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898" r:id="rId2"/>
    <p:sldId id="903" r:id="rId3"/>
    <p:sldId id="900" r:id="rId4"/>
    <p:sldId id="904" r:id="rId5"/>
    <p:sldId id="902" r:id="rId6"/>
  </p:sldIdLst>
  <p:sldSz cx="9144000" cy="6858000" type="screen4x3"/>
  <p:notesSz cx="6794500" cy="99314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5152"/>
    <a:srgbClr val="000000"/>
    <a:srgbClr val="D9445A"/>
    <a:srgbClr val="87BBE0"/>
    <a:srgbClr val="1B5BA2"/>
    <a:srgbClr val="0E438A"/>
    <a:srgbClr val="99CC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7336" autoAdjust="0"/>
  </p:normalViewPr>
  <p:slideViewPr>
    <p:cSldViewPr snapToObjects="1">
      <p:cViewPr>
        <p:scale>
          <a:sx n="90" d="100"/>
          <a:sy n="90" d="100"/>
        </p:scale>
        <p:origin x="-720" y="8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5" tIns="45823" rIns="91645" bIns="45823" numCol="1" anchor="t" anchorCtr="0" compatLnSpc="1">
            <a:prstTxWarp prst="textNoShape">
              <a:avLst/>
            </a:prstTxWarp>
          </a:bodyPr>
          <a:lstStyle>
            <a:lvl1pPr defTabSz="915988" eaLnBrk="0" hangingPunct="0">
              <a:buClrTx/>
              <a:buFontTx/>
              <a:buNone/>
              <a:defRPr sz="1200">
                <a:solidFill>
                  <a:schemeClr val="tx1"/>
                </a:solidFill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5" tIns="45823" rIns="91645" bIns="45823" numCol="1" anchor="t" anchorCtr="0" compatLnSpc="1">
            <a:prstTxWarp prst="textNoShape">
              <a:avLst/>
            </a:prstTxWarp>
          </a:bodyPr>
          <a:lstStyle>
            <a:lvl1pPr algn="r" defTabSz="915988" eaLnBrk="0" hangingPunct="0">
              <a:buClrTx/>
              <a:buFontTx/>
              <a:buNone/>
              <a:defRPr sz="1200">
                <a:solidFill>
                  <a:schemeClr val="tx1"/>
                </a:solidFill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610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5" tIns="45823" rIns="91645" bIns="45823" numCol="1" anchor="b" anchorCtr="0" compatLnSpc="1">
            <a:prstTxWarp prst="textNoShape">
              <a:avLst/>
            </a:prstTxWarp>
          </a:bodyPr>
          <a:lstStyle>
            <a:lvl1pPr defTabSz="915988" eaLnBrk="0" hangingPunct="0">
              <a:buClrTx/>
              <a:buFontTx/>
              <a:buNone/>
              <a:defRPr sz="1200">
                <a:solidFill>
                  <a:schemeClr val="tx1"/>
                </a:solidFill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3610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5" tIns="45823" rIns="91645" bIns="45823" numCol="1" anchor="b" anchorCtr="0" compatLnSpc="1">
            <a:prstTxWarp prst="textNoShape">
              <a:avLst/>
            </a:prstTxWarp>
          </a:bodyPr>
          <a:lstStyle>
            <a:lvl1pPr algn="r" defTabSz="915988" eaLnBrk="0" hangingPunct="0">
              <a:buClrTx/>
              <a:buFontTx/>
              <a:buNone/>
              <a:defRPr sz="1200">
                <a:solidFill>
                  <a:schemeClr val="tx1"/>
                </a:solidFill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fld id="{06B54DAB-65C3-4B1E-A8A5-786E246060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454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5" tIns="45823" rIns="91645" bIns="45823" numCol="1" anchor="t" anchorCtr="0" compatLnSpc="1">
            <a:prstTxWarp prst="textNoShape">
              <a:avLst/>
            </a:prstTxWarp>
          </a:bodyPr>
          <a:lstStyle>
            <a:lvl1pPr defTabSz="915988" eaLnBrk="0" hangingPunct="0">
              <a:buClrTx/>
              <a:buFontTx/>
              <a:buNone/>
              <a:defRPr sz="1200">
                <a:solidFill>
                  <a:schemeClr val="tx1"/>
                </a:solidFill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5" tIns="45823" rIns="91645" bIns="45823" numCol="1" anchor="t" anchorCtr="0" compatLnSpc="1">
            <a:prstTxWarp prst="textNoShape">
              <a:avLst/>
            </a:prstTxWarp>
          </a:bodyPr>
          <a:lstStyle>
            <a:lvl1pPr algn="r" defTabSz="915988" eaLnBrk="0" hangingPunct="0">
              <a:buClrTx/>
              <a:buFontTx/>
              <a:buNone/>
              <a:defRPr sz="1200">
                <a:solidFill>
                  <a:schemeClr val="tx1"/>
                </a:solidFill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7713"/>
            <a:ext cx="4962525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8050"/>
            <a:ext cx="4981575" cy="446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5" tIns="45823" rIns="91645" bIns="458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610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5" tIns="45823" rIns="91645" bIns="45823" numCol="1" anchor="b" anchorCtr="0" compatLnSpc="1">
            <a:prstTxWarp prst="textNoShape">
              <a:avLst/>
            </a:prstTxWarp>
          </a:bodyPr>
          <a:lstStyle>
            <a:lvl1pPr defTabSz="915988" eaLnBrk="0" hangingPunct="0">
              <a:buClrTx/>
              <a:buFontTx/>
              <a:buNone/>
              <a:defRPr sz="1200">
                <a:solidFill>
                  <a:schemeClr val="tx1"/>
                </a:solidFill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610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5" tIns="45823" rIns="91645" bIns="45823" numCol="1" anchor="b" anchorCtr="0" compatLnSpc="1">
            <a:prstTxWarp prst="textNoShape">
              <a:avLst/>
            </a:prstTxWarp>
          </a:bodyPr>
          <a:lstStyle>
            <a:lvl1pPr algn="r" defTabSz="915988" eaLnBrk="0" hangingPunct="0">
              <a:buClrTx/>
              <a:buFontTx/>
              <a:buNone/>
              <a:defRPr sz="1200">
                <a:solidFill>
                  <a:schemeClr val="tx1"/>
                </a:solidFill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fld id="{6157F004-27B2-4F65-A60A-81CAA1D0DF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363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9638"/>
            <a:ext cx="4984750" cy="4464050"/>
          </a:xfrm>
          <a:noFill/>
          <a:ln/>
        </p:spPr>
        <p:txBody>
          <a:bodyPr/>
          <a:lstStyle/>
          <a:p>
            <a:endParaRPr lang="en-US" b="1" dirty="0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9638"/>
            <a:ext cx="4984750" cy="4464050"/>
          </a:xfrm>
          <a:noFill/>
          <a:ln/>
        </p:spPr>
        <p:txBody>
          <a:bodyPr/>
          <a:lstStyle/>
          <a:p>
            <a:endParaRPr lang="en-US" b="1" dirty="0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9638"/>
            <a:ext cx="4984750" cy="4464050"/>
          </a:xfrm>
          <a:noFill/>
          <a:ln/>
        </p:spPr>
        <p:txBody>
          <a:bodyPr/>
          <a:lstStyle/>
          <a:p>
            <a:endParaRPr lang="en-US" b="1" dirty="0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9638"/>
            <a:ext cx="4984750" cy="4464050"/>
          </a:xfrm>
          <a:noFill/>
          <a:ln/>
        </p:spPr>
        <p:txBody>
          <a:bodyPr/>
          <a:lstStyle/>
          <a:p>
            <a:endParaRPr lang="en-US" b="1" dirty="0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9638"/>
            <a:ext cx="4984750" cy="4464050"/>
          </a:xfrm>
          <a:noFill/>
          <a:ln/>
        </p:spPr>
        <p:txBody>
          <a:bodyPr/>
          <a:lstStyle/>
          <a:p>
            <a:endParaRPr lang="en-US" b="1" dirty="0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620000" y="6175375"/>
            <a:ext cx="1281113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en-US" sz="1000">
                <a:latin typeface="Univers" pitchFamily="34" charset="0"/>
                <a:cs typeface="+mn-cs"/>
              </a:rPr>
              <a:t>International</a:t>
            </a:r>
            <a:br>
              <a:rPr lang="en-US" sz="1000">
                <a:latin typeface="Univers" pitchFamily="34" charset="0"/>
                <a:cs typeface="+mn-cs"/>
              </a:rPr>
            </a:br>
            <a:r>
              <a:rPr lang="en-US" sz="1000">
                <a:latin typeface="Univers" pitchFamily="34" charset="0"/>
                <a:cs typeface="+mn-cs"/>
              </a:rPr>
              <a:t>Telecommunication</a:t>
            </a:r>
            <a:br>
              <a:rPr lang="en-US" sz="1000">
                <a:latin typeface="Univers" pitchFamily="34" charset="0"/>
                <a:cs typeface="+mn-cs"/>
              </a:rPr>
            </a:br>
            <a:r>
              <a:rPr lang="en-US" sz="1000">
                <a:latin typeface="Univers" pitchFamily="34" charset="0"/>
                <a:cs typeface="+mn-cs"/>
              </a:rPr>
              <a:t>Union</a:t>
            </a: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6426200" y="4343400"/>
            <a:ext cx="52388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200" b="1">
                <a:solidFill>
                  <a:srgbClr val="0C4B84"/>
                </a:solidFill>
                <a:latin typeface="Verdana" pitchFamily="34" charset="0"/>
                <a:cs typeface="+mn-cs"/>
              </a:rPr>
              <a:t> </a:t>
            </a:r>
            <a:endParaRPr lang="en-US">
              <a:solidFill>
                <a:schemeClr val="tx1"/>
              </a:solidFill>
              <a:latin typeface="Verdana" pitchFamily="34" charset="0"/>
              <a:cs typeface="+mn-cs"/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7319963" y="4524375"/>
            <a:ext cx="52387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200" b="1">
                <a:solidFill>
                  <a:srgbClr val="0C4B84"/>
                </a:solidFill>
                <a:latin typeface="Verdana" pitchFamily="34" charset="0"/>
                <a:cs typeface="+mn-cs"/>
              </a:rPr>
              <a:t> </a:t>
            </a:r>
            <a:endParaRPr lang="en-US">
              <a:solidFill>
                <a:schemeClr val="tx1"/>
              </a:solidFill>
              <a:latin typeface="Verdana" pitchFamily="34" charset="0"/>
              <a:cs typeface="+mn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5280025" y="4802188"/>
            <a:ext cx="444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000">
                <a:solidFill>
                  <a:srgbClr val="000000"/>
                </a:solidFill>
                <a:latin typeface="Verdana" pitchFamily="34" charset="0"/>
                <a:cs typeface="+mn-cs"/>
              </a:rPr>
              <a:t> </a:t>
            </a:r>
            <a:endParaRPr lang="en-US">
              <a:solidFill>
                <a:schemeClr val="tx1"/>
              </a:solidFill>
              <a:latin typeface="Verdana" pitchFamily="34" charset="0"/>
              <a:cs typeface="+mn-cs"/>
            </a:endParaRPr>
          </a:p>
        </p:txBody>
      </p:sp>
      <p:sp>
        <p:nvSpPr>
          <p:cNvPr id="8" name="Line 25"/>
          <p:cNvSpPr>
            <a:spLocks noChangeShapeType="1"/>
          </p:cNvSpPr>
          <p:nvPr/>
        </p:nvSpPr>
        <p:spPr bwMode="auto">
          <a:xfrm flipH="1">
            <a:off x="395288" y="6524625"/>
            <a:ext cx="4929187" cy="0"/>
          </a:xfrm>
          <a:prstGeom prst="line">
            <a:avLst/>
          </a:prstGeom>
          <a:noFill/>
          <a:ln w="22225" cap="rnd">
            <a:solidFill>
              <a:srgbClr val="C0C0C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buClr>
                <a:schemeClr val="tx1"/>
              </a:buClr>
              <a:buFont typeface="Arial" charset="0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9" name="Line 30"/>
          <p:cNvSpPr>
            <a:spLocks noChangeShapeType="1"/>
          </p:cNvSpPr>
          <p:nvPr/>
        </p:nvSpPr>
        <p:spPr bwMode="auto">
          <a:xfrm flipH="1">
            <a:off x="611188" y="476250"/>
            <a:ext cx="4105275" cy="0"/>
          </a:xfrm>
          <a:prstGeom prst="line">
            <a:avLst/>
          </a:prstGeom>
          <a:noFill/>
          <a:ln w="22225" cap="rnd">
            <a:solidFill>
              <a:srgbClr val="C0C0C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buClr>
                <a:schemeClr val="tx1"/>
              </a:buClr>
              <a:buFont typeface="Arial" charset="0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11" name="Line 33"/>
          <p:cNvSpPr>
            <a:spLocks noChangeShapeType="1"/>
          </p:cNvSpPr>
          <p:nvPr/>
        </p:nvSpPr>
        <p:spPr bwMode="auto">
          <a:xfrm flipH="1">
            <a:off x="4716463" y="476250"/>
            <a:ext cx="4105275" cy="0"/>
          </a:xfrm>
          <a:prstGeom prst="line">
            <a:avLst/>
          </a:prstGeom>
          <a:noFill/>
          <a:ln w="22225" cap="rnd">
            <a:solidFill>
              <a:srgbClr val="C0C0C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buClr>
                <a:schemeClr val="tx1"/>
              </a:buClr>
              <a:buFont typeface="Arial" charset="0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187450" y="1916113"/>
            <a:ext cx="7054850" cy="1152525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92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3429000"/>
            <a:ext cx="6337300" cy="15843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000"/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4" name="Picture 3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white">
          <a:xfrm>
            <a:off x="5508625" y="5229225"/>
            <a:ext cx="3635375" cy="1525588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47DD8-0C97-4B9E-9033-4C771F0134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3513" y="795338"/>
            <a:ext cx="1943100" cy="46497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4213" y="795338"/>
            <a:ext cx="5676900" cy="46497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BC4C8-17D6-4CD6-8604-D7569837D4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795338"/>
            <a:ext cx="7772400" cy="5794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4213" y="1628775"/>
            <a:ext cx="3810000" cy="38163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28775"/>
            <a:ext cx="3810000" cy="38163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326438" y="6381750"/>
            <a:ext cx="401637" cy="24447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470AE8C-1F67-4666-81D6-2148A46A28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63D140-DEFC-43E7-A489-D678A1A6D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23AFF-8B84-4E30-A4E8-52BD3EF19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1628775"/>
            <a:ext cx="3810000" cy="381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28775"/>
            <a:ext cx="3810000" cy="381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6DB38-CC03-4BAC-A952-BC3573D00A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D8DA7-B697-4BD6-8914-5A9BC4566D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46543-9FD4-403D-A816-33EF56FA62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0001D9-E7AA-4211-AC70-30697C6EE4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4DFB3-AFDE-4A29-8902-31A6F84368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724DD-B204-4044-A110-2CF964161E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" name="Line 68"/>
          <p:cNvSpPr>
            <a:spLocks noChangeShapeType="1"/>
          </p:cNvSpPr>
          <p:nvPr/>
        </p:nvSpPr>
        <p:spPr bwMode="auto">
          <a:xfrm flipH="1">
            <a:off x="395288" y="6524625"/>
            <a:ext cx="5400675" cy="0"/>
          </a:xfrm>
          <a:prstGeom prst="line">
            <a:avLst/>
          </a:prstGeom>
          <a:noFill/>
          <a:ln w="22225" cap="rnd">
            <a:solidFill>
              <a:srgbClr val="C0C0C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buClr>
                <a:schemeClr val="tx1"/>
              </a:buClr>
              <a:buFont typeface="Arial" charset="0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795338"/>
            <a:ext cx="7772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628775"/>
            <a:ext cx="777240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98" name="Line 74"/>
          <p:cNvSpPr>
            <a:spLocks noChangeShapeType="1"/>
          </p:cNvSpPr>
          <p:nvPr/>
        </p:nvSpPr>
        <p:spPr bwMode="auto">
          <a:xfrm flipH="1">
            <a:off x="395288" y="549275"/>
            <a:ext cx="8353425" cy="0"/>
          </a:xfrm>
          <a:prstGeom prst="line">
            <a:avLst/>
          </a:prstGeom>
          <a:noFill/>
          <a:ln w="22225" cap="rnd">
            <a:solidFill>
              <a:srgbClr val="C0C0C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buClr>
                <a:schemeClr val="tx1"/>
              </a:buClr>
              <a:buFont typeface="Arial" charset="0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1067" name="Rectangle 4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26438" y="6381750"/>
            <a:ext cx="401637" cy="2444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buClrTx/>
              <a:buFontTx/>
              <a:buNone/>
              <a:defRPr sz="1000">
                <a:solidFill>
                  <a:srgbClr val="0E438A"/>
                </a:solidFill>
                <a:latin typeface="+mn-lt"/>
                <a:cs typeface="Times New Roman" pitchFamily="18" charset="0"/>
              </a:defRPr>
            </a:lvl1pPr>
          </a:lstStyle>
          <a:p>
            <a:pPr>
              <a:defRPr/>
            </a:pPr>
            <a:fld id="{A70FC4F1-9E8C-4C5D-9EE5-243ADC00A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02" name="Rectangle 78"/>
          <p:cNvSpPr>
            <a:spLocks noChangeArrowheads="1"/>
          </p:cNvSpPr>
          <p:nvPr/>
        </p:nvSpPr>
        <p:spPr bwMode="auto">
          <a:xfrm>
            <a:off x="1341438" y="6410325"/>
            <a:ext cx="784189" cy="2308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900" dirty="0" smtClean="0">
                <a:solidFill>
                  <a:schemeClr val="folHlink"/>
                </a:solidFill>
                <a:latin typeface="Verdana" pitchFamily="34" charset="0"/>
                <a:cs typeface="Times New Roman" pitchFamily="18" charset="0"/>
              </a:rPr>
              <a:t>April 2013</a:t>
            </a:r>
            <a:endParaRPr lang="en-US" sz="900" dirty="0">
              <a:solidFill>
                <a:schemeClr val="folHlink"/>
              </a:solidFill>
              <a:latin typeface="Verdana" pitchFamily="34" charset="0"/>
              <a:cs typeface="Times New Roman" pitchFamily="18" charset="0"/>
            </a:endParaRPr>
          </a:p>
        </p:txBody>
      </p:sp>
      <p:pic>
        <p:nvPicPr>
          <p:cNvPr id="9" name="Picture 3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white">
          <a:xfrm>
            <a:off x="5853402" y="5603895"/>
            <a:ext cx="2473036" cy="1037262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E438A"/>
        </a:buClr>
        <a:buSzPct val="110000"/>
        <a:buFont typeface="Wingdings" pitchFamily="2" charset="2"/>
        <a:buChar char="§"/>
        <a:defRPr sz="2800">
          <a:solidFill>
            <a:srgbClr val="5C5C5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9CC"/>
        </a:buClr>
        <a:buFont typeface="Wingdings" pitchFamily="2" charset="2"/>
        <a:buChar char="Ø"/>
        <a:defRPr sz="2600">
          <a:solidFill>
            <a:srgbClr val="5C5C5C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CC"/>
        </a:buClr>
        <a:buFont typeface="Wingdings" pitchFamily="2" charset="2"/>
        <a:buChar char="§"/>
        <a:defRPr sz="2300">
          <a:solidFill>
            <a:srgbClr val="5C5C5C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u.int/ITU-D/study_group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mailto:devsg@itu.in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u.int/md/D10-CA-CIR-0014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u.int/ITU-D/study_groups/SGP_2010-2014/groups/definition/index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g-def-ict@itu.int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340" y="1196752"/>
            <a:ext cx="7200800" cy="1938992"/>
          </a:xfrm>
        </p:spPr>
        <p:txBody>
          <a:bodyPr/>
          <a:lstStyle/>
          <a:p>
            <a:r>
              <a:rPr lang="en-US" sz="3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Update </a:t>
            </a:r>
            <a:r>
              <a:rPr lang="en-US" sz="3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on </a:t>
            </a:r>
            <a:r>
              <a:rPr lang="en-US" sz="3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ITU’s </a:t>
            </a:r>
            <a:r>
              <a:rPr lang="en-US" sz="3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work related to the elaboration of a </a:t>
            </a:r>
            <a:r>
              <a:rPr lang="en-US" sz="3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working definition of the term ‘ICT</a:t>
            </a:r>
            <a:r>
              <a:rPr lang="en-US" sz="3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br>
              <a:rPr lang="en-US" sz="3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sz="30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Rectangle 16"/>
          <p:cNvSpPr>
            <a:spLocks noChangeArrowheads="1"/>
          </p:cNvSpPr>
          <p:nvPr/>
        </p:nvSpPr>
        <p:spPr bwMode="auto">
          <a:xfrm>
            <a:off x="-1160" y="5877272"/>
            <a:ext cx="6516216" cy="1086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rgbClr val="0E438A"/>
              </a:buClr>
              <a:buSzPct val="110000"/>
              <a:buFont typeface="Wingdings" pitchFamily="2" charset="2"/>
              <a:buNone/>
            </a:pPr>
            <a:r>
              <a:rPr lang="en-US" sz="1300" dirty="0">
                <a:solidFill>
                  <a:srgbClr val="5C5C5C"/>
                </a:solidFill>
                <a:latin typeface="Verdana" pitchFamily="34" charset="0"/>
              </a:rPr>
              <a:t>	For more information </a:t>
            </a:r>
            <a:r>
              <a:rPr lang="en-US" sz="1300" dirty="0" smtClean="0">
                <a:solidFill>
                  <a:srgbClr val="5C5C5C"/>
                </a:solidFill>
                <a:latin typeface="Verdana" pitchFamily="34" charset="0"/>
              </a:rPr>
              <a:t/>
            </a:r>
            <a:br>
              <a:rPr lang="en-US" sz="1300" dirty="0" smtClean="0">
                <a:solidFill>
                  <a:srgbClr val="5C5C5C"/>
                </a:solidFill>
                <a:latin typeface="Verdana" pitchFamily="34" charset="0"/>
              </a:rPr>
            </a:br>
            <a:r>
              <a:rPr lang="en-US" sz="1300" dirty="0" smtClean="0">
                <a:solidFill>
                  <a:srgbClr val="5C5C5C"/>
                </a:solidFill>
                <a:latin typeface="Verdana" pitchFamily="34" charset="0"/>
              </a:rPr>
              <a:t>see</a:t>
            </a:r>
            <a:r>
              <a:rPr lang="en-US" sz="1300" dirty="0" smtClean="0">
                <a:solidFill>
                  <a:schemeClr val="tx1"/>
                </a:solidFill>
                <a:latin typeface="Verdana" pitchFamily="34" charset="0"/>
              </a:rPr>
              <a:t>: </a:t>
            </a:r>
            <a:r>
              <a:rPr lang="en-US" sz="1300" dirty="0" smtClean="0">
                <a:solidFill>
                  <a:schemeClr val="tx1"/>
                </a:solidFill>
                <a:latin typeface="Verdana" pitchFamily="34" charset="0"/>
                <a:hlinkClick r:id="rId3"/>
              </a:rPr>
              <a:t>http://www.itu.int/ITU-D/study_groups/</a:t>
            </a:r>
            <a:r>
              <a:rPr lang="en-US" sz="1300" dirty="0" smtClean="0">
                <a:solidFill>
                  <a:schemeClr val="tx1"/>
                </a:solidFill>
                <a:latin typeface="Verdana" pitchFamily="34" charset="0"/>
              </a:rPr>
              <a:t>     </a:t>
            </a:r>
            <a:r>
              <a:rPr lang="en-US" sz="1300" dirty="0">
                <a:solidFill>
                  <a:schemeClr val="tx1"/>
                </a:solidFill>
                <a:latin typeface="Verdana" pitchFamily="34" charset="0"/>
              </a:rPr>
              <a:t/>
            </a:r>
            <a:br>
              <a:rPr lang="en-US" sz="1300" dirty="0">
                <a:solidFill>
                  <a:schemeClr val="tx1"/>
                </a:solidFill>
                <a:latin typeface="Verdana" pitchFamily="34" charset="0"/>
              </a:rPr>
            </a:br>
            <a:r>
              <a:rPr lang="en-US" sz="1300" dirty="0">
                <a:solidFill>
                  <a:schemeClr val="tx1"/>
                </a:solidFill>
                <a:latin typeface="Verdana" pitchFamily="34" charset="0"/>
              </a:rPr>
              <a:t>or contact </a:t>
            </a:r>
            <a:r>
              <a:rPr lang="en-US" sz="1300" dirty="0" smtClean="0">
                <a:solidFill>
                  <a:schemeClr val="tx1"/>
                </a:solidFill>
                <a:latin typeface="Verdana" pitchFamily="34" charset="0"/>
              </a:rPr>
              <a:t>the Secretariat at: </a:t>
            </a:r>
            <a:r>
              <a:rPr lang="en-US" sz="1300" dirty="0" smtClean="0">
                <a:solidFill>
                  <a:schemeClr val="tx1"/>
                </a:solidFill>
                <a:latin typeface="Verdana" pitchFamily="34" charset="0"/>
                <a:hlinkClick r:id="rId4"/>
              </a:rPr>
              <a:t>devsg@itu.int</a:t>
            </a:r>
            <a:r>
              <a:rPr lang="en-US" sz="1300" dirty="0" smtClean="0">
                <a:solidFill>
                  <a:schemeClr val="tx1"/>
                </a:solidFill>
                <a:latin typeface="Verdana" pitchFamily="34" charset="0"/>
              </a:rPr>
              <a:t>  </a:t>
            </a:r>
            <a:r>
              <a:rPr lang="en-US" sz="1300" dirty="0" smtClean="0">
                <a:solidFill>
                  <a:srgbClr val="5C5C5C"/>
                </a:solidFill>
                <a:latin typeface="Verdana" pitchFamily="34" charset="0"/>
              </a:rPr>
              <a:t> </a:t>
            </a:r>
            <a:endParaRPr lang="en-US" sz="1300" dirty="0">
              <a:solidFill>
                <a:srgbClr val="5C5C5C"/>
              </a:solidFill>
              <a:latin typeface="Verdana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6339" y="4181698"/>
            <a:ext cx="3714750" cy="2488883"/>
          </a:xfrm>
          <a:prstGeom prst="rect">
            <a:avLst/>
          </a:prstGeom>
        </p:spPr>
      </p:pic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090025" y="3002743"/>
            <a:ext cx="7200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000" b="0" kern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(Correspondence Group established under </a:t>
            </a:r>
            <a:br>
              <a:rPr lang="en-US" sz="2000" b="0" kern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2000" b="0" kern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ITU-D Study Group 1 in September 2012) 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92695"/>
            <a:ext cx="9144000" cy="553998"/>
          </a:xfrm>
        </p:spPr>
        <p:txBody>
          <a:bodyPr/>
          <a:lstStyle/>
          <a:p>
            <a:r>
              <a:rPr lang="en-US" sz="3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Background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39750" y="1340769"/>
            <a:ext cx="8208714" cy="4464496"/>
          </a:xfrm>
          <a:prstGeom prst="rect">
            <a:avLst/>
          </a:prstGeom>
        </p:spPr>
        <p:txBody>
          <a:bodyPr/>
          <a:lstStyle/>
          <a:p>
            <a:pPr marL="342900" lvl="0" indent="-342900" eaLnBrk="0" hangingPunct="0">
              <a:spcBef>
                <a:spcPct val="20000"/>
              </a:spcBef>
              <a:buClr>
                <a:srgbClr val="0E438A"/>
              </a:buClr>
              <a:buSzPct val="110000"/>
              <a:buFont typeface="Wingdings" pitchFamily="2" charset="2"/>
              <a:buChar char="§"/>
            </a:pP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The Correspondence Group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for the “Elaboration of a working definition of the term ‘ICT’”, </a:t>
            </a: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was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established during the September 2012 </a:t>
            </a: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plenary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of ITU-D Study Group 1. </a:t>
            </a:r>
          </a:p>
          <a:p>
            <a:pPr marL="342900" lvl="0" indent="-342900" eaLnBrk="0" hangingPunct="0">
              <a:spcBef>
                <a:spcPct val="20000"/>
              </a:spcBef>
              <a:buClr>
                <a:srgbClr val="0E438A"/>
              </a:buClr>
              <a:buSzPct val="110000"/>
              <a:buFont typeface="Wingdings" pitchFamily="2" charset="2"/>
              <a:buChar char="§"/>
            </a:pP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The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agreed composition of the Group is as follows:</a:t>
            </a:r>
          </a:p>
          <a:p>
            <a:pPr marL="800100" lvl="1" indent="-342900" eaLnBrk="0" hangingPunct="0">
              <a:spcBef>
                <a:spcPct val="20000"/>
              </a:spcBef>
              <a:buClr>
                <a:srgbClr val="0E438A"/>
              </a:buClr>
              <a:buSzPct val="110000"/>
              <a:buFont typeface="Wingdings" pitchFamily="2" charset="2"/>
              <a:buChar char="§"/>
            </a:pP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Open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to all ITU Member States, and Sector Members, Associates, Academia of ITU-T, ITU-R and ITU-D. </a:t>
            </a:r>
          </a:p>
          <a:p>
            <a:pPr marL="800100" lvl="1" indent="-342900" eaLnBrk="0" hangingPunct="0">
              <a:spcBef>
                <a:spcPct val="20000"/>
              </a:spcBef>
              <a:buClr>
                <a:srgbClr val="0E438A"/>
              </a:buClr>
              <a:buSzPct val="110000"/>
              <a:buFont typeface="Wingdings" pitchFamily="2" charset="2"/>
              <a:buChar char="§"/>
            </a:pP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The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chair/convener is ITU-D Study Group 1 </a:t>
            </a: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Chair </a:t>
            </a:r>
            <a:r>
              <a:rPr lang="en-US" sz="1600" kern="0" dirty="0" err="1">
                <a:solidFill>
                  <a:srgbClr val="5C5C5C"/>
                </a:solidFill>
                <a:latin typeface="+mn-lt"/>
                <a:cs typeface="+mn-cs"/>
              </a:rPr>
              <a:t>Ms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 Roxanne McElvane (United States of America) and </a:t>
            </a: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co-convener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is the Chairman of TDAG, Dr. Vladimir Minkin (Russian Federation).</a:t>
            </a:r>
          </a:p>
          <a:p>
            <a:pPr marL="342900" lvl="0" indent="-342900" eaLnBrk="0" hangingPunct="0">
              <a:spcBef>
                <a:spcPct val="20000"/>
              </a:spcBef>
              <a:buClr>
                <a:srgbClr val="0E438A"/>
              </a:buClr>
              <a:buSzPct val="110000"/>
              <a:buFont typeface="Wingdings" pitchFamily="2" charset="2"/>
              <a:buChar char="§"/>
            </a:pP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A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Circular Letter (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  <a:hlinkClick r:id="rId3"/>
              </a:rPr>
              <a:t>BDT/IP/CSTG/014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) was sent out in October </a:t>
            </a: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2012 to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the ITU membership informing them about the creation of the new Correspondence Group and inviting members to participate in the work of the Group. </a:t>
            </a:r>
            <a:endParaRPr lang="en-US" sz="1600" kern="0" dirty="0" smtClean="0">
              <a:solidFill>
                <a:srgbClr val="5C5C5C"/>
              </a:solidFill>
              <a:latin typeface="+mn-lt"/>
              <a:cs typeface="+mn-cs"/>
            </a:endParaRPr>
          </a:p>
          <a:p>
            <a:pPr marL="342900" lvl="0" indent="-342900" eaLnBrk="0" hangingPunct="0">
              <a:spcBef>
                <a:spcPct val="20000"/>
              </a:spcBef>
              <a:buClr>
                <a:srgbClr val="0E438A"/>
              </a:buClr>
              <a:buSzPct val="110000"/>
              <a:buFont typeface="Wingdings" pitchFamily="2" charset="2"/>
              <a:buChar char="§"/>
            </a:pP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A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liaison statement was sent from Study Group 1 to ITU-T and ITU-R Study Group Chairmen, Chairmen of TSAG, TDAG, RAG, Chairmen of CCV and SCV inviting them to participate in and provide input to the work of the Group. </a:t>
            </a:r>
          </a:p>
        </p:txBody>
      </p:sp>
    </p:spTree>
    <p:extLst>
      <p:ext uri="{BB962C8B-B14F-4D97-AF65-F5344CB8AC3E}">
        <p14:creationId xmlns:p14="http://schemas.microsoft.com/office/powerpoint/2010/main" val="33885149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92695"/>
            <a:ext cx="9144000" cy="553998"/>
          </a:xfrm>
        </p:spPr>
        <p:txBody>
          <a:bodyPr/>
          <a:lstStyle/>
          <a:p>
            <a:r>
              <a:rPr lang="en-US" sz="3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Tools and timeline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39750" y="1340769"/>
            <a:ext cx="8208714" cy="4464496"/>
          </a:xfrm>
          <a:prstGeom prst="rect">
            <a:avLst/>
          </a:prstGeom>
        </p:spPr>
        <p:txBody>
          <a:bodyPr/>
          <a:lstStyle/>
          <a:p>
            <a:pPr marL="342900" lvl="0" indent="-342900" eaLnBrk="0" hangingPunct="0">
              <a:spcBef>
                <a:spcPct val="20000"/>
              </a:spcBef>
              <a:buClr>
                <a:srgbClr val="0E438A"/>
              </a:buClr>
              <a:buSzPct val="110000"/>
              <a:buFont typeface="Wingdings" pitchFamily="2" charset="2"/>
              <a:buChar char="§"/>
            </a:pP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D</a:t>
            </a: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edicated website: </a:t>
            </a:r>
          </a:p>
          <a:p>
            <a:pPr marL="800100" lvl="1" indent="-342900" eaLnBrk="0" hangingPunct="0">
              <a:spcBef>
                <a:spcPct val="20000"/>
              </a:spcBef>
              <a:buClr>
                <a:srgbClr val="0E438A"/>
              </a:buClr>
              <a:buSzPct val="110000"/>
              <a:buFont typeface="Wingdings" pitchFamily="2" charset="2"/>
              <a:buChar char="§"/>
            </a:pP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  <a:hlinkClick r:id="rId3"/>
              </a:rPr>
              <a:t>http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  <a:hlinkClick r:id="rId3"/>
              </a:rPr>
              <a:t>://</a:t>
            </a: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  <a:hlinkClick r:id="rId3"/>
              </a:rPr>
              <a:t>www.itu.int/ITU-D/study_groups/SGP_2010-2014/groups/definition/index.html</a:t>
            </a:r>
            <a:endParaRPr lang="en-US" sz="1600" kern="0" dirty="0" smtClean="0">
              <a:solidFill>
                <a:srgbClr val="5C5C5C"/>
              </a:solidFill>
              <a:latin typeface="+mn-lt"/>
              <a:cs typeface="+mn-cs"/>
            </a:endParaRPr>
          </a:p>
          <a:p>
            <a:pPr marL="342900" lvl="0" indent="-342900" eaLnBrk="0" hangingPunct="0">
              <a:spcBef>
                <a:spcPct val="20000"/>
              </a:spcBef>
              <a:buClr>
                <a:srgbClr val="0E438A"/>
              </a:buClr>
              <a:buSzPct val="110000"/>
              <a:buFont typeface="Wingdings" pitchFamily="2" charset="2"/>
              <a:buChar char="§"/>
            </a:pP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An e-mail reflector/mailing list (</a:t>
            </a: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  <a:hlinkClick r:id="rId4"/>
              </a:rPr>
              <a:t>cg-def-ict@itu.int</a:t>
            </a: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) was created to support the work of the Correspondence Group. The mailing list has around 100 members subscribed. </a:t>
            </a:r>
          </a:p>
          <a:p>
            <a:pPr marL="342900" lvl="0" indent="-342900" eaLnBrk="0" hangingPunct="0">
              <a:spcBef>
                <a:spcPct val="20000"/>
              </a:spcBef>
              <a:buClr>
                <a:srgbClr val="0E438A"/>
              </a:buClr>
              <a:buSzPct val="110000"/>
              <a:buFont typeface="Wingdings" pitchFamily="2" charset="2"/>
              <a:buChar char="§"/>
            </a:pP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In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order to report to Council in 2014 on the outcomes of </a:t>
            </a: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the work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to elaborate a working definition of the term ICT, </a:t>
            </a: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a timeline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was </a:t>
            </a: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agreed at the Study Group 1 meeting in September 2012. </a:t>
            </a:r>
          </a:p>
          <a:p>
            <a:pPr marL="342900" lvl="0" indent="-342900" eaLnBrk="0" hangingPunct="0">
              <a:spcBef>
                <a:spcPct val="20000"/>
              </a:spcBef>
              <a:buClr>
                <a:srgbClr val="0E438A"/>
              </a:buClr>
              <a:buSzPct val="110000"/>
              <a:buFont typeface="Wingdings" pitchFamily="2" charset="2"/>
              <a:buChar char="§"/>
            </a:pP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In consultation with the Chair of Study Group 1 </a:t>
            </a:r>
            <a:b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</a:b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the deadline for contributions was extended to </a:t>
            </a:r>
            <a:r>
              <a:rPr lang="en-US" sz="1600" u="sng" kern="0" dirty="0" smtClean="0">
                <a:solidFill>
                  <a:srgbClr val="5C5C5C"/>
                </a:solidFill>
                <a:latin typeface="+mn-lt"/>
                <a:cs typeface="+mn-cs"/>
              </a:rPr>
              <a:t>31 January 2013</a:t>
            </a: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. </a:t>
            </a:r>
          </a:p>
          <a:p>
            <a:pPr marL="342900" lvl="0" indent="-342900" eaLnBrk="0" hangingPunct="0">
              <a:spcBef>
                <a:spcPct val="20000"/>
              </a:spcBef>
              <a:buClr>
                <a:srgbClr val="0E438A"/>
              </a:buClr>
              <a:buSzPct val="110000"/>
              <a:buFont typeface="Wingdings" pitchFamily="2" charset="2"/>
              <a:buChar char="§"/>
            </a:pP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Contributions are still in April 2013 being submitted for consideration by the Correspondence Group and posted on the website as they come in. </a:t>
            </a:r>
          </a:p>
          <a:p>
            <a:pPr marL="342900" lvl="0" indent="-342900" eaLnBrk="0" hangingPunct="0">
              <a:spcBef>
                <a:spcPct val="20000"/>
              </a:spcBef>
              <a:buClr>
                <a:srgbClr val="0E438A"/>
              </a:buClr>
              <a:buSzPct val="110000"/>
              <a:buFont typeface="Wingdings" pitchFamily="2" charset="2"/>
              <a:buChar char="§"/>
            </a:pPr>
            <a:endParaRPr lang="en-US" sz="1400" b="1" kern="0" dirty="0" smtClean="0">
              <a:solidFill>
                <a:srgbClr val="5C5C5C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520378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92695"/>
            <a:ext cx="9144000" cy="553998"/>
          </a:xfrm>
        </p:spPr>
        <p:txBody>
          <a:bodyPr/>
          <a:lstStyle/>
          <a:p>
            <a:r>
              <a:rPr lang="en-US" sz="3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Contributions received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39750" y="1340769"/>
            <a:ext cx="8352730" cy="4464496"/>
          </a:xfrm>
          <a:prstGeom prst="rect">
            <a:avLst/>
          </a:prstGeom>
        </p:spPr>
        <p:txBody>
          <a:bodyPr/>
          <a:lstStyle/>
          <a:p>
            <a:pPr marL="342900" lvl="0" indent="-342900" eaLnBrk="0" hangingPunct="0">
              <a:spcBef>
                <a:spcPct val="20000"/>
              </a:spcBef>
              <a:buClr>
                <a:srgbClr val="0E438A"/>
              </a:buClr>
              <a:buSzPct val="110000"/>
              <a:buFont typeface="Wingdings" pitchFamily="2" charset="2"/>
              <a:buChar char="§"/>
            </a:pP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To date </a:t>
            </a:r>
            <a:r>
              <a:rPr lang="en-US" sz="1600" b="1" kern="0" dirty="0" smtClean="0">
                <a:solidFill>
                  <a:srgbClr val="5C5C5C"/>
                </a:solidFill>
                <a:latin typeface="+mn-lt"/>
                <a:cs typeface="+mn-cs"/>
              </a:rPr>
              <a:t>30 contributions </a:t>
            </a: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have been received (4 April 2013). </a:t>
            </a:r>
          </a:p>
          <a:p>
            <a:pPr marL="342900" lvl="0" indent="-342900" eaLnBrk="0" hangingPunct="0">
              <a:spcBef>
                <a:spcPct val="20000"/>
              </a:spcBef>
              <a:buClr>
                <a:srgbClr val="0E438A"/>
              </a:buClr>
              <a:buSzPct val="110000"/>
              <a:buFont typeface="Wingdings" pitchFamily="2" charset="2"/>
              <a:buChar char="§"/>
            </a:pP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The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following members have submitted </a:t>
            </a: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contributions for consideration by the Group (by region):</a:t>
            </a:r>
          </a:p>
          <a:p>
            <a:pPr marL="342000" lvl="1" eaLnBrk="0" hangingPunct="0">
              <a:spcBef>
                <a:spcPts val="0"/>
              </a:spcBef>
              <a:buClr>
                <a:srgbClr val="0E438A"/>
              </a:buClr>
              <a:buSzPct val="110000"/>
            </a:pPr>
            <a:r>
              <a:rPr lang="en-US" sz="1600" b="1" u="sng" kern="0" dirty="0">
                <a:solidFill>
                  <a:srgbClr val="5C5C5C"/>
                </a:solidFill>
                <a:latin typeface="+mn-lt"/>
                <a:cs typeface="+mn-cs"/>
              </a:rPr>
              <a:t>Africa:</a:t>
            </a:r>
            <a:r>
              <a:rPr lang="en-US" sz="1600" b="1" kern="0" dirty="0">
                <a:solidFill>
                  <a:srgbClr val="5C5C5C"/>
                </a:solidFill>
                <a:latin typeface="+mn-lt"/>
                <a:cs typeface="+mn-cs"/>
              </a:rPr>
              <a:t>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Cape Verde, Democratic Republic of the Congo, Mali, Rwanda (Republic of), Tanzania, Zimbabwe</a:t>
            </a:r>
          </a:p>
          <a:p>
            <a:pPr marL="342000" lvl="1" eaLnBrk="0" hangingPunct="0">
              <a:spcBef>
                <a:spcPts val="0"/>
              </a:spcBef>
              <a:buClr>
                <a:srgbClr val="0E438A"/>
              </a:buClr>
              <a:buSzPct val="110000"/>
            </a:pPr>
            <a:r>
              <a:rPr lang="en-US" sz="1600" b="1" u="sng" kern="0" dirty="0">
                <a:solidFill>
                  <a:srgbClr val="5C5C5C"/>
                </a:solidFill>
                <a:latin typeface="+mn-lt"/>
                <a:cs typeface="+mn-cs"/>
              </a:rPr>
              <a:t>Americas: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 Brazil, United States of America</a:t>
            </a:r>
          </a:p>
          <a:p>
            <a:pPr marL="342000" lvl="1" eaLnBrk="0" hangingPunct="0">
              <a:spcBef>
                <a:spcPts val="0"/>
              </a:spcBef>
              <a:buClr>
                <a:srgbClr val="0E438A"/>
              </a:buClr>
              <a:buSzPct val="110000"/>
            </a:pPr>
            <a:r>
              <a:rPr lang="en-US" sz="1600" b="1" u="sng" kern="0" dirty="0">
                <a:solidFill>
                  <a:srgbClr val="5C5C5C"/>
                </a:solidFill>
                <a:latin typeface="+mn-lt"/>
                <a:cs typeface="+mn-cs"/>
              </a:rPr>
              <a:t>Arab States:</a:t>
            </a:r>
            <a:r>
              <a:rPr lang="en-US" sz="1600" b="1" kern="0" dirty="0">
                <a:solidFill>
                  <a:srgbClr val="5C5C5C"/>
                </a:solidFill>
                <a:latin typeface="+mn-lt"/>
                <a:cs typeface="+mn-cs"/>
              </a:rPr>
              <a:t>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Egypt, </a:t>
            </a:r>
            <a:r>
              <a:rPr lang="en-US" sz="1600" kern="0" dirty="0" err="1">
                <a:solidFill>
                  <a:srgbClr val="5C5C5C"/>
                </a:solidFill>
                <a:latin typeface="+mn-lt"/>
                <a:cs typeface="+mn-cs"/>
              </a:rPr>
              <a:t>Mobinil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 (Egypt)</a:t>
            </a:r>
            <a:endParaRPr lang="en-US" sz="1600" b="1" kern="0" dirty="0">
              <a:solidFill>
                <a:srgbClr val="5C5C5C"/>
              </a:solidFill>
              <a:latin typeface="+mn-lt"/>
              <a:cs typeface="+mn-cs"/>
            </a:endParaRPr>
          </a:p>
          <a:p>
            <a:pPr marL="342000" lvl="1" eaLnBrk="0" hangingPunct="0">
              <a:spcBef>
                <a:spcPts val="0"/>
              </a:spcBef>
              <a:buClr>
                <a:srgbClr val="0E438A"/>
              </a:buClr>
              <a:buSzPct val="110000"/>
            </a:pPr>
            <a:r>
              <a:rPr lang="en-US" sz="1600" b="1" u="sng" kern="0" dirty="0">
                <a:solidFill>
                  <a:srgbClr val="5C5C5C"/>
                </a:solidFill>
                <a:latin typeface="+mn-lt"/>
                <a:cs typeface="+mn-cs"/>
              </a:rPr>
              <a:t>Asia and the Pacific:</a:t>
            </a:r>
            <a:r>
              <a:rPr lang="en-US" sz="1600" b="1" kern="0" dirty="0">
                <a:solidFill>
                  <a:srgbClr val="5C5C5C"/>
                </a:solidFill>
                <a:latin typeface="+mn-lt"/>
                <a:cs typeface="+mn-cs"/>
              </a:rPr>
              <a:t>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Nepal Telecommunications Authority (Nepal), Japan</a:t>
            </a:r>
          </a:p>
          <a:p>
            <a:pPr marL="342000" lvl="1" eaLnBrk="0" hangingPunct="0">
              <a:spcBef>
                <a:spcPts val="0"/>
              </a:spcBef>
              <a:buClr>
                <a:srgbClr val="0E438A"/>
              </a:buClr>
              <a:buSzPct val="110000"/>
            </a:pPr>
            <a:r>
              <a:rPr lang="en-US" sz="1600" b="1" u="sng" kern="0" dirty="0" smtClean="0">
                <a:solidFill>
                  <a:srgbClr val="5C5C5C"/>
                </a:solidFill>
                <a:latin typeface="+mn-lt"/>
                <a:cs typeface="+mn-cs"/>
              </a:rPr>
              <a:t>CIS</a:t>
            </a:r>
            <a:r>
              <a:rPr lang="en-US" sz="1600" b="1" u="sng" kern="0" dirty="0">
                <a:solidFill>
                  <a:srgbClr val="5C5C5C"/>
                </a:solidFill>
                <a:latin typeface="+mn-lt"/>
                <a:cs typeface="+mn-cs"/>
              </a:rPr>
              <a:t>:</a:t>
            </a:r>
            <a:r>
              <a:rPr lang="en-US" sz="1600" b="1" kern="0" dirty="0">
                <a:solidFill>
                  <a:srgbClr val="5C5C5C"/>
                </a:solidFill>
                <a:latin typeface="+mn-lt"/>
                <a:cs typeface="+mn-cs"/>
              </a:rPr>
              <a:t>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Belarus (Republic of), Russian Federation, Odessa National Academy of Telecommunications </a:t>
            </a:r>
            <a:r>
              <a:rPr lang="en-US" sz="1600" kern="0" dirty="0" err="1">
                <a:solidFill>
                  <a:srgbClr val="5C5C5C"/>
                </a:solidFill>
                <a:latin typeface="+mn-lt"/>
                <a:cs typeface="+mn-cs"/>
              </a:rPr>
              <a:t>n.a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. A.S. Popov (Ukraine), Azerbaijan Technical University (Azerbaijan)</a:t>
            </a:r>
          </a:p>
          <a:p>
            <a:pPr marL="342000" lvl="1" eaLnBrk="0" hangingPunct="0">
              <a:spcBef>
                <a:spcPts val="0"/>
              </a:spcBef>
              <a:buClr>
                <a:srgbClr val="0E438A"/>
              </a:buClr>
              <a:buSzPct val="110000"/>
            </a:pPr>
            <a:r>
              <a:rPr lang="en-US" sz="1600" b="1" u="sng" kern="0" dirty="0">
                <a:solidFill>
                  <a:srgbClr val="5C5C5C"/>
                </a:solidFill>
                <a:latin typeface="+mn-lt"/>
                <a:cs typeface="+mn-cs"/>
              </a:rPr>
              <a:t>Europe:</a:t>
            </a:r>
            <a:r>
              <a:rPr lang="en-US" sz="1600" b="1" kern="0" dirty="0">
                <a:solidFill>
                  <a:srgbClr val="5C5C5C"/>
                </a:solidFill>
                <a:latin typeface="+mn-lt"/>
                <a:cs typeface="+mn-cs"/>
              </a:rPr>
              <a:t>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Bulgaria, Lithuania, Portugal, Romania (joint contribution), Czech Technical University in Prague (Czech Republic), United Kingdom, </a:t>
            </a: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Italy, Poland</a:t>
            </a:r>
            <a:endParaRPr lang="en-US" sz="1600" kern="0" dirty="0">
              <a:solidFill>
                <a:srgbClr val="5C5C5C"/>
              </a:solidFill>
              <a:latin typeface="+mn-lt"/>
              <a:cs typeface="+mn-cs"/>
            </a:endParaRPr>
          </a:p>
          <a:p>
            <a:pPr marL="342000" lvl="1" eaLnBrk="0" hangingPunct="0">
              <a:spcBef>
                <a:spcPts val="0"/>
              </a:spcBef>
              <a:buClr>
                <a:srgbClr val="0E438A"/>
              </a:buClr>
              <a:buSzPct val="110000"/>
            </a:pPr>
            <a:r>
              <a:rPr lang="en-US" sz="1600" b="1" u="sng" kern="0" dirty="0" smtClean="0">
                <a:solidFill>
                  <a:srgbClr val="5C5C5C"/>
                </a:solidFill>
                <a:latin typeface="+mn-lt"/>
                <a:cs typeface="+mn-cs"/>
              </a:rPr>
              <a:t>Liaisons:</a:t>
            </a:r>
            <a:r>
              <a:rPr lang="en-US" sz="1600" b="1" kern="0" dirty="0" smtClean="0">
                <a:solidFill>
                  <a:srgbClr val="5C5C5C"/>
                </a:solidFill>
                <a:latin typeface="+mn-lt"/>
                <a:cs typeface="+mn-cs"/>
              </a:rPr>
              <a:t>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Chairman, ITU-T Standardization Committee for Vocabulary, ITU-T Study Group 16 (multimedia), ITU-T Study Group 5 (environment &amp; climate change</a:t>
            </a: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),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ITU-T Study Group 2 (operational aspects), Chairman, ITU-T Study Group 2, ITU-T Study Group 11 </a:t>
            </a: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(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p</a:t>
            </a: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rotocols and test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specifications).</a:t>
            </a:r>
          </a:p>
        </p:txBody>
      </p:sp>
    </p:spTree>
    <p:extLst>
      <p:ext uri="{BB962C8B-B14F-4D97-AF65-F5344CB8AC3E}">
        <p14:creationId xmlns:p14="http://schemas.microsoft.com/office/powerpoint/2010/main" val="10502046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92695"/>
            <a:ext cx="9144000" cy="553998"/>
          </a:xfrm>
        </p:spPr>
        <p:txBody>
          <a:bodyPr/>
          <a:lstStyle/>
          <a:p>
            <a:r>
              <a:rPr lang="en-US" sz="3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Next Steps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39750" y="1340769"/>
            <a:ext cx="8208714" cy="4464496"/>
          </a:xfrm>
          <a:prstGeom prst="rect">
            <a:avLst/>
          </a:prstGeom>
        </p:spPr>
        <p:txBody>
          <a:bodyPr/>
          <a:lstStyle/>
          <a:p>
            <a:pPr marL="342900" lvl="0" indent="-342900" eaLnBrk="0" hangingPunct="0">
              <a:spcBef>
                <a:spcPct val="20000"/>
              </a:spcBef>
              <a:buClr>
                <a:srgbClr val="0E438A"/>
              </a:buClr>
              <a:buSzPct val="110000"/>
              <a:buFont typeface="Wingdings" pitchFamily="2" charset="2"/>
              <a:buChar char="§"/>
            </a:pP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The next steps include analyzing the input received from the members and working closely with the Chairman of Study Group 1 to prepare a draft report on the work of the Group.</a:t>
            </a:r>
          </a:p>
          <a:p>
            <a:pPr marL="342900" lvl="0" indent="-342900" eaLnBrk="0" hangingPunct="0">
              <a:spcBef>
                <a:spcPct val="20000"/>
              </a:spcBef>
              <a:buClr>
                <a:srgbClr val="0E438A"/>
              </a:buClr>
              <a:buSzPct val="110000"/>
              <a:buFont typeface="Wingdings" pitchFamily="2" charset="2"/>
              <a:buChar char="§"/>
            </a:pP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This draft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report providing the </a:t>
            </a: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preliminary results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of the work of the Group is to be finalized by </a:t>
            </a:r>
            <a:r>
              <a:rPr lang="en-US" sz="1600" b="1" kern="0" dirty="0">
                <a:solidFill>
                  <a:srgbClr val="5C5C5C"/>
                </a:solidFill>
                <a:latin typeface="+mn-lt"/>
                <a:cs typeface="+mn-cs"/>
              </a:rPr>
              <a:t>April 2013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.</a:t>
            </a:r>
          </a:p>
          <a:p>
            <a:pPr marL="342900" lvl="0" indent="-342900" eaLnBrk="0" hangingPunct="0">
              <a:spcBef>
                <a:spcPct val="20000"/>
              </a:spcBef>
              <a:buClr>
                <a:srgbClr val="0E438A"/>
              </a:buClr>
              <a:buSzPct val="110000"/>
              <a:buFont typeface="Wingdings" pitchFamily="2" charset="2"/>
              <a:buChar char="§"/>
            </a:pP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The report is to be submitted </a:t>
            </a: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to:</a:t>
            </a:r>
          </a:p>
          <a:p>
            <a:pPr marL="800100" lvl="1" indent="-342900" eaLnBrk="0" hangingPunct="0">
              <a:spcBef>
                <a:spcPct val="20000"/>
              </a:spcBef>
              <a:buClr>
                <a:srgbClr val="0E438A"/>
              </a:buClr>
              <a:buSzPct val="110000"/>
              <a:buFont typeface="Wingdings" pitchFamily="2" charset="2"/>
              <a:buChar char="§"/>
            </a:pP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ITU-D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Study Groups 1 and 2 </a:t>
            </a: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for their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September 2013 </a:t>
            </a: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meetings</a:t>
            </a:r>
          </a:p>
          <a:p>
            <a:pPr marL="800100" lvl="1" indent="-342900" eaLnBrk="0" hangingPunct="0">
              <a:spcBef>
                <a:spcPct val="20000"/>
              </a:spcBef>
              <a:buClr>
                <a:srgbClr val="0E438A"/>
              </a:buClr>
              <a:buSzPct val="110000"/>
              <a:buFont typeface="Wingdings" pitchFamily="2" charset="2"/>
              <a:buChar char="§"/>
            </a:pP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Relevant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Groups in the other </a:t>
            </a: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Sectors</a:t>
            </a:r>
          </a:p>
          <a:p>
            <a:pPr marL="800100" lvl="1" indent="-342900" eaLnBrk="0" hangingPunct="0">
              <a:spcBef>
                <a:spcPct val="20000"/>
              </a:spcBef>
              <a:buClr>
                <a:srgbClr val="0E438A"/>
              </a:buClr>
              <a:buSzPct val="110000"/>
              <a:buFont typeface="Wingdings" pitchFamily="2" charset="2"/>
              <a:buChar char="§"/>
            </a:pP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2013 session of TDAG </a:t>
            </a:r>
            <a:r>
              <a:rPr lang="en-US" sz="1600" kern="0" dirty="0">
                <a:solidFill>
                  <a:srgbClr val="5C5C5C"/>
                </a:solidFill>
                <a:latin typeface="+mn-lt"/>
                <a:cs typeface="+mn-cs"/>
              </a:rPr>
              <a:t>in </a:t>
            </a:r>
            <a:r>
              <a:rPr lang="en-US" sz="1600" kern="0" dirty="0" smtClean="0">
                <a:solidFill>
                  <a:srgbClr val="5C5C5C"/>
                </a:solidFill>
                <a:latin typeface="+mn-lt"/>
                <a:cs typeface="+mn-cs"/>
              </a:rPr>
              <a:t>2013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0E438A"/>
              </a:buClr>
              <a:buSzPct val="110000"/>
              <a:buFont typeface="Wingdings" pitchFamily="2" charset="2"/>
              <a:buChar char="§"/>
            </a:pPr>
            <a:r>
              <a:rPr lang="en-US" sz="1600" b="1" kern="0" dirty="0" smtClean="0">
                <a:solidFill>
                  <a:srgbClr val="5C5C5C"/>
                </a:solidFill>
                <a:latin typeface="+mn-lt"/>
                <a:cs typeface="+mn-cs"/>
              </a:rPr>
              <a:t>The </a:t>
            </a:r>
            <a:r>
              <a:rPr lang="en-US" sz="1600" b="1" kern="0" dirty="0">
                <a:solidFill>
                  <a:srgbClr val="5C5C5C"/>
                </a:solidFill>
                <a:latin typeface="+mn-lt"/>
                <a:cs typeface="+mn-cs"/>
              </a:rPr>
              <a:t>Final Report is to be presented to Council in 2014 and to the Plenipotentiary Conference in 2014.</a:t>
            </a:r>
          </a:p>
          <a:p>
            <a:pPr marL="342900" lvl="0" indent="-342900" eaLnBrk="0" hangingPunct="0">
              <a:spcBef>
                <a:spcPct val="20000"/>
              </a:spcBef>
              <a:buClr>
                <a:srgbClr val="0E438A"/>
              </a:buClr>
              <a:buSzPct val="110000"/>
              <a:buFont typeface="Wingdings" pitchFamily="2" charset="2"/>
              <a:buChar char="§"/>
            </a:pPr>
            <a:endParaRPr lang="en-US" sz="1600" kern="0" dirty="0" smtClean="0">
              <a:solidFill>
                <a:srgbClr val="5C5C5C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17891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PPP New Logo">
  <a:themeElements>
    <a:clrScheme name="PPP New Logo 4">
      <a:dk1>
        <a:srgbClr val="5C5C5C"/>
      </a:dk1>
      <a:lt1>
        <a:srgbClr val="FFFFFF"/>
      </a:lt1>
      <a:dk2>
        <a:srgbClr val="1B5BA2"/>
      </a:dk2>
      <a:lt2>
        <a:srgbClr val="808080"/>
      </a:lt2>
      <a:accent1>
        <a:srgbClr val="FFFFFF"/>
      </a:accent1>
      <a:accent2>
        <a:srgbClr val="3333CC"/>
      </a:accent2>
      <a:accent3>
        <a:srgbClr val="FFFFFF"/>
      </a:accent3>
      <a:accent4>
        <a:srgbClr val="4D4D4D"/>
      </a:accent4>
      <a:accent5>
        <a:srgbClr val="FFFFFF"/>
      </a:accent5>
      <a:accent6>
        <a:srgbClr val="2D2DB9"/>
      </a:accent6>
      <a:hlink>
        <a:srgbClr val="1B5BA2"/>
      </a:hlink>
      <a:folHlink>
        <a:srgbClr val="B2B2B2"/>
      </a:folHlink>
    </a:clrScheme>
    <a:fontScheme name="PPP New Logo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76200" cap="flat" cmpd="sng" algn="ctr">
          <a:solidFill>
            <a:srgbClr val="B2B2B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tx1"/>
          </a:buClr>
          <a:buSzTx/>
          <a:buFont typeface="Arial" charset="0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76200" cap="flat" cmpd="sng" algn="ctr">
          <a:solidFill>
            <a:srgbClr val="B2B2B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tx1"/>
          </a:buClr>
          <a:buSzTx/>
          <a:buFont typeface="Arial" charset="0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PP New Log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 New Logo 2">
        <a:dk1>
          <a:srgbClr val="5C5C5C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4D4D4D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 New Logo 3">
        <a:dk1>
          <a:srgbClr val="5C5C5C"/>
        </a:dk1>
        <a:lt1>
          <a:srgbClr val="FFFFFF"/>
        </a:lt1>
        <a:dk2>
          <a:srgbClr val="1B5BA2"/>
        </a:dk2>
        <a:lt2>
          <a:srgbClr val="808080"/>
        </a:lt2>
        <a:accent1>
          <a:srgbClr val="FFFFFF"/>
        </a:accent1>
        <a:accent2>
          <a:srgbClr val="3333CC"/>
        </a:accent2>
        <a:accent3>
          <a:srgbClr val="FFFFFF"/>
        </a:accent3>
        <a:accent4>
          <a:srgbClr val="4D4D4D"/>
        </a:accent4>
        <a:accent5>
          <a:srgbClr val="FFFFFF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 New Logo 4">
        <a:dk1>
          <a:srgbClr val="5C5C5C"/>
        </a:dk1>
        <a:lt1>
          <a:srgbClr val="FFFFFF"/>
        </a:lt1>
        <a:dk2>
          <a:srgbClr val="1B5BA2"/>
        </a:dk2>
        <a:lt2>
          <a:srgbClr val="808080"/>
        </a:lt2>
        <a:accent1>
          <a:srgbClr val="FFFFFF"/>
        </a:accent1>
        <a:accent2>
          <a:srgbClr val="3333CC"/>
        </a:accent2>
        <a:accent3>
          <a:srgbClr val="FFFFFF"/>
        </a:accent3>
        <a:accent4>
          <a:srgbClr val="4D4D4D"/>
        </a:accent4>
        <a:accent5>
          <a:srgbClr val="FFFFFF"/>
        </a:accent5>
        <a:accent6>
          <a:srgbClr val="2D2DB9"/>
        </a:accent6>
        <a:hlink>
          <a:srgbClr val="1B5BA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11794</TotalTime>
  <Words>578</Words>
  <Application>Microsoft Office PowerPoint</Application>
  <PresentationFormat>On-screen Show (4:3)</PresentationFormat>
  <Paragraphs>35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PPP New Logo</vt:lpstr>
      <vt:lpstr>Update on ITU’s work related to the elaboration of a working definition of the term ‘ICT’ </vt:lpstr>
      <vt:lpstr>Background</vt:lpstr>
      <vt:lpstr>Tools and timeline</vt:lpstr>
      <vt:lpstr>Contributions received</vt:lpstr>
      <vt:lpstr>Next Steps</vt:lpstr>
    </vt:vector>
  </TitlesOfParts>
  <Company>ITU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ITU-D Study Group activities</dc:title>
  <dc:subject>ITU-D Study Group activities</dc:subject>
  <dc:creator>ITU-D Study Groups</dc:creator>
  <cp:lastModifiedBy>Christine Sund</cp:lastModifiedBy>
  <cp:revision>16</cp:revision>
  <cp:lastPrinted>2001-11-25T13:41:09Z</cp:lastPrinted>
  <dcterms:created xsi:type="dcterms:W3CDTF">2008-05-21T08:22:42Z</dcterms:created>
  <dcterms:modified xsi:type="dcterms:W3CDTF">2013-04-10T10:27:29Z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Work Order">
    <vt:lpwstr>Draft</vt:lpwstr>
  </property>
  <property fmtid="{D5CDD505-2E9C-101B-9397-08002B2CF9AE}" pid="4" name="Content">
    <vt:lpwstr>Presentation</vt:lpwstr>
  </property>
  <property fmtid="{D5CDD505-2E9C-101B-9397-08002B2CF9AE}" pid="5" name="Keywords0">
    <vt:lpwstr/>
  </property>
  <property fmtid="{D5CDD505-2E9C-101B-9397-08002B2CF9AE}" pid="6" name="ArticulateUseProject">
    <vt:lpwstr>1</vt:lpwstr>
  </property>
  <property fmtid="{D5CDD505-2E9C-101B-9397-08002B2CF9AE}" pid="7" name="ArticulatePath">
    <vt:lpwstr>itu-d-study-groups-preparation</vt:lpwstr>
  </property>
  <property fmtid="{D5CDD505-2E9C-101B-9397-08002B2CF9AE}" pid="8" name="ArticulateGUID">
    <vt:lpwstr>0C712B83-76EB-472D-96DB-C072C0F5BF29</vt:lpwstr>
  </property>
  <property fmtid="{D5CDD505-2E9C-101B-9397-08002B2CF9AE}" pid="9" name="ArticulateProjectFull">
    <vt:lpwstr>C:\Documents and Settings\sund\Desktop\about-itu-d-study-groups-for-its.ppta</vt:lpwstr>
  </property>
</Properties>
</file>