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6"/>
  </p:notesMasterIdLst>
  <p:handoutMasterIdLst>
    <p:handoutMasterId r:id="rId27"/>
  </p:handoutMasterIdLst>
  <p:sldIdLst>
    <p:sldId id="278" r:id="rId4"/>
    <p:sldId id="256" r:id="rId5"/>
    <p:sldId id="257" r:id="rId6"/>
    <p:sldId id="258" r:id="rId7"/>
    <p:sldId id="259" r:id="rId8"/>
    <p:sldId id="260" r:id="rId9"/>
    <p:sldId id="264" r:id="rId10"/>
    <p:sldId id="261" r:id="rId11"/>
    <p:sldId id="262" r:id="rId12"/>
    <p:sldId id="26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9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354E7F-D879-45D1-8137-F8AE2980B02C}" type="doc">
      <dgm:prSet loTypeId="urn:microsoft.com/office/officeart/2005/8/layout/pyramid1" loCatId="pyramid" qsTypeId="urn:microsoft.com/office/officeart/2005/8/quickstyle/simple3" qsCatId="simple" csTypeId="urn:microsoft.com/office/officeart/2005/8/colors/accent6_4" csCatId="accent6" phldr="1"/>
      <dgm:spPr/>
    </dgm:pt>
    <dgm:pt modelId="{9B5DB4BF-9255-4D65-9FD2-D40364B6FB6D}">
      <dgm:prSet phldrT="[Text]"/>
      <dgm:spPr/>
      <dgm:t>
        <a:bodyPr/>
        <a:lstStyle/>
        <a:p>
          <a:r>
            <a:rPr lang="en-US" dirty="0" smtClean="0"/>
            <a:t>Objectives</a:t>
          </a:r>
          <a:endParaRPr lang="en-US" dirty="0"/>
        </a:p>
      </dgm:t>
    </dgm:pt>
    <dgm:pt modelId="{5186C36A-A350-4C3A-88FC-E9975D647FC6}" type="parTrans" cxnId="{6E02C88B-412F-4162-A337-AB2F5D8B0631}">
      <dgm:prSet/>
      <dgm:spPr/>
      <dgm:t>
        <a:bodyPr/>
        <a:lstStyle/>
        <a:p>
          <a:endParaRPr lang="en-US"/>
        </a:p>
      </dgm:t>
    </dgm:pt>
    <dgm:pt modelId="{877F090D-8CCA-4355-B195-7F8BE032CD8A}" type="sibTrans" cxnId="{6E02C88B-412F-4162-A337-AB2F5D8B0631}">
      <dgm:prSet/>
      <dgm:spPr/>
      <dgm:t>
        <a:bodyPr/>
        <a:lstStyle/>
        <a:p>
          <a:endParaRPr lang="en-US"/>
        </a:p>
      </dgm:t>
    </dgm:pt>
    <dgm:pt modelId="{FC4F6B83-7EE7-4FCA-8993-ED28E1554FC1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C3F66255-A1F2-4B58-9421-BD30BBE2FB2F}" type="parTrans" cxnId="{CE823962-BDCF-470D-B9AF-3173DAFC75F0}">
      <dgm:prSet/>
      <dgm:spPr/>
      <dgm:t>
        <a:bodyPr/>
        <a:lstStyle/>
        <a:p>
          <a:endParaRPr lang="en-US"/>
        </a:p>
      </dgm:t>
    </dgm:pt>
    <dgm:pt modelId="{2D5AA541-653E-4470-805D-23471B1AC0C7}" type="sibTrans" cxnId="{CE823962-BDCF-470D-B9AF-3173DAFC75F0}">
      <dgm:prSet/>
      <dgm:spPr/>
      <dgm:t>
        <a:bodyPr/>
        <a:lstStyle/>
        <a:p>
          <a:endParaRPr lang="en-US"/>
        </a:p>
      </dgm:t>
    </dgm:pt>
    <dgm:pt modelId="{C43A36D7-51D5-421E-8B1F-23C0A5EAA7B7}">
      <dgm:prSet phldrT="[Text]"/>
      <dgm:spPr/>
      <dgm:t>
        <a:bodyPr/>
        <a:lstStyle/>
        <a:p>
          <a:r>
            <a:rPr lang="en-US" dirty="0" smtClean="0"/>
            <a:t>Resources</a:t>
          </a:r>
          <a:endParaRPr lang="en-US" dirty="0"/>
        </a:p>
      </dgm:t>
    </dgm:pt>
    <dgm:pt modelId="{502836E3-F11A-4210-BA7A-6AD24C361687}" type="parTrans" cxnId="{9A1C5EEF-C71A-46FD-B54C-75F2D990A25E}">
      <dgm:prSet/>
      <dgm:spPr/>
      <dgm:t>
        <a:bodyPr/>
        <a:lstStyle/>
        <a:p>
          <a:endParaRPr lang="en-US"/>
        </a:p>
      </dgm:t>
    </dgm:pt>
    <dgm:pt modelId="{A7497C90-121A-41D4-857A-BB58721F068A}" type="sibTrans" cxnId="{9A1C5EEF-C71A-46FD-B54C-75F2D990A25E}">
      <dgm:prSet/>
      <dgm:spPr/>
      <dgm:t>
        <a:bodyPr/>
        <a:lstStyle/>
        <a:p>
          <a:endParaRPr lang="en-US"/>
        </a:p>
      </dgm:t>
    </dgm:pt>
    <dgm:pt modelId="{454972E7-97B4-451A-98C0-D33A3A6CC83C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4BBF1D4B-3BF9-40FD-87AB-8ABA3070016B}" type="parTrans" cxnId="{992CFE21-60B3-42DA-A4F0-312D01614517}">
      <dgm:prSet/>
      <dgm:spPr/>
      <dgm:t>
        <a:bodyPr/>
        <a:lstStyle/>
        <a:p>
          <a:endParaRPr lang="en-US"/>
        </a:p>
      </dgm:t>
    </dgm:pt>
    <dgm:pt modelId="{C451378B-E7F8-428F-862C-528182A64D9F}" type="sibTrans" cxnId="{992CFE21-60B3-42DA-A4F0-312D01614517}">
      <dgm:prSet/>
      <dgm:spPr/>
      <dgm:t>
        <a:bodyPr/>
        <a:lstStyle/>
        <a:p>
          <a:endParaRPr lang="en-US"/>
        </a:p>
      </dgm:t>
    </dgm:pt>
    <dgm:pt modelId="{71621180-AEA3-4C35-AC8A-347253E4BF1F}" type="pres">
      <dgm:prSet presAssocID="{38354E7F-D879-45D1-8137-F8AE2980B02C}" presName="Name0" presStyleCnt="0">
        <dgm:presLayoutVars>
          <dgm:dir/>
          <dgm:animLvl val="lvl"/>
          <dgm:resizeHandles val="exact"/>
        </dgm:presLayoutVars>
      </dgm:prSet>
      <dgm:spPr/>
    </dgm:pt>
    <dgm:pt modelId="{5B778E11-659D-4135-8421-10A76CB83E85}" type="pres">
      <dgm:prSet presAssocID="{9B5DB4BF-9255-4D65-9FD2-D40364B6FB6D}" presName="Name8" presStyleCnt="0"/>
      <dgm:spPr/>
    </dgm:pt>
    <dgm:pt modelId="{E8254879-2A74-472F-A652-0780D911297F}" type="pres">
      <dgm:prSet presAssocID="{9B5DB4BF-9255-4D65-9FD2-D40364B6FB6D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3AEE3-54F9-40B0-AF67-5015E6B4FCEB}" type="pres">
      <dgm:prSet presAssocID="{9B5DB4BF-9255-4D65-9FD2-D40364B6FB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BE99A1-422C-42F3-9B84-76F228BB84F9}" type="pres">
      <dgm:prSet presAssocID="{FC4F6B83-7EE7-4FCA-8993-ED28E1554FC1}" presName="Name8" presStyleCnt="0"/>
      <dgm:spPr/>
    </dgm:pt>
    <dgm:pt modelId="{381F8119-BFCC-48E1-8D17-38603875E0C7}" type="pres">
      <dgm:prSet presAssocID="{FC4F6B83-7EE7-4FCA-8993-ED28E1554FC1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33847E-AB3B-4D39-8FAF-7250AE985EEB}" type="pres">
      <dgm:prSet presAssocID="{FC4F6B83-7EE7-4FCA-8993-ED28E1554FC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4A0FF9-4210-42DA-802C-92AAA161F976}" type="pres">
      <dgm:prSet presAssocID="{454972E7-97B4-451A-98C0-D33A3A6CC83C}" presName="Name8" presStyleCnt="0"/>
      <dgm:spPr/>
    </dgm:pt>
    <dgm:pt modelId="{E2CB6E51-53CB-4A9A-9CA5-02F6D96D8EFD}" type="pres">
      <dgm:prSet presAssocID="{454972E7-97B4-451A-98C0-D33A3A6CC83C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9F413B-FCF6-4DC3-8CC2-E4D4B96B46F6}" type="pres">
      <dgm:prSet presAssocID="{454972E7-97B4-451A-98C0-D33A3A6CC83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3F5934-4C5D-49B5-AB72-F400C6B1D3FE}" type="pres">
      <dgm:prSet presAssocID="{C43A36D7-51D5-421E-8B1F-23C0A5EAA7B7}" presName="Name8" presStyleCnt="0"/>
      <dgm:spPr/>
    </dgm:pt>
    <dgm:pt modelId="{62EDD549-EC42-48B8-AF54-FD8BE146704B}" type="pres">
      <dgm:prSet presAssocID="{C43A36D7-51D5-421E-8B1F-23C0A5EAA7B7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D8C0C-A2F3-40E5-969F-7D4FA8737551}" type="pres">
      <dgm:prSet presAssocID="{C43A36D7-51D5-421E-8B1F-23C0A5EAA7B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82B3CF-C388-4E93-9866-268619313243}" type="presOf" srcId="{FC4F6B83-7EE7-4FCA-8993-ED28E1554FC1}" destId="{381F8119-BFCC-48E1-8D17-38603875E0C7}" srcOrd="0" destOrd="0" presId="urn:microsoft.com/office/officeart/2005/8/layout/pyramid1"/>
    <dgm:cxn modelId="{9A1C5EEF-C71A-46FD-B54C-75F2D990A25E}" srcId="{38354E7F-D879-45D1-8137-F8AE2980B02C}" destId="{C43A36D7-51D5-421E-8B1F-23C0A5EAA7B7}" srcOrd="3" destOrd="0" parTransId="{502836E3-F11A-4210-BA7A-6AD24C361687}" sibTransId="{A7497C90-121A-41D4-857A-BB58721F068A}"/>
    <dgm:cxn modelId="{9E67F66C-B477-4054-AAA5-7CBAFCD803FF}" type="presOf" srcId="{38354E7F-D879-45D1-8137-F8AE2980B02C}" destId="{71621180-AEA3-4C35-AC8A-347253E4BF1F}" srcOrd="0" destOrd="0" presId="urn:microsoft.com/office/officeart/2005/8/layout/pyramid1"/>
    <dgm:cxn modelId="{CE823962-BDCF-470D-B9AF-3173DAFC75F0}" srcId="{38354E7F-D879-45D1-8137-F8AE2980B02C}" destId="{FC4F6B83-7EE7-4FCA-8993-ED28E1554FC1}" srcOrd="1" destOrd="0" parTransId="{C3F66255-A1F2-4B58-9421-BD30BBE2FB2F}" sibTransId="{2D5AA541-653E-4470-805D-23471B1AC0C7}"/>
    <dgm:cxn modelId="{6B43EC33-2821-4B89-9F46-D164B8C72BC2}" type="presOf" srcId="{9B5DB4BF-9255-4D65-9FD2-D40364B6FB6D}" destId="{E8254879-2A74-472F-A652-0780D911297F}" srcOrd="0" destOrd="0" presId="urn:microsoft.com/office/officeart/2005/8/layout/pyramid1"/>
    <dgm:cxn modelId="{992CFE21-60B3-42DA-A4F0-312D01614517}" srcId="{38354E7F-D879-45D1-8137-F8AE2980B02C}" destId="{454972E7-97B4-451A-98C0-D33A3A6CC83C}" srcOrd="2" destOrd="0" parTransId="{4BBF1D4B-3BF9-40FD-87AB-8ABA3070016B}" sibTransId="{C451378B-E7F8-428F-862C-528182A64D9F}"/>
    <dgm:cxn modelId="{6E02C88B-412F-4162-A337-AB2F5D8B0631}" srcId="{38354E7F-D879-45D1-8137-F8AE2980B02C}" destId="{9B5DB4BF-9255-4D65-9FD2-D40364B6FB6D}" srcOrd="0" destOrd="0" parTransId="{5186C36A-A350-4C3A-88FC-E9975D647FC6}" sibTransId="{877F090D-8CCA-4355-B195-7F8BE032CD8A}"/>
    <dgm:cxn modelId="{9444493C-37A3-448B-9BE2-751E08731810}" type="presOf" srcId="{9B5DB4BF-9255-4D65-9FD2-D40364B6FB6D}" destId="{2423AEE3-54F9-40B0-AF67-5015E6B4FCEB}" srcOrd="1" destOrd="0" presId="urn:microsoft.com/office/officeart/2005/8/layout/pyramid1"/>
    <dgm:cxn modelId="{E3EE8836-8C99-473E-813C-18FD00B1BCBB}" type="presOf" srcId="{454972E7-97B4-451A-98C0-D33A3A6CC83C}" destId="{E2CB6E51-53CB-4A9A-9CA5-02F6D96D8EFD}" srcOrd="0" destOrd="0" presId="urn:microsoft.com/office/officeart/2005/8/layout/pyramid1"/>
    <dgm:cxn modelId="{D3E2F36A-A5C8-4C02-9186-18DE35EE00A8}" type="presOf" srcId="{FC4F6B83-7EE7-4FCA-8993-ED28E1554FC1}" destId="{2233847E-AB3B-4D39-8FAF-7250AE985EEB}" srcOrd="1" destOrd="0" presId="urn:microsoft.com/office/officeart/2005/8/layout/pyramid1"/>
    <dgm:cxn modelId="{FC5B8369-28E5-4A4A-9418-2518FAEFE6EB}" type="presOf" srcId="{454972E7-97B4-451A-98C0-D33A3A6CC83C}" destId="{739F413B-FCF6-4DC3-8CC2-E4D4B96B46F6}" srcOrd="1" destOrd="0" presId="urn:microsoft.com/office/officeart/2005/8/layout/pyramid1"/>
    <dgm:cxn modelId="{44F17AFD-076F-4820-AD4D-0911C9E011B3}" type="presOf" srcId="{C43A36D7-51D5-421E-8B1F-23C0A5EAA7B7}" destId="{62EDD549-EC42-48B8-AF54-FD8BE146704B}" srcOrd="0" destOrd="0" presId="urn:microsoft.com/office/officeart/2005/8/layout/pyramid1"/>
    <dgm:cxn modelId="{75827E16-C833-4C50-AB04-5B4FC4008DFC}" type="presOf" srcId="{C43A36D7-51D5-421E-8B1F-23C0A5EAA7B7}" destId="{0DDD8C0C-A2F3-40E5-969F-7D4FA8737551}" srcOrd="1" destOrd="0" presId="urn:microsoft.com/office/officeart/2005/8/layout/pyramid1"/>
    <dgm:cxn modelId="{2D8D1D1F-0D8E-4C57-A6F7-EC8A0D6E4EF2}" type="presParOf" srcId="{71621180-AEA3-4C35-AC8A-347253E4BF1F}" destId="{5B778E11-659D-4135-8421-10A76CB83E85}" srcOrd="0" destOrd="0" presId="urn:microsoft.com/office/officeart/2005/8/layout/pyramid1"/>
    <dgm:cxn modelId="{9C593848-2067-4E42-96A7-0348EBC6DAA3}" type="presParOf" srcId="{5B778E11-659D-4135-8421-10A76CB83E85}" destId="{E8254879-2A74-472F-A652-0780D911297F}" srcOrd="0" destOrd="0" presId="urn:microsoft.com/office/officeart/2005/8/layout/pyramid1"/>
    <dgm:cxn modelId="{720A3530-0417-4655-A1B0-F6093952318B}" type="presParOf" srcId="{5B778E11-659D-4135-8421-10A76CB83E85}" destId="{2423AEE3-54F9-40B0-AF67-5015E6B4FCEB}" srcOrd="1" destOrd="0" presId="urn:microsoft.com/office/officeart/2005/8/layout/pyramid1"/>
    <dgm:cxn modelId="{450099DA-2F57-4892-80FF-B588902DE389}" type="presParOf" srcId="{71621180-AEA3-4C35-AC8A-347253E4BF1F}" destId="{C8BE99A1-422C-42F3-9B84-76F228BB84F9}" srcOrd="1" destOrd="0" presId="urn:microsoft.com/office/officeart/2005/8/layout/pyramid1"/>
    <dgm:cxn modelId="{C4D9DC57-530C-460E-B032-BF12B44FDD3D}" type="presParOf" srcId="{C8BE99A1-422C-42F3-9B84-76F228BB84F9}" destId="{381F8119-BFCC-48E1-8D17-38603875E0C7}" srcOrd="0" destOrd="0" presId="urn:microsoft.com/office/officeart/2005/8/layout/pyramid1"/>
    <dgm:cxn modelId="{D873ED38-0ECA-4FDC-925F-6C745A924476}" type="presParOf" srcId="{C8BE99A1-422C-42F3-9B84-76F228BB84F9}" destId="{2233847E-AB3B-4D39-8FAF-7250AE985EEB}" srcOrd="1" destOrd="0" presId="urn:microsoft.com/office/officeart/2005/8/layout/pyramid1"/>
    <dgm:cxn modelId="{1318DBAA-103F-40D7-AF25-3A0F13B690A7}" type="presParOf" srcId="{71621180-AEA3-4C35-AC8A-347253E4BF1F}" destId="{5E4A0FF9-4210-42DA-802C-92AAA161F976}" srcOrd="2" destOrd="0" presId="urn:microsoft.com/office/officeart/2005/8/layout/pyramid1"/>
    <dgm:cxn modelId="{9B574457-8AA5-40D4-9F73-DFDCD143BA6F}" type="presParOf" srcId="{5E4A0FF9-4210-42DA-802C-92AAA161F976}" destId="{E2CB6E51-53CB-4A9A-9CA5-02F6D96D8EFD}" srcOrd="0" destOrd="0" presId="urn:microsoft.com/office/officeart/2005/8/layout/pyramid1"/>
    <dgm:cxn modelId="{A1ED26C1-84CF-4A35-B7B4-B9A7118116EE}" type="presParOf" srcId="{5E4A0FF9-4210-42DA-802C-92AAA161F976}" destId="{739F413B-FCF6-4DC3-8CC2-E4D4B96B46F6}" srcOrd="1" destOrd="0" presId="urn:microsoft.com/office/officeart/2005/8/layout/pyramid1"/>
    <dgm:cxn modelId="{E6F4AD88-D499-483D-AA90-8D15704B8F24}" type="presParOf" srcId="{71621180-AEA3-4C35-AC8A-347253E4BF1F}" destId="{B53F5934-4C5D-49B5-AB72-F400C6B1D3FE}" srcOrd="3" destOrd="0" presId="urn:microsoft.com/office/officeart/2005/8/layout/pyramid1"/>
    <dgm:cxn modelId="{CC8DE344-0B61-4B47-98EE-D5C18A8058D9}" type="presParOf" srcId="{B53F5934-4C5D-49B5-AB72-F400C6B1D3FE}" destId="{62EDD549-EC42-48B8-AF54-FD8BE146704B}" srcOrd="0" destOrd="0" presId="urn:microsoft.com/office/officeart/2005/8/layout/pyramid1"/>
    <dgm:cxn modelId="{FE35A06D-ED73-4AD4-BF7A-985C8D186CEA}" type="presParOf" srcId="{B53F5934-4C5D-49B5-AB72-F400C6B1D3FE}" destId="{0DDD8C0C-A2F3-40E5-969F-7D4FA873755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54879-2A74-472F-A652-0780D911297F}">
      <dsp:nvSpPr>
        <dsp:cNvPr id="0" name=""/>
        <dsp:cNvSpPr/>
      </dsp:nvSpPr>
      <dsp:spPr>
        <a:xfrm>
          <a:off x="1916906" y="0"/>
          <a:ext cx="1277937" cy="1322387"/>
        </a:xfrm>
        <a:prstGeom prst="trapezoid">
          <a:avLst>
            <a:gd name="adj" fmla="val 50000"/>
          </a:avLst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Objectives</a:t>
          </a:r>
          <a:endParaRPr lang="en-US" sz="2200" kern="1200" dirty="0"/>
        </a:p>
      </dsp:txBody>
      <dsp:txXfrm>
        <a:off x="1916906" y="0"/>
        <a:ext cx="1277937" cy="1322387"/>
      </dsp:txXfrm>
    </dsp:sp>
    <dsp:sp modelId="{381F8119-BFCC-48E1-8D17-38603875E0C7}">
      <dsp:nvSpPr>
        <dsp:cNvPr id="0" name=""/>
        <dsp:cNvSpPr/>
      </dsp:nvSpPr>
      <dsp:spPr>
        <a:xfrm>
          <a:off x="1277937" y="1322387"/>
          <a:ext cx="2555874" cy="1322387"/>
        </a:xfrm>
        <a:prstGeom prst="trapezoid">
          <a:avLst>
            <a:gd name="adj" fmla="val 48319"/>
          </a:avLst>
        </a:prstGeom>
        <a:gradFill rotWithShape="0">
          <a:gsLst>
            <a:gs pos="0">
              <a:schemeClr val="accent6">
                <a:shade val="50000"/>
                <a:hueOff val="-230847"/>
                <a:satOff val="15390"/>
                <a:lumOff val="20092"/>
                <a:alphaOff val="0"/>
                <a:tint val="50000"/>
                <a:satMod val="300000"/>
              </a:schemeClr>
            </a:gs>
            <a:gs pos="35000">
              <a:schemeClr val="accent6">
                <a:shade val="50000"/>
                <a:hueOff val="-230847"/>
                <a:satOff val="15390"/>
                <a:lumOff val="20092"/>
                <a:alphaOff val="0"/>
                <a:tint val="37000"/>
                <a:satMod val="300000"/>
              </a:schemeClr>
            </a:gs>
            <a:gs pos="100000">
              <a:schemeClr val="accent6">
                <a:shade val="50000"/>
                <a:hueOff val="-230847"/>
                <a:satOff val="15390"/>
                <a:lumOff val="2009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Outputs</a:t>
          </a:r>
          <a:endParaRPr lang="en-US" sz="2200" kern="1200" dirty="0"/>
        </a:p>
      </dsp:txBody>
      <dsp:txXfrm>
        <a:off x="1725215" y="1322387"/>
        <a:ext cx="1661318" cy="1322387"/>
      </dsp:txXfrm>
    </dsp:sp>
    <dsp:sp modelId="{E2CB6E51-53CB-4A9A-9CA5-02F6D96D8EFD}">
      <dsp:nvSpPr>
        <dsp:cNvPr id="0" name=""/>
        <dsp:cNvSpPr/>
      </dsp:nvSpPr>
      <dsp:spPr>
        <a:xfrm>
          <a:off x="638968" y="2644775"/>
          <a:ext cx="3833812" cy="1322387"/>
        </a:xfrm>
        <a:prstGeom prst="trapezoid">
          <a:avLst>
            <a:gd name="adj" fmla="val 48319"/>
          </a:avLst>
        </a:prstGeom>
        <a:gradFill rotWithShape="0">
          <a:gsLst>
            <a:gs pos="0">
              <a:schemeClr val="accent6">
                <a:shade val="50000"/>
                <a:hueOff val="-461694"/>
                <a:satOff val="30780"/>
                <a:lumOff val="40185"/>
                <a:alphaOff val="0"/>
                <a:tint val="50000"/>
                <a:satMod val="300000"/>
              </a:schemeClr>
            </a:gs>
            <a:gs pos="35000">
              <a:schemeClr val="accent6">
                <a:shade val="50000"/>
                <a:hueOff val="-461694"/>
                <a:satOff val="30780"/>
                <a:lumOff val="40185"/>
                <a:alphaOff val="0"/>
                <a:tint val="37000"/>
                <a:satMod val="300000"/>
              </a:schemeClr>
            </a:gs>
            <a:gs pos="100000">
              <a:schemeClr val="accent6">
                <a:shade val="50000"/>
                <a:hueOff val="-461694"/>
                <a:satOff val="30780"/>
                <a:lumOff val="4018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Activities</a:t>
          </a:r>
          <a:endParaRPr lang="en-US" sz="2200" kern="1200" dirty="0"/>
        </a:p>
      </dsp:txBody>
      <dsp:txXfrm>
        <a:off x="1309885" y="2644775"/>
        <a:ext cx="2491978" cy="1322387"/>
      </dsp:txXfrm>
    </dsp:sp>
    <dsp:sp modelId="{62EDD549-EC42-48B8-AF54-FD8BE146704B}">
      <dsp:nvSpPr>
        <dsp:cNvPr id="0" name=""/>
        <dsp:cNvSpPr/>
      </dsp:nvSpPr>
      <dsp:spPr>
        <a:xfrm>
          <a:off x="0" y="3967162"/>
          <a:ext cx="5111749" cy="1322387"/>
        </a:xfrm>
        <a:prstGeom prst="trapezoid">
          <a:avLst>
            <a:gd name="adj" fmla="val 48319"/>
          </a:avLst>
        </a:prstGeom>
        <a:gradFill rotWithShape="0">
          <a:gsLst>
            <a:gs pos="0">
              <a:schemeClr val="accent6">
                <a:shade val="50000"/>
                <a:hueOff val="-230847"/>
                <a:satOff val="15390"/>
                <a:lumOff val="20092"/>
                <a:alphaOff val="0"/>
                <a:tint val="50000"/>
                <a:satMod val="300000"/>
              </a:schemeClr>
            </a:gs>
            <a:gs pos="35000">
              <a:schemeClr val="accent6">
                <a:shade val="50000"/>
                <a:hueOff val="-230847"/>
                <a:satOff val="15390"/>
                <a:lumOff val="20092"/>
                <a:alphaOff val="0"/>
                <a:tint val="37000"/>
                <a:satMod val="300000"/>
              </a:schemeClr>
            </a:gs>
            <a:gs pos="100000">
              <a:schemeClr val="accent6">
                <a:shade val="50000"/>
                <a:hueOff val="-230847"/>
                <a:satOff val="15390"/>
                <a:lumOff val="2009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Resources</a:t>
          </a:r>
          <a:endParaRPr lang="en-US" sz="2200" kern="1200" dirty="0"/>
        </a:p>
      </dsp:txBody>
      <dsp:txXfrm>
        <a:off x="894556" y="3967162"/>
        <a:ext cx="3322637" cy="1322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19581-6001-4270-9293-DB221C4A8DAE}" type="datetimeFigureOut">
              <a:rPr lang="en-US" smtClean="0"/>
              <a:pPr/>
              <a:t>15/04/2013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D05F5-21FB-41AF-95BE-A2453ADE57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01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A7343-C538-41FE-8F84-4A817F82871B}" type="datetimeFigureOut">
              <a:rPr lang="en-US" smtClean="0"/>
              <a:pPr/>
              <a:t>15/04/2013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0BC79-CF56-475C-895E-9C4C89D24E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Clr>
                <a:prstClr val="black"/>
              </a:buClr>
            </a:pPr>
            <a:fld id="{B4A66574-4D76-41E5-A4DA-2F9DE6E3FEA4}" type="slidenum">
              <a:rPr lang="en-US">
                <a:solidFill>
                  <a:prstClr val="white"/>
                </a:solidFill>
              </a:rPr>
              <a:pPr>
                <a:buClr>
                  <a:prstClr val="black"/>
                </a:buClr>
              </a:pPr>
              <a:t>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Clr>
                <a:prstClr val="black"/>
              </a:buClr>
            </a:pPr>
            <a:fld id="{60F0C7F5-1378-44F3-90A8-618C7697A6C2}" type="slidenum">
              <a:rPr lang="en-US">
                <a:solidFill>
                  <a:prstClr val="white"/>
                </a:solidFill>
              </a:rPr>
              <a:pPr>
                <a:buClr>
                  <a:prstClr val="black"/>
                </a:buClr>
              </a:pPr>
              <a:t>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/>
            <a:r>
              <a:rPr lang="en-US" smtClean="0">
                <a:latin typeface="Arial" charset="0"/>
                <a:cs typeface="Arial" charset="0"/>
              </a:rPr>
              <a:t>Thank you. </a:t>
            </a:r>
          </a:p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79-CF56-475C-895E-9C4C89D24E5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Watermark"/>
          <p:cNvPicPr>
            <a:picLocks noChangeAspect="1" noChangeArrowheads="1"/>
          </p:cNvPicPr>
          <p:nvPr/>
        </p:nvPicPr>
        <p:blipFill>
          <a:blip r:embed="rId2" cstate="print"/>
          <a:srcRect l="6723" b="12773"/>
          <a:stretch>
            <a:fillRect/>
          </a:stretch>
        </p:blipFill>
        <p:spPr bwMode="auto">
          <a:xfrm>
            <a:off x="0" y="809625"/>
            <a:ext cx="646747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68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" name="Text Box 73"/>
          <p:cNvSpPr txBox="1">
            <a:spLocks noChangeArrowheads="1"/>
          </p:cNvSpPr>
          <p:nvPr/>
        </p:nvSpPr>
        <p:spPr bwMode="auto">
          <a:xfrm>
            <a:off x="4418013" y="404813"/>
            <a:ext cx="26749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1B5BA2"/>
                </a:solidFill>
                <a:latin typeface="Arial" pitchFamily="34" charset="0"/>
              </a:rPr>
              <a:t>Committed to Connecting the World</a:t>
            </a:r>
          </a:p>
        </p:txBody>
      </p:sp>
      <p:sp>
        <p:nvSpPr>
          <p:cNvPr id="7" name="Line 74"/>
          <p:cNvSpPr>
            <a:spLocks noChangeShapeType="1"/>
          </p:cNvSpPr>
          <p:nvPr/>
        </p:nvSpPr>
        <p:spPr bwMode="auto">
          <a:xfrm flipH="1">
            <a:off x="395288" y="549275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8" name="Picture 11" descr="it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44450"/>
            <a:ext cx="12477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74"/>
          <p:cNvSpPr>
            <a:spLocks noChangeShapeType="1"/>
          </p:cNvSpPr>
          <p:nvPr/>
        </p:nvSpPr>
        <p:spPr bwMode="auto">
          <a:xfrm flipH="1">
            <a:off x="7092950" y="549275"/>
            <a:ext cx="503238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620000" y="6175375"/>
            <a:ext cx="12811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>
                <a:solidFill>
                  <a:srgbClr val="FFFFFF"/>
                </a:solidFill>
                <a:latin typeface="Univers" pitchFamily="34" charset="0"/>
              </a:rPr>
              <a:t>International</a:t>
            </a:r>
            <a:br>
              <a:rPr lang="en-US" sz="1000">
                <a:solidFill>
                  <a:srgbClr val="FFFFFF"/>
                </a:solidFill>
                <a:latin typeface="Univers" pitchFamily="34" charset="0"/>
              </a:rPr>
            </a:br>
            <a:r>
              <a:rPr lang="en-US" sz="1000">
                <a:solidFill>
                  <a:srgbClr val="FFFFFF"/>
                </a:solidFill>
                <a:latin typeface="Univers" pitchFamily="34" charset="0"/>
              </a:rPr>
              <a:t>Telecommunication</a:t>
            </a:r>
            <a:br>
              <a:rPr lang="en-US" sz="1000">
                <a:solidFill>
                  <a:srgbClr val="FFFFFF"/>
                </a:solidFill>
                <a:latin typeface="Univers" pitchFamily="34" charset="0"/>
              </a:rPr>
            </a:br>
            <a:r>
              <a:rPr lang="en-US" sz="1000">
                <a:solidFill>
                  <a:srgbClr val="FFFFFF"/>
                </a:solidFill>
                <a:latin typeface="Univers" pitchFamily="34" charset="0"/>
              </a:rPr>
              <a:t>Union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426200" y="4343400"/>
            <a:ext cx="523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C4B84"/>
                </a:solidFill>
              </a:rPr>
              <a:t> </a:t>
            </a:r>
            <a:endParaRPr lang="en-US" sz="2400">
              <a:solidFill>
                <a:srgbClr val="5C5C5C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7319963" y="4524375"/>
            <a:ext cx="5238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C4B84"/>
                </a:solidFill>
              </a:rPr>
              <a:t> </a:t>
            </a:r>
            <a:endParaRPr lang="en-US" sz="2400">
              <a:solidFill>
                <a:srgbClr val="5C5C5C"/>
              </a:solidFill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280025" y="4802188"/>
            <a:ext cx="444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</a:rPr>
              <a:t> </a:t>
            </a:r>
            <a:endParaRPr lang="en-US" sz="2400">
              <a:solidFill>
                <a:srgbClr val="5C5C5C"/>
              </a:solidFill>
            </a:endParaRP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5" name="Rectangle 65"/>
          <p:cNvSpPr>
            <a:spLocks noChangeArrowheads="1"/>
          </p:cNvSpPr>
          <p:nvPr/>
        </p:nvSpPr>
        <p:spPr bwMode="auto">
          <a:xfrm>
            <a:off x="2978195" y="6381328"/>
            <a:ext cx="3466013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0E438A"/>
                </a:solidFill>
                <a:latin typeface="Zurich BT" pitchFamily="34" charset="0"/>
                <a:cs typeface="Times New Roman" pitchFamily="18" charset="0"/>
              </a:rPr>
              <a:t>CEPT Meeting, Prague, Czech Republic, 16-18 April 2013</a:t>
            </a:r>
            <a:endParaRPr lang="en-US" sz="1000" dirty="0">
              <a:solidFill>
                <a:srgbClr val="0E438A"/>
              </a:solidFill>
              <a:latin typeface="Zurich BT" pitchFamily="34" charset="0"/>
              <a:cs typeface="Times New Roman" pitchFamily="18" charset="0"/>
            </a:endParaRP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728787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4479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044367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47B29-E2EB-4EEB-9C20-4E85C389235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31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FA679-F8F6-40B6-961D-DB79E685B8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6330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844675"/>
            <a:ext cx="38100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4675"/>
            <a:ext cx="38100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F687C-F328-48B7-995E-C183232A60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49789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32568-878C-4584-8BA3-A7C590C4D4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1516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7508A2-2EBC-498D-8439-30BC44AC1D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1284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AC0CD-40CB-4DBE-946E-459A5228C0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3104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D2042-811A-4105-B578-626CF6C0D0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5906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6444B-4903-4938-A933-CE8DA4F4B5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7509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30C3A5-7C21-4B01-B979-610CC87179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3399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52513"/>
            <a:ext cx="1943100" cy="5192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1052513"/>
            <a:ext cx="5678487" cy="5192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F5E43-72C1-43EA-8FBA-6DBE498696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3054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Watermark"/>
          <p:cNvPicPr>
            <a:picLocks noChangeAspect="1" noChangeArrowheads="1"/>
          </p:cNvPicPr>
          <p:nvPr/>
        </p:nvPicPr>
        <p:blipFill>
          <a:blip r:embed="rId2" cstate="print"/>
          <a:srcRect l="6723" b="12773"/>
          <a:stretch>
            <a:fillRect/>
          </a:stretch>
        </p:blipFill>
        <p:spPr bwMode="auto">
          <a:xfrm>
            <a:off x="0" y="809625"/>
            <a:ext cx="646747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68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" name="Text Box 73"/>
          <p:cNvSpPr txBox="1">
            <a:spLocks noChangeArrowheads="1"/>
          </p:cNvSpPr>
          <p:nvPr/>
        </p:nvSpPr>
        <p:spPr bwMode="auto">
          <a:xfrm>
            <a:off x="4418013" y="404813"/>
            <a:ext cx="26749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1B5BA2"/>
                </a:solidFill>
                <a:latin typeface="Arial" pitchFamily="34" charset="0"/>
              </a:rPr>
              <a:t>Committed to Connecting the World</a:t>
            </a:r>
          </a:p>
        </p:txBody>
      </p:sp>
      <p:sp>
        <p:nvSpPr>
          <p:cNvPr id="7" name="Line 74"/>
          <p:cNvSpPr>
            <a:spLocks noChangeShapeType="1"/>
          </p:cNvSpPr>
          <p:nvPr/>
        </p:nvSpPr>
        <p:spPr bwMode="auto">
          <a:xfrm flipH="1">
            <a:off x="395288" y="549275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8" name="Picture 11" descr="it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44450"/>
            <a:ext cx="12477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74"/>
          <p:cNvSpPr>
            <a:spLocks noChangeShapeType="1"/>
          </p:cNvSpPr>
          <p:nvPr/>
        </p:nvSpPr>
        <p:spPr bwMode="auto">
          <a:xfrm flipH="1">
            <a:off x="7092950" y="549275"/>
            <a:ext cx="503238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620000" y="6175375"/>
            <a:ext cx="12811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>
                <a:solidFill>
                  <a:srgbClr val="FFFFFF"/>
                </a:solidFill>
                <a:latin typeface="Univers" pitchFamily="34" charset="0"/>
              </a:rPr>
              <a:t>International</a:t>
            </a:r>
            <a:br>
              <a:rPr lang="en-US" sz="1000">
                <a:solidFill>
                  <a:srgbClr val="FFFFFF"/>
                </a:solidFill>
                <a:latin typeface="Univers" pitchFamily="34" charset="0"/>
              </a:rPr>
            </a:br>
            <a:r>
              <a:rPr lang="en-US" sz="1000">
                <a:solidFill>
                  <a:srgbClr val="FFFFFF"/>
                </a:solidFill>
                <a:latin typeface="Univers" pitchFamily="34" charset="0"/>
              </a:rPr>
              <a:t>Telecommunication</a:t>
            </a:r>
            <a:br>
              <a:rPr lang="en-US" sz="1000">
                <a:solidFill>
                  <a:srgbClr val="FFFFFF"/>
                </a:solidFill>
                <a:latin typeface="Univers" pitchFamily="34" charset="0"/>
              </a:rPr>
            </a:br>
            <a:r>
              <a:rPr lang="en-US" sz="1000">
                <a:solidFill>
                  <a:srgbClr val="FFFFFF"/>
                </a:solidFill>
                <a:latin typeface="Univers" pitchFamily="34" charset="0"/>
              </a:rPr>
              <a:t>Union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426200" y="4343400"/>
            <a:ext cx="523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C4B84"/>
                </a:solidFill>
              </a:rPr>
              <a:t> </a:t>
            </a:r>
            <a:endParaRPr lang="en-US" sz="2400">
              <a:solidFill>
                <a:srgbClr val="5C5C5C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7319963" y="4524375"/>
            <a:ext cx="5238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C4B84"/>
                </a:solidFill>
              </a:rPr>
              <a:t> </a:t>
            </a:r>
            <a:endParaRPr lang="en-US" sz="2400">
              <a:solidFill>
                <a:srgbClr val="5C5C5C"/>
              </a:solidFill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280025" y="4802188"/>
            <a:ext cx="444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</a:rPr>
              <a:t> </a:t>
            </a:r>
            <a:endParaRPr lang="en-US" sz="2400">
              <a:solidFill>
                <a:srgbClr val="5C5C5C"/>
              </a:solidFill>
            </a:endParaRP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5" name="Rectangle 65"/>
          <p:cNvSpPr>
            <a:spLocks noChangeArrowheads="1"/>
          </p:cNvSpPr>
          <p:nvPr/>
        </p:nvSpPr>
        <p:spPr bwMode="auto">
          <a:xfrm>
            <a:off x="2978195" y="6381328"/>
            <a:ext cx="3466013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0E438A"/>
                </a:solidFill>
                <a:latin typeface="Zurich BT" pitchFamily="34" charset="0"/>
                <a:cs typeface="Times New Roman" pitchFamily="18" charset="0"/>
              </a:rPr>
              <a:t>CEPT Meeting, Prague, Czech Republic, 16-18 April 2013</a:t>
            </a:r>
            <a:endParaRPr lang="en-US" sz="1000" dirty="0">
              <a:solidFill>
                <a:srgbClr val="0E438A"/>
              </a:solidFill>
              <a:latin typeface="Zurich BT" pitchFamily="34" charset="0"/>
              <a:cs typeface="Times New Roman" pitchFamily="18" charset="0"/>
            </a:endParaRP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728787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4479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929913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47B29-E2EB-4EEB-9C20-4E85C389235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08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FA679-F8F6-40B6-961D-DB79E685B8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32108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844675"/>
            <a:ext cx="38100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4675"/>
            <a:ext cx="38100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F687C-F328-48B7-995E-C183232A60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4062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32568-878C-4584-8BA3-A7C590C4D4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3032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7508A2-2EBC-498D-8439-30BC44AC1D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6429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AC0CD-40CB-4DBE-946E-459A5228C0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2099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D2042-811A-4105-B578-626CF6C0D0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01693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6444B-4903-4938-A933-CE8DA4F4B5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99194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30C3A5-7C21-4B01-B979-610CC87179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37592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52513"/>
            <a:ext cx="1943100" cy="5192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1052513"/>
            <a:ext cx="5678487" cy="5192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F5E43-72C1-43EA-8FBA-6DBE498696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3253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9592" y="6356350"/>
            <a:ext cx="2133600" cy="365125"/>
          </a:xfrm>
        </p:spPr>
        <p:txBody>
          <a:bodyPr/>
          <a:lstStyle/>
          <a:p>
            <a:r>
              <a:rPr lang="en-US" dirty="0" smtClean="0"/>
              <a:t>16-18 April 2013 </a:t>
            </a:r>
            <a:br>
              <a:rPr lang="en-US" dirty="0" smtClean="0"/>
            </a:br>
            <a:r>
              <a:rPr lang="en-US" dirty="0" smtClean="0"/>
              <a:t>CEPT, ITU-Com Meeting</a:t>
            </a:r>
            <a:br>
              <a:rPr lang="en-US" dirty="0" smtClean="0"/>
            </a:br>
            <a:r>
              <a:rPr lang="en-US" dirty="0" smtClean="0"/>
              <a:t>Prague, Czech Republic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561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16-18 April 2013  </a:t>
            </a:r>
            <a:br>
              <a:rPr lang="en-US" dirty="0" smtClean="0"/>
            </a:br>
            <a:r>
              <a:rPr lang="en-US" dirty="0" smtClean="0"/>
              <a:t>CEPT, ITU-Com Meeting, </a:t>
            </a:r>
            <a:br>
              <a:rPr lang="en-US" dirty="0" smtClean="0"/>
            </a:br>
            <a:r>
              <a:rPr lang="en-US" dirty="0" smtClean="0"/>
              <a:t>Prague, Czech Republic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12A7E-E4E3-4BA6-A2AC-0FE0C14C694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1" descr="itu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9720" y="6309320"/>
            <a:ext cx="6238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0" descr="Watermark"/>
          <p:cNvPicPr>
            <a:picLocks noChangeAspect="1" noChangeArrowheads="1"/>
          </p:cNvPicPr>
          <p:nvPr/>
        </p:nvPicPr>
        <p:blipFill>
          <a:blip r:embed="rId13" cstate="print"/>
          <a:srcRect l="6723" b="12773"/>
          <a:stretch>
            <a:fillRect/>
          </a:stretch>
        </p:blipFill>
        <p:spPr bwMode="auto">
          <a:xfrm>
            <a:off x="0" y="809625"/>
            <a:ext cx="646747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2" name="Line 68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52513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844675"/>
            <a:ext cx="7772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97" name="Text Box 73"/>
          <p:cNvSpPr txBox="1">
            <a:spLocks noChangeArrowheads="1"/>
          </p:cNvSpPr>
          <p:nvPr/>
        </p:nvSpPr>
        <p:spPr bwMode="auto">
          <a:xfrm>
            <a:off x="4418013" y="404813"/>
            <a:ext cx="26749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rgbClr val="1B5BA2"/>
                </a:solidFill>
                <a:latin typeface="Arial" pitchFamily="34" charset="0"/>
              </a:rPr>
              <a:t>Committed to Connecting the World</a:t>
            </a:r>
          </a:p>
        </p:txBody>
      </p:sp>
      <p:sp>
        <p:nvSpPr>
          <p:cNvPr id="1098" name="Line 74"/>
          <p:cNvSpPr>
            <a:spLocks noChangeShapeType="1"/>
          </p:cNvSpPr>
          <p:nvPr/>
        </p:nvSpPr>
        <p:spPr bwMode="auto">
          <a:xfrm flipH="1">
            <a:off x="395288" y="549275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69300" y="6381750"/>
            <a:ext cx="358775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buClrTx/>
              <a:buFontTx/>
              <a:buNone/>
              <a:defRPr sz="1000">
                <a:solidFill>
                  <a:srgbClr val="0E438A"/>
                </a:solidFill>
                <a:latin typeface="Zurich BT" pitchFamily="34" charset="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E74343-E698-475D-8F75-57858FF2A7B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  <p:pic>
        <p:nvPicPr>
          <p:cNvPr id="2058" name="Picture 11" descr="it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51725" y="44450"/>
            <a:ext cx="12477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Line 74"/>
          <p:cNvSpPr>
            <a:spLocks noChangeShapeType="1"/>
          </p:cNvSpPr>
          <p:nvPr/>
        </p:nvSpPr>
        <p:spPr bwMode="auto">
          <a:xfrm flipH="1">
            <a:off x="7092950" y="549275"/>
            <a:ext cx="503238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2" name="Rectangle 65"/>
          <p:cNvSpPr>
            <a:spLocks noChangeArrowheads="1"/>
          </p:cNvSpPr>
          <p:nvPr userDrawn="1"/>
        </p:nvSpPr>
        <p:spPr bwMode="auto">
          <a:xfrm>
            <a:off x="2978195" y="6381328"/>
            <a:ext cx="3466013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0E438A"/>
                </a:solidFill>
                <a:latin typeface="Zurich BT" pitchFamily="34" charset="0"/>
                <a:cs typeface="Times New Roman" pitchFamily="18" charset="0"/>
              </a:rPr>
              <a:t>CEPT Meeting, Prague, Czech Republic, 16-18 April 2013</a:t>
            </a:r>
            <a:endParaRPr lang="en-US" sz="1000" dirty="0">
              <a:solidFill>
                <a:srgbClr val="0E438A"/>
              </a:solidFill>
              <a:latin typeface="Zurich BT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21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E438A"/>
        </a:buClr>
        <a:buSzPct val="110000"/>
        <a:buFont typeface="Wingdings" pitchFamily="2" charset="2"/>
        <a:buChar char="§"/>
        <a:defRPr sz="3200">
          <a:solidFill>
            <a:srgbClr val="5C5C5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800">
          <a:solidFill>
            <a:srgbClr val="5C5C5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400">
          <a:solidFill>
            <a:srgbClr val="5C5C5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0" descr="Watermark"/>
          <p:cNvPicPr>
            <a:picLocks noChangeAspect="1" noChangeArrowheads="1"/>
          </p:cNvPicPr>
          <p:nvPr/>
        </p:nvPicPr>
        <p:blipFill>
          <a:blip r:embed="rId13" cstate="print"/>
          <a:srcRect l="6723" b="12773"/>
          <a:stretch>
            <a:fillRect/>
          </a:stretch>
        </p:blipFill>
        <p:spPr bwMode="auto">
          <a:xfrm>
            <a:off x="0" y="809625"/>
            <a:ext cx="646747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2" name="Line 68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52513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844675"/>
            <a:ext cx="7772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97" name="Text Box 73"/>
          <p:cNvSpPr txBox="1">
            <a:spLocks noChangeArrowheads="1"/>
          </p:cNvSpPr>
          <p:nvPr/>
        </p:nvSpPr>
        <p:spPr bwMode="auto">
          <a:xfrm>
            <a:off x="4418013" y="404813"/>
            <a:ext cx="26749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rgbClr val="1B5BA2"/>
                </a:solidFill>
                <a:latin typeface="Arial" pitchFamily="34" charset="0"/>
              </a:rPr>
              <a:t>Committed to Connecting the World</a:t>
            </a:r>
          </a:p>
        </p:txBody>
      </p:sp>
      <p:sp>
        <p:nvSpPr>
          <p:cNvPr id="1098" name="Line 74"/>
          <p:cNvSpPr>
            <a:spLocks noChangeShapeType="1"/>
          </p:cNvSpPr>
          <p:nvPr/>
        </p:nvSpPr>
        <p:spPr bwMode="auto">
          <a:xfrm flipH="1">
            <a:off x="395288" y="549275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69300" y="6381750"/>
            <a:ext cx="358775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buClrTx/>
              <a:buFontTx/>
              <a:buNone/>
              <a:defRPr sz="1000">
                <a:solidFill>
                  <a:srgbClr val="0E438A"/>
                </a:solidFill>
                <a:latin typeface="Zurich BT" pitchFamily="34" charset="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E74343-E698-475D-8F75-57858FF2A7B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  <p:pic>
        <p:nvPicPr>
          <p:cNvPr id="2058" name="Picture 11" descr="it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51725" y="44450"/>
            <a:ext cx="12477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Line 74"/>
          <p:cNvSpPr>
            <a:spLocks noChangeShapeType="1"/>
          </p:cNvSpPr>
          <p:nvPr/>
        </p:nvSpPr>
        <p:spPr bwMode="auto">
          <a:xfrm flipH="1">
            <a:off x="7092950" y="549275"/>
            <a:ext cx="503238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5C5C5C"/>
              </a:buClr>
              <a:buFont typeface="Arial" pitchFamily="34" charset="0"/>
              <a:buNone/>
              <a:defRPr/>
            </a:pPr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2" name="Rectangle 65"/>
          <p:cNvSpPr>
            <a:spLocks noChangeArrowheads="1"/>
          </p:cNvSpPr>
          <p:nvPr userDrawn="1"/>
        </p:nvSpPr>
        <p:spPr bwMode="auto">
          <a:xfrm>
            <a:off x="2978195" y="6381328"/>
            <a:ext cx="3466013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0E438A"/>
                </a:solidFill>
                <a:latin typeface="Zurich BT" pitchFamily="34" charset="0"/>
                <a:cs typeface="Times New Roman" pitchFamily="18" charset="0"/>
              </a:rPr>
              <a:t>CEPT Meeting, Prague, Czech Republic, 16-18 April 2013</a:t>
            </a:r>
            <a:endParaRPr lang="en-US" sz="1000" dirty="0">
              <a:solidFill>
                <a:srgbClr val="0E438A"/>
              </a:solidFill>
              <a:latin typeface="Zurich BT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61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E438A"/>
        </a:buClr>
        <a:buSzPct val="110000"/>
        <a:buFont typeface="Wingdings" pitchFamily="2" charset="2"/>
        <a:buChar char="§"/>
        <a:defRPr sz="3200">
          <a:solidFill>
            <a:srgbClr val="5C5C5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800">
          <a:solidFill>
            <a:srgbClr val="5C5C5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400">
          <a:solidFill>
            <a:srgbClr val="5C5C5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519335"/>
            <a:ext cx="8064500" cy="1200329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Towards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Results Based Approach</a:t>
            </a:r>
            <a:r>
              <a:rPr lang="en-US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000" dirty="0"/>
              <a:t>Preparatory Process of the World Telecommunication Development Conference</a:t>
            </a:r>
            <a:endParaRPr lang="en-US" sz="2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3140968"/>
            <a:ext cx="6400800" cy="2879725"/>
          </a:xfrm>
        </p:spPr>
        <p:txBody>
          <a:bodyPr/>
          <a:lstStyle/>
          <a:p>
            <a:r>
              <a:rPr lang="en-US" sz="2000" b="1" dirty="0" smtClean="0">
                <a:cs typeface="Arial" charset="0"/>
              </a:rPr>
              <a:t>CEPT Meeting </a:t>
            </a:r>
            <a:endParaRPr lang="en-US" sz="2000" b="1" dirty="0">
              <a:cs typeface="Arial" charset="0"/>
            </a:endParaRPr>
          </a:p>
          <a:p>
            <a:r>
              <a:rPr lang="en-US" sz="2000" b="1" dirty="0" smtClean="0">
                <a:cs typeface="Arial" charset="0"/>
              </a:rPr>
              <a:t>16-18 April 2013</a:t>
            </a:r>
            <a:endParaRPr lang="en-US" sz="2000" b="1" dirty="0">
              <a:cs typeface="Arial" charset="0"/>
            </a:endParaRPr>
          </a:p>
          <a:p>
            <a:r>
              <a:rPr lang="en-US" sz="2000" b="1" dirty="0" smtClean="0">
                <a:cs typeface="Arial" charset="0"/>
              </a:rPr>
              <a:t>Prague, Czech Republic</a:t>
            </a:r>
            <a:endParaRPr lang="en-US" sz="2000" b="1" dirty="0">
              <a:cs typeface="Arial" charset="0"/>
            </a:endParaRPr>
          </a:p>
          <a:p>
            <a:endParaRPr lang="en-US" sz="1800" dirty="0" smtClean="0">
              <a:cs typeface="Arial" charset="0"/>
            </a:endParaRPr>
          </a:p>
          <a:p>
            <a:r>
              <a:rPr lang="en-US" sz="2000" dirty="0" err="1" smtClean="0">
                <a:cs typeface="Arial" charset="0"/>
              </a:rPr>
              <a:t>Jaroslaw</a:t>
            </a:r>
            <a:r>
              <a:rPr lang="en-US" sz="2000" dirty="0" smtClean="0">
                <a:cs typeface="Arial" charset="0"/>
              </a:rPr>
              <a:t> K. PONDER</a:t>
            </a:r>
            <a:endParaRPr lang="en-US" sz="2000" dirty="0">
              <a:cs typeface="Arial" charset="0"/>
            </a:endParaRPr>
          </a:p>
          <a:p>
            <a:r>
              <a:rPr lang="en-US" sz="2000" dirty="0" smtClean="0">
                <a:cs typeface="Arial" charset="0"/>
              </a:rPr>
              <a:t>Coordinator for </a:t>
            </a:r>
            <a:r>
              <a:rPr lang="en-US" sz="2000" dirty="0" smtClean="0">
                <a:cs typeface="Arial" charset="0"/>
              </a:rPr>
              <a:t>Europe</a:t>
            </a:r>
          </a:p>
          <a:p>
            <a:r>
              <a:rPr lang="en-US" sz="2000" dirty="0" smtClean="0">
                <a:cs typeface="Arial" charset="0"/>
              </a:rPr>
              <a:t>International Telecommunication Union</a:t>
            </a:r>
            <a:endParaRPr lang="en-US" sz="2000" dirty="0">
              <a:cs typeface="Arial" charset="0"/>
            </a:endParaRPr>
          </a:p>
          <a:p>
            <a:r>
              <a:rPr lang="en-GB" sz="2000" dirty="0" smtClean="0">
                <a:cs typeface="Arial" charset="0"/>
              </a:rPr>
              <a:t> </a:t>
            </a:r>
            <a:endParaRPr lang="en-US" sz="200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333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/>
              <a:t>The objectives</a:t>
            </a:r>
          </a:p>
          <a:p>
            <a:pPr lvl="1"/>
            <a:r>
              <a:rPr lang="en-US" sz="1600" dirty="0" smtClean="0"/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2852936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3995936" y="620688"/>
            <a:ext cx="1512168" cy="12961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Output</a:t>
            </a:r>
            <a:endParaRPr lang="en-US" b="1" dirty="0"/>
          </a:p>
        </p:txBody>
      </p:sp>
      <p:sp>
        <p:nvSpPr>
          <p:cNvPr id="10" name="Oval 9"/>
          <p:cNvSpPr/>
          <p:nvPr/>
        </p:nvSpPr>
        <p:spPr>
          <a:xfrm>
            <a:off x="4211960" y="5085184"/>
            <a:ext cx="1512168" cy="12961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KPIs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5148064" y="2996952"/>
            <a:ext cx="1512168" cy="12961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Expected result</a:t>
            </a:r>
            <a:endParaRPr lang="en-US" b="1" dirty="0"/>
          </a:p>
        </p:txBody>
      </p:sp>
      <p:sp>
        <p:nvSpPr>
          <p:cNvPr id="12" name="Oval 11"/>
          <p:cNvSpPr/>
          <p:nvPr/>
        </p:nvSpPr>
        <p:spPr>
          <a:xfrm>
            <a:off x="6588224" y="1124744"/>
            <a:ext cx="1584176" cy="12961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Objective</a:t>
            </a:r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6876256" y="4653136"/>
            <a:ext cx="1512168" cy="12961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Activity</a:t>
            </a:r>
            <a:endParaRPr lang="en-US" b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/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3068960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271001"/>
            <a:ext cx="4680520" cy="658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Objectives</a:t>
            </a:r>
            <a:r>
              <a:rPr lang="en-US" sz="2400" b="1" dirty="0" smtClean="0">
                <a:solidFill>
                  <a:srgbClr val="2E2E2E"/>
                </a:solidFill>
              </a:rPr>
              <a:t> </a:t>
            </a:r>
            <a:r>
              <a:rPr lang="en-US" sz="2400" dirty="0" smtClean="0">
                <a:solidFill>
                  <a:srgbClr val="2E2E2E"/>
                </a:solidFill>
              </a:rPr>
              <a:t>refer to the specific </a:t>
            </a:r>
            <a:r>
              <a:rPr lang="en-US" sz="2400" b="1" dirty="0" smtClean="0">
                <a:solidFill>
                  <a:srgbClr val="2E2E2E"/>
                </a:solidFill>
              </a:rPr>
              <a:t>purposes </a:t>
            </a:r>
            <a:r>
              <a:rPr lang="en-US" sz="2400" dirty="0" smtClean="0">
                <a:solidFill>
                  <a:srgbClr val="2E2E2E"/>
                </a:solidFill>
              </a:rPr>
              <a:t>and</a:t>
            </a:r>
            <a:r>
              <a:rPr lang="en-US" sz="2400" b="1" dirty="0" smtClean="0">
                <a:solidFill>
                  <a:srgbClr val="2E2E2E"/>
                </a:solidFill>
              </a:rPr>
              <a:t> aims </a:t>
            </a:r>
            <a:r>
              <a:rPr lang="en-US" sz="2400" dirty="0" smtClean="0">
                <a:solidFill>
                  <a:srgbClr val="2E2E2E"/>
                </a:solidFill>
              </a:rPr>
              <a:t>of individual Sectors and of the ITU General Secretariat.</a:t>
            </a:r>
          </a:p>
          <a:p>
            <a:endParaRPr lang="en-US" sz="2400" dirty="0" smtClean="0"/>
          </a:p>
          <a:p>
            <a:r>
              <a:rPr lang="en-US" sz="2400" dirty="0" smtClean="0"/>
              <a:t>Example - Objective 1 of the ITU-D: </a:t>
            </a:r>
          </a:p>
          <a:p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To foster international cooperation, among ITU-D members and other stakeholders, on telecommunication/ICT development issues, by providing the pre-eminent forum for discussion, information-sharing and consensus-building on telecommunication/ICT technical and policy issues.”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3356992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548680"/>
            <a:ext cx="46805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Outputs</a:t>
            </a:r>
            <a:r>
              <a:rPr lang="en-US" sz="2400" b="1" dirty="0" smtClean="0">
                <a:solidFill>
                  <a:srgbClr val="2E2E2E"/>
                </a:solidFill>
              </a:rPr>
              <a:t> </a:t>
            </a:r>
            <a:r>
              <a:rPr lang="en-US" sz="2400" dirty="0" smtClean="0">
                <a:solidFill>
                  <a:srgbClr val="2E2E2E"/>
                </a:solidFill>
              </a:rPr>
              <a:t>refer to the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final products </a:t>
            </a:r>
            <a:r>
              <a:rPr lang="en-US" sz="2400" dirty="0" smtClean="0">
                <a:solidFill>
                  <a:srgbClr val="2E2E2E"/>
                </a:solidFill>
              </a:rPr>
              <a:t>or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services</a:t>
            </a:r>
            <a:r>
              <a:rPr lang="en-US" sz="2400" dirty="0" smtClean="0">
                <a:solidFill>
                  <a:srgbClr val="2E2E2E"/>
                </a:solidFill>
              </a:rPr>
              <a:t> delivered by the ITU.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Example: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The World Telecommunications Development Conference 2014 (WTDC-14)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3645024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548680"/>
            <a:ext cx="46805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Expected results </a:t>
            </a:r>
            <a:r>
              <a:rPr lang="en-US" sz="2400" dirty="0" smtClean="0"/>
              <a:t>are desired outcomes involving benefits to end-users/clients, expressed as a quantitative standard, value or rate. Results are the direct consequence or effect of the generation of outputs, leading to the fulfillment of a certain output or objective.</a:t>
            </a:r>
          </a:p>
          <a:p>
            <a:endParaRPr lang="en-US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dirty="0" smtClean="0"/>
              <a:t>Example for the WTDC-14: </a:t>
            </a:r>
          </a:p>
          <a:p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Preparation, provision of secretariat support (delegate registration, document preparation and distribution, logistics, etc)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3933056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1"/>
            <a:ext cx="46805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Key Performance Indicators</a:t>
            </a:r>
            <a:r>
              <a:rPr lang="en-US" sz="2400" dirty="0" smtClean="0">
                <a:solidFill>
                  <a:srgbClr val="2E2E2E"/>
                </a:solidFill>
              </a:rPr>
              <a:t>, also known as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KPIs</a:t>
            </a:r>
            <a:r>
              <a:rPr lang="en-US" sz="2400" dirty="0" smtClean="0">
                <a:solidFill>
                  <a:srgbClr val="2E2E2E"/>
                </a:solidFill>
              </a:rPr>
              <a:t> define and measure progress toward delivery of expected results</a:t>
            </a:r>
          </a:p>
          <a:p>
            <a:endParaRPr lang="en-US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Key Performance Indicators</a:t>
            </a:r>
            <a:r>
              <a:rPr lang="en-US" sz="2400" dirty="0" smtClean="0">
                <a:solidFill>
                  <a:srgbClr val="2E2E2E"/>
                </a:solidFill>
              </a:rPr>
              <a:t> are quantifiable measurements, agreed to beforehand, that reflect the critical success factors of an organization. They will differ depending on the type of result measured and the Sector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Example for the WTDC-14: </a:t>
            </a:r>
          </a:p>
          <a:p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Timely preparation and actions before and during the conference; satisfaction of delegations.</a:t>
            </a:r>
          </a:p>
          <a:p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4221088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404664"/>
            <a:ext cx="468052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Criteria for Key Performance Indicators:</a:t>
            </a:r>
          </a:p>
          <a:p>
            <a:endParaRPr lang="en-US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pecific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easurable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ttainable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elevant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ime-bound</a:t>
            </a:r>
          </a:p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</a:p>
          <a:p>
            <a:endParaRPr lang="en-US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valuate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eevaluate</a:t>
            </a:r>
          </a:p>
          <a:p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4437112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60032" y="404664"/>
            <a:ext cx="345638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Resources are: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Inputs</a:t>
            </a:r>
            <a:r>
              <a:rPr lang="en-US" sz="2400" dirty="0" smtClean="0"/>
              <a:t>, such as staff costs, equipment, materials, etc. that are used to produce outputs. </a:t>
            </a:r>
          </a:p>
          <a:p>
            <a:endParaRPr lang="en-US" sz="2400" dirty="0" smtClean="0"/>
          </a:p>
          <a:p>
            <a:r>
              <a:rPr lang="en-US" sz="2400" dirty="0" smtClean="0"/>
              <a:t>Resources are typically defined as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object of expenditure </a:t>
            </a:r>
            <a:r>
              <a:rPr lang="en-US" sz="2400" dirty="0" smtClean="0"/>
              <a:t>by cost center level, eg:</a:t>
            </a:r>
          </a:p>
          <a:p>
            <a:r>
              <a:rPr lang="en-US" sz="2400" dirty="0" smtClean="0"/>
              <a:t>	Salaries</a:t>
            </a:r>
          </a:p>
          <a:p>
            <a:r>
              <a:rPr lang="en-US" sz="2400" dirty="0" smtClean="0"/>
              <a:t>	Materials, supplies</a:t>
            </a:r>
          </a:p>
          <a:p>
            <a:r>
              <a:rPr lang="en-US" sz="2400" dirty="0" smtClean="0"/>
              <a:t>	Subcontract</a:t>
            </a:r>
          </a:p>
          <a:p>
            <a:r>
              <a:rPr lang="en-US" sz="2400" dirty="0" smtClean="0"/>
              <a:t> 	etc..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resources and the cost allocation</a:t>
            </a:r>
          </a:p>
          <a:p>
            <a:pPr lvl="1"/>
            <a:r>
              <a:rPr lang="en-US" sz="1600" dirty="0" smtClean="0"/>
              <a:t>Example: 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4437112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404664"/>
            <a:ext cx="34563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Costs are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allocated</a:t>
            </a:r>
            <a:r>
              <a:rPr lang="en-US" sz="2400" dirty="0" smtClean="0"/>
              <a:t> to the different objectives and outputs.</a:t>
            </a:r>
          </a:p>
          <a:p>
            <a:endParaRPr lang="en-US" sz="2400" dirty="0" smtClean="0"/>
          </a:p>
          <a:p>
            <a:r>
              <a:rPr lang="en-US" sz="2400" dirty="0" smtClean="0"/>
              <a:t>The cost structure is as follows: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6016" y="2780928"/>
            <a:ext cx="2664296" cy="38164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 flipH="1" flipV="1">
            <a:off x="4716016" y="4689140"/>
            <a:ext cx="4176464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H="1">
            <a:off x="4716016" y="3861048"/>
            <a:ext cx="266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52320" y="37170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Direct costs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5232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indirect costs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16016" y="3068960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Primary costs = expenditure</a:t>
            </a:r>
          </a:p>
          <a:p>
            <a:r>
              <a:rPr lang="en-US" sz="1600" b="1" dirty="0" smtClean="0"/>
              <a:t>(Example: salaries, …)</a:t>
            </a:r>
            <a:endParaRPr lang="en-US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16016" y="4005064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Secondary costs = SLAs </a:t>
            </a:r>
            <a:r>
              <a:rPr lang="en-US" sz="1600" b="1" dirty="0" smtClean="0"/>
              <a:t>(Example: translation)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88024" y="4795897"/>
            <a:ext cx="26642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A cost that is common or shared by more than one cost object.</a:t>
            </a:r>
          </a:p>
          <a:p>
            <a:r>
              <a:rPr lang="en-US" sz="1600" b="1" dirty="0" smtClean="0"/>
              <a:t>(Example: ITU buildings, heating, supervisor’s salary when dedicated to several outputs,…)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0" y="1412776"/>
            <a:ext cx="3008313" cy="46910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resources and the cost allocation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Example: The 2012-2013 draft budget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251520" y="4725144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10750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51920" y="332656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716016" y="33265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1446" y="1124744"/>
            <a:ext cx="6123414" cy="246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3573016"/>
            <a:ext cx="6012160" cy="2131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TextBox 33"/>
          <p:cNvSpPr txBox="1"/>
          <p:nvPr/>
        </p:nvSpPr>
        <p:spPr>
          <a:xfrm>
            <a:off x="4932040" y="404664"/>
            <a:ext cx="185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Objective 1 ITU-D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5157192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548680"/>
            <a:ext cx="42484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Suppression of fund request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Greater delegation of authority to line/action manager for implementation and budget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Increased level of accountability in relation with delegation in 2.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HAP will become a planning tool for action/line managers </a:t>
            </a:r>
            <a:r>
              <a:rPr lang="en-US" sz="2400" b="1" dirty="0" smtClean="0"/>
              <a:t>for budget simulation and implementation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Simplification (harmonization of administrative processes)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/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/>
              <a:t>The objectives</a:t>
            </a:r>
          </a:p>
          <a:p>
            <a:pPr lvl="1"/>
            <a:r>
              <a:rPr lang="en-US" sz="1600" dirty="0" smtClean="0"/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55976" y="404664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355976" y="1340768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355976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716428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572412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435597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457200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478802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579613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601216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622818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3" name="Rectangle 22"/>
          <p:cNvSpPr/>
          <p:nvPr/>
        </p:nvSpPr>
        <p:spPr>
          <a:xfrm>
            <a:off x="723629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745232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766834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7" name="Down Arrow 26"/>
          <p:cNvSpPr/>
          <p:nvPr/>
        </p:nvSpPr>
        <p:spPr>
          <a:xfrm flipH="1">
            <a:off x="6012160" y="1124744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Down Arrow 27"/>
          <p:cNvSpPr/>
          <p:nvPr/>
        </p:nvSpPr>
        <p:spPr>
          <a:xfrm flipH="1">
            <a:off x="4716016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Down Arrow 28"/>
          <p:cNvSpPr/>
          <p:nvPr/>
        </p:nvSpPr>
        <p:spPr>
          <a:xfrm flipH="1">
            <a:off x="608416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Down Arrow 29"/>
          <p:cNvSpPr/>
          <p:nvPr/>
        </p:nvSpPr>
        <p:spPr>
          <a:xfrm flipH="1">
            <a:off x="752432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Down Arrow 30"/>
          <p:cNvSpPr/>
          <p:nvPr/>
        </p:nvSpPr>
        <p:spPr>
          <a:xfrm flipH="1">
            <a:off x="4716016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Down Arrow 31"/>
          <p:cNvSpPr/>
          <p:nvPr/>
        </p:nvSpPr>
        <p:spPr>
          <a:xfrm flipH="1">
            <a:off x="608416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Down Arrow 32"/>
          <p:cNvSpPr/>
          <p:nvPr/>
        </p:nvSpPr>
        <p:spPr>
          <a:xfrm flipH="1">
            <a:off x="752432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78802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766834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6" name="Rectangle 35"/>
          <p:cNvSpPr/>
          <p:nvPr/>
        </p:nvSpPr>
        <p:spPr>
          <a:xfrm>
            <a:off x="6300192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478802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8" name="Rectangle 37"/>
          <p:cNvSpPr/>
          <p:nvPr/>
        </p:nvSpPr>
        <p:spPr>
          <a:xfrm>
            <a:off x="464400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9" name="Rectangle 38"/>
          <p:cNvSpPr/>
          <p:nvPr/>
        </p:nvSpPr>
        <p:spPr>
          <a:xfrm>
            <a:off x="449999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6" name="Up Arrow 45"/>
          <p:cNvSpPr/>
          <p:nvPr/>
        </p:nvSpPr>
        <p:spPr>
          <a:xfrm flipH="1">
            <a:off x="5183560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300192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8" name="Rectangle 47"/>
          <p:cNvSpPr/>
          <p:nvPr/>
        </p:nvSpPr>
        <p:spPr>
          <a:xfrm>
            <a:off x="6156176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9" name="Rectangle 48"/>
          <p:cNvSpPr/>
          <p:nvPr/>
        </p:nvSpPr>
        <p:spPr>
          <a:xfrm>
            <a:off x="6012160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50" name="Rectangle 49"/>
          <p:cNvSpPr/>
          <p:nvPr/>
        </p:nvSpPr>
        <p:spPr>
          <a:xfrm>
            <a:off x="766834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51" name="Rectangle 50"/>
          <p:cNvSpPr/>
          <p:nvPr/>
        </p:nvSpPr>
        <p:spPr>
          <a:xfrm>
            <a:off x="752432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52" name="Rectangle 51"/>
          <p:cNvSpPr/>
          <p:nvPr/>
        </p:nvSpPr>
        <p:spPr>
          <a:xfrm>
            <a:off x="738031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53" name="Up Arrow 52"/>
          <p:cNvSpPr/>
          <p:nvPr/>
        </p:nvSpPr>
        <p:spPr>
          <a:xfrm flipH="1">
            <a:off x="514806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Up Arrow 53"/>
          <p:cNvSpPr/>
          <p:nvPr/>
        </p:nvSpPr>
        <p:spPr>
          <a:xfrm flipH="1">
            <a:off x="6660232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Up Arrow 54"/>
          <p:cNvSpPr/>
          <p:nvPr/>
        </p:nvSpPr>
        <p:spPr>
          <a:xfrm flipH="1">
            <a:off x="802838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Up Arrow 55"/>
          <p:cNvSpPr/>
          <p:nvPr/>
        </p:nvSpPr>
        <p:spPr>
          <a:xfrm flipH="1">
            <a:off x="658822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Up Arrow 56"/>
          <p:cNvSpPr/>
          <p:nvPr/>
        </p:nvSpPr>
        <p:spPr>
          <a:xfrm flipH="1">
            <a:off x="802838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Down Arrow 61"/>
          <p:cNvSpPr/>
          <p:nvPr/>
        </p:nvSpPr>
        <p:spPr>
          <a:xfrm>
            <a:off x="3851920" y="404664"/>
            <a:ext cx="216024" cy="381642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Up Arrow 62"/>
          <p:cNvSpPr/>
          <p:nvPr/>
        </p:nvSpPr>
        <p:spPr>
          <a:xfrm>
            <a:off x="3851920" y="4437112"/>
            <a:ext cx="216024" cy="19442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ight Arrow 63"/>
          <p:cNvSpPr/>
          <p:nvPr/>
        </p:nvSpPr>
        <p:spPr>
          <a:xfrm flipV="1">
            <a:off x="755576" y="1556792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itle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3008313" cy="116205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Result Based Budget</a:t>
            </a:r>
            <a:r>
              <a:rPr lang="en-US" sz="2200" dirty="0" smtClean="0">
                <a:solidFill>
                  <a:srgbClr val="C00000"/>
                </a:solidFill>
              </a:rPr>
              <a:t/>
            </a:r>
            <a:br>
              <a:rPr lang="en-US" sz="2200" dirty="0" smtClean="0">
                <a:solidFill>
                  <a:srgbClr val="C00000"/>
                </a:solidFill>
              </a:rPr>
            </a:br>
            <a:r>
              <a:rPr lang="en-US" sz="1600" i="1" dirty="0" smtClean="0"/>
              <a:t>Linking Strategic, Financial and Operational planning</a:t>
            </a:r>
            <a:endParaRPr lang="en-US" sz="1600" i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5445224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404664"/>
            <a:ext cx="46805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sz="3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Introduction of dashboard / scorecard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Implementation plans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Rolling forecast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Performance Based Budget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Six Sigma?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objectives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outputs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expected results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performance indicators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Let us be S.M.A.R.T.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5733256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6016" y="1700808"/>
            <a:ext cx="396044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Any questions ? (coffee is waiting for you outside of the room….)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C:\Documents and Settings\lutz\My Documents\ITU PROJECTS\WTPF\Digital Messaging\Losse_elementen\ITU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25" y="1785938"/>
            <a:ext cx="324802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6"/>
          <p:cNvSpPr>
            <a:spLocks noGrp="1" noChangeArrowheads="1"/>
          </p:cNvSpPr>
          <p:nvPr>
            <p:ph type="title"/>
          </p:nvPr>
        </p:nvSpPr>
        <p:spPr>
          <a:xfrm>
            <a:off x="683568" y="1196752"/>
            <a:ext cx="7772400" cy="400110"/>
          </a:xfrm>
        </p:spPr>
        <p:txBody>
          <a:bodyPr/>
          <a:lstStyle/>
          <a:p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www.itu.int/ITU-D</a:t>
            </a:r>
            <a:endParaRPr lang="en-US" sz="2000" b="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47B29-E2EB-4EEB-9C20-4E85C389235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8127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ounded Rectangle 49"/>
          <p:cNvSpPr/>
          <p:nvPr/>
        </p:nvSpPr>
        <p:spPr>
          <a:xfrm>
            <a:off x="4067944" y="116632"/>
            <a:ext cx="4896544" cy="43204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008313" cy="3528392"/>
          </a:xfrm>
        </p:spPr>
        <p:txBody>
          <a:bodyPr>
            <a:normAutofit/>
          </a:bodyPr>
          <a:lstStyle/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strategic</a:t>
            </a:r>
            <a:r>
              <a:rPr lang="en-US" sz="1600" dirty="0" smtClean="0"/>
              <a:t>, financial and operational planning are built/based using the same structure/architecture</a:t>
            </a:r>
          </a:p>
          <a:p>
            <a:pPr lvl="1">
              <a:buFont typeface="Wingdings" pitchFamily="2" charset="2"/>
              <a:buChar char="Ø"/>
            </a:pPr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From Mission to objectives/outputs</a:t>
            </a:r>
          </a:p>
          <a:p>
            <a:pPr lvl="1">
              <a:buFont typeface="Wingdings" pitchFamily="2" charset="2"/>
              <a:buChar char="Ø"/>
            </a:pPr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Four year timeframe</a:t>
            </a:r>
          </a:p>
        </p:txBody>
      </p:sp>
      <p:sp>
        <p:nvSpPr>
          <p:cNvPr id="8" name="Rectangle 7"/>
          <p:cNvSpPr/>
          <p:nvPr/>
        </p:nvSpPr>
        <p:spPr>
          <a:xfrm>
            <a:off x="4355976" y="404664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355976" y="1340768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55976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716428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572412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435597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457200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478802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579613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601216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622818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723629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745232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66834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2" name="Down Arrow 21"/>
          <p:cNvSpPr/>
          <p:nvPr/>
        </p:nvSpPr>
        <p:spPr>
          <a:xfrm flipH="1">
            <a:off x="6012160" y="1124744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 flipH="1">
            <a:off x="4716016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Down Arrow 23"/>
          <p:cNvSpPr/>
          <p:nvPr/>
        </p:nvSpPr>
        <p:spPr>
          <a:xfrm flipH="1">
            <a:off x="608416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Down Arrow 24"/>
          <p:cNvSpPr/>
          <p:nvPr/>
        </p:nvSpPr>
        <p:spPr>
          <a:xfrm flipH="1">
            <a:off x="752432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Down Arrow 25"/>
          <p:cNvSpPr/>
          <p:nvPr/>
        </p:nvSpPr>
        <p:spPr>
          <a:xfrm flipH="1">
            <a:off x="4716016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flipH="1">
            <a:off x="608416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Down Arrow 27"/>
          <p:cNvSpPr/>
          <p:nvPr/>
        </p:nvSpPr>
        <p:spPr>
          <a:xfrm flipH="1">
            <a:off x="752432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78802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766834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1" name="Rectangle 30"/>
          <p:cNvSpPr/>
          <p:nvPr/>
        </p:nvSpPr>
        <p:spPr>
          <a:xfrm>
            <a:off x="6300192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478802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464400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449999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5" name="Up Arrow 34"/>
          <p:cNvSpPr/>
          <p:nvPr/>
        </p:nvSpPr>
        <p:spPr>
          <a:xfrm flipH="1">
            <a:off x="5183560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300192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6156176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8" name="Rectangle 37"/>
          <p:cNvSpPr/>
          <p:nvPr/>
        </p:nvSpPr>
        <p:spPr>
          <a:xfrm>
            <a:off x="6012160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9" name="Rectangle 38"/>
          <p:cNvSpPr/>
          <p:nvPr/>
        </p:nvSpPr>
        <p:spPr>
          <a:xfrm>
            <a:off x="766834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752432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1" name="Rectangle 40"/>
          <p:cNvSpPr/>
          <p:nvPr/>
        </p:nvSpPr>
        <p:spPr>
          <a:xfrm>
            <a:off x="738031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2" name="Up Arrow 41"/>
          <p:cNvSpPr/>
          <p:nvPr/>
        </p:nvSpPr>
        <p:spPr>
          <a:xfrm flipH="1">
            <a:off x="514806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Up Arrow 42"/>
          <p:cNvSpPr/>
          <p:nvPr/>
        </p:nvSpPr>
        <p:spPr>
          <a:xfrm flipH="1">
            <a:off x="6660232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Up Arrow 43"/>
          <p:cNvSpPr/>
          <p:nvPr/>
        </p:nvSpPr>
        <p:spPr>
          <a:xfrm flipH="1">
            <a:off x="802838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Up Arrow 44"/>
          <p:cNvSpPr/>
          <p:nvPr/>
        </p:nvSpPr>
        <p:spPr>
          <a:xfrm flipH="1">
            <a:off x="658822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Up Arrow 45"/>
          <p:cNvSpPr/>
          <p:nvPr/>
        </p:nvSpPr>
        <p:spPr>
          <a:xfrm flipH="1">
            <a:off x="802838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Down Arrow 46"/>
          <p:cNvSpPr/>
          <p:nvPr/>
        </p:nvSpPr>
        <p:spPr>
          <a:xfrm>
            <a:off x="3851920" y="404664"/>
            <a:ext cx="216024" cy="381642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Up Arrow 47"/>
          <p:cNvSpPr/>
          <p:nvPr/>
        </p:nvSpPr>
        <p:spPr>
          <a:xfrm>
            <a:off x="3851920" y="4437112"/>
            <a:ext cx="216024" cy="19442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ight Arrow 48"/>
          <p:cNvSpPr/>
          <p:nvPr/>
        </p:nvSpPr>
        <p:spPr>
          <a:xfrm flipV="1">
            <a:off x="683568" y="2996952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82033" y="1556792"/>
            <a:ext cx="2687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Strategic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3" name="Title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3008313" cy="116205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Result Based Budget</a:t>
            </a:r>
            <a:r>
              <a:rPr lang="en-US" sz="2200" dirty="0" smtClean="0">
                <a:solidFill>
                  <a:srgbClr val="C00000"/>
                </a:solidFill>
              </a:rPr>
              <a:t/>
            </a:r>
            <a:br>
              <a:rPr lang="en-US" sz="2200" dirty="0" smtClean="0">
                <a:solidFill>
                  <a:srgbClr val="C00000"/>
                </a:solidFill>
              </a:rPr>
            </a:br>
            <a:r>
              <a:rPr lang="en-US" sz="1600" i="1" dirty="0" smtClean="0"/>
              <a:t>Linking Strategic, Financial and Operational planning</a:t>
            </a:r>
            <a:endParaRPr lang="en-US" sz="1600" i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ounded Rectangle 49"/>
          <p:cNvSpPr/>
          <p:nvPr/>
        </p:nvSpPr>
        <p:spPr>
          <a:xfrm>
            <a:off x="4067944" y="2132856"/>
            <a:ext cx="4896544" cy="43204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55976" y="404664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355976" y="1340768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55976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716428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572412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435597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457200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478802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579613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601216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622818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723629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745232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66834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2" name="Down Arrow 21"/>
          <p:cNvSpPr/>
          <p:nvPr/>
        </p:nvSpPr>
        <p:spPr>
          <a:xfrm flipH="1">
            <a:off x="6012160" y="1124744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 flipH="1">
            <a:off x="4716016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Down Arrow 23"/>
          <p:cNvSpPr/>
          <p:nvPr/>
        </p:nvSpPr>
        <p:spPr>
          <a:xfrm flipH="1">
            <a:off x="608416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Down Arrow 24"/>
          <p:cNvSpPr/>
          <p:nvPr/>
        </p:nvSpPr>
        <p:spPr>
          <a:xfrm flipH="1">
            <a:off x="752432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Down Arrow 25"/>
          <p:cNvSpPr/>
          <p:nvPr/>
        </p:nvSpPr>
        <p:spPr>
          <a:xfrm flipH="1">
            <a:off x="4716016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flipH="1">
            <a:off x="608416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Down Arrow 27"/>
          <p:cNvSpPr/>
          <p:nvPr/>
        </p:nvSpPr>
        <p:spPr>
          <a:xfrm flipH="1">
            <a:off x="752432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78802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766834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1" name="Rectangle 30"/>
          <p:cNvSpPr/>
          <p:nvPr/>
        </p:nvSpPr>
        <p:spPr>
          <a:xfrm>
            <a:off x="6300192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478802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464400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449999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5" name="Up Arrow 34"/>
          <p:cNvSpPr/>
          <p:nvPr/>
        </p:nvSpPr>
        <p:spPr>
          <a:xfrm flipH="1">
            <a:off x="5183560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300192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6156176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8" name="Rectangle 37"/>
          <p:cNvSpPr/>
          <p:nvPr/>
        </p:nvSpPr>
        <p:spPr>
          <a:xfrm>
            <a:off x="6012160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9" name="Rectangle 38"/>
          <p:cNvSpPr/>
          <p:nvPr/>
        </p:nvSpPr>
        <p:spPr>
          <a:xfrm>
            <a:off x="766834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752432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1" name="Rectangle 40"/>
          <p:cNvSpPr/>
          <p:nvPr/>
        </p:nvSpPr>
        <p:spPr>
          <a:xfrm>
            <a:off x="738031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2" name="Up Arrow 41"/>
          <p:cNvSpPr/>
          <p:nvPr/>
        </p:nvSpPr>
        <p:spPr>
          <a:xfrm flipH="1">
            <a:off x="514806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Up Arrow 42"/>
          <p:cNvSpPr/>
          <p:nvPr/>
        </p:nvSpPr>
        <p:spPr>
          <a:xfrm flipH="1">
            <a:off x="6660232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Up Arrow 43"/>
          <p:cNvSpPr/>
          <p:nvPr/>
        </p:nvSpPr>
        <p:spPr>
          <a:xfrm flipH="1">
            <a:off x="802838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Up Arrow 44"/>
          <p:cNvSpPr/>
          <p:nvPr/>
        </p:nvSpPr>
        <p:spPr>
          <a:xfrm flipH="1">
            <a:off x="658822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Up Arrow 45"/>
          <p:cNvSpPr/>
          <p:nvPr/>
        </p:nvSpPr>
        <p:spPr>
          <a:xfrm flipH="1">
            <a:off x="802838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Down Arrow 46"/>
          <p:cNvSpPr/>
          <p:nvPr/>
        </p:nvSpPr>
        <p:spPr>
          <a:xfrm>
            <a:off x="3851920" y="404664"/>
            <a:ext cx="216024" cy="381642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Up Arrow 47"/>
          <p:cNvSpPr/>
          <p:nvPr/>
        </p:nvSpPr>
        <p:spPr>
          <a:xfrm>
            <a:off x="3851920" y="4437112"/>
            <a:ext cx="216024" cy="19442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ight Arrow 48"/>
          <p:cNvSpPr/>
          <p:nvPr/>
        </p:nvSpPr>
        <p:spPr>
          <a:xfrm flipV="1">
            <a:off x="755576" y="2852936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 Placeholder 9"/>
          <p:cNvSpPr>
            <a:spLocks noGrp="1"/>
          </p:cNvSpPr>
          <p:nvPr>
            <p:ph type="body" sz="half" idx="2"/>
          </p:nvPr>
        </p:nvSpPr>
        <p:spPr>
          <a:xfrm>
            <a:off x="467544" y="2132856"/>
            <a:ext cx="3008313" cy="4286399"/>
          </a:xfrm>
        </p:spPr>
        <p:txBody>
          <a:bodyPr>
            <a:normAutofit/>
          </a:bodyPr>
          <a:lstStyle/>
          <a:p>
            <a:pPr lvl="1"/>
            <a:endParaRPr lang="en-US" sz="1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1"/>
            <a:endParaRPr lang="en-US" sz="1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The strategic,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financial</a:t>
            </a:r>
            <a:r>
              <a:rPr lang="en-US" sz="1600" dirty="0" smtClean="0"/>
              <a:t> and operational planning are built/based using the same structure/architecture</a:t>
            </a:r>
          </a:p>
          <a:p>
            <a:pPr lvl="1">
              <a:buFont typeface="Wingdings" pitchFamily="2" charset="2"/>
              <a:buChar char="Ø"/>
            </a:pPr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Focuses on objectives and outputs</a:t>
            </a:r>
          </a:p>
          <a:p>
            <a:pPr lvl="1">
              <a:buFont typeface="Wingdings" pitchFamily="2" charset="2"/>
              <a:buChar char="Ø"/>
            </a:pPr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Different timeframes: 4 years for the financial plan, 2 years for the budget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62669" y="1628800"/>
            <a:ext cx="27286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Financial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4" name="Title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3008313" cy="116205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Result Based Budget</a:t>
            </a:r>
            <a:r>
              <a:rPr lang="en-US" sz="2200" dirty="0" smtClean="0">
                <a:solidFill>
                  <a:srgbClr val="C00000"/>
                </a:solidFill>
              </a:rPr>
              <a:t/>
            </a:r>
            <a:br>
              <a:rPr lang="en-US" sz="2200" dirty="0" smtClean="0">
                <a:solidFill>
                  <a:srgbClr val="C00000"/>
                </a:solidFill>
              </a:rPr>
            </a:br>
            <a:r>
              <a:rPr lang="en-US" sz="1600" i="1" dirty="0" smtClean="0"/>
              <a:t>Linking Strategic, Financial and Operational planning</a:t>
            </a:r>
            <a:endParaRPr lang="en-US" sz="1600" i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>
          <a:xfrm>
            <a:off x="4067944" y="116632"/>
            <a:ext cx="4896544" cy="6408712"/>
          </a:xfrm>
          <a:prstGeom prst="roundRect">
            <a:avLst/>
          </a:prstGeom>
          <a:gradFill>
            <a:gsLst>
              <a:gs pos="20000">
                <a:schemeClr val="accent6">
                  <a:lumMod val="20000"/>
                  <a:lumOff val="80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  <a:lin ang="16200000" scaled="0"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55976" y="404664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355976" y="1340768"/>
            <a:ext cx="3672408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55976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716428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5724128" y="2276872"/>
            <a:ext cx="9361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OBJECTIVE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435597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457200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478802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579613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601216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622818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7236296" y="3212976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7452320" y="3501008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668344" y="3789040"/>
            <a:ext cx="936104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OUTPUT</a:t>
            </a:r>
            <a:endParaRPr lang="en-US" sz="1200" dirty="0"/>
          </a:p>
        </p:txBody>
      </p:sp>
      <p:sp>
        <p:nvSpPr>
          <p:cNvPr id="22" name="Down Arrow 21"/>
          <p:cNvSpPr/>
          <p:nvPr/>
        </p:nvSpPr>
        <p:spPr>
          <a:xfrm flipH="1">
            <a:off x="6012160" y="1124744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 flipH="1">
            <a:off x="4716016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Down Arrow 23"/>
          <p:cNvSpPr/>
          <p:nvPr/>
        </p:nvSpPr>
        <p:spPr>
          <a:xfrm flipH="1">
            <a:off x="608416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Down Arrow 24"/>
          <p:cNvSpPr/>
          <p:nvPr/>
        </p:nvSpPr>
        <p:spPr>
          <a:xfrm flipH="1">
            <a:off x="7524328" y="2060848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Down Arrow 25"/>
          <p:cNvSpPr/>
          <p:nvPr/>
        </p:nvSpPr>
        <p:spPr>
          <a:xfrm flipH="1">
            <a:off x="4716016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flipH="1">
            <a:off x="608416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Down Arrow 27"/>
          <p:cNvSpPr/>
          <p:nvPr/>
        </p:nvSpPr>
        <p:spPr>
          <a:xfrm flipH="1">
            <a:off x="7524328" y="2996952"/>
            <a:ext cx="170305" cy="144016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78802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7668344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1" name="Rectangle 30"/>
          <p:cNvSpPr/>
          <p:nvPr/>
        </p:nvSpPr>
        <p:spPr>
          <a:xfrm>
            <a:off x="6300192" y="4509120"/>
            <a:ext cx="936104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ACTIVITIES</a:t>
            </a:r>
            <a:endParaRPr 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478802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464400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449999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5" name="Up Arrow 34"/>
          <p:cNvSpPr/>
          <p:nvPr/>
        </p:nvSpPr>
        <p:spPr>
          <a:xfrm flipH="1">
            <a:off x="5183560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300192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6156176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8" name="Rectangle 37"/>
          <p:cNvSpPr/>
          <p:nvPr/>
        </p:nvSpPr>
        <p:spPr>
          <a:xfrm>
            <a:off x="6012160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39" name="Rectangle 38"/>
          <p:cNvSpPr/>
          <p:nvPr/>
        </p:nvSpPr>
        <p:spPr>
          <a:xfrm>
            <a:off x="7668344" y="5373216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7524328" y="5661248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1" name="Rectangle 40"/>
          <p:cNvSpPr/>
          <p:nvPr/>
        </p:nvSpPr>
        <p:spPr>
          <a:xfrm>
            <a:off x="7380312" y="5949280"/>
            <a:ext cx="93610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resources</a:t>
            </a:r>
            <a:endParaRPr lang="en-US" sz="1200" dirty="0"/>
          </a:p>
        </p:txBody>
      </p:sp>
      <p:sp>
        <p:nvSpPr>
          <p:cNvPr id="42" name="Up Arrow 41"/>
          <p:cNvSpPr/>
          <p:nvPr/>
        </p:nvSpPr>
        <p:spPr>
          <a:xfrm flipH="1">
            <a:off x="514806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Up Arrow 42"/>
          <p:cNvSpPr/>
          <p:nvPr/>
        </p:nvSpPr>
        <p:spPr>
          <a:xfrm flipH="1">
            <a:off x="6660232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Up Arrow 43"/>
          <p:cNvSpPr/>
          <p:nvPr/>
        </p:nvSpPr>
        <p:spPr>
          <a:xfrm flipH="1">
            <a:off x="8028384" y="5157192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Up Arrow 44"/>
          <p:cNvSpPr/>
          <p:nvPr/>
        </p:nvSpPr>
        <p:spPr>
          <a:xfrm flipH="1">
            <a:off x="658822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Up Arrow 45"/>
          <p:cNvSpPr/>
          <p:nvPr/>
        </p:nvSpPr>
        <p:spPr>
          <a:xfrm flipH="1">
            <a:off x="8028384" y="4293096"/>
            <a:ext cx="170305" cy="1440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Down Arrow 46"/>
          <p:cNvSpPr/>
          <p:nvPr/>
        </p:nvSpPr>
        <p:spPr>
          <a:xfrm>
            <a:off x="3851920" y="404664"/>
            <a:ext cx="216024" cy="381642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Up Arrow 47"/>
          <p:cNvSpPr/>
          <p:nvPr/>
        </p:nvSpPr>
        <p:spPr>
          <a:xfrm>
            <a:off x="3851920" y="4437112"/>
            <a:ext cx="216024" cy="1944216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 flipV="1">
            <a:off x="755576" y="2852936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 Placeholder 9"/>
          <p:cNvSpPr>
            <a:spLocks noGrp="1"/>
          </p:cNvSpPr>
          <p:nvPr>
            <p:ph type="body" sz="half" idx="2"/>
          </p:nvPr>
        </p:nvSpPr>
        <p:spPr>
          <a:xfrm>
            <a:off x="467544" y="2132856"/>
            <a:ext cx="3008313" cy="4286399"/>
          </a:xfrm>
        </p:spPr>
        <p:txBody>
          <a:bodyPr>
            <a:normAutofit/>
          </a:bodyPr>
          <a:lstStyle/>
          <a:p>
            <a:pPr lvl="1"/>
            <a:endParaRPr lang="en-US" sz="1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1"/>
            <a:endParaRPr lang="en-US" sz="1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The strategic, financial and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operational</a:t>
            </a:r>
            <a:r>
              <a:rPr lang="en-US" sz="1600" dirty="0" smtClean="0"/>
              <a:t> planning are built/based using the same structure/architecture</a:t>
            </a:r>
          </a:p>
          <a:p>
            <a:pPr lvl="1">
              <a:buFont typeface="Wingdings" pitchFamily="2" charset="2"/>
              <a:buChar char="Ø"/>
            </a:pPr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Includes /addresses all features</a:t>
            </a:r>
          </a:p>
          <a:p>
            <a:pPr lvl="1"/>
            <a:endParaRPr lang="en-US" sz="1600" dirty="0" smtClean="0"/>
          </a:p>
          <a:p>
            <a:pPr lvl="1">
              <a:buFont typeface="Wingdings" pitchFamily="2" charset="2"/>
              <a:buChar char="Ø"/>
            </a:pPr>
            <a:r>
              <a:rPr lang="en-US" sz="1600" dirty="0" smtClean="0"/>
              <a:t>Four year rolling plan with greater emphasis on the first year</a:t>
            </a:r>
          </a:p>
          <a:p>
            <a:pPr lvl="1"/>
            <a:endParaRPr lang="en-US" sz="1600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124635" y="1628800"/>
            <a:ext cx="36047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Operational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6" name="Title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3008313" cy="116205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Result Based Budget</a:t>
            </a:r>
            <a:r>
              <a:rPr lang="en-US" sz="2200" dirty="0" smtClean="0">
                <a:solidFill>
                  <a:srgbClr val="C00000"/>
                </a:solidFill>
              </a:rPr>
              <a:t/>
            </a:r>
            <a:br>
              <a:rPr lang="en-US" sz="2200" dirty="0" smtClean="0">
                <a:solidFill>
                  <a:srgbClr val="C00000"/>
                </a:solidFill>
              </a:rPr>
            </a:br>
            <a:r>
              <a:rPr lang="en-US" sz="1600" i="1" dirty="0" smtClean="0"/>
              <a:t>Linking Strategic, Financial and Operational planning</a:t>
            </a:r>
            <a:endParaRPr lang="en-US" sz="1600" i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/>
              <a:t>The objectives</a:t>
            </a:r>
          </a:p>
          <a:p>
            <a:pPr lvl="1"/>
            <a:r>
              <a:rPr lang="en-US" sz="1600" dirty="0" smtClean="0"/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49" name="Right Arrow 48"/>
          <p:cNvSpPr/>
          <p:nvPr/>
        </p:nvSpPr>
        <p:spPr>
          <a:xfrm flipV="1">
            <a:off x="755576" y="1844824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283968" y="620688"/>
            <a:ext cx="453650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results-based budget is a budget that allows readers to see the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links</a:t>
            </a:r>
            <a:r>
              <a:rPr lang="en-US" sz="2800" dirty="0" smtClean="0"/>
              <a:t> between resource allocation and the output of the organization, i.e. what the organization produces with the capital and labor that is invested in it.</a:t>
            </a:r>
          </a:p>
          <a:p>
            <a:endParaRPr lang="en-US" sz="2800" dirty="0" smtClean="0"/>
          </a:p>
          <a:p>
            <a:r>
              <a:rPr lang="en-US" sz="2800" dirty="0" smtClean="0"/>
              <a:t>It can be used as a management tool to make prioritization and other management decisions. </a:t>
            </a:r>
          </a:p>
          <a:p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/>
              <a:t>A consistent planning hierarchy</a:t>
            </a:r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/>
              <a:t>The objectives</a:t>
            </a:r>
          </a:p>
          <a:p>
            <a:pPr lvl="1"/>
            <a:r>
              <a:rPr lang="en-US" sz="1600" dirty="0" smtClean="0"/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755576" y="1844824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467544" y="188640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 Based Budget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Linking Strategic, Financial and Operational planning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968" y="404664"/>
            <a:ext cx="453650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In a results-based budget :</a:t>
            </a:r>
          </a:p>
          <a:p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objectives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outputs</a:t>
            </a:r>
            <a:r>
              <a:rPr lang="en-US" sz="2000" dirty="0" smtClean="0"/>
              <a:t> are clearly defined and understood by all stakeholders (Membership and management)</a:t>
            </a:r>
          </a:p>
          <a:p>
            <a:endParaRPr lang="en-US" sz="2000" dirty="0" smtClean="0"/>
          </a:p>
          <a:p>
            <a:r>
              <a:rPr lang="en-US" sz="2000" dirty="0" smtClean="0"/>
              <a:t>For each output there is a set of pre-defined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expected results </a:t>
            </a:r>
            <a:r>
              <a:rPr lang="en-US" sz="2000" dirty="0" smtClean="0"/>
              <a:t>as well as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performance indicators </a:t>
            </a:r>
            <a:r>
              <a:rPr lang="en-US" sz="2000" dirty="0" smtClean="0"/>
              <a:t>for measuring actual performance against those expected results</a:t>
            </a:r>
          </a:p>
          <a:p>
            <a:endParaRPr lang="en-US" sz="2000" dirty="0" smtClean="0"/>
          </a:p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Resource</a:t>
            </a:r>
            <a:r>
              <a:rPr lang="en-US" sz="2000" dirty="0" smtClean="0"/>
              <a:t> allocations are linked to those outputs; </a:t>
            </a:r>
          </a:p>
          <a:p>
            <a:endParaRPr lang="en-US" sz="2000" dirty="0" smtClean="0"/>
          </a:p>
          <a:p>
            <a:r>
              <a:rPr lang="en-US" sz="2000" dirty="0" smtClean="0"/>
              <a:t>Planning, budgeting and results measurement are consistent across the organization, allowing comparison and prioritization</a:t>
            </a: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3008313" cy="116205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Result Based Budget</a:t>
            </a:r>
            <a:r>
              <a:rPr lang="en-US" sz="2200" dirty="0" smtClean="0">
                <a:solidFill>
                  <a:srgbClr val="C00000"/>
                </a:solidFill>
              </a:rPr>
              <a:t/>
            </a:r>
            <a:br>
              <a:rPr lang="en-US" sz="2200" dirty="0" smtClean="0">
                <a:solidFill>
                  <a:srgbClr val="C00000"/>
                </a:solidFill>
              </a:rPr>
            </a:br>
            <a:r>
              <a:rPr lang="en-US" sz="1600" i="1" dirty="0" smtClean="0"/>
              <a:t>Linking Strategic, Financial and Operational planning</a:t>
            </a:r>
            <a:endParaRPr lang="en-US" sz="1600" i="1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consistent planning hierarchy</a:t>
            </a:r>
            <a:endParaRPr lang="en-US" sz="1600" dirty="0" smtClean="0"/>
          </a:p>
          <a:p>
            <a:pPr lvl="1"/>
            <a:r>
              <a:rPr lang="en-US" sz="1600" dirty="0" smtClean="0"/>
              <a:t>Bridging the strategy gap</a:t>
            </a:r>
          </a:p>
          <a:p>
            <a:pPr lvl="1"/>
            <a:r>
              <a:rPr lang="en-US" sz="1600" dirty="0" smtClean="0"/>
              <a:t>The terminology</a:t>
            </a:r>
          </a:p>
          <a:p>
            <a:pPr lvl="1"/>
            <a:r>
              <a:rPr lang="en-US" sz="1600" dirty="0" smtClean="0"/>
              <a:t>The objectives</a:t>
            </a:r>
          </a:p>
          <a:p>
            <a:pPr lvl="1"/>
            <a:r>
              <a:rPr lang="en-US" sz="1600" dirty="0" smtClean="0"/>
              <a:t>The outputs</a:t>
            </a:r>
          </a:p>
          <a:p>
            <a:pPr lvl="1"/>
            <a:r>
              <a:rPr lang="en-US" sz="1600" dirty="0" smtClean="0"/>
              <a:t>The expected results</a:t>
            </a:r>
          </a:p>
          <a:p>
            <a:pPr lvl="1"/>
            <a:r>
              <a:rPr lang="en-US" sz="1600" dirty="0" smtClean="0"/>
              <a:t>The performance indicators</a:t>
            </a:r>
          </a:p>
          <a:p>
            <a:pPr lvl="1"/>
            <a:r>
              <a:rPr lang="en-US" sz="1600" dirty="0" smtClean="0"/>
              <a:t>Let us be S.M.A.R.T.</a:t>
            </a:r>
          </a:p>
          <a:p>
            <a:pPr lvl="1"/>
            <a:r>
              <a:rPr lang="en-US" sz="1600" dirty="0" smtClean="0"/>
              <a:t>The resources and the cost allocation</a:t>
            </a:r>
          </a:p>
          <a:p>
            <a:pPr lvl="1"/>
            <a:r>
              <a:rPr lang="en-US" sz="1600" dirty="0" smtClean="0"/>
              <a:t>The 2012-2013 draft budget</a:t>
            </a:r>
            <a:endParaRPr lang="en-US" dirty="0"/>
          </a:p>
          <a:p>
            <a:pPr lvl="1"/>
            <a:r>
              <a:rPr lang="en-US" sz="1600" dirty="0" smtClean="0"/>
              <a:t>The processing changes </a:t>
            </a:r>
          </a:p>
          <a:p>
            <a:pPr lvl="1"/>
            <a:r>
              <a:rPr lang="en-US" sz="1600" dirty="0" smtClean="0"/>
              <a:t>The future developments</a:t>
            </a:r>
          </a:p>
          <a:p>
            <a:pPr lvl="1"/>
            <a:r>
              <a:rPr lang="en-US" sz="1600" dirty="0" smtClean="0"/>
              <a:t>Q/A</a:t>
            </a:r>
          </a:p>
        </p:txBody>
      </p:sp>
      <p:sp>
        <p:nvSpPr>
          <p:cNvPr id="7" name="Right Arrow 6"/>
          <p:cNvSpPr/>
          <p:nvPr/>
        </p:nvSpPr>
        <p:spPr>
          <a:xfrm flipV="1">
            <a:off x="755576" y="2132856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3563888" y="548680"/>
          <a:ext cx="5111750" cy="5289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75856" y="6237312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clear linkage between strategic and financial planning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>
            <a:spLocks noGrp="1"/>
          </p:cNvSpPr>
          <p:nvPr>
            <p:ph type="title"/>
          </p:nvPr>
        </p:nvSpPr>
        <p:spPr>
          <a:xfrm>
            <a:off x="179512" y="116632"/>
            <a:ext cx="3008313" cy="116205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Result Based Budget</a:t>
            </a:r>
            <a:r>
              <a:rPr lang="en-US" sz="2200" dirty="0" smtClean="0">
                <a:solidFill>
                  <a:srgbClr val="C00000"/>
                </a:solidFill>
              </a:rPr>
              <a:t/>
            </a:r>
            <a:br>
              <a:rPr lang="en-US" sz="2200" dirty="0" smtClean="0">
                <a:solidFill>
                  <a:srgbClr val="C00000"/>
                </a:solidFill>
              </a:rPr>
            </a:br>
            <a:r>
              <a:rPr lang="en-US" sz="1600" i="1" dirty="0" smtClean="0"/>
              <a:t>Linking Strategic, Financial and Operational planning</a:t>
            </a:r>
            <a:endParaRPr lang="en-US" sz="1600" i="1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half" idx="2"/>
          </p:nvPr>
        </p:nvSpPr>
        <p:spPr>
          <a:xfrm>
            <a:off x="251520" y="1268761"/>
            <a:ext cx="3008313" cy="1584176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framework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RBB </a:t>
            </a:r>
          </a:p>
          <a:p>
            <a:pPr lvl="1"/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consistent planning hierarchy</a:t>
            </a:r>
            <a:endParaRPr lang="en-US" sz="1600" dirty="0" smtClean="0"/>
          </a:p>
          <a:p>
            <a:pPr lvl="1"/>
            <a:r>
              <a:rPr lang="en-US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Bridging the strategy gap</a:t>
            </a:r>
            <a:endParaRPr lang="en-US" sz="1600" dirty="0" smtClean="0"/>
          </a:p>
        </p:txBody>
      </p:sp>
      <p:sp>
        <p:nvSpPr>
          <p:cNvPr id="7" name="Right Arrow 6"/>
          <p:cNvSpPr/>
          <p:nvPr/>
        </p:nvSpPr>
        <p:spPr>
          <a:xfrm flipV="1">
            <a:off x="539552" y="2564904"/>
            <a:ext cx="216024" cy="72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491880" y="2348880"/>
            <a:ext cx="5111750" cy="576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From strategy to execution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2411760" y="3501008"/>
            <a:ext cx="1296144" cy="1584176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Direct…</a:t>
            </a:r>
            <a:endParaRPr lang="en-US" b="1" dirty="0"/>
          </a:p>
        </p:txBody>
      </p:sp>
      <p:sp>
        <p:nvSpPr>
          <p:cNvPr id="14" name="Pentagon 13"/>
          <p:cNvSpPr/>
          <p:nvPr/>
        </p:nvSpPr>
        <p:spPr>
          <a:xfrm>
            <a:off x="3779912" y="3501008"/>
            <a:ext cx="1368152" cy="1584176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Align...</a:t>
            </a:r>
            <a:endParaRPr lang="en-US" b="1" dirty="0"/>
          </a:p>
        </p:txBody>
      </p:sp>
      <p:sp>
        <p:nvSpPr>
          <p:cNvPr id="15" name="Pentagon 14"/>
          <p:cNvSpPr/>
          <p:nvPr/>
        </p:nvSpPr>
        <p:spPr>
          <a:xfrm>
            <a:off x="5220072" y="3501008"/>
            <a:ext cx="1440160" cy="1584176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Control...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39752" y="508518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… ITU-wide focuses and priorities</a:t>
            </a:r>
            <a:endParaRPr lang="en-US" sz="1200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79912" y="50851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… Resources in support of goals and objectives</a:t>
            </a:r>
            <a:endParaRPr lang="en-US" sz="12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5220072" y="50851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… Processes for sustainable  and repeatable results</a:t>
            </a:r>
            <a:endParaRPr lang="en-US" sz="1200" b="1" i="1" dirty="0"/>
          </a:p>
        </p:txBody>
      </p:sp>
      <p:sp>
        <p:nvSpPr>
          <p:cNvPr id="19" name="Oval 18"/>
          <p:cNvSpPr/>
          <p:nvPr/>
        </p:nvSpPr>
        <p:spPr>
          <a:xfrm>
            <a:off x="107504" y="3429000"/>
            <a:ext cx="1944216" cy="158417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2400" b="1" dirty="0" smtClean="0"/>
              <a:t>Strategy</a:t>
            </a:r>
            <a:endParaRPr lang="en-US" sz="2400" b="1" dirty="0"/>
          </a:p>
        </p:txBody>
      </p:sp>
      <p:sp>
        <p:nvSpPr>
          <p:cNvPr id="21" name="Oval 20"/>
          <p:cNvSpPr/>
          <p:nvPr/>
        </p:nvSpPr>
        <p:spPr>
          <a:xfrm>
            <a:off x="7020272" y="3501008"/>
            <a:ext cx="2016224" cy="158417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2400" b="1" dirty="0" smtClean="0"/>
              <a:t>Execution</a:t>
            </a:r>
            <a:endParaRPr lang="en-US" sz="2400" b="1" dirty="0"/>
          </a:p>
        </p:txBody>
      </p:sp>
      <p:sp>
        <p:nvSpPr>
          <p:cNvPr id="26" name="U-Turn Arrow 25"/>
          <p:cNvSpPr/>
          <p:nvPr/>
        </p:nvSpPr>
        <p:spPr>
          <a:xfrm rot="10800000">
            <a:off x="755576" y="5157192"/>
            <a:ext cx="7416824" cy="1512168"/>
          </a:xfrm>
          <a:prstGeom prst="uturnArrow">
            <a:avLst>
              <a:gd name="adj1" fmla="val 25000"/>
              <a:gd name="adj2" fmla="val 22862"/>
              <a:gd name="adj3" fmla="val 25000"/>
              <a:gd name="adj4" fmla="val 43750"/>
              <a:gd name="adj5" fmla="val 10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51720" y="4077072"/>
            <a:ext cx="360040" cy="36004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660232" y="4077072"/>
            <a:ext cx="360040" cy="36004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16-18 April 2013 / CEPT Meeting, Prague, Czech Republic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2A7E-E4E3-4BA6-A2AC-0FE0C14C694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TU-e">
  <a:themeElements>
    <a:clrScheme name="ITU-e 4">
      <a:dk1>
        <a:srgbClr val="5C5C5C"/>
      </a:dk1>
      <a:lt1>
        <a:srgbClr val="FFFFFF"/>
      </a:lt1>
      <a:dk2>
        <a:srgbClr val="1B5BA2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4D4D4D"/>
      </a:accent4>
      <a:accent5>
        <a:srgbClr val="FFFFFF"/>
      </a:accent5>
      <a:accent6>
        <a:srgbClr val="2D2DB9"/>
      </a:accent6>
      <a:hlink>
        <a:srgbClr val="1B5BA2"/>
      </a:hlink>
      <a:folHlink>
        <a:srgbClr val="B2B2B2"/>
      </a:folHlink>
    </a:clrScheme>
    <a:fontScheme name="ITU-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TU-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2">
        <a:dk1>
          <a:srgbClr val="5C5C5C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3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4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1B5BA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ITU-e">
  <a:themeElements>
    <a:clrScheme name="ITU-e 4">
      <a:dk1>
        <a:srgbClr val="5C5C5C"/>
      </a:dk1>
      <a:lt1>
        <a:srgbClr val="FFFFFF"/>
      </a:lt1>
      <a:dk2>
        <a:srgbClr val="1B5BA2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4D4D4D"/>
      </a:accent4>
      <a:accent5>
        <a:srgbClr val="FFFFFF"/>
      </a:accent5>
      <a:accent6>
        <a:srgbClr val="2D2DB9"/>
      </a:accent6>
      <a:hlink>
        <a:srgbClr val="1B5BA2"/>
      </a:hlink>
      <a:folHlink>
        <a:srgbClr val="B2B2B2"/>
      </a:folHlink>
    </a:clrScheme>
    <a:fontScheme name="ITU-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TU-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2">
        <a:dk1>
          <a:srgbClr val="5C5C5C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3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4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1B5BA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3702</TotalTime>
  <Words>1928</Words>
  <Application>Microsoft Office PowerPoint</Application>
  <PresentationFormat>On-screen Show (4:3)</PresentationFormat>
  <Paragraphs>575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ITU-e</vt:lpstr>
      <vt:lpstr>1_ITU-e</vt:lpstr>
      <vt:lpstr>Towards Results Based Approach Preparatory Process of the World Telecommunication Development Conference</vt:lpstr>
      <vt:lpstr>Result Based Budget Linking Strategic, Financial and Operational planning</vt:lpstr>
      <vt:lpstr>Result Based Budget Linking Strategic, Financial and Operational planning</vt:lpstr>
      <vt:lpstr>Result Based Budget Linking Strategic, Financial and Operational planning</vt:lpstr>
      <vt:lpstr>Result Based Budget Linking Strategic, Financial and Operational planning</vt:lpstr>
      <vt:lpstr>PowerPoint Presentation</vt:lpstr>
      <vt:lpstr>PowerPoint Presentation</vt:lpstr>
      <vt:lpstr>Result Based Budget Linking Strategic, Financial and Operational planning</vt:lpstr>
      <vt:lpstr>Result Based Budget Linking Strategic, Financial and Operational planning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www.itu.int/ITU-D</vt:lpstr>
    </vt:vector>
  </TitlesOfParts>
  <Company>ITU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 Based Budget Linking Strategic, Financial and Operational planning</dc:title>
  <dc:creator>Lovato</dc:creator>
  <cp:lastModifiedBy>Ponder, Jaroslaw</cp:lastModifiedBy>
  <cp:revision>265</cp:revision>
  <dcterms:created xsi:type="dcterms:W3CDTF">2011-06-16T05:37:25Z</dcterms:created>
  <dcterms:modified xsi:type="dcterms:W3CDTF">2013-04-15T16:09:32Z</dcterms:modified>
</cp:coreProperties>
</file>