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8" r:id="rId4"/>
  </p:sldMasterIdLst>
  <p:notesMasterIdLst>
    <p:notesMasterId r:id="rId31"/>
  </p:notesMasterIdLst>
  <p:sldIdLst>
    <p:sldId id="361" r:id="rId5"/>
    <p:sldId id="385" r:id="rId6"/>
    <p:sldId id="386" r:id="rId7"/>
    <p:sldId id="387" r:id="rId8"/>
    <p:sldId id="390" r:id="rId9"/>
    <p:sldId id="420" r:id="rId10"/>
    <p:sldId id="388" r:id="rId11"/>
    <p:sldId id="389" r:id="rId12"/>
    <p:sldId id="418" r:id="rId13"/>
    <p:sldId id="414" r:id="rId14"/>
    <p:sldId id="415" r:id="rId15"/>
    <p:sldId id="422" r:id="rId16"/>
    <p:sldId id="419" r:id="rId17"/>
    <p:sldId id="392" r:id="rId18"/>
    <p:sldId id="402" r:id="rId19"/>
    <p:sldId id="408" r:id="rId20"/>
    <p:sldId id="423" r:id="rId21"/>
    <p:sldId id="409" r:id="rId22"/>
    <p:sldId id="406" r:id="rId23"/>
    <p:sldId id="407" r:id="rId24"/>
    <p:sldId id="412" r:id="rId25"/>
    <p:sldId id="413" r:id="rId26"/>
    <p:sldId id="416" r:id="rId27"/>
    <p:sldId id="417" r:id="rId28"/>
    <p:sldId id="401" r:id="rId29"/>
    <p:sldId id="324" r:id="rId30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FF33"/>
    <a:srgbClr val="000000"/>
    <a:srgbClr val="135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12" autoAdjust="0"/>
    <p:restoredTop sz="93250" autoAdjust="0"/>
  </p:normalViewPr>
  <p:slideViewPr>
    <p:cSldViewPr>
      <p:cViewPr>
        <p:scale>
          <a:sx n="58" d="100"/>
          <a:sy n="58" d="100"/>
        </p:scale>
        <p:origin x="-581" y="-13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7211ADE9-D964-42EB-B960-7370201F7E95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FE337D96-13FE-4DDF-955D-2DD9AAE975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576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7D96-13FE-4DDF-955D-2DD9AAE975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99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7D96-13FE-4DDF-955D-2DD9AAE975E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81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7D96-13FE-4DDF-955D-2DD9AAE975E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25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7D96-13FE-4DDF-955D-2DD9AAE975E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57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BD521-F06D-4F68-BD62-D7F0AB7AAFB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894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7D96-13FE-4DDF-955D-2DD9AAE975E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7D96-13FE-4DDF-955D-2DD9AAE975E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92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7D96-13FE-4DDF-955D-2DD9AAE975E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8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7D96-13FE-4DDF-955D-2DD9AAE975E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8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7D96-13FE-4DDF-955D-2DD9AAE975E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485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7D96-13FE-4DDF-955D-2DD9AAE975E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8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7D96-13FE-4DDF-955D-2DD9AAE975E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781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7D96-13FE-4DDF-955D-2DD9AAE975E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98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9406-E6C6-4DA0-9A50-57E3D5320DE3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93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10A1D-17E1-4C8B-B2E1-DE4CF6624C9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998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337D96-13FE-4DDF-955D-2DD9AAE975E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69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6B3C1-EA51-43A1-A46B-9C7D5F000482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4104-799E-4A56-9839-A95DD4BCDF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0600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4819D-C8FB-4B97-94B7-EF5BA04A073A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A0C59-200C-47B1-A721-3A0E5E416B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13931"/>
      </p:ext>
    </p:extLst>
  </p:cSld>
  <p:clrMapOvr>
    <a:masterClrMapping/>
  </p:clrMapOvr>
  <p:transition spd="slow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C74FD-EE52-46E7-8241-62956C0F8AF5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83051-3173-4B44-8D7E-BC2E1A034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289998"/>
      </p:ext>
    </p:extLst>
  </p:cSld>
  <p:clrMapOvr>
    <a:masterClrMapping/>
  </p:clrMapOvr>
  <p:transition spd="slow" advClick="0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E6B3C1-EA51-43A1-A46B-9C7D5F000482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94104-799E-4A56-9839-A95DD4BCDF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350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BB377-1EE3-4BF1-9C49-24124C8DDDFE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BA112-133F-4B81-8BD8-F6A9BCD817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31607"/>
      </p:ext>
    </p:extLst>
  </p:cSld>
  <p:clrMapOvr>
    <a:masterClrMapping/>
  </p:clrMapOvr>
  <p:transition spd="slow" advClick="0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370103-7207-4420-8A4A-855868BC4A7D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0A6E2-B4CB-4906-92EA-C04F0A026F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00497"/>
      </p:ext>
    </p:extLst>
  </p:cSld>
  <p:clrMapOvr>
    <a:masterClrMapping/>
  </p:clrMapOvr>
  <p:transition spd="slow" advClick="0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062A8-C6EE-4E3D-82C1-BF09161A78A2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C39B4-D1D1-4619-A60D-46DFFEE99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83955"/>
      </p:ext>
    </p:extLst>
  </p:cSld>
  <p:clrMapOvr>
    <a:masterClrMapping/>
  </p:clrMapOvr>
  <p:transition spd="slow" advClick="0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1DF911-6EC8-468B-B185-192836EB6E79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A1373-C3D4-4A80-BE5C-5201EEDD00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74040"/>
      </p:ext>
    </p:extLst>
  </p:cSld>
  <p:clrMapOvr>
    <a:masterClrMapping/>
  </p:clrMapOvr>
  <p:transition spd="slow" advClick="0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7B14D-764B-47C6-9E8D-5A2758B94396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7F6DD-75FD-4B06-8279-2D8D389CA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9864"/>
      </p:ext>
    </p:extLst>
  </p:cSld>
  <p:clrMapOvr>
    <a:masterClrMapping/>
  </p:clrMapOvr>
  <p:transition spd="slow" advClick="0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35090-83BE-4ADF-9F4E-125BB56C891D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BEE86-5B73-498B-9BCF-BAB8C1077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90841"/>
      </p:ext>
    </p:extLst>
  </p:cSld>
  <p:clrMapOvr>
    <a:masterClrMapping/>
  </p:clrMapOvr>
  <p:transition spd="slow" advClick="0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8DD3A5-F3FE-4492-B1A0-925755C48CC4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37C5D-4E34-453A-9F19-CE617B242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20019"/>
      </p:ext>
    </p:extLst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ABB377-1EE3-4BF1-9C49-24124C8DDDFE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BA112-133F-4B81-8BD8-F6A9BCD817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737412"/>
      </p:ext>
    </p:extLst>
  </p:cSld>
  <p:clrMapOvr>
    <a:masterClrMapping/>
  </p:clrMapOvr>
  <p:transition spd="slow" advClick="0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1225D3-1F59-46CA-9D7F-125607E932B3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DDB79-821C-45C2-92FC-5326BCB13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89477"/>
      </p:ext>
    </p:extLst>
  </p:cSld>
  <p:clrMapOvr>
    <a:masterClrMapping/>
  </p:clrMapOvr>
  <p:transition spd="slow" advClick="0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24819D-C8FB-4B97-94B7-EF5BA04A073A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A0C59-200C-47B1-A721-3A0E5E416B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46321"/>
      </p:ext>
    </p:extLst>
  </p:cSld>
  <p:clrMapOvr>
    <a:masterClrMapping/>
  </p:clrMapOvr>
  <p:transition spd="slow" advClick="0" advTm="300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AC74FD-EE52-46E7-8241-62956C0F8AF5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83051-3173-4B44-8D7E-BC2E1A034D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85260"/>
      </p:ext>
    </p:extLst>
  </p:cSld>
  <p:clrMapOvr>
    <a:masterClrMapping/>
  </p:clrMapOvr>
  <p:transition spd="slow" advClick="0" advTm="300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89399"/>
            <a:ext cx="7772400" cy="48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383507"/>
            <a:ext cx="3810000" cy="330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83507"/>
            <a:ext cx="3810000" cy="3300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B98C3-8F2F-4A73-A380-7CE9B8E2A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6829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53CE2-2548-49CD-8821-B2CACAF6E40A}" type="datetimeFigureOut">
              <a:rPr lang="en-US" smtClean="0"/>
              <a:pPr/>
              <a:t>15/04/2013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3C805-4593-4934-A18C-50D446EB19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35317"/>
      </p:ext>
    </p:extLst>
  </p:cSld>
  <p:clrMapOvr>
    <a:masterClrMapping/>
  </p:clrMapOvr>
  <p:transition spd="slow" advClick="0" advTm="300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6860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912759"/>
            <a:ext cx="7772400" cy="1470025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28600" y="114311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48866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06375"/>
            <a:ext cx="8229600" cy="85725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>
              <a:defRPr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United Nations Group on </a:t>
            </a:r>
            <a:b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</a:rPr>
              <a:t>the Information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70"/>
            <a:ext cx="8458200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CA7F315-877A-4D36-826C-EFDF9717264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0DE41-5F49-49DC-974B-2D6835141E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112084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99940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3033372-C3BB-48D9-9304-37A7A3AAC4E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8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680BD-83DB-4676-B679-B3A0B5213F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114311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26803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228600"/>
            <a:ext cx="8229600" cy="85725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United Nations Group on </a:t>
            </a:r>
            <a:b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</a:rPr>
              <a:t>the Information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1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1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28600" y="114311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3357943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B13CC6-4A58-4921-853E-42D97796548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8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082CE-1A2E-4D67-BD9C-20959C6F41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" y="114311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700699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370103-7207-4420-8A4A-855868BC4A7D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0A6E2-B4CB-4906-92EA-C04F0A026F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3563"/>
      </p:ext>
    </p:extLst>
  </p:cSld>
  <p:clrMapOvr>
    <a:masterClrMapping/>
  </p:clrMapOvr>
  <p:transition spd="slow" advClick="0" advTm="3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E1DC66D-578A-4465-B6D6-630023174DC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8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07C99-66C1-4396-BFE6-1F88B90C0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" y="114311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1874579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68BA31E-13CE-465C-A053-AEB29AB0C60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8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28600" y="114311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1407997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AF8E211-4BE2-4F77-AD91-13AE9882471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8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681E0-01B9-472C-B129-70F023716E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712896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0547BF8-0E96-4915-B9F0-E6837BEC03E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8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F48DB-BBC2-4AED-A085-A57F5B7F2C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8600" y="114311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66220580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977625F-B502-479C-B85E-974CD3E118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8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A2CB2-1B78-43B7-9187-3F2AD321FA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114311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5003999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0ED1C22-44FD-4765-BBB9-02AB6D0A475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83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83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5541-B78E-4132-AF7E-D2B35C3E91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114311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46134659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29589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6860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685800" y="912755"/>
            <a:ext cx="7772400" cy="1470025"/>
          </a:xfrm>
        </p:spPr>
        <p:txBody>
          <a:bodyPr/>
          <a:lstStyle>
            <a:lvl1pPr algn="ctr">
              <a:defRPr sz="4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228600" y="114305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93859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06375"/>
            <a:ext cx="8229600" cy="85725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>
              <a:defRPr/>
            </a:pP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United Nations Group on </a:t>
            </a:r>
            <a:b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</a:rPr>
              <a:t>the Information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161"/>
            <a:ext cx="8458200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CA7F315-877A-4D36-826C-EFDF9717264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0DE41-5F49-49DC-974B-2D6835141E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112080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86032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3033372-C3BB-48D9-9304-37A7A3AAC4EB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9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680BD-83DB-4676-B679-B3A0B5213F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114305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0694781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B062A8-C6EE-4E3D-82C1-BF09161A78A2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C39B4-D1D1-4619-A60D-46DFFEE99C9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7144"/>
      </p:ext>
    </p:extLst>
  </p:cSld>
  <p:clrMapOvr>
    <a:masterClrMapping/>
  </p:clrMapOvr>
  <p:transition spd="slow" advClick="0" advTm="3000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00" y="228600"/>
            <a:ext cx="8229600" cy="85725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  <a:t>United Nations Group on </a:t>
            </a:r>
            <a:b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</a:rPr>
            </a:br>
            <a:r>
              <a:rPr lang="en-US" sz="3200" b="1" dirty="0" smtClean="0">
                <a:solidFill>
                  <a:schemeClr val="bg1"/>
                </a:solidFill>
                <a:latin typeface="Verdana" pitchFamily="34" charset="0"/>
              </a:rPr>
              <a:t>the Information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8751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8751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228600" y="114305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996891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FB13CC6-4A58-4921-853E-42D977965487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9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082CE-1A2E-4D67-BD9C-20959C6F41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28600" y="114305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729412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E1DC66D-578A-4465-B6D6-630023174DC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9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07C99-66C1-4396-BFE6-1F88B90C0F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228600" y="114305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0534800"/>
      </p:ext>
    </p:extLst>
  </p:cSld>
  <p:clrMapOvr>
    <a:masterClrMapping/>
  </p:clrMapOvr>
  <p:transition advClick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68BA31E-13CE-465C-A053-AEB29AB0C60A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9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28600" y="114305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18595534"/>
      </p:ext>
    </p:extLst>
  </p:cSld>
  <p:clrMapOvr>
    <a:masterClrMapping/>
  </p:clrMapOvr>
  <p:transition advClick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AF8E211-4BE2-4F77-AD91-13AE98824714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9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E681E0-01B9-472C-B129-70F023716EC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47144"/>
      </p:ext>
    </p:extLst>
  </p:cSld>
  <p:clrMapOvr>
    <a:masterClrMapping/>
  </p:clrMapOvr>
  <p:transition advClick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0547BF8-0E96-4915-B9F0-E6837BEC03EC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9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F48DB-BBC2-4AED-A085-A57F5B7F2C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28600" y="114305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76795088"/>
      </p:ext>
    </p:extLst>
  </p:cSld>
  <p:clrMapOvr>
    <a:masterClrMapping/>
  </p:clrMapOvr>
  <p:transition advClick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977625F-B502-479C-B85E-974CD3E11801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9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A2CB2-1B78-43B7-9187-3F2AD321FA2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114305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7280095"/>
      </p:ext>
    </p:extLst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0ED1C22-44FD-4765-BBB9-02AB6D0A475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15/04/2013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9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9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65541-B78E-4132-AF7E-D2B35C3E91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28600" y="114305"/>
            <a:ext cx="708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spc="400" dirty="0" smtClean="0">
                <a:solidFill>
                  <a:prstClr val="black"/>
                </a:solidFill>
                <a:latin typeface="Calibri"/>
                <a:ea typeface="+mn-ea"/>
              </a:rPr>
              <a:t>World Summit on the Information Society</a:t>
            </a:r>
            <a:endParaRPr lang="en-US" sz="1400" spc="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57130746"/>
      </p:ext>
    </p:extLst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70644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1DF911-6EC8-468B-B185-192836EB6E79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A1373-C3D4-4A80-BE5C-5201EEDD00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5765"/>
      </p:ext>
    </p:extLst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17B14D-764B-47C6-9E8D-5A2758B94396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7F6DD-75FD-4B06-8279-2D8D389CA1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21293"/>
      </p:ext>
    </p:extLst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935090-83BE-4ADF-9F4E-125BB56C891D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BEE86-5B73-498B-9BCF-BAB8C1077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05173"/>
      </p:ext>
    </p:extLst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8DD3A5-F3FE-4492-B1A0-925755C48CC4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37C5D-4E34-453A-9F19-CE617B2422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35005"/>
      </p:ext>
    </p:extLst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1225D3-1F59-46CA-9D7F-125607E932B3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DDB79-821C-45C2-92FC-5326BCB13D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07121"/>
      </p:ext>
    </p:extLst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7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5F453CE2-2548-49CD-8821-B2CACAF6E40A}" type="datetimeFigureOut">
              <a:rPr lang="en-US"/>
              <a:pPr/>
              <a:t>16/04/2013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7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7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05E3C805-4593-4934-A18C-50D446EB19F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61" t="54191" r="7650" b="20038"/>
          <a:stretch/>
        </p:blipFill>
        <p:spPr bwMode="auto">
          <a:xfrm>
            <a:off x="6832121" y="4367204"/>
            <a:ext cx="2293754" cy="67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77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5F453CE2-2548-49CD-8821-B2CACAF6E40A}" type="datetimeFigureOut">
              <a:rPr lang="en-US"/>
              <a:pPr/>
              <a:t>15/04/2013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7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77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fld id="{05E3C805-4593-4934-A18C-50D446EB19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7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 advClick="0" advTm="3000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valiulli\Desktop\wsis\logos\top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"/>
            <a:ext cx="9153526" cy="1443038"/>
          </a:xfrm>
          <a:prstGeom prst="rect">
            <a:avLst/>
          </a:prstGeom>
          <a:noFill/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7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3" name="Picture 3" descr="C:\Documents and Settings\valiulli\Desktop\wsis\logos\bottom 1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9526" y="3700462"/>
            <a:ext cx="9153526" cy="1443038"/>
          </a:xfrm>
          <a:prstGeom prst="rect">
            <a:avLst/>
          </a:prstGeom>
          <a:noFill/>
        </p:spPr>
      </p:pic>
      <p:sp>
        <p:nvSpPr>
          <p:cNvPr id="19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476728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pic>
        <p:nvPicPr>
          <p:cNvPr id="20" name="Picture 21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9" y="4406182"/>
            <a:ext cx="1783457" cy="90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 userDrawn="1"/>
        </p:nvSpPr>
        <p:spPr>
          <a:xfrm>
            <a:off x="2895600" y="46863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www.wsis.org</a:t>
            </a:r>
          </a:p>
        </p:txBody>
      </p:sp>
      <p:pic>
        <p:nvPicPr>
          <p:cNvPr id="22" name="Picture 20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18" y="4535093"/>
            <a:ext cx="1004887" cy="58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ITU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816" y="4693207"/>
            <a:ext cx="394035" cy="33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4843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 advClick="0"/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valiulli\Desktop\wsis\logos\top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1"/>
            <a:ext cx="9153526" cy="1443038"/>
          </a:xfrm>
          <a:prstGeom prst="rect">
            <a:avLst/>
          </a:prstGeom>
          <a:noFill/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6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3" name="Picture 3" descr="C:\Documents and Settings\valiulli\Desktop\wsis\logos\bottom 1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9526" y="3700462"/>
            <a:ext cx="9153526" cy="1443038"/>
          </a:xfrm>
          <a:prstGeom prst="rect">
            <a:avLst/>
          </a:prstGeom>
          <a:noFill/>
        </p:spPr>
      </p:pic>
      <p:sp>
        <p:nvSpPr>
          <p:cNvPr id="19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4767279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pic>
        <p:nvPicPr>
          <p:cNvPr id="20" name="Picture 21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9" y="4406182"/>
            <a:ext cx="1783457" cy="90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 userDrawn="1"/>
        </p:nvSpPr>
        <p:spPr>
          <a:xfrm>
            <a:off x="2895600" y="46863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smtClean="0">
                <a:solidFill>
                  <a:prstClr val="white"/>
                </a:solidFill>
                <a:latin typeface="Arial" charset="0"/>
                <a:ea typeface="+mn-ea"/>
                <a:cs typeface="Arial" charset="0"/>
              </a:rPr>
              <a:t>www.wsis.org</a:t>
            </a:r>
          </a:p>
        </p:txBody>
      </p:sp>
      <p:pic>
        <p:nvPicPr>
          <p:cNvPr id="22" name="Picture 20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11" y="4535093"/>
            <a:ext cx="1004887" cy="58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ITU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4816" y="4693207"/>
            <a:ext cx="394035" cy="33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974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 advClick="0"/>
  <p:timing>
    <p:tnLst>
      <p:par>
        <p:cTn id="1" dur="indefinite" restart="never" nodeType="tmRoot"/>
      </p:par>
    </p:tnLst>
  </p:timing>
  <p:txStyles>
    <p:titleStyle>
      <a:lvl1pPr marL="0" marR="0" indent="0" algn="l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sis.org/foru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itu.int/wsis/implementation/2013/forum/ocp/finalbrief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wtpf-13/Pages/participation.aspx" TargetMode="External"/><Relationship Id="rId2" Type="http://schemas.openxmlformats.org/officeDocument/2006/relationships/hyperlink" Target="http://www.itu.int/en/wtpf-1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wsis-info@itu.int" TargetMode="External"/><Relationship Id="rId7" Type="http://schemas.openxmlformats.org/officeDocument/2006/relationships/hyperlink" Target="http://www.itu.int/itu-wsi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sis.org/stocktaking" TargetMode="External"/><Relationship Id="rId5" Type="http://schemas.openxmlformats.org/officeDocument/2006/relationships/hyperlink" Target="http://www.wsis.org/review" TargetMode="External"/><Relationship Id="rId4" Type="http://schemas.openxmlformats.org/officeDocument/2006/relationships/hyperlink" Target="http://www.wsis.org/foru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is.org/foru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2.jpe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5485"/>
            <a:ext cx="8856984" cy="115213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Summit on the Information Society (WSIS) Forum 2013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73454"/>
            <a:ext cx="1593057" cy="226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1466"/>
            <a:ext cx="1584176" cy="225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47664" y="1673461"/>
            <a:ext cx="612068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Forum 2013: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Consultation Process 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Briefing </a:t>
            </a:r>
          </a:p>
          <a:p>
            <a:pPr algn="ctr"/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16 APRIL 2013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/>
              </a:rPr>
              <a:t>www.wsis.org/forum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ROOM H, ITU, Geneva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Switzerland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423518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789552"/>
            <a:ext cx="7128792" cy="3510390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dirty="0" smtClean="0">
                <a:latin typeface="Tahoma" pitchFamily="34" charset="0"/>
                <a:cs typeface="Tahoma" pitchFamily="34" charset="0"/>
              </a:rPr>
              <a:t>A new meeting format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r-FR" sz="2400" b="1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r-FR" sz="2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r-FR" sz="2400" b="1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r-FR" sz="2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endParaRPr lang="fr-FR" sz="2400" b="1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fr-FR" sz="1800" b="1" i="1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’</a:t>
            </a:r>
            <a:r>
              <a:rPr lang="fr-FR" sz="1800" b="1" i="1" dirty="0" smtClean="0">
                <a:latin typeface="Tahoma" pitchFamily="34" charset="0"/>
                <a:cs typeface="Tahoma" pitchFamily="34" charset="0"/>
              </a:rPr>
              <a:t>’</a:t>
            </a:r>
            <a:r>
              <a:rPr lang="fr-FR" sz="1800" b="1" i="1" dirty="0" err="1" smtClean="0">
                <a:latin typeface="Tahoma" pitchFamily="34" charset="0"/>
                <a:cs typeface="Tahoma" pitchFamily="34" charset="0"/>
              </a:rPr>
              <a:t>ITU’s</a:t>
            </a:r>
            <a:r>
              <a:rPr lang="fr-FR" sz="1800" b="1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800" b="1" i="1" dirty="0" err="1" smtClean="0">
                <a:latin typeface="Tahoma" pitchFamily="34" charset="0"/>
                <a:cs typeface="Tahoma" pitchFamily="34" charset="0"/>
              </a:rPr>
              <a:t>innovative</a:t>
            </a:r>
            <a:r>
              <a:rPr lang="fr-FR" sz="1800" b="1" i="1" dirty="0" smtClean="0">
                <a:latin typeface="Tahoma" pitchFamily="34" charset="0"/>
                <a:cs typeface="Tahoma" pitchFamily="34" charset="0"/>
              </a:rPr>
              <a:t> collaborative </a:t>
            </a:r>
            <a:r>
              <a:rPr lang="fr-FR" sz="1800" b="1" i="1" dirty="0" err="1" smtClean="0">
                <a:latin typeface="Tahoma" pitchFamily="34" charset="0"/>
                <a:cs typeface="Tahoma" pitchFamily="34" charset="0"/>
              </a:rPr>
              <a:t>tool</a:t>
            </a:r>
            <a:r>
              <a:rPr lang="fr-FR" sz="1800" b="1" i="1" dirty="0" smtClean="0">
                <a:latin typeface="Tahoma" pitchFamily="34" charset="0"/>
                <a:cs typeface="Tahoma" pitchFamily="34" charset="0"/>
              </a:rPr>
              <a:t>’</a:t>
            </a:r>
            <a:r>
              <a:rPr lang="fr-FR" sz="1800" b="1" i="1" dirty="0">
                <a:latin typeface="Tahoma" pitchFamily="34" charset="0"/>
                <a:cs typeface="Tahoma" pitchFamily="34" charset="0"/>
              </a:rPr>
              <a:t> </a:t>
            </a:r>
            <a:r>
              <a:rPr lang="fr-FR" sz="1800" b="1" i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fr-FR" sz="1800" i="1" dirty="0" smtClean="0">
                <a:latin typeface="Tahoma" pitchFamily="34" charset="0"/>
                <a:cs typeface="Tahoma" pitchFamily="34" charset="0"/>
              </a:rPr>
              <a:t>Dr Hamadoun Touré</a:t>
            </a:r>
            <a:endParaRPr lang="en-US" sz="18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7544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prstClr val="black"/>
                </a:solidFill>
              </a:rPr>
              <a:t>WSIS +10 Visioning Challenge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Documents and Settings\imru\My Documents\00\b79068d138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21600"/>
            <a:ext cx="547642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8047" y="4484037"/>
            <a:ext cx="3532185" cy="49244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www.wsis.org/review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75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377" y="1038655"/>
            <a:ext cx="4464496" cy="284431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3600" dirty="0">
                <a:latin typeface="Arial" pitchFamily="34" charset="0"/>
                <a:ea typeface="ＭＳ Ｐゴシック" pitchFamily="34" charset="-128"/>
              </a:rPr>
              <a:t>Meetings that create vision</a:t>
            </a:r>
          </a:p>
          <a:p>
            <a:pPr marL="40005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500" dirty="0">
                <a:latin typeface="Arial" pitchFamily="34" charset="0"/>
                <a:ea typeface="ＭＳ Ｐゴシック" pitchFamily="34" charset="-128"/>
              </a:rPr>
              <a:t>Collaborative conversation </a:t>
            </a:r>
            <a:r>
              <a:rPr lang="en-GB" sz="3500" dirty="0">
                <a:latin typeface="Arial" pitchFamily="34" charset="0"/>
                <a:ea typeface="ＭＳ Ｐゴシック" pitchFamily="34" charset="-128"/>
              </a:rPr>
              <a:t>as a core process</a:t>
            </a:r>
            <a:endParaRPr lang="en-US" sz="3500" dirty="0">
              <a:latin typeface="Arial" pitchFamily="34" charset="0"/>
              <a:ea typeface="ＭＳ Ｐゴシック" pitchFamily="34" charset="-128"/>
            </a:endParaRPr>
          </a:p>
          <a:p>
            <a:pPr marL="40005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3500" dirty="0">
                <a:latin typeface="Arial" pitchFamily="34" charset="0"/>
                <a:ea typeface="ＭＳ Ｐゴシック" pitchFamily="34" charset="-128"/>
              </a:rPr>
              <a:t>Understand complexity and test ideas together</a:t>
            </a:r>
          </a:p>
          <a:p>
            <a:pPr marL="40005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3500" dirty="0">
                <a:latin typeface="Arial" pitchFamily="34" charset="0"/>
                <a:ea typeface="ＭＳ Ｐゴシック" pitchFamily="34" charset="-128"/>
              </a:rPr>
              <a:t>Include the views of all stake-holders  </a:t>
            </a:r>
          </a:p>
          <a:p>
            <a:pPr marL="40005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500" dirty="0">
                <a:latin typeface="Arial" pitchFamily="34" charset="0"/>
                <a:ea typeface="ＭＳ Ｐゴシック" pitchFamily="34" charset="-128"/>
              </a:rPr>
              <a:t>Highly interactive</a:t>
            </a:r>
          </a:p>
          <a:p>
            <a:pPr marL="40005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altLang="zh-CN" sz="3500" dirty="0">
                <a:latin typeface="Arial" pitchFamily="34" charset="0"/>
                <a:ea typeface="ＭＳ Ｐゴシック" pitchFamily="34" charset="-128"/>
              </a:rPr>
              <a:t>Generate many innovative ideas</a:t>
            </a:r>
          </a:p>
          <a:p>
            <a:pPr marL="40005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500" dirty="0">
                <a:latin typeface="Arial" pitchFamily="34" charset="0"/>
                <a:ea typeface="ＭＳ Ｐゴシック" pitchFamily="34" charset="-128"/>
              </a:rPr>
              <a:t>Informal and all-inclusive</a:t>
            </a:r>
          </a:p>
          <a:p>
            <a:pPr marL="40005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3500" dirty="0">
                <a:latin typeface="Arial" pitchFamily="34" charset="0"/>
                <a:ea typeface="ＭＳ Ｐゴシック" pitchFamily="34" charset="-128"/>
              </a:rPr>
              <a:t>Facilitate connection and networking</a:t>
            </a:r>
          </a:p>
          <a:p>
            <a:pPr marL="1657350" lvl="3" indent="-285750">
              <a:lnSpc>
                <a:spcPct val="120000"/>
              </a:lnSpc>
              <a:spcBef>
                <a:spcPct val="0"/>
              </a:spcBef>
              <a:buFont typeface="Arial" pitchFamily="34" charset="0"/>
              <a:buChar char="•"/>
              <a:defRPr/>
            </a:pPr>
            <a:endParaRPr lang="en-US" sz="2300" dirty="0">
              <a:latin typeface="Arial" pitchFamily="34" charset="0"/>
              <a:ea typeface="ＭＳ Ｐゴシック" pitchFamily="34" charset="-128"/>
            </a:endParaRPr>
          </a:p>
          <a:p>
            <a:pPr marL="0" indent="0">
              <a:buNone/>
            </a:pPr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en-US" altLang="zh-CN" sz="1600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fr-FR" sz="17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en-US" altLang="zh-CN" sz="28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endParaRPr lang="fr-FR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67544" y="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+10 Visioning Challenge</a:t>
            </a: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3" descr="M:\STADMIN\5-PROJECTS\World Cafe\World Cafe Gender\Photos Report\Sec G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47614"/>
            <a:ext cx="3918232" cy="215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28047" y="4484037"/>
            <a:ext cx="3532185" cy="49244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www.wsis.org/review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942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470"/>
            <a:ext cx="9144000" cy="857250"/>
          </a:xfrm>
        </p:spPr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WSIS+10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Visioning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Track: Expected Outcomes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7574"/>
            <a:ext cx="6768753" cy="3394075"/>
          </a:xfrm>
        </p:spPr>
        <p:txBody>
          <a:bodyPr/>
          <a:lstStyle/>
          <a:p>
            <a:r>
              <a:rPr lang="en-GB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WSIS+10 </a:t>
            </a:r>
            <a:r>
              <a:rPr lang="en-GB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Visioning Challenge</a:t>
            </a:r>
            <a:r>
              <a:rPr lang="en-GB" sz="2000" dirty="0" smtClean="0"/>
              <a:t>: Set </a:t>
            </a:r>
            <a:r>
              <a:rPr lang="en-GB" sz="2000" dirty="0"/>
              <a:t>of recommendations developed through the multi-stakeholder and consensus based approach </a:t>
            </a:r>
            <a:r>
              <a:rPr lang="en-GB" sz="2000" dirty="0" smtClean="0"/>
              <a:t>shaping WSIS process review requirements to be addressed during the WSIS+10 High Level Event (2014)</a:t>
            </a:r>
            <a:endParaRPr lang="en-US" sz="2000" dirty="0"/>
          </a:p>
          <a:p>
            <a:r>
              <a:rPr lang="en-GB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WSIS+10 Communique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</a:t>
            </a:r>
            <a:r>
              <a:rPr lang="en-GB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Forum 2013 Outcome Document</a:t>
            </a:r>
            <a:r>
              <a:rPr lang="en-GB" sz="2000" dirty="0"/>
              <a:t>: Compilation of recommendations from all sessions with special focus on recommendations for WSIS+10. </a:t>
            </a:r>
            <a:endParaRPr lang="en-US" sz="2000" dirty="0"/>
          </a:p>
          <a:p>
            <a:r>
              <a:rPr lang="en-GB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Identifying </a:t>
            </a:r>
            <a:r>
              <a:rPr lang="en-GB" sz="2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Emerging Trends and a WSIS Beyond </a:t>
            </a:r>
            <a:r>
              <a:rPr lang="en-GB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2013 Edition </a:t>
            </a:r>
            <a:endParaRPr lang="en-US" sz="2000" dirty="0"/>
          </a:p>
          <a:p>
            <a:pPr lvl="1"/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128047" y="4484037"/>
            <a:ext cx="3532185" cy="49244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www.wsis.org/review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185">
            <a:off x="6949331" y="1331447"/>
            <a:ext cx="1581528" cy="225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outcome_documen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9056">
            <a:off x="7500755" y="1491630"/>
            <a:ext cx="1419225" cy="2000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2769">
            <a:off x="7026910" y="1991367"/>
            <a:ext cx="1724222" cy="243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:\Users\fofai\Pictures\WF12_IdentifyingEmergingTrends_Booklet-web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264">
            <a:off x="7417497" y="2650747"/>
            <a:ext cx="140017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50633332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Beyond 2015 and Post MDGs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394075"/>
          </a:xfrm>
        </p:spPr>
        <p:txBody>
          <a:bodyPr/>
          <a:lstStyle/>
          <a:p>
            <a:pPr lvl="0"/>
            <a:r>
              <a:rPr lang="en-US" sz="2400" dirty="0"/>
              <a:t>High Level </a:t>
            </a:r>
            <a:r>
              <a:rPr lang="en-US" sz="2400" b="1" dirty="0"/>
              <a:t>Substantive Session </a:t>
            </a:r>
            <a:r>
              <a:rPr lang="en-US" sz="2400" dirty="0"/>
              <a:t>on the Post 2015 and WSIS </a:t>
            </a:r>
            <a:br>
              <a:rPr lang="en-US" sz="2400" dirty="0"/>
            </a:br>
            <a:r>
              <a:rPr lang="en-US" sz="2400" dirty="0"/>
              <a:t>(16 May 2013) </a:t>
            </a:r>
          </a:p>
          <a:p>
            <a:pPr lvl="0"/>
            <a:r>
              <a:rPr lang="en-US" sz="2400" b="1" dirty="0"/>
              <a:t>Ministerial </a:t>
            </a:r>
            <a:r>
              <a:rPr lang="en-US" sz="2400" dirty="0"/>
              <a:t>Round Table </a:t>
            </a:r>
            <a:br>
              <a:rPr lang="en-US" sz="2400" dirty="0"/>
            </a:br>
            <a:r>
              <a:rPr lang="en-US" sz="2400" dirty="0"/>
              <a:t>(14 May 2013)</a:t>
            </a:r>
          </a:p>
          <a:p>
            <a:pPr lvl="0"/>
            <a:r>
              <a:rPr lang="en-US" sz="2400" dirty="0"/>
              <a:t>WSIS+10 </a:t>
            </a:r>
            <a:r>
              <a:rPr lang="en-US" sz="2400" b="1" dirty="0"/>
              <a:t>Visioning Plenary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Sessions </a:t>
            </a:r>
            <a:r>
              <a:rPr lang="en-US" sz="2400" dirty="0"/>
              <a:t>Two </a:t>
            </a:r>
            <a:r>
              <a:rPr lang="en-US" sz="2400" dirty="0" smtClean="0"/>
              <a:t>(</a:t>
            </a:r>
            <a:r>
              <a:rPr lang="en-US" sz="2400" dirty="0"/>
              <a:t>17 May 2013)</a:t>
            </a:r>
          </a:p>
          <a:p>
            <a:pPr lvl="0"/>
            <a:r>
              <a:rPr lang="en-US" sz="2400" dirty="0"/>
              <a:t>WSIS+10 </a:t>
            </a:r>
            <a:r>
              <a:rPr lang="en-US" sz="2400" b="1" dirty="0"/>
              <a:t>Visioning Challenges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(15/16 May 2013) 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01399"/>
            <a:ext cx="1512168" cy="213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A picture of a 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326" y="2931790"/>
            <a:ext cx="1714500" cy="971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Y World – Summary of Results March 20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1" t="21600" r="16934" b="22946"/>
          <a:stretch/>
        </p:blipFill>
        <p:spPr bwMode="auto">
          <a:xfrm>
            <a:off x="7208076" y="1779662"/>
            <a:ext cx="1710530" cy="870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28047" y="4484037"/>
            <a:ext cx="3532185" cy="49244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www.wsis.org/review</a:t>
            </a:r>
            <a:endParaRPr lang="en-US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0243416"/>
      </p:ext>
    </p:extLst>
  </p:cSld>
  <p:clrMapOvr>
    <a:masterClrMapping/>
  </p:clrMapOvr>
  <p:transition spd="slow" advClick="0" advTm="3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05" y="23393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Partners of WSIS Forum 2013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half" idx="2"/>
          </p:nvPr>
        </p:nvSpPr>
        <p:spPr>
          <a:xfrm>
            <a:off x="2895600" y="800100"/>
            <a:ext cx="5867400" cy="3657600"/>
          </a:xfrm>
        </p:spPr>
        <p:txBody>
          <a:bodyPr/>
          <a:lstStyle/>
          <a:p>
            <a:pPr marL="400050" lvl="1" indent="0"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endParaRPr lang="en-US" sz="1400" b="1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en-US" sz="1100" b="1" dirty="0" smtClean="0">
                <a:solidFill>
                  <a:srgbClr val="FF0000"/>
                </a:solidFill>
              </a:rPr>
              <a:t>               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-20537"/>
            <a:ext cx="14401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677593"/>
            <a:ext cx="6120680" cy="391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4530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8481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Forum 2013 Registration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" t="17854" r="1270" b="24998"/>
          <a:stretch/>
        </p:blipFill>
        <p:spPr bwMode="auto">
          <a:xfrm>
            <a:off x="467544" y="1203598"/>
            <a:ext cx="6552728" cy="2965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6228197" y="1114424"/>
            <a:ext cx="2931505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register here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6372200" y="3723879"/>
            <a:ext cx="2771800" cy="4448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Complete your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5915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06375"/>
            <a:ext cx="9036496" cy="92521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Forum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2013: Registration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Venue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1494"/>
            <a:ext cx="7859216" cy="339447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VENUE</a:t>
            </a:r>
            <a:r>
              <a:rPr lang="en-US" dirty="0" smtClean="0"/>
              <a:t>: </a:t>
            </a:r>
            <a:r>
              <a:rPr lang="en-US" u="sng" dirty="0" smtClean="0"/>
              <a:t>ITU MONTBRILLIANT  </a:t>
            </a:r>
            <a:r>
              <a:rPr lang="en-US" u="sng" dirty="0" smtClean="0"/>
              <a:t>BUILDING ENTRANCE</a:t>
            </a:r>
          </a:p>
          <a:p>
            <a:pPr marL="0" indent="0">
              <a:buNone/>
            </a:pPr>
            <a:r>
              <a:rPr lang="en-US" sz="2000" b="1" dirty="0" smtClean="0"/>
              <a:t>TYPE of BADGE: </a:t>
            </a:r>
            <a:r>
              <a:rPr lang="en-US" sz="2000" dirty="0" smtClean="0"/>
              <a:t>with photo and RFID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smtClean="0"/>
              <a:t>IMPORTAND: </a:t>
            </a:r>
            <a:r>
              <a:rPr lang="en-US" sz="2000" dirty="0" smtClean="0"/>
              <a:t>Diplomatic badge will not be valid </a:t>
            </a:r>
          </a:p>
          <a:p>
            <a:pPr marL="0" indent="0">
              <a:buNone/>
            </a:pPr>
            <a:r>
              <a:rPr lang="en-US" sz="2000" b="1" dirty="0" smtClean="0"/>
              <a:t>Opening </a:t>
            </a:r>
            <a:r>
              <a:rPr lang="en-US" sz="2000" b="1" dirty="0"/>
              <a:t>hours of badging desks:</a:t>
            </a:r>
            <a:r>
              <a:rPr lang="en-US" sz="2000" dirty="0"/>
              <a:t> </a:t>
            </a:r>
          </a:p>
          <a:p>
            <a:r>
              <a:rPr lang="en-US" sz="2000" dirty="0"/>
              <a:t>Friday 10 May 2013:        14.00-17.00 hours</a:t>
            </a:r>
          </a:p>
          <a:p>
            <a:r>
              <a:rPr lang="en-US" sz="2000" dirty="0"/>
              <a:t>Sunday 12 May 2013:      15.00-18.00 hours</a:t>
            </a:r>
          </a:p>
          <a:p>
            <a:r>
              <a:rPr lang="en-US" sz="2000" dirty="0"/>
              <a:t>Monday 13 May 2013:    07.30-12.00 and 13.30-17.00 hours</a:t>
            </a:r>
          </a:p>
          <a:p>
            <a:r>
              <a:rPr lang="en-US" sz="2000" dirty="0"/>
              <a:t>Tuesday 14 May 2013 to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Friday </a:t>
            </a:r>
            <a:r>
              <a:rPr lang="en-US" sz="2000" dirty="0"/>
              <a:t>17 May 2013: </a:t>
            </a:r>
            <a:r>
              <a:rPr lang="en-US" sz="2000" dirty="0" smtClean="0"/>
              <a:t>       08.30-12.00 </a:t>
            </a:r>
            <a:r>
              <a:rPr lang="en-US" sz="2000" dirty="0"/>
              <a:t>and 13.30-17.00 hours. 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098" name="Picture 2" descr="http://farm4.staticflickr.com/3148/3909462072_7f3c31d555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67829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432156"/>
      </p:ext>
    </p:extLst>
  </p:cSld>
  <p:clrMapOvr>
    <a:masterClrMapping/>
  </p:clrMapOvr>
  <p:transition spd="slow" advClick="0" advTm="3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0538"/>
            <a:ext cx="9036496" cy="92521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Forum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2013: Venue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57400" y="977478"/>
            <a:ext cx="7859216" cy="3394472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Registration</a:t>
            </a:r>
            <a:r>
              <a:rPr lang="en-US" sz="2400" b="1" dirty="0" smtClean="0"/>
              <a:t>: </a:t>
            </a:r>
            <a:r>
              <a:rPr lang="en-US" sz="2400" u="sng" dirty="0" smtClean="0"/>
              <a:t>ITU MONTBRILLIANT  BUILDING</a:t>
            </a:r>
            <a:endParaRPr lang="en-US" sz="2400" u="sng" dirty="0" smtClean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Ceremony</a:t>
            </a:r>
            <a:r>
              <a:rPr lang="en-US" sz="2400" b="1" dirty="0" smtClean="0"/>
              <a:t>: </a:t>
            </a:r>
            <a:r>
              <a:rPr lang="en-US" sz="2400" u="sng" dirty="0" smtClean="0"/>
              <a:t>CICG (13 May, AM)</a:t>
            </a:r>
          </a:p>
          <a:p>
            <a:pPr marL="0" indent="0">
              <a:buNone/>
            </a:pPr>
            <a:r>
              <a:rPr lang="en-US" sz="1800" b="1" dirty="0" smtClean="0"/>
              <a:t>NOTE: From 14 May CICG is accessible </a:t>
            </a:r>
            <a:r>
              <a:rPr lang="en-US" sz="1800" b="1" u="sng" dirty="0" smtClean="0"/>
              <a:t>only </a:t>
            </a:r>
            <a:r>
              <a:rPr lang="en-US" sz="1800" b="1" dirty="0" smtClean="0"/>
              <a:t>by WTPF participants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Ministerial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Round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</a:t>
            </a:r>
            <a:r>
              <a:rPr lang="en-US" sz="2400" b="1" dirty="0" smtClean="0"/>
              <a:t>: </a:t>
            </a:r>
            <a:r>
              <a:rPr lang="en-US" sz="2400" u="sng" dirty="0" smtClean="0"/>
              <a:t>CCV (14 May, AM)</a:t>
            </a:r>
            <a:endParaRPr lang="en-US" sz="2400" u="sng" dirty="0"/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Sessions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13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(PM)</a:t>
            </a:r>
            <a:r>
              <a:rPr lang="en-US" sz="2400" b="1" dirty="0" smtClean="0"/>
              <a:t>: </a:t>
            </a:r>
            <a:r>
              <a:rPr lang="en-US" sz="2400" u="sng" dirty="0" smtClean="0"/>
              <a:t>ITU Buildings</a:t>
            </a:r>
            <a:endParaRPr lang="en-US" sz="2400" u="sng" dirty="0" smtClean="0"/>
          </a:p>
        </p:txBody>
      </p:sp>
      <p:pic>
        <p:nvPicPr>
          <p:cNvPr id="4098" name="Picture 2" descr="http://farm4.staticflickr.com/3148/3909462072_7f3c31d555_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8" r="10386"/>
          <a:stretch/>
        </p:blipFill>
        <p:spPr bwMode="auto">
          <a:xfrm>
            <a:off x="755576" y="838149"/>
            <a:ext cx="1224136" cy="72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iso.org/sites/TC_Chairs_2011/img/cic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6" y="1707654"/>
            <a:ext cx="1215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3.gstatic.com/images?q=tbn:ANd9GcSur4UyErZqErAF5ByuS92DnCEI-zd5N2DgKxeBnyanEGgdFn4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4516" y="2571750"/>
            <a:ext cx="121519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itu.int/aboutitu/reach_itu/Batiment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16" y="3435846"/>
            <a:ext cx="124045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50147"/>
      </p:ext>
    </p:extLst>
  </p:cSld>
  <p:clrMapOvr>
    <a:masterClrMapping/>
  </p:clrMapOvr>
  <p:transition spd="slow" advClick="0" advTm="3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ITU Circulation 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222">
            <a:off x="500972" y="1264246"/>
            <a:ext cx="3528392" cy="24281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47620" y="2387084"/>
            <a:ext cx="3940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206812" y="572076"/>
            <a:ext cx="482968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An ITU Circulation plan is available on the WSIS Forum 2013 Website. This provides a detailed map of all the rooms that will be used during WSIS Forum 2013.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fr-CH" u="sng" dirty="0">
                <a:hlinkClick r:id="rId4"/>
              </a:rPr>
              <a:t>www.itu.int/wsis/implementation/2013/forum/ocp/finalbrief.html</a:t>
            </a:r>
            <a:r>
              <a:rPr lang="en-US" dirty="0"/>
              <a:t> </a:t>
            </a:r>
            <a:r>
              <a:rPr lang="fr-CH" dirty="0"/>
              <a:t>  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&gt;&gt; </a:t>
            </a:r>
            <a:r>
              <a:rPr lang="fr-CH" dirty="0"/>
              <a:t>Venue Information  &gt;&gt; ITU circulation plan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96721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Stocktaking Reporting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118346"/>
            <a:ext cx="8229600" cy="339407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7574"/>
            <a:ext cx="2160240" cy="304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347864" y="699542"/>
            <a:ext cx="540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  <a:ea typeface="ＭＳ Ｐゴシック" charset="0"/>
              </a:rPr>
              <a:t>Reporting on latest WSIS related activities from all over the world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  <a:ea typeface="ＭＳ Ｐゴシック" charset="0"/>
              </a:rPr>
              <a:t>WSIS </a:t>
            </a:r>
            <a:r>
              <a:rPr lang="en-US" sz="2400" b="1" dirty="0">
                <a:latin typeface="+mn-lt"/>
                <a:ea typeface="ＭＳ Ｐゴシック" charset="0"/>
              </a:rPr>
              <a:t>Stocktaking Report 2013 </a:t>
            </a:r>
            <a:r>
              <a:rPr lang="en-US" sz="2400" b="1" dirty="0" smtClean="0">
                <a:latin typeface="+mn-lt"/>
                <a:ea typeface="ＭＳ Ｐゴシック" charset="0"/>
              </a:rPr>
              <a:t>will </a:t>
            </a:r>
            <a:r>
              <a:rPr lang="en-US" sz="2400" b="1" dirty="0">
                <a:latin typeface="+mn-lt"/>
                <a:ea typeface="ＭＳ Ｐゴシック" charset="0"/>
              </a:rPr>
              <a:t>be released </a:t>
            </a:r>
            <a:r>
              <a:rPr lang="en-US" sz="2400" b="1" dirty="0" smtClean="0">
                <a:latin typeface="+mn-lt"/>
                <a:ea typeface="ＭＳ Ｐゴシック" charset="0"/>
              </a:rPr>
              <a:t>on 14</a:t>
            </a:r>
            <a:r>
              <a:rPr lang="en-US" sz="2400" b="1" baseline="30000" dirty="0" smtClean="0">
                <a:latin typeface="+mn-lt"/>
                <a:ea typeface="ＭＳ Ｐゴシック" charset="0"/>
              </a:rPr>
              <a:t>th</a:t>
            </a:r>
            <a:r>
              <a:rPr lang="en-US" sz="2400" b="1" dirty="0" smtClean="0">
                <a:latin typeface="+mn-lt"/>
                <a:ea typeface="ＭＳ Ｐゴシック" charset="0"/>
              </a:rPr>
              <a:t> May @WSIS </a:t>
            </a:r>
            <a:r>
              <a:rPr lang="en-US" sz="2400" b="1" dirty="0">
                <a:latin typeface="+mn-lt"/>
                <a:ea typeface="ＭＳ Ｐゴシック" charset="0"/>
              </a:rPr>
              <a:t>Forum 2013</a:t>
            </a:r>
            <a:endParaRPr lang="en-US" sz="2400" dirty="0">
              <a:latin typeface="+mn-lt"/>
              <a:ea typeface="ＭＳ Ｐゴシック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  <a:ea typeface="ＭＳ Ｐゴシック" charset="0"/>
              </a:rPr>
              <a:t>Session </a:t>
            </a:r>
            <a:r>
              <a:rPr lang="en-US" sz="2400" b="1" dirty="0">
                <a:latin typeface="+mn-lt"/>
                <a:ea typeface="ＭＳ Ｐゴシック" charset="0"/>
              </a:rPr>
              <a:t>on WSIS Stocktaking </a:t>
            </a:r>
            <a:r>
              <a:rPr lang="en-US" sz="2400" b="1" dirty="0" smtClean="0">
                <a:latin typeface="+mn-lt"/>
                <a:ea typeface="ＭＳ Ｐゴシック" charset="0"/>
              </a:rPr>
              <a:t>@WSIS Forum-Best practices to build inclusive information Society on 13</a:t>
            </a:r>
            <a:r>
              <a:rPr lang="en-US" sz="2400" b="1" baseline="30000" dirty="0" smtClean="0">
                <a:latin typeface="+mn-lt"/>
                <a:ea typeface="ＭＳ Ｐゴシック" charset="0"/>
              </a:rPr>
              <a:t>th</a:t>
            </a:r>
            <a:r>
              <a:rPr lang="en-US" sz="2400" b="1" dirty="0" smtClean="0">
                <a:latin typeface="+mn-lt"/>
                <a:ea typeface="ＭＳ Ｐゴシック" charset="0"/>
              </a:rPr>
              <a:t> May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    www.wsis.org/stocktaking</a:t>
            </a:r>
            <a:endParaRPr lang="en-US" sz="3200" b="1" dirty="0">
              <a:solidFill>
                <a:srgbClr val="FF0000"/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3079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00050"/>
            <a:ext cx="8229600" cy="6858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Forum 2013</a:t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13-17 May 2013, Geneva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1275606"/>
            <a:ext cx="4968552" cy="3067456"/>
          </a:xfrm>
        </p:spPr>
        <p:txBody>
          <a:bodyPr/>
          <a:lstStyle/>
          <a:p>
            <a:pPr eaLnBrk="1" hangingPunct="1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Unique </a:t>
            </a:r>
            <a:r>
              <a:rPr lang="en-US" sz="18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multistakeholder</a:t>
            </a:r>
            <a:r>
              <a:rPr lang="en-US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global </a:t>
            </a:r>
            <a:r>
              <a:rPr lang="en-US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platform </a:t>
            </a:r>
            <a:r>
              <a:rPr lang="en-US" sz="1800" dirty="0"/>
              <a:t>to discuss, coordinate  and facilitate implementation of WSIS</a:t>
            </a:r>
          </a:p>
          <a:p>
            <a:pPr eaLnBrk="1" hangingPunct="1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Forum </a:t>
            </a:r>
            <a:r>
              <a:rPr lang="en-US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 will attract </a:t>
            </a:r>
            <a:r>
              <a:rPr lang="en-US" sz="1800" dirty="0" smtClean="0"/>
              <a:t>more </a:t>
            </a:r>
            <a:r>
              <a:rPr lang="en-US" sz="1800" dirty="0"/>
              <a:t>than </a:t>
            </a:r>
            <a:r>
              <a:rPr lang="en-US" sz="1800" dirty="0" smtClean="0"/>
              <a:t>2,000 </a:t>
            </a:r>
            <a:r>
              <a:rPr lang="en-US" sz="1800" dirty="0"/>
              <a:t>delegates, including more than </a:t>
            </a:r>
            <a:r>
              <a:rPr lang="en-US" sz="1800" dirty="0" smtClean="0"/>
              <a:t>50 </a:t>
            </a:r>
            <a:r>
              <a:rPr lang="en-US" sz="1800" dirty="0"/>
              <a:t>ministers and several senior representatives from private sector and civil society</a:t>
            </a:r>
          </a:p>
          <a:p>
            <a:pPr eaLnBrk="1" hangingPunct="1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 Document </a:t>
            </a:r>
            <a:r>
              <a:rPr lang="en-US" sz="1800" dirty="0"/>
              <a:t>published on the last day of the WSIS Forum provides strategic guidance </a:t>
            </a:r>
            <a:r>
              <a:rPr lang="en-US" sz="1800" dirty="0" smtClean="0"/>
              <a:t>and will identify Emerging Trends in the 11 WSIS Action Lines </a:t>
            </a:r>
            <a:endParaRPr lang="en-US" sz="1800" dirty="0"/>
          </a:p>
          <a:p>
            <a:pPr marL="0" indent="0">
              <a:buNone/>
            </a:pPr>
            <a:endParaRPr lang="en-US" sz="1400" dirty="0" smtClean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-20537"/>
            <a:ext cx="14401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5672603" y="1370146"/>
            <a:ext cx="2670429" cy="2730766"/>
            <a:chOff x="5364088" y="1177181"/>
            <a:chExt cx="2876550" cy="3050753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9185">
              <a:off x="5570770" y="1177181"/>
              <a:ext cx="1306153" cy="1858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5364088" y="1456159"/>
              <a:ext cx="2876550" cy="2771775"/>
              <a:chOff x="0" y="0"/>
              <a:chExt cx="2876550" cy="2771775"/>
            </a:xfrm>
          </p:grpSpPr>
          <p:pic>
            <p:nvPicPr>
              <p:cNvPr id="15" name="Picture 14" descr="outcome_document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99056">
                <a:off x="1457325" y="0"/>
                <a:ext cx="1419225" cy="20002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/>
            </p:spPr>
          </p:pic>
          <p:pic>
            <p:nvPicPr>
              <p:cNvPr id="16" name="Picture 15" descr="C:\Users\fofai\Pictures\WF12_IdentifyingEmergingTrends_Booklet-web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649904">
                <a:off x="0" y="790575"/>
                <a:ext cx="1400175" cy="19812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/>
            </p:spPr>
          </p:pic>
        </p:grpSp>
      </p:grpSp>
      <p:pic>
        <p:nvPicPr>
          <p:cNvPr id="10" name="Picture 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-20537"/>
            <a:ext cx="14401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407468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85700"/>
            <a:ext cx="8828090" cy="85725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endPos="0" dir="5400000" sy="-90000" algn="bl" rotWithShape="0"/>
                </a:effectLst>
              </a:rPr>
              <a:t>WSIS Project Prizes 2013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endPos="0" dir="5400000" sy="-90000" algn="bl" rotWithShape="0"/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8" y="843558"/>
            <a:ext cx="253576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69704" y="627534"/>
            <a:ext cx="565212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  <a:ea typeface="ＭＳ Ｐゴシック" charset="0"/>
              </a:rPr>
              <a:t>More than 280 projects </a:t>
            </a:r>
            <a:r>
              <a:rPr lang="en-US" sz="2400" b="1" dirty="0" smtClean="0">
                <a:latin typeface="+mn-lt"/>
                <a:ea typeface="ＭＳ Ｐゴシック" charset="0"/>
              </a:rPr>
              <a:t>nominated</a:t>
            </a:r>
            <a:endParaRPr lang="en-US" sz="2400" b="1" dirty="0" smtClean="0">
              <a:latin typeface="+mn-lt"/>
              <a:ea typeface="ＭＳ Ｐゴシック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  <a:ea typeface="ＭＳ Ｐゴシック" charset="0"/>
              </a:rPr>
              <a:t>18 winners to be </a:t>
            </a:r>
            <a:r>
              <a:rPr lang="en-US" sz="2400" b="1" dirty="0" smtClean="0">
                <a:latin typeface="+mn-lt"/>
                <a:ea typeface="ＭＳ Ｐゴシック" charset="0"/>
              </a:rPr>
              <a:t>announced </a:t>
            </a:r>
            <a:r>
              <a:rPr lang="en-US" sz="2400" b="1" dirty="0" smtClean="0">
                <a:latin typeface="+mn-lt"/>
                <a:ea typeface="ＭＳ Ｐゴシック" charset="0"/>
              </a:rPr>
              <a:t>at the </a:t>
            </a:r>
            <a:br>
              <a:rPr lang="en-US" sz="2400" b="1" dirty="0" smtClean="0">
                <a:latin typeface="+mn-lt"/>
                <a:ea typeface="ＭＳ Ｐゴシック" charset="0"/>
              </a:rPr>
            </a:br>
            <a:r>
              <a:rPr lang="en-US" sz="2400" b="1" dirty="0" smtClean="0">
                <a:latin typeface="+mn-lt"/>
                <a:ea typeface="ＭＳ Ｐゴシック" charset="0"/>
              </a:rPr>
              <a:t>Prize </a:t>
            </a:r>
            <a:r>
              <a:rPr lang="en-US" sz="2400" b="1" dirty="0" smtClean="0">
                <a:latin typeface="+mn-lt"/>
                <a:ea typeface="ＭＳ Ｐゴシック" charset="0"/>
              </a:rPr>
              <a:t>Ceremony on 13</a:t>
            </a:r>
            <a:r>
              <a:rPr lang="en-US" sz="2400" b="1" baseline="30000" dirty="0" smtClean="0">
                <a:latin typeface="+mn-lt"/>
                <a:ea typeface="ＭＳ Ｐゴシック" charset="0"/>
              </a:rPr>
              <a:t>th</a:t>
            </a:r>
            <a:r>
              <a:rPr lang="en-US" sz="2400" b="1" dirty="0" smtClean="0">
                <a:latin typeface="+mn-lt"/>
                <a:ea typeface="ＭＳ Ｐゴシック" charset="0"/>
              </a:rPr>
              <a:t> </a:t>
            </a:r>
            <a:r>
              <a:rPr lang="en-US" sz="2400" b="1" dirty="0" smtClean="0">
                <a:latin typeface="+mn-lt"/>
                <a:ea typeface="ＭＳ Ｐゴシック" charset="0"/>
              </a:rPr>
              <a:t>May 2013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  <a:ea typeface="ＭＳ Ｐゴシック" charset="0"/>
              </a:rPr>
              <a:t>New Report on the WSIS Success Stories launched on 14</a:t>
            </a:r>
            <a:r>
              <a:rPr lang="en-US" sz="2400" b="1" baseline="30000" dirty="0" smtClean="0">
                <a:latin typeface="+mn-lt"/>
                <a:ea typeface="ＭＳ Ｐゴシック" charset="0"/>
              </a:rPr>
              <a:t>th</a:t>
            </a:r>
            <a:r>
              <a:rPr lang="en-US" sz="2400" b="1" dirty="0" smtClean="0">
                <a:latin typeface="+mn-lt"/>
                <a:ea typeface="ＭＳ Ｐゴシック" charset="0"/>
              </a:rPr>
              <a:t> May 2013</a:t>
            </a:r>
            <a:endParaRPr lang="en-US" sz="2400" b="1" dirty="0" smtClean="0">
              <a:latin typeface="+mn-lt"/>
              <a:ea typeface="ＭＳ Ｐゴシック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  <a:ea typeface="ＭＳ Ｐゴシック" charset="0"/>
              </a:rPr>
              <a:t>Showcasing Theater – Four sessions at the WSIS Forum 2013</a:t>
            </a:r>
            <a:endParaRPr lang="en-US" sz="2400" b="1" dirty="0" smtClean="0">
              <a:latin typeface="+mn-lt"/>
              <a:ea typeface="ＭＳ Ｐゴシック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400" b="1" dirty="0" smtClean="0">
                <a:latin typeface="+mn-lt"/>
                <a:ea typeface="ＭＳ Ｐゴシック" charset="0"/>
              </a:rPr>
              <a:t>Exhibition </a:t>
            </a:r>
            <a:r>
              <a:rPr lang="en-US" sz="2400" b="1" dirty="0">
                <a:latin typeface="+mn-lt"/>
                <a:ea typeface="ＭＳ Ｐゴシック" charset="0"/>
              </a:rPr>
              <a:t>space for </a:t>
            </a:r>
            <a:r>
              <a:rPr lang="en-US" sz="2400" b="1" dirty="0" smtClean="0">
                <a:latin typeface="+mn-lt"/>
                <a:ea typeface="ＭＳ Ｐゴシック" charset="0"/>
              </a:rPr>
              <a:t>winners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latin typeface="+mn-lt"/>
                <a:ea typeface="ＭＳ Ｐゴシック" charset="0"/>
              </a:rPr>
              <a:t>    www.wsis.org/prizes </a:t>
            </a:r>
            <a:endParaRPr lang="en-US" sz="3200" b="1" dirty="0">
              <a:solidFill>
                <a:srgbClr val="FF0000"/>
              </a:solidFill>
              <a:latin typeface="+mn-lt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6375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95486"/>
            <a:ext cx="8229600" cy="85725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WTPF-13 and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Dialogue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13-16 May 2013 , CICG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229600" cy="3394075"/>
          </a:xfrm>
        </p:spPr>
        <p:txBody>
          <a:bodyPr/>
          <a:lstStyle/>
          <a:p>
            <a:r>
              <a:rPr lang="fr-CH" sz="1900" dirty="0" smtClean="0"/>
              <a:t>All information </a:t>
            </a:r>
            <a:r>
              <a:rPr lang="fr-CH" sz="1900" dirty="0" err="1" smtClean="0"/>
              <a:t>available</a:t>
            </a:r>
            <a:r>
              <a:rPr lang="fr-CH" sz="1900" dirty="0" smtClean="0"/>
              <a:t>:  </a:t>
            </a:r>
            <a:r>
              <a:rPr lang="fr-CH" sz="1900" dirty="0">
                <a:hlinkClick r:id="rId2"/>
              </a:rPr>
              <a:t>http://</a:t>
            </a:r>
            <a:r>
              <a:rPr lang="fr-CH" sz="1900" dirty="0" smtClean="0">
                <a:hlinkClick r:id="rId2"/>
              </a:rPr>
              <a:t>www.itu.int/wtpf-13</a:t>
            </a:r>
            <a:endParaRPr lang="fr-CH" sz="1900" dirty="0" smtClean="0"/>
          </a:p>
          <a:p>
            <a:r>
              <a:rPr lang="fr-CH" sz="1900" dirty="0" smtClean="0"/>
              <a:t>Online registration </a:t>
            </a:r>
            <a:r>
              <a:rPr lang="fr-CH" sz="1900" dirty="0" err="1" smtClean="0"/>
              <a:t>at</a:t>
            </a:r>
            <a:r>
              <a:rPr lang="fr-CH" sz="1900" dirty="0"/>
              <a:t> </a:t>
            </a:r>
            <a:r>
              <a:rPr lang="fr-CH" sz="1900" dirty="0">
                <a:hlinkClick r:id="rId3"/>
              </a:rPr>
              <a:t>http://</a:t>
            </a:r>
            <a:r>
              <a:rPr lang="fr-CH" sz="1900" dirty="0" smtClean="0">
                <a:hlinkClick r:id="rId3"/>
              </a:rPr>
              <a:t>www.itu.int/en/wtpf-13/Pages/participation.aspx</a:t>
            </a:r>
            <a:endParaRPr lang="fr-CH" sz="1900" dirty="0" smtClean="0"/>
          </a:p>
          <a:p>
            <a:r>
              <a:rPr lang="fr-CH" sz="1900" dirty="0" smtClean="0"/>
              <a:t>Registration desk </a:t>
            </a:r>
            <a:r>
              <a:rPr lang="fr-CH" sz="1900" dirty="0" err="1" smtClean="0"/>
              <a:t>will</a:t>
            </a:r>
            <a:r>
              <a:rPr lang="fr-CH" sz="1900" dirty="0" smtClean="0"/>
              <a:t> </a:t>
            </a:r>
            <a:r>
              <a:rPr lang="fr-CH" sz="1900" dirty="0" err="1" smtClean="0"/>
              <a:t>be</a:t>
            </a:r>
            <a:r>
              <a:rPr lang="fr-CH" sz="1900" dirty="0" smtClean="0"/>
              <a:t> </a:t>
            </a:r>
            <a:r>
              <a:rPr lang="fr-CH" sz="1900" dirty="0" err="1" smtClean="0"/>
              <a:t>located</a:t>
            </a:r>
            <a:r>
              <a:rPr lang="fr-CH" sz="1900" dirty="0" smtClean="0"/>
              <a:t> </a:t>
            </a:r>
            <a:r>
              <a:rPr lang="fr-CH" sz="1900" dirty="0" err="1" smtClean="0"/>
              <a:t>at</a:t>
            </a:r>
            <a:r>
              <a:rPr lang="fr-CH" sz="1900" dirty="0" smtClean="0"/>
              <a:t> ITU  </a:t>
            </a:r>
            <a:r>
              <a:rPr lang="fr-CH" sz="1900" dirty="0" err="1" smtClean="0"/>
              <a:t>Montbrillant</a:t>
            </a:r>
            <a:endParaRPr lang="fr-CH" sz="1900" dirty="0" smtClean="0"/>
          </a:p>
          <a:p>
            <a:r>
              <a:rPr lang="fr-CH" sz="1900" dirty="0" smtClean="0"/>
              <a:t>Registration </a:t>
            </a:r>
            <a:r>
              <a:rPr lang="fr-CH" sz="1900" dirty="0" err="1" smtClean="0"/>
              <a:t>will</a:t>
            </a:r>
            <a:r>
              <a:rPr lang="fr-CH" sz="1900" dirty="0" smtClean="0"/>
              <a:t> </a:t>
            </a:r>
            <a:r>
              <a:rPr lang="fr-CH" sz="1900" dirty="0" err="1" smtClean="0"/>
              <a:t>be</a:t>
            </a:r>
            <a:r>
              <a:rPr lang="fr-CH" sz="1900" dirty="0" smtClean="0"/>
              <a:t> open on Friday 10 May </a:t>
            </a:r>
            <a:r>
              <a:rPr lang="fr-CH" sz="1900" dirty="0" err="1" smtClean="0"/>
              <a:t>from</a:t>
            </a:r>
            <a:r>
              <a:rPr lang="fr-CH" sz="1900" dirty="0" smtClean="0"/>
              <a:t> 14:00-to 18:00, on </a:t>
            </a:r>
            <a:r>
              <a:rPr lang="fr-CH" sz="1900" dirty="0" err="1" smtClean="0"/>
              <a:t>Sunday</a:t>
            </a:r>
            <a:r>
              <a:rPr lang="fr-CH" sz="1900" dirty="0" smtClean="0"/>
              <a:t> 12 May </a:t>
            </a:r>
            <a:r>
              <a:rPr lang="fr-CH" sz="1900" dirty="0" err="1" smtClean="0"/>
              <a:t>from</a:t>
            </a:r>
            <a:r>
              <a:rPr lang="fr-CH" sz="1900" dirty="0" smtClean="0"/>
              <a:t> 15:00 to 18:00 and as of </a:t>
            </a:r>
            <a:r>
              <a:rPr lang="en-US" sz="1900" dirty="0" smtClean="0"/>
              <a:t>Monday </a:t>
            </a:r>
            <a:r>
              <a:rPr lang="en-US" sz="1900" dirty="0"/>
              <a:t>13 May 2013: </a:t>
            </a:r>
            <a:r>
              <a:rPr lang="en-US" sz="1900" dirty="0" smtClean="0"/>
              <a:t>07.30-12.00 </a:t>
            </a:r>
            <a:r>
              <a:rPr lang="en-US" sz="1900" dirty="0"/>
              <a:t>and 13.30-17.00 </a:t>
            </a:r>
            <a:r>
              <a:rPr lang="en-US" sz="1900" dirty="0" smtClean="0"/>
              <a:t>hours. Tuesday </a:t>
            </a:r>
            <a:r>
              <a:rPr lang="en-US" sz="1900" dirty="0"/>
              <a:t>14 May 2013 to Friday 17 May 2013: 08.30-12.00 and 13.30-17.00 hours. </a:t>
            </a:r>
          </a:p>
          <a:p>
            <a:r>
              <a:rPr lang="fr-CH" sz="1900" dirty="0" smtClean="0"/>
              <a:t>Registration </a:t>
            </a:r>
            <a:r>
              <a:rPr lang="fr-CH" sz="1900" dirty="0" err="1" smtClean="0"/>
              <a:t>is</a:t>
            </a:r>
            <a:r>
              <a:rPr lang="fr-CH" sz="1900" dirty="0" smtClean="0"/>
              <a:t> via Focal Point</a:t>
            </a:r>
          </a:p>
          <a:p>
            <a:r>
              <a:rPr lang="fr-CH" sz="1900" dirty="0" smtClean="0"/>
              <a:t>Permanent mission badges </a:t>
            </a:r>
            <a:r>
              <a:rPr lang="fr-CH" sz="1900" dirty="0" err="1" smtClean="0"/>
              <a:t>will</a:t>
            </a:r>
            <a:r>
              <a:rPr lang="fr-CH" sz="1900" dirty="0" smtClean="0"/>
              <a:t> not </a:t>
            </a:r>
            <a:r>
              <a:rPr lang="fr-CH" sz="1900" dirty="0" err="1" smtClean="0"/>
              <a:t>be</a:t>
            </a:r>
            <a:r>
              <a:rPr lang="fr-CH" sz="1900" dirty="0" smtClean="0"/>
              <a:t> </a:t>
            </a:r>
            <a:r>
              <a:rPr lang="fr-CH" sz="1900" dirty="0" err="1" smtClean="0"/>
              <a:t>valid</a:t>
            </a:r>
            <a:r>
              <a:rPr lang="fr-CH" sz="1900" dirty="0" smtClean="0"/>
              <a:t> to enter CICG.   </a:t>
            </a:r>
          </a:p>
          <a:p>
            <a:endParaRPr lang="fr-CH" sz="2000" dirty="0" smtClean="0"/>
          </a:p>
        </p:txBody>
      </p:sp>
      <p:pic>
        <p:nvPicPr>
          <p:cNvPr id="1026" name="Picture 2" descr="WTP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02" y="4083918"/>
            <a:ext cx="2181225" cy="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2792313"/>
      </p:ext>
    </p:extLst>
  </p:cSld>
  <p:clrMapOvr>
    <a:masterClrMapping/>
  </p:clrMapOvr>
  <p:transition spd="slow" advClick="0" advTm="3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857250"/>
          </a:xfrm>
        </p:spPr>
        <p:txBody>
          <a:bodyPr/>
          <a:lstStyle/>
          <a:p>
            <a:r>
              <a:rPr lang="fr-CH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WTPF-13: Important Information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843558"/>
            <a:ext cx="8229600" cy="3456384"/>
          </a:xfrm>
        </p:spPr>
        <p:txBody>
          <a:bodyPr/>
          <a:lstStyle/>
          <a:p>
            <a:r>
              <a:rPr lang="en-US" sz="2000" dirty="0" smtClean="0"/>
              <a:t>WTFP will be conducted in a paper less manner. Requests </a:t>
            </a:r>
            <a:r>
              <a:rPr lang="en-US" sz="2000" dirty="0"/>
              <a:t>to receive </a:t>
            </a:r>
            <a:r>
              <a:rPr lang="en-US" sz="2000" dirty="0" smtClean="0"/>
              <a:t>documentation </a:t>
            </a:r>
            <a:r>
              <a:rPr lang="en-US" sz="2000" dirty="0"/>
              <a:t>should be submitted to sg-registration@itu.int by 29/04.</a:t>
            </a:r>
          </a:p>
          <a:p>
            <a:r>
              <a:rPr lang="en-US" sz="2000" dirty="0" smtClean="0"/>
              <a:t>Comments </a:t>
            </a:r>
            <a:r>
              <a:rPr lang="en-US" sz="2000" dirty="0"/>
              <a:t>by the membership on the Secretary-General’s </a:t>
            </a:r>
            <a:r>
              <a:rPr lang="en-US" sz="2000" dirty="0" smtClean="0"/>
              <a:t>Report: in </a:t>
            </a:r>
            <a:r>
              <a:rPr lang="en-US" sz="2000" dirty="0"/>
              <a:t>order to ensure the timely translation and thorough consideration by delegations, written contributions to be presented during the Forum should be sent to wtpf2013@itu.int by 29 April 2013. </a:t>
            </a:r>
            <a:r>
              <a:rPr lang="en-US" sz="2000" dirty="0" smtClean="0"/>
              <a:t>Contributions should  </a:t>
            </a:r>
            <a:r>
              <a:rPr lang="en-US" sz="2000" dirty="0"/>
              <a:t>not exceed three pages.</a:t>
            </a:r>
          </a:p>
          <a:p>
            <a:r>
              <a:rPr lang="en-US" sz="2000" dirty="0" smtClean="0"/>
              <a:t>Ministers </a:t>
            </a:r>
            <a:r>
              <a:rPr lang="en-US" sz="2000" dirty="0"/>
              <a:t>wishing to address the Forum during its first day to present their vision on any of the theme addressed in the Secretary-General’s Report </a:t>
            </a:r>
            <a:r>
              <a:rPr lang="en-US" sz="2000" dirty="0" smtClean="0"/>
              <a:t>should </a:t>
            </a:r>
            <a:r>
              <a:rPr lang="en-US" sz="2000" dirty="0"/>
              <a:t>inform the ITU Secretariat at wtpf2013@itu.int of </a:t>
            </a:r>
            <a:r>
              <a:rPr lang="en-US" sz="2000" dirty="0" smtClean="0"/>
              <a:t>their interest </a:t>
            </a:r>
            <a:r>
              <a:rPr lang="en-US" sz="2000" dirty="0"/>
              <a:t>to speak and the topic </a:t>
            </a:r>
            <a:r>
              <a:rPr lang="en-US" sz="2000" dirty="0" smtClean="0"/>
              <a:t>they </a:t>
            </a:r>
            <a:r>
              <a:rPr lang="en-US" sz="2000" dirty="0"/>
              <a:t>would like to focus </a:t>
            </a:r>
            <a:r>
              <a:rPr lang="en-US" sz="2000" dirty="0" smtClean="0"/>
              <a:t>on.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2" descr="WTP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202" y="4083918"/>
            <a:ext cx="2181225" cy="95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50343325"/>
      </p:ext>
    </p:extLst>
  </p:cSld>
  <p:clrMapOvr>
    <a:masterClrMapping/>
  </p:clrMapOvr>
  <p:transition spd="slow" advClick="0" advTm="3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Country Presence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987574"/>
            <a:ext cx="8219256" cy="3394472"/>
          </a:xfrm>
        </p:spPr>
        <p:txBody>
          <a:bodyPr/>
          <a:lstStyle/>
          <a:p>
            <a:r>
              <a:rPr lang="en-US" sz="2700" dirty="0" smtClean="0"/>
              <a:t>Opening Segment (13</a:t>
            </a:r>
            <a:r>
              <a:rPr lang="en-US" sz="2700" baseline="30000" dirty="0" smtClean="0"/>
              <a:t>th</a:t>
            </a:r>
            <a:r>
              <a:rPr lang="en-US" sz="2700" dirty="0" smtClean="0"/>
              <a:t> May) (Ministerial Level)</a:t>
            </a:r>
          </a:p>
          <a:p>
            <a:r>
              <a:rPr lang="en-US" sz="2700" dirty="0" smtClean="0"/>
              <a:t>WSIS Forum 2013 Official Reception (13</a:t>
            </a:r>
            <a:r>
              <a:rPr lang="en-US" sz="2700" baseline="30000" dirty="0" smtClean="0"/>
              <a:t>th</a:t>
            </a:r>
            <a:r>
              <a:rPr lang="en-US" sz="2700" dirty="0" smtClean="0"/>
              <a:t>May) </a:t>
            </a:r>
          </a:p>
          <a:p>
            <a:r>
              <a:rPr lang="en-US" sz="2700" dirty="0" smtClean="0"/>
              <a:t>Ministerial Round Table (14</a:t>
            </a:r>
            <a:r>
              <a:rPr lang="en-US" sz="2700" baseline="30000" dirty="0" smtClean="0"/>
              <a:t>th</a:t>
            </a:r>
            <a:r>
              <a:rPr lang="en-US" sz="2700" dirty="0" smtClean="0"/>
              <a:t> May)</a:t>
            </a:r>
          </a:p>
          <a:p>
            <a:r>
              <a:rPr lang="en-US" sz="2700" dirty="0" smtClean="0"/>
              <a:t>WSIS +10 Plenary Session (15</a:t>
            </a:r>
            <a:r>
              <a:rPr lang="en-US" sz="2700" baseline="30000" dirty="0" smtClean="0"/>
              <a:t>th</a:t>
            </a:r>
            <a:r>
              <a:rPr lang="en-US" sz="2700" dirty="0" smtClean="0"/>
              <a:t> May)</a:t>
            </a:r>
          </a:p>
          <a:p>
            <a:r>
              <a:rPr lang="en-US" sz="2700" dirty="0" smtClean="0"/>
              <a:t>WSIS+10 Visioning Challenge (15</a:t>
            </a:r>
            <a:r>
              <a:rPr lang="en-US" sz="2700" baseline="30000" dirty="0" smtClean="0"/>
              <a:t>th</a:t>
            </a:r>
            <a:r>
              <a:rPr lang="en-US" sz="2700" dirty="0" smtClean="0"/>
              <a:t> and 16</a:t>
            </a:r>
            <a:r>
              <a:rPr lang="en-US" sz="2700" baseline="30000" dirty="0" smtClean="0"/>
              <a:t>th</a:t>
            </a:r>
            <a:r>
              <a:rPr lang="en-US" sz="2700" dirty="0" smtClean="0"/>
              <a:t> May)</a:t>
            </a:r>
          </a:p>
          <a:p>
            <a:r>
              <a:rPr lang="en-US" sz="2700" dirty="0" smtClean="0"/>
              <a:t>Country Workshops</a:t>
            </a:r>
          </a:p>
          <a:p>
            <a:r>
              <a:rPr lang="en-US" sz="2700" dirty="0" smtClean="0"/>
              <a:t>High Level Dialogues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8217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Forum 2013: Checklist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1117685"/>
            <a:ext cx="82089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smtClean="0"/>
              <a:t>Register </a:t>
            </a:r>
            <a:r>
              <a:rPr lang="en-US" sz="2000" dirty="0"/>
              <a:t>to the WSIS Forum </a:t>
            </a:r>
            <a:r>
              <a:rPr lang="en-US" sz="2000" dirty="0" smtClean="0"/>
              <a:t>2013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Promote </a:t>
            </a:r>
            <a:r>
              <a:rPr lang="en-US" sz="2000" dirty="0"/>
              <a:t>your </a:t>
            </a:r>
            <a:r>
              <a:rPr lang="en-US" sz="2000" dirty="0" smtClean="0"/>
              <a:t>activities </a:t>
            </a:r>
            <a:r>
              <a:rPr lang="en-US" sz="2000" dirty="0"/>
              <a:t>using </a:t>
            </a:r>
            <a:r>
              <a:rPr lang="en-US" sz="2000" b="1" dirty="0"/>
              <a:t>#</a:t>
            </a:r>
            <a:r>
              <a:rPr lang="en-US" sz="2000" b="1" dirty="0" smtClean="0"/>
              <a:t>WSIS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Use </a:t>
            </a:r>
            <a:r>
              <a:rPr lang="en-US" sz="2000" dirty="0"/>
              <a:t>effectively </a:t>
            </a:r>
            <a:r>
              <a:rPr lang="en-US" sz="2000" b="1" dirty="0" err="1"/>
              <a:t>imeetYou@WSIS</a:t>
            </a:r>
            <a:r>
              <a:rPr lang="en-US" sz="2000" b="1" dirty="0"/>
              <a:t> </a:t>
            </a:r>
            <a:r>
              <a:rPr lang="en-US" sz="2000" dirty="0"/>
              <a:t>and </a:t>
            </a:r>
            <a:r>
              <a:rPr lang="en-US" sz="2000" b="1" dirty="0"/>
              <a:t>registration system </a:t>
            </a:r>
            <a:r>
              <a:rPr lang="en-US" sz="2000" dirty="0"/>
              <a:t>for arranging bilateral meetings with onsite participants 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Use </a:t>
            </a:r>
            <a:r>
              <a:rPr lang="en-US" sz="2000" b="1" dirty="0"/>
              <a:t>remote participation </a:t>
            </a:r>
            <a:r>
              <a:rPr lang="en-US" sz="2000" dirty="0"/>
              <a:t>component effectively (training will be </a:t>
            </a:r>
            <a:r>
              <a:rPr lang="en-US" sz="2000" dirty="0" smtClean="0"/>
              <a:t>provided)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Ensure </a:t>
            </a:r>
            <a:r>
              <a:rPr lang="en-US" sz="2000" dirty="0"/>
              <a:t>that Administrations, Ministers, </a:t>
            </a:r>
            <a:r>
              <a:rPr lang="en-US" sz="2000" b="1" dirty="0"/>
              <a:t>Stakeholders are well briefed </a:t>
            </a:r>
            <a:r>
              <a:rPr lang="en-US" sz="2000" dirty="0"/>
              <a:t>the Forum </a:t>
            </a:r>
            <a:r>
              <a:rPr lang="en-US" sz="2000" dirty="0" smtClean="0"/>
              <a:t>2013 </a:t>
            </a:r>
            <a:r>
              <a:rPr lang="en-US" sz="2000" dirty="0"/>
              <a:t>and WSIS+10 Review Process. Please do not hesitate to ask for more information or bilateral </a:t>
            </a:r>
            <a:r>
              <a:rPr lang="en-US" sz="2000" dirty="0" smtClean="0"/>
              <a:t>briefing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Remind </a:t>
            </a:r>
            <a:r>
              <a:rPr lang="en-US" sz="2000" dirty="0"/>
              <a:t>your </a:t>
            </a:r>
            <a:r>
              <a:rPr lang="en-US" sz="2000" dirty="0" smtClean="0"/>
              <a:t>delegation to </a:t>
            </a:r>
            <a:r>
              <a:rPr lang="en-US" sz="2000" dirty="0"/>
              <a:t>book </a:t>
            </a:r>
            <a:r>
              <a:rPr lang="en-US" sz="2000" b="1" dirty="0"/>
              <a:t>hotel </a:t>
            </a:r>
            <a:r>
              <a:rPr lang="en-US" sz="2000" dirty="0"/>
              <a:t>as soon as possible</a:t>
            </a:r>
          </a:p>
        </p:txBody>
      </p:sp>
    </p:spTree>
    <p:extLst>
      <p:ext uri="{BB962C8B-B14F-4D97-AF65-F5344CB8AC3E}">
        <p14:creationId xmlns:p14="http://schemas.microsoft.com/office/powerpoint/2010/main" val="272943195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357716"/>
            <a:ext cx="8136904" cy="91789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: Publicity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Outreach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28701"/>
            <a:ext cx="8077200" cy="3208934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 smtClean="0"/>
              <a:t>Customer Relationship Management System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WSIS Flash (WSIS Implementation Process Monthly Newsletter)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2400" dirty="0" smtClean="0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2400" dirty="0" smtClean="0"/>
              <a:t>Social Networking tools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iwrite4WSIS Forum: Twitter – @</a:t>
            </a:r>
            <a:r>
              <a:rPr lang="en-US" sz="1800" dirty="0" err="1" smtClean="0"/>
              <a:t>WSISProcess</a:t>
            </a:r>
            <a:r>
              <a:rPr lang="en-US" sz="1800" dirty="0" smtClean="0"/>
              <a:t>  #WSIS </a:t>
            </a:r>
          </a:p>
          <a:p>
            <a:pPr lvl="3">
              <a:lnSpc>
                <a:spcPct val="90000"/>
              </a:lnSpc>
            </a:pPr>
            <a:r>
              <a:rPr lang="en-US" sz="1800" dirty="0" err="1" smtClean="0"/>
              <a:t>imeetyouatWSIS</a:t>
            </a:r>
            <a:r>
              <a:rPr lang="en-US" sz="1800" dirty="0" smtClean="0"/>
              <a:t> Forum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Facebook </a:t>
            </a:r>
          </a:p>
          <a:p>
            <a:pPr lvl="3">
              <a:lnSpc>
                <a:spcPct val="90000"/>
              </a:lnSpc>
            </a:pPr>
            <a:r>
              <a:rPr lang="en-US" dirty="0" err="1" smtClean="0"/>
              <a:t>Linkedin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-92546"/>
            <a:ext cx="1440160" cy="107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7193144" y="2173790"/>
            <a:ext cx="1627328" cy="1262063"/>
            <a:chOff x="7322812" y="2032110"/>
            <a:chExt cx="1627328" cy="1262063"/>
          </a:xfrm>
        </p:grpSpPr>
        <p:pic>
          <p:nvPicPr>
            <p:cNvPr id="12" name="Picture 2" descr="http://www.itu.int/net/itunews/images/past_issues/2010/0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5147">
              <a:off x="8084952" y="2050366"/>
              <a:ext cx="865188" cy="1225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http://www.itu.int/net/itunews/images/past_issues/2010/06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9657">
              <a:off x="7322812" y="2032110"/>
              <a:ext cx="890587" cy="1262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283968" y="3363838"/>
            <a:ext cx="2956758" cy="1161657"/>
            <a:chOff x="5595713" y="3680415"/>
            <a:chExt cx="2956758" cy="1161657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3571" y="3737565"/>
              <a:ext cx="1323975" cy="99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2" descr="C:\Documents and Settings\valiulli\Desktop\wsis\logos\social_facebook_32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6071" y="3680415"/>
              <a:ext cx="406400" cy="40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433">
              <a:off x="5595713" y="3862584"/>
              <a:ext cx="1304925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84" y="3821901"/>
              <a:ext cx="487363" cy="487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829929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Secretatiat:Contact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 : </a:t>
            </a:r>
            <a:r>
              <a:rPr lang="en-US" dirty="0" smtClean="0">
                <a:hlinkClick r:id="rId3"/>
              </a:rPr>
              <a:t>wsis-info@itu.int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WSIS Forum : </a:t>
            </a:r>
            <a:r>
              <a:rPr lang="en-US" dirty="0" smtClean="0">
                <a:hlinkClick r:id="rId4"/>
              </a:rPr>
              <a:t>www.wsis.org/forum</a:t>
            </a:r>
            <a:r>
              <a:rPr lang="en-US" dirty="0" smtClean="0"/>
              <a:t> </a:t>
            </a:r>
          </a:p>
          <a:p>
            <a:r>
              <a:rPr lang="en-US" dirty="0" smtClean="0"/>
              <a:t>WSIS Review: </a:t>
            </a:r>
            <a:r>
              <a:rPr lang="en-US" dirty="0" smtClean="0">
                <a:hlinkClick r:id="rId5"/>
              </a:rPr>
              <a:t>www.wsis.org/review</a:t>
            </a:r>
            <a:r>
              <a:rPr lang="en-US" dirty="0" smtClean="0"/>
              <a:t> </a:t>
            </a:r>
          </a:p>
          <a:p>
            <a:r>
              <a:rPr lang="en-US" dirty="0" smtClean="0"/>
              <a:t>WSIS Stocktaking: </a:t>
            </a:r>
            <a:r>
              <a:rPr lang="en-US" dirty="0" smtClean="0">
                <a:hlinkClick r:id="rId6"/>
              </a:rPr>
              <a:t>www.wsis.org/stocktaking</a:t>
            </a:r>
            <a:r>
              <a:rPr lang="en-US" dirty="0" smtClean="0"/>
              <a:t>  </a:t>
            </a:r>
          </a:p>
          <a:p>
            <a:r>
              <a:rPr lang="en-US" dirty="0" smtClean="0"/>
              <a:t>ITU-WSIS: </a:t>
            </a:r>
            <a:r>
              <a:rPr lang="en-US" dirty="0" smtClean="0">
                <a:hlinkClick r:id="rId7"/>
              </a:rPr>
              <a:t>www.itu.int/itu-wsis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09455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83518"/>
            <a:ext cx="8991600" cy="85725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Forum 2013: 13-17 May, Geneva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Consultation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90" y="1428752"/>
            <a:ext cx="7128792" cy="2106687"/>
          </a:xfrm>
        </p:spPr>
        <p:txBody>
          <a:bodyPr/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r>
              <a:rPr lang="en-US" sz="2000" dirty="0" smtClean="0"/>
              <a:t>: </a:t>
            </a:r>
            <a:r>
              <a:rPr lang="en-US" sz="2000" dirty="0"/>
              <a:t>Opening of the Open Consultations: 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nline </a:t>
            </a:r>
            <a:r>
              <a:rPr lang="en-US" sz="2000" dirty="0"/>
              <a:t>Dialogues on the WSIS Knowledge Communities </a:t>
            </a:r>
          </a:p>
          <a:p>
            <a:pPr lvl="1"/>
            <a:r>
              <a:rPr lang="en-US" sz="2000" dirty="0" smtClean="0"/>
              <a:t>Official </a:t>
            </a:r>
            <a:r>
              <a:rPr lang="en-US" sz="2000" dirty="0"/>
              <a:t>submissions at  </a:t>
            </a:r>
            <a:r>
              <a:rPr lang="en-US" sz="2000" dirty="0" smtClean="0">
                <a:hlinkClick r:id="rId3"/>
              </a:rPr>
              <a:t>www.wsis.org/forum</a:t>
            </a:r>
            <a:r>
              <a:rPr lang="en-US" sz="2000" dirty="0" smtClean="0"/>
              <a:t>  </a:t>
            </a:r>
            <a:endParaRPr lang="en-US" sz="2000" dirty="0"/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2012</a:t>
            </a:r>
            <a:r>
              <a:rPr lang="en-US" sz="2000" dirty="0" smtClean="0"/>
              <a:t>: </a:t>
            </a:r>
            <a:r>
              <a:rPr lang="en-US" sz="2000" dirty="0"/>
              <a:t>First Physical Meeting</a:t>
            </a:r>
          </a:p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January 2013</a:t>
            </a:r>
            <a:r>
              <a:rPr lang="en-US" sz="2000" dirty="0" smtClean="0"/>
              <a:t>: </a:t>
            </a:r>
            <a:r>
              <a:rPr lang="en-US" sz="2000" dirty="0"/>
              <a:t> Deadline for Submission of the Official Contributions and binding Requests for Workshops </a:t>
            </a:r>
          </a:p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February 2013</a:t>
            </a:r>
            <a:r>
              <a:rPr lang="en-US" sz="2000" dirty="0" smtClean="0"/>
              <a:t>: </a:t>
            </a:r>
            <a:r>
              <a:rPr lang="en-US" sz="2000" dirty="0"/>
              <a:t>Final Review Meeting</a:t>
            </a:r>
          </a:p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 April 2013</a:t>
            </a:r>
            <a:r>
              <a:rPr lang="en-US" sz="2000" dirty="0" smtClean="0"/>
              <a:t>: </a:t>
            </a:r>
            <a:r>
              <a:rPr lang="en-US" sz="2000" dirty="0"/>
              <a:t>Final Brief on the WSIS Forum 2013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50299" y="3138694"/>
            <a:ext cx="176266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13–17 May 2013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/>
            </a:r>
            <a:b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</a:b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GENEVA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069" y="915566"/>
            <a:ext cx="1516892" cy="19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-20537"/>
            <a:ext cx="14401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2183670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9"/>
            <a:ext cx="8991600" cy="800099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Forum 2013:Open Consultation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28820"/>
            <a:ext cx="8229600" cy="33940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Official Submissions received :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170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5950"/>
            <a:ext cx="4032448" cy="23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161" y="1885950"/>
            <a:ext cx="4032450" cy="2341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-20537"/>
            <a:ext cx="14401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487297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832" y="69465"/>
            <a:ext cx="8229600" cy="6858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Forum 2013: Agenda </a:t>
            </a:r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463968"/>
              </p:ext>
            </p:extLst>
          </p:nvPr>
        </p:nvGraphicFramePr>
        <p:xfrm>
          <a:off x="179512" y="699543"/>
          <a:ext cx="8712967" cy="3444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851"/>
                <a:gridCol w="1899429"/>
                <a:gridCol w="1656184"/>
                <a:gridCol w="1512168"/>
                <a:gridCol w="1440160"/>
                <a:gridCol w="1584175"/>
              </a:tblGrid>
              <a:tr h="429766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r>
                        <a:rPr lang="en-US" sz="1400" baseline="0" dirty="0" smtClean="0"/>
                        <a:t> May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r>
                        <a:rPr lang="en-US" sz="1400" baseline="0" dirty="0" smtClean="0"/>
                        <a:t> May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 May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 May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 May 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AM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Opening Ceremony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AL/CW/TW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WSIS+10 </a:t>
                      </a:r>
                      <a:br>
                        <a:rPr lang="en-US" sz="1400" dirty="0" smtClean="0">
                          <a:solidFill>
                            <a:schemeClr val="bg1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Plenary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AL/CW/TW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WTISD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AM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/>
                        <a:t>HL </a:t>
                      </a:r>
                      <a:r>
                        <a:rPr lang="en-US" sz="1400" baseline="0" dirty="0" smtClean="0"/>
                        <a:t>Opening Segment 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AL/CW/TW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Partnership 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AL/CW/TW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AL/CW/TW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ALF Meeting</a:t>
                      </a: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AM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HL UNGIS / Press Conference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WL-UNGIS</a:t>
                      </a:r>
                    </a:p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WSIS+10 Visioning</a:t>
                      </a:r>
                      <a:r>
                        <a:rPr lang="en-US" sz="1100" baseline="0" dirty="0" smtClean="0">
                          <a:solidFill>
                            <a:schemeClr val="bg1"/>
                          </a:solidFill>
                        </a:rPr>
                        <a:t> Challenge 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bg1"/>
                          </a:solidFill>
                        </a:rPr>
                        <a:t>WSIS+10 Visioning Challenge  </a:t>
                      </a:r>
                      <a:endParaRPr lang="en-US" sz="11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ALF Meeting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92D050"/>
                    </a:solidFill>
                  </a:tcPr>
                </a:tc>
              </a:tr>
              <a:tr h="43888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PM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Lunch / Exhibition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Group Photograph </a:t>
                      </a:r>
                      <a:endParaRPr lang="en-US" sz="11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Lunch / Publication</a:t>
                      </a:r>
                      <a:endParaRPr lang="en-US" sz="11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Lunch / Publication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Lunch / Publication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Lunch</a:t>
                      </a:r>
                      <a:endParaRPr lang="en-US" sz="11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PM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AL/CW/TW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HL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Dialogues /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Ministerial RT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HL Dialogues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HL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Substantive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</a:rPr>
                        <a:t> Sessions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WSIS+10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4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PM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AL/CW/TW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AL/CW/TW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AL/CW/TW</a:t>
                      </a:r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AL/CW/TW</a:t>
                      </a:r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Certificates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 rtl="0"/>
                      <a:r>
                        <a:rPr lang="en-US" sz="1400" dirty="0" smtClean="0"/>
                        <a:t>PM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Reception 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Gala</a:t>
                      </a:r>
                      <a:r>
                        <a:rPr lang="en-US" sz="1400" baseline="0" dirty="0" smtClean="0"/>
                        <a:t> Dinner 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Closing 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-20537"/>
            <a:ext cx="14401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30832" y="4083919"/>
            <a:ext cx="82296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WTPF is co located with the WSIS Forum 2013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2298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200" y="339502"/>
            <a:ext cx="8229600" cy="6858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Forum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 and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in Parallel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408452"/>
              </p:ext>
            </p:extLst>
          </p:nvPr>
        </p:nvGraphicFramePr>
        <p:xfrm>
          <a:off x="467544" y="1419622"/>
          <a:ext cx="8352928" cy="26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429"/>
                <a:gridCol w="1628963"/>
                <a:gridCol w="1584176"/>
                <a:gridCol w="1584176"/>
                <a:gridCol w="1656184"/>
              </a:tblGrid>
              <a:tr h="42976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13</a:t>
                      </a:r>
                      <a:r>
                        <a:rPr lang="en-US" sz="1400" baseline="0" dirty="0" smtClean="0"/>
                        <a:t> May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14</a:t>
                      </a:r>
                      <a:r>
                        <a:rPr lang="en-US" sz="1400" baseline="0" dirty="0" smtClean="0"/>
                        <a:t> May 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15 May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 May</a:t>
                      </a:r>
                      <a:endParaRPr lang="en-US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 May </a:t>
                      </a:r>
                      <a:endParaRPr lang="en-US" sz="1400" dirty="0"/>
                    </a:p>
                  </a:txBody>
                  <a:tcPr marT="34290" marB="34290"/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WSIS FORUM 2013</a:t>
                      </a:r>
                    </a:p>
                    <a:p>
                      <a:pPr algn="ctr" rtl="0"/>
                      <a:r>
                        <a:rPr lang="en-US" sz="1400" dirty="0" smtClean="0"/>
                        <a:t>AM:</a:t>
                      </a:r>
                      <a:r>
                        <a:rPr lang="en-US" sz="1400" baseline="0" dirty="0" smtClean="0"/>
                        <a:t> CICG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PM: ITU</a:t>
                      </a:r>
                      <a:endParaRPr lang="en-US" sz="1400" dirty="0"/>
                    </a:p>
                  </a:txBody>
                  <a:tcPr marT="34290" marB="3429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WSIS FORUM 2013</a:t>
                      </a:r>
                    </a:p>
                    <a:p>
                      <a:pPr algn="ctr" rtl="0"/>
                      <a:r>
                        <a:rPr lang="en-US" sz="1400" dirty="0" smtClean="0"/>
                        <a:t>AM:</a:t>
                      </a:r>
                      <a:r>
                        <a:rPr lang="en-US" sz="1400" baseline="0" dirty="0" smtClean="0"/>
                        <a:t> CICG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PM: ITU</a:t>
                      </a:r>
                      <a:endParaRPr lang="en-US" sz="1400" dirty="0" smtClean="0"/>
                    </a:p>
                  </a:txBody>
                  <a:tcPr marT="34290" marB="3429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WSIS FORUM 2013</a:t>
                      </a:r>
                    </a:p>
                    <a:p>
                      <a:pPr algn="ctr" rtl="0"/>
                      <a:r>
                        <a:rPr lang="en-US" sz="1400" dirty="0" smtClean="0"/>
                        <a:t>AM:</a:t>
                      </a:r>
                      <a:r>
                        <a:rPr lang="en-US" sz="1400" baseline="0" dirty="0" smtClean="0"/>
                        <a:t> CICG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PM: ITU</a:t>
                      </a:r>
                      <a:endParaRPr lang="en-US" sz="1400" dirty="0" smtClean="0"/>
                    </a:p>
                  </a:txBody>
                  <a:tcPr marT="34290" marB="3429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WSIS FORUM 2013</a:t>
                      </a:r>
                    </a:p>
                    <a:p>
                      <a:pPr algn="ctr" rtl="0"/>
                      <a:r>
                        <a:rPr lang="en-US" sz="1400" dirty="0" smtClean="0"/>
                        <a:t>AM:</a:t>
                      </a:r>
                      <a:r>
                        <a:rPr lang="en-US" sz="1400" baseline="0" dirty="0" smtClean="0"/>
                        <a:t> CICG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PM: ITU</a:t>
                      </a:r>
                      <a:endParaRPr lang="en-US" sz="1400" dirty="0" smtClean="0"/>
                    </a:p>
                  </a:txBody>
                  <a:tcPr marT="34290" marB="34290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WSIS FORUM 2013</a:t>
                      </a:r>
                    </a:p>
                    <a:p>
                      <a:pPr algn="ctr" rtl="0"/>
                      <a:r>
                        <a:rPr lang="en-US" sz="1400" dirty="0" smtClean="0"/>
                        <a:t>AM:</a:t>
                      </a:r>
                      <a:r>
                        <a:rPr lang="en-US" sz="1400" baseline="0" dirty="0" smtClean="0"/>
                        <a:t> CICG</a:t>
                      </a:r>
                      <a:br>
                        <a:rPr lang="en-US" sz="1400" baseline="0" dirty="0" smtClean="0"/>
                      </a:br>
                      <a:r>
                        <a:rPr lang="en-US" sz="1400" baseline="0" dirty="0" smtClean="0"/>
                        <a:t>PM: ITU</a:t>
                      </a:r>
                      <a:endParaRPr lang="en-US" sz="1400" dirty="0" smtClean="0"/>
                    </a:p>
                  </a:txBody>
                  <a:tcPr marT="34290" marB="34290">
                    <a:solidFill>
                      <a:srgbClr val="66FF33"/>
                    </a:solidFill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WTISD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</a:rPr>
                        <a:t>(ITU)</a:t>
                      </a:r>
                      <a:endParaRPr lang="en-US" sz="1400" dirty="0" smtClean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tx2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Strategic Dialogue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(CICG)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</a:tr>
              <a:tr h="43888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WTPF</a:t>
                      </a: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(CICG)</a:t>
                      </a:r>
                      <a:endParaRPr lang="en-US" sz="1400" dirty="0"/>
                    </a:p>
                  </a:txBody>
                  <a:tcPr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WTPF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(CICG)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WTPF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(CICG)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T="34290" marB="3429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-20537"/>
            <a:ext cx="14401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28035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Forum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2013: Type of Sessions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1" y="1059595"/>
            <a:ext cx="204100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FF0000"/>
                </a:solidFill>
                <a:latin typeface="Calibri"/>
                <a:ea typeface="+mn-ea"/>
              </a:rPr>
              <a:t>High Level Dialogues</a:t>
            </a:r>
          </a:p>
        </p:txBody>
      </p:sp>
      <p:sp>
        <p:nvSpPr>
          <p:cNvPr id="9" name="Rectangle 8"/>
          <p:cNvSpPr/>
          <p:nvPr/>
        </p:nvSpPr>
        <p:spPr>
          <a:xfrm>
            <a:off x="971600" y="2820306"/>
            <a:ext cx="2286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FF0000"/>
                </a:solidFill>
                <a:latin typeface="Calibri"/>
                <a:ea typeface="+mn-ea"/>
              </a:rPr>
              <a:t>Action Line Facilitation    </a:t>
            </a:r>
            <a:br>
              <a:rPr lang="en-US" sz="1700" b="1" dirty="0">
                <a:solidFill>
                  <a:srgbClr val="FF0000"/>
                </a:solidFill>
                <a:latin typeface="Calibri"/>
                <a:ea typeface="+mn-ea"/>
              </a:rPr>
            </a:br>
            <a:r>
              <a:rPr lang="en-US" sz="1700" b="1" dirty="0">
                <a:solidFill>
                  <a:srgbClr val="FF0000"/>
                </a:solidFill>
                <a:latin typeface="Calibri"/>
                <a:ea typeface="+mn-ea"/>
              </a:rPr>
              <a:t>   Meetings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71614" y="3304604"/>
            <a:ext cx="225106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700" dirty="0">
              <a:solidFill>
                <a:prstClr val="black"/>
              </a:solidFill>
              <a:latin typeface="Calibri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FF0000"/>
                </a:solidFill>
                <a:latin typeface="Calibri"/>
                <a:ea typeface="+mn-ea"/>
              </a:rPr>
              <a:t>Ministerial Roundtable</a:t>
            </a:r>
            <a:endParaRPr lang="en-US" sz="1700" b="1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39953" y="1347614"/>
            <a:ext cx="1910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FF0000"/>
                </a:solidFill>
                <a:latin typeface="Calibri"/>
                <a:ea typeface="+mn-ea"/>
              </a:rPr>
              <a:t>Interactive</a:t>
            </a:r>
            <a:r>
              <a:rPr lang="en-US" b="1" dirty="0" smtClean="0">
                <a:solidFill>
                  <a:srgbClr val="FF0000"/>
                </a:solidFill>
                <a:latin typeface="Calibri"/>
                <a:ea typeface="+mn-ea"/>
              </a:rPr>
              <a:t> Session</a:t>
            </a:r>
            <a:endParaRPr lang="en-US" b="1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39953" y="2418455"/>
            <a:ext cx="97385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FF0000"/>
                </a:solidFill>
                <a:latin typeface="Calibri"/>
                <a:ea typeface="+mn-ea"/>
              </a:rPr>
              <a:t>WSIS+10</a:t>
            </a:r>
            <a:endParaRPr lang="en-US" sz="1700" b="1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36906" y="3498575"/>
            <a:ext cx="187724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FF0000"/>
                </a:solidFill>
                <a:latin typeface="Calibri"/>
                <a:ea typeface="+mn-ea"/>
              </a:rPr>
              <a:t>Country Workshop</a:t>
            </a:r>
            <a:endParaRPr lang="en-US" sz="1700" b="1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20294" y="1347627"/>
            <a:ext cx="199330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FF0000"/>
                </a:solidFill>
                <a:latin typeface="Calibri"/>
                <a:ea typeface="+mn-ea"/>
              </a:rPr>
              <a:t>Thematic Workshop</a:t>
            </a:r>
          </a:p>
        </p:txBody>
      </p:sp>
      <p:sp>
        <p:nvSpPr>
          <p:cNvPr id="4096" name="Rectangle 4095"/>
          <p:cNvSpPr/>
          <p:nvPr/>
        </p:nvSpPr>
        <p:spPr>
          <a:xfrm>
            <a:off x="7020273" y="2441057"/>
            <a:ext cx="212372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FF0000"/>
                </a:solidFill>
                <a:latin typeface="Calibri"/>
                <a:ea typeface="+mn-ea"/>
              </a:rPr>
              <a:t>Knowledge Exchange</a:t>
            </a:r>
            <a:endParaRPr lang="en-US" sz="1700" b="1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4101" name="Rectangle 4100"/>
          <p:cNvSpPr/>
          <p:nvPr/>
        </p:nvSpPr>
        <p:spPr>
          <a:xfrm>
            <a:off x="7043194" y="3507867"/>
            <a:ext cx="1091966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 smtClean="0">
                <a:solidFill>
                  <a:srgbClr val="FF0000"/>
                </a:solidFill>
                <a:latin typeface="Calibri"/>
                <a:ea typeface="+mn-ea"/>
              </a:rPr>
              <a:t>Exhibition</a:t>
            </a:r>
            <a:endParaRPr lang="en-US" sz="1700" b="1" dirty="0">
              <a:solidFill>
                <a:srgbClr val="FF0000"/>
              </a:solidFill>
              <a:latin typeface="Calibri"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1812194"/>
            <a:ext cx="22139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FF0000"/>
                </a:solidFill>
                <a:latin typeface="Calibri"/>
                <a:ea typeface="+mn-ea"/>
              </a:rPr>
              <a:t>Action Line </a:t>
            </a:r>
            <a:r>
              <a:rPr lang="en-US" sz="1700" b="1" dirty="0" smtClean="0">
                <a:solidFill>
                  <a:srgbClr val="FF0000"/>
                </a:solidFill>
                <a:latin typeface="Calibri"/>
                <a:ea typeface="+mn-ea"/>
              </a:rPr>
              <a:t>Facilitators    </a:t>
            </a:r>
            <a:r>
              <a:rPr lang="en-US" sz="1700" b="1" dirty="0">
                <a:solidFill>
                  <a:srgbClr val="FF0000"/>
                </a:solidFill>
                <a:latin typeface="Calibri"/>
                <a:ea typeface="+mn-ea"/>
              </a:rPr>
              <a:t/>
            </a:r>
            <a:br>
              <a:rPr lang="en-US" sz="1700" b="1" dirty="0">
                <a:solidFill>
                  <a:srgbClr val="FF0000"/>
                </a:solidFill>
                <a:latin typeface="Calibri"/>
                <a:ea typeface="+mn-ea"/>
              </a:rPr>
            </a:br>
            <a:r>
              <a:rPr lang="en-US" sz="1700" b="1" dirty="0">
                <a:solidFill>
                  <a:srgbClr val="FF0000"/>
                </a:solidFill>
                <a:latin typeface="Calibri"/>
                <a:ea typeface="+mn-ea"/>
              </a:rPr>
              <a:t>   Meetings </a:t>
            </a:r>
          </a:p>
        </p:txBody>
      </p:sp>
      <p:pic>
        <p:nvPicPr>
          <p:cNvPr id="2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00" y="998114"/>
            <a:ext cx="828000" cy="614971"/>
          </a:xfrm>
          <a:solidFill>
            <a:schemeClr val="bg1"/>
          </a:solidFill>
          <a:ln w="9525">
            <a:solidFill>
              <a:srgbClr val="00B05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4" y="1825933"/>
            <a:ext cx="828000" cy="62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4" y="2693042"/>
            <a:ext cx="828000" cy="62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04" y="3507867"/>
            <a:ext cx="828000" cy="614971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809" y="2263277"/>
            <a:ext cx="836117" cy="62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759" y="1169847"/>
            <a:ext cx="835811" cy="62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22" y="3322692"/>
            <a:ext cx="854075" cy="63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272" y="1210912"/>
            <a:ext cx="828000" cy="615029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55" y="2240675"/>
            <a:ext cx="828000" cy="62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72" y="3353018"/>
            <a:ext cx="836039" cy="621000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</p:pic>
      <p:pic>
        <p:nvPicPr>
          <p:cNvPr id="38" name="Picture 37"/>
          <p:cNvPicPr/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-20537"/>
            <a:ext cx="14401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961072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-611560" y="51470"/>
            <a:ext cx="9144000" cy="938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WSIS Forum 2013: 13-17 May, Geneva</a:t>
            </a:r>
            <a:b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</a:b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Dialogues and Substantive Sessions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23528" y="1871447"/>
            <a:ext cx="6324600" cy="242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Women's </a:t>
            </a:r>
            <a:r>
              <a:rPr lang="en-US" sz="2200" dirty="0">
                <a:solidFill>
                  <a:prstClr val="black"/>
                </a:solidFill>
              </a:rPr>
              <a:t>Empowerment in the </a:t>
            </a:r>
            <a:r>
              <a:rPr lang="en-US" sz="2200" dirty="0" smtClean="0">
                <a:solidFill>
                  <a:prstClr val="black"/>
                </a:solidFill>
              </a:rPr>
              <a:t/>
            </a:r>
            <a:br>
              <a:rPr lang="en-US" sz="2200" dirty="0" smtClean="0">
                <a:solidFill>
                  <a:prstClr val="black"/>
                </a:solidFill>
              </a:rPr>
            </a:br>
            <a:r>
              <a:rPr lang="en-US" sz="2200" dirty="0" smtClean="0">
                <a:solidFill>
                  <a:prstClr val="black"/>
                </a:solidFill>
              </a:rPr>
              <a:t>Information </a:t>
            </a:r>
            <a:r>
              <a:rPr lang="en-US" sz="2200" dirty="0">
                <a:solidFill>
                  <a:prstClr val="black"/>
                </a:solidFill>
              </a:rPr>
              <a:t>Society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Smart climate monitoring: Expanding access to information on weather, climate and </a:t>
            </a:r>
            <a:r>
              <a:rPr lang="en-US" sz="2200" dirty="0" smtClean="0">
                <a:solidFill>
                  <a:prstClr val="black"/>
                </a:solidFill>
              </a:rPr>
              <a:t>water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ICT Innovations and Standards: Creating technology for the next three </a:t>
            </a:r>
            <a:r>
              <a:rPr lang="en-US" sz="2200" dirty="0" smtClean="0">
                <a:solidFill>
                  <a:prstClr val="black"/>
                </a:solidFill>
              </a:rPr>
              <a:t>billion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Securing Cyberspace in a borderless world:  Vision 2015 and </a:t>
            </a:r>
            <a:r>
              <a:rPr lang="en-US" sz="2200" dirty="0" smtClean="0">
                <a:solidFill>
                  <a:prstClr val="black"/>
                </a:solidFill>
              </a:rPr>
              <a:t>Beyond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ICT in Post 2015 Goals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</a:rPr>
              <a:t>Youth and ICTs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n-US" sz="2200" dirty="0">
              <a:solidFill>
                <a:prstClr val="black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en-US" sz="2200" dirty="0" smtClean="0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29" y="1158668"/>
            <a:ext cx="2159238" cy="12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97" y="2696209"/>
            <a:ext cx="2159242" cy="12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-20537"/>
            <a:ext cx="14401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649221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-20538"/>
            <a:ext cx="8229600" cy="857250"/>
          </a:xfrm>
        </p:spPr>
        <p:txBody>
          <a:bodyPr/>
          <a:lstStyle/>
          <a:p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WSIS Forum 2013: WSIS+10 Visioning </a:t>
            </a:r>
            <a:r>
              <a:rPr 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</a:t>
            </a:r>
            <a:endParaRPr lang="en-US" sz="3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43558"/>
            <a:ext cx="8219466" cy="3394075"/>
          </a:xfrm>
        </p:spPr>
        <p:txBody>
          <a:bodyPr/>
          <a:lstStyle/>
          <a:p>
            <a:pPr lvl="0"/>
            <a:r>
              <a:rPr lang="en-US" sz="2400" b="1" dirty="0" smtClean="0"/>
              <a:t>Opening Segment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 smtClean="0"/>
              <a:t>13 May 2013)</a:t>
            </a:r>
          </a:p>
          <a:p>
            <a:r>
              <a:rPr lang="en-US" sz="2400" b="1" dirty="0"/>
              <a:t>Ministerial round table </a:t>
            </a:r>
            <a:br>
              <a:rPr lang="en-US" sz="2400" b="1" dirty="0"/>
            </a:br>
            <a:r>
              <a:rPr lang="en-US" sz="2400" dirty="0"/>
              <a:t>(14 May 2013)</a:t>
            </a:r>
          </a:p>
          <a:p>
            <a:r>
              <a:rPr lang="en-US" sz="2400" b="1" dirty="0" smtClean="0"/>
              <a:t>Two </a:t>
            </a:r>
            <a:r>
              <a:rPr lang="en-US" sz="2400" b="1" dirty="0" smtClean="0"/>
              <a:t>WSIS+10 Visioning </a:t>
            </a:r>
            <a:r>
              <a:rPr lang="en-US" sz="2400" b="1" dirty="0"/>
              <a:t>plenary sessions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(15/17 May </a:t>
            </a:r>
            <a:r>
              <a:rPr lang="en-US" sz="2400" dirty="0"/>
              <a:t>2013)</a:t>
            </a:r>
          </a:p>
          <a:p>
            <a:r>
              <a:rPr lang="en-US" sz="2400" b="1" dirty="0" smtClean="0"/>
              <a:t>WSIS+10 Visioning Challenge: WSIS Beyond </a:t>
            </a:r>
          </a:p>
          <a:p>
            <a:pPr marL="0" indent="0">
              <a:buNone/>
            </a:pPr>
            <a:r>
              <a:rPr lang="en-US" sz="2400" b="1" dirty="0"/>
              <a:t> </a:t>
            </a:r>
            <a:r>
              <a:rPr lang="en-US" sz="2400" b="1" dirty="0" smtClean="0"/>
              <a:t>    2015  </a:t>
            </a:r>
            <a:r>
              <a:rPr lang="en-US" sz="2400" dirty="0" smtClean="0"/>
              <a:t>(15/16 May 2013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28048" y="4484050"/>
            <a:ext cx="3218702" cy="49244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</a:rPr>
              <a:t>www.wsis.org/review</a:t>
            </a:r>
            <a:endParaRPr lang="en-US" sz="2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</a:endParaRPr>
          </a:p>
        </p:txBody>
      </p:sp>
      <p:pic>
        <p:nvPicPr>
          <p:cNvPr id="8" name="Picture 7" descr="outcome_docu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9056">
            <a:off x="7576624" y="1337892"/>
            <a:ext cx="1198325" cy="1673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39185">
            <a:off x="6347793" y="1174582"/>
            <a:ext cx="1293253" cy="170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Users\fofai\Pictures\WF12_IdentifyingEmergingTrends_Booklet-we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9904">
            <a:off x="7562689" y="2483196"/>
            <a:ext cx="1167010" cy="1505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9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-20537"/>
            <a:ext cx="14401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8544282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4221</TotalTime>
  <Words>1060</Words>
  <Application>Microsoft Office PowerPoint</Application>
  <PresentationFormat>On-screen Show (16:9)</PresentationFormat>
  <Paragraphs>268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Office Theme</vt:lpstr>
      <vt:lpstr>1_Office Theme</vt:lpstr>
      <vt:lpstr>2_Office Theme</vt:lpstr>
      <vt:lpstr>3_Office Theme</vt:lpstr>
      <vt:lpstr>World Summit on the Information Society (WSIS) Forum 2013</vt:lpstr>
      <vt:lpstr>WSIS Forum 2013 13-17 May 2013, Geneva</vt:lpstr>
      <vt:lpstr>WSIS Forum 2013: 13-17 May, Geneva Open Consultation Process</vt:lpstr>
      <vt:lpstr>WSIS Forum 2013:Open Consultation Process</vt:lpstr>
      <vt:lpstr>WSIS Forum 2013: Agenda </vt:lpstr>
      <vt:lpstr>WSIS Forum 2013 and  Events in Parallel</vt:lpstr>
      <vt:lpstr>WSIS Forum 2013: Type of Sessions</vt:lpstr>
      <vt:lpstr>PowerPoint Presentation</vt:lpstr>
      <vt:lpstr>WSIS Forum 2013: WSIS+10 Visioning Track</vt:lpstr>
      <vt:lpstr>PowerPoint Presentation</vt:lpstr>
      <vt:lpstr>PowerPoint Presentation</vt:lpstr>
      <vt:lpstr>WSIS+10 Visioning Track: Expected Outcomes</vt:lpstr>
      <vt:lpstr>WSIS Beyond 2015 and Post MDGs</vt:lpstr>
      <vt:lpstr>Partners of WSIS Forum 2013</vt:lpstr>
      <vt:lpstr>WSIS Forum 2013 Registration </vt:lpstr>
      <vt:lpstr>WSIS Forum 2013: Registration Venue </vt:lpstr>
      <vt:lpstr>WSIS Forum 2013: Venue </vt:lpstr>
      <vt:lpstr>ITU Circulation Plan</vt:lpstr>
      <vt:lpstr>WSIS Stocktaking Reporting</vt:lpstr>
      <vt:lpstr>WSIS Project Prizes 2013</vt:lpstr>
      <vt:lpstr>WTPF-13 and Strategic Dialogue 13-16 May 2013 , CICG</vt:lpstr>
      <vt:lpstr>WTPF-13: Important Information</vt:lpstr>
      <vt:lpstr>Country Presence</vt:lpstr>
      <vt:lpstr>WSIS Forum 2013: Checklist</vt:lpstr>
      <vt:lpstr>WSIS Process : Publicity and Outreach </vt:lpstr>
      <vt:lpstr>WSIS Secretatiat:Contact 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sah</dc:creator>
  <cp:lastModifiedBy>Ponder, Jaroslaw</cp:lastModifiedBy>
  <cp:revision>192</cp:revision>
  <cp:lastPrinted>2012-05-17T11:26:10Z</cp:lastPrinted>
  <dcterms:created xsi:type="dcterms:W3CDTF">2011-05-13T14:48:33Z</dcterms:created>
  <dcterms:modified xsi:type="dcterms:W3CDTF">2013-04-16T05:58:04Z</dcterms:modified>
</cp:coreProperties>
</file>