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74" r:id="rId3"/>
    <p:sldId id="308" r:id="rId4"/>
    <p:sldId id="310" r:id="rId5"/>
    <p:sldId id="356" r:id="rId6"/>
    <p:sldId id="362" r:id="rId7"/>
    <p:sldId id="297" r:id="rId8"/>
    <p:sldId id="293" r:id="rId9"/>
    <p:sldId id="299" r:id="rId10"/>
    <p:sldId id="300" r:id="rId11"/>
    <p:sldId id="301" r:id="rId12"/>
    <p:sldId id="311" r:id="rId13"/>
    <p:sldId id="312" r:id="rId14"/>
    <p:sldId id="360" r:id="rId15"/>
    <p:sldId id="342" r:id="rId16"/>
    <p:sldId id="357" r:id="rId17"/>
    <p:sldId id="361" r:id="rId18"/>
    <p:sldId id="344" r:id="rId19"/>
    <p:sldId id="298" r:id="rId20"/>
    <p:sldId id="363" r:id="rId21"/>
    <p:sldId id="358" r:id="rId22"/>
    <p:sldId id="324" r:id="rId23"/>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135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71" autoAdjust="0"/>
  </p:normalViewPr>
  <p:slideViewPr>
    <p:cSldViewPr>
      <p:cViewPr>
        <p:scale>
          <a:sx n="64" d="100"/>
          <a:sy n="64" d="100"/>
        </p:scale>
        <p:origin x="-413" y="-62"/>
      </p:cViewPr>
      <p:guideLst>
        <p:guide orient="horz" pos="162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7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Arial" pitchFamily="34" charset="0"/>
              </a:defRPr>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fld id="{7211ADE9-D964-42EB-B960-7370201F7E95}" type="datetimeFigureOut">
              <a:rPr lang="en-US"/>
              <a:pPr/>
              <a:t>15/04/2013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Arial" pitchFamily="34" charset="0"/>
              </a:defRPr>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fld id="{FE337D96-13FE-4DDF-955D-2DD9AAE975E5}" type="slidenum">
              <a:rPr lang="en-US"/>
              <a:pPr/>
              <a:t>‹#›</a:t>
            </a:fld>
            <a:endParaRPr lang="en-US"/>
          </a:p>
        </p:txBody>
      </p:sp>
    </p:spTree>
    <p:extLst>
      <p:ext uri="{BB962C8B-B14F-4D97-AF65-F5344CB8AC3E}">
        <p14:creationId xmlns:p14="http://schemas.microsoft.com/office/powerpoint/2010/main" val="2301576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AA9E54-352C-45B8-A7A0-2D042A2FCF33}" type="slidenum">
              <a:rPr lang="en-US" sz="1200">
                <a:latin typeface="Calibri" pitchFamily="34" charset="0"/>
              </a:rPr>
              <a:pPr eaLnBrk="1" hangingPunct="1"/>
              <a:t>1</a:t>
            </a:fld>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defRPr>
            </a:lvl1pPr>
            <a:lvl2pPr marL="742950" indent="-285750">
              <a:defRPr sz="1600">
                <a:solidFill>
                  <a:schemeClr val="bg1"/>
                </a:solidFill>
                <a:latin typeface="Times New Roman" pitchFamily="18" charset="0"/>
              </a:defRPr>
            </a:lvl2pPr>
            <a:lvl3pPr marL="1143000" indent="-228600">
              <a:defRPr sz="1600">
                <a:solidFill>
                  <a:schemeClr val="bg1"/>
                </a:solidFill>
                <a:latin typeface="Times New Roman" pitchFamily="18" charset="0"/>
              </a:defRPr>
            </a:lvl3pPr>
            <a:lvl4pPr marL="1600200" indent="-228600">
              <a:defRPr sz="1600">
                <a:solidFill>
                  <a:schemeClr val="bg1"/>
                </a:solidFill>
                <a:latin typeface="Times New Roman" pitchFamily="18" charset="0"/>
              </a:defRPr>
            </a:lvl4pPr>
            <a:lvl5pPr marL="2057400" indent="-228600">
              <a:defRPr sz="16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9pPr>
          </a:lstStyle>
          <a:p>
            <a:fld id="{E9F48A14-7F7C-4321-8627-3743B98D42D0}" type="slidenum">
              <a:rPr lang="en-US" sz="1200" smtClean="0">
                <a:solidFill>
                  <a:schemeClr val="tx1"/>
                </a:solidFill>
                <a:latin typeface="Verdana" pitchFamily="34" charset="0"/>
              </a:rPr>
              <a:pPr/>
              <a:t>12</a:t>
            </a:fld>
            <a:endParaRPr lang="en-US" sz="1200" smtClean="0">
              <a:solidFill>
                <a:schemeClr val="tx1"/>
              </a:solidFill>
              <a:latin typeface="Verdana" pitchFamily="34" charset="0"/>
            </a:endParaRPr>
          </a:p>
        </p:txBody>
      </p:sp>
      <p:sp>
        <p:nvSpPr>
          <p:cNvPr id="21507" name="Rectangle 7"/>
          <p:cNvSpPr txBox="1">
            <a:spLocks noGrp="1" noChangeArrowheads="1"/>
          </p:cNvSpPr>
          <p:nvPr/>
        </p:nvSpPr>
        <p:spPr bwMode="auto">
          <a:xfrm>
            <a:off x="3851099" y="9429831"/>
            <a:ext cx="2946576" cy="49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b"/>
          <a:lstStyle>
            <a:lvl1pPr>
              <a:defRPr sz="1600">
                <a:solidFill>
                  <a:schemeClr val="bg1"/>
                </a:solidFill>
                <a:latin typeface="Times New Roman" pitchFamily="18" charset="0"/>
              </a:defRPr>
            </a:lvl1pPr>
            <a:lvl2pPr marL="742950" indent="-285750">
              <a:defRPr sz="1600">
                <a:solidFill>
                  <a:schemeClr val="bg1"/>
                </a:solidFill>
                <a:latin typeface="Times New Roman" pitchFamily="18" charset="0"/>
              </a:defRPr>
            </a:lvl2pPr>
            <a:lvl3pPr marL="1143000" indent="-228600">
              <a:defRPr sz="1600">
                <a:solidFill>
                  <a:schemeClr val="bg1"/>
                </a:solidFill>
                <a:latin typeface="Times New Roman" pitchFamily="18" charset="0"/>
              </a:defRPr>
            </a:lvl3pPr>
            <a:lvl4pPr marL="1600200" indent="-228600">
              <a:defRPr sz="1600">
                <a:solidFill>
                  <a:schemeClr val="bg1"/>
                </a:solidFill>
                <a:latin typeface="Times New Roman" pitchFamily="18" charset="0"/>
              </a:defRPr>
            </a:lvl4pPr>
            <a:lvl5pPr marL="2057400" indent="-228600">
              <a:defRPr sz="16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9pPr>
          </a:lstStyle>
          <a:p>
            <a:pPr algn="r"/>
            <a:fld id="{5CB95551-48FA-440E-824F-18390A24E725}" type="slidenum">
              <a:rPr lang="en-US" sz="1200"/>
              <a:pPr algn="r"/>
              <a:t>12</a:t>
            </a:fld>
            <a:endParaRPr lang="en-US" sz="1200"/>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37D96-13FE-4DDF-955D-2DD9AAE975E5}" type="slidenum">
              <a:rPr lang="en-US" smtClean="0"/>
              <a:pPr/>
              <a:t>14</a:t>
            </a:fld>
            <a:endParaRPr lang="en-US"/>
          </a:p>
        </p:txBody>
      </p:sp>
    </p:spTree>
    <p:extLst>
      <p:ext uri="{BB962C8B-B14F-4D97-AF65-F5344CB8AC3E}">
        <p14:creationId xmlns:p14="http://schemas.microsoft.com/office/powerpoint/2010/main" val="2679698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37D96-13FE-4DDF-955D-2DD9AAE975E5}" type="slidenum">
              <a:rPr lang="en-US" smtClean="0"/>
              <a:pPr/>
              <a:t>15</a:t>
            </a:fld>
            <a:endParaRPr lang="en-US"/>
          </a:p>
        </p:txBody>
      </p:sp>
    </p:spTree>
    <p:extLst>
      <p:ext uri="{BB962C8B-B14F-4D97-AF65-F5344CB8AC3E}">
        <p14:creationId xmlns:p14="http://schemas.microsoft.com/office/powerpoint/2010/main" val="2679698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37D96-13FE-4DDF-955D-2DD9AAE975E5}" type="slidenum">
              <a:rPr lang="en-US" smtClean="0"/>
              <a:pPr/>
              <a:t>16</a:t>
            </a:fld>
            <a:endParaRPr lang="en-US"/>
          </a:p>
        </p:txBody>
      </p:sp>
    </p:spTree>
    <p:extLst>
      <p:ext uri="{BB962C8B-B14F-4D97-AF65-F5344CB8AC3E}">
        <p14:creationId xmlns:p14="http://schemas.microsoft.com/office/powerpoint/2010/main" val="2679698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37D96-13FE-4DDF-955D-2DD9AAE975E5}" type="slidenum">
              <a:rPr lang="en-US" smtClean="0"/>
              <a:pPr/>
              <a:t>17</a:t>
            </a:fld>
            <a:endParaRPr lang="en-US"/>
          </a:p>
        </p:txBody>
      </p:sp>
    </p:spTree>
    <p:extLst>
      <p:ext uri="{BB962C8B-B14F-4D97-AF65-F5344CB8AC3E}">
        <p14:creationId xmlns:p14="http://schemas.microsoft.com/office/powerpoint/2010/main" val="16718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37D96-13FE-4DDF-955D-2DD9AAE975E5}" type="slidenum">
              <a:rPr lang="en-US" smtClean="0"/>
              <a:pPr/>
              <a:t>18</a:t>
            </a:fld>
            <a:endParaRPr lang="en-US"/>
          </a:p>
        </p:txBody>
      </p:sp>
    </p:spTree>
    <p:extLst>
      <p:ext uri="{BB962C8B-B14F-4D97-AF65-F5344CB8AC3E}">
        <p14:creationId xmlns:p14="http://schemas.microsoft.com/office/powerpoint/2010/main" val="2679698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37D96-13FE-4DDF-955D-2DD9AAE975E5}" type="slidenum">
              <a:rPr lang="en-US" smtClean="0"/>
              <a:pPr/>
              <a:t>19</a:t>
            </a:fld>
            <a:endParaRPr lang="en-US"/>
          </a:p>
        </p:txBody>
      </p:sp>
    </p:spTree>
    <p:extLst>
      <p:ext uri="{BB962C8B-B14F-4D97-AF65-F5344CB8AC3E}">
        <p14:creationId xmlns:p14="http://schemas.microsoft.com/office/powerpoint/2010/main" val="2679698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37D96-13FE-4DDF-955D-2DD9AAE975E5}" type="slidenum">
              <a:rPr lang="en-US" smtClean="0"/>
              <a:pPr/>
              <a:t>21</a:t>
            </a:fld>
            <a:endParaRPr lang="en-US"/>
          </a:p>
        </p:txBody>
      </p:sp>
    </p:spTree>
    <p:extLst>
      <p:ext uri="{BB962C8B-B14F-4D97-AF65-F5344CB8AC3E}">
        <p14:creationId xmlns:p14="http://schemas.microsoft.com/office/powerpoint/2010/main" val="20212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37D96-13FE-4DDF-955D-2DD9AAE975E5}" type="slidenum">
              <a:rPr lang="en-US" smtClean="0"/>
              <a:pPr/>
              <a:t>2</a:t>
            </a:fld>
            <a:endParaRPr lang="en-US"/>
          </a:p>
        </p:txBody>
      </p:sp>
    </p:spTree>
    <p:extLst>
      <p:ext uri="{BB962C8B-B14F-4D97-AF65-F5344CB8AC3E}">
        <p14:creationId xmlns:p14="http://schemas.microsoft.com/office/powerpoint/2010/main" val="221517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37D96-13FE-4DDF-955D-2DD9AAE975E5}" type="slidenum">
              <a:rPr lang="en-US" smtClean="0"/>
              <a:pPr/>
              <a:t>3</a:t>
            </a:fld>
            <a:endParaRPr lang="en-US"/>
          </a:p>
        </p:txBody>
      </p:sp>
    </p:spTree>
    <p:extLst>
      <p:ext uri="{BB962C8B-B14F-4D97-AF65-F5344CB8AC3E}">
        <p14:creationId xmlns:p14="http://schemas.microsoft.com/office/powerpoint/2010/main" val="116243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37D96-13FE-4DDF-955D-2DD9AAE975E5}" type="slidenum">
              <a:rPr lang="en-US" smtClean="0"/>
              <a:pPr/>
              <a:t>6</a:t>
            </a:fld>
            <a:endParaRPr lang="en-US"/>
          </a:p>
        </p:txBody>
      </p:sp>
    </p:spTree>
    <p:extLst>
      <p:ext uri="{BB962C8B-B14F-4D97-AF65-F5344CB8AC3E}">
        <p14:creationId xmlns:p14="http://schemas.microsoft.com/office/powerpoint/2010/main" val="1999019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Provided by the lead facilitators including</a:t>
            </a:r>
            <a:r>
              <a:rPr lang="en-US" baseline="0" dirty="0" smtClean="0"/>
              <a:t> all your </a:t>
            </a:r>
            <a:endParaRPr lang="en-US" dirty="0"/>
          </a:p>
        </p:txBody>
      </p:sp>
      <p:sp>
        <p:nvSpPr>
          <p:cNvPr id="4" name="Slide Number Placeholder 3"/>
          <p:cNvSpPr>
            <a:spLocks noGrp="1"/>
          </p:cNvSpPr>
          <p:nvPr>
            <p:ph type="sldNum" sz="quarter" idx="10"/>
          </p:nvPr>
        </p:nvSpPr>
        <p:spPr/>
        <p:txBody>
          <a:bodyPr/>
          <a:lstStyle/>
          <a:p>
            <a:fld id="{FE337D96-13FE-4DDF-955D-2DD9AAE975E5}" type="slidenum">
              <a:rPr lang="en-US" smtClean="0"/>
              <a:pPr/>
              <a:t>7</a:t>
            </a:fld>
            <a:endParaRPr lang="en-US"/>
          </a:p>
        </p:txBody>
      </p:sp>
    </p:spTree>
    <p:extLst>
      <p:ext uri="{BB962C8B-B14F-4D97-AF65-F5344CB8AC3E}">
        <p14:creationId xmlns:p14="http://schemas.microsoft.com/office/powerpoint/2010/main" val="29716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37D96-13FE-4DDF-955D-2DD9AAE975E5}" type="slidenum">
              <a:rPr lang="en-US" smtClean="0"/>
              <a:pPr/>
              <a:t>8</a:t>
            </a:fld>
            <a:endParaRPr lang="en-US"/>
          </a:p>
        </p:txBody>
      </p:sp>
    </p:spTree>
    <p:extLst>
      <p:ext uri="{BB962C8B-B14F-4D97-AF65-F5344CB8AC3E}">
        <p14:creationId xmlns:p14="http://schemas.microsoft.com/office/powerpoint/2010/main" val="296193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37D96-13FE-4DDF-955D-2DD9AAE975E5}" type="slidenum">
              <a:rPr lang="en-US" smtClean="0"/>
              <a:pPr/>
              <a:t>9</a:t>
            </a:fld>
            <a:endParaRPr lang="en-US"/>
          </a:p>
        </p:txBody>
      </p:sp>
    </p:spTree>
    <p:extLst>
      <p:ext uri="{BB962C8B-B14F-4D97-AF65-F5344CB8AC3E}">
        <p14:creationId xmlns:p14="http://schemas.microsoft.com/office/powerpoint/2010/main" val="1407258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37D96-13FE-4DDF-955D-2DD9AAE975E5}" type="slidenum">
              <a:rPr lang="en-US" smtClean="0"/>
              <a:pPr/>
              <a:t>10</a:t>
            </a:fld>
            <a:endParaRPr lang="en-US"/>
          </a:p>
        </p:txBody>
      </p:sp>
    </p:spTree>
    <p:extLst>
      <p:ext uri="{BB962C8B-B14F-4D97-AF65-F5344CB8AC3E}">
        <p14:creationId xmlns:p14="http://schemas.microsoft.com/office/powerpoint/2010/main" val="393721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1B5BA2"/>
                </a:solidFill>
                <a:latin typeface="Verdana" pitchFamily="34" charset="0"/>
              </a:defRPr>
            </a:lvl1pPr>
            <a:lvl2pPr marL="742950" indent="-285750">
              <a:defRPr sz="3600" b="1">
                <a:solidFill>
                  <a:srgbClr val="1B5BA2"/>
                </a:solidFill>
                <a:latin typeface="Verdana" pitchFamily="34" charset="0"/>
              </a:defRPr>
            </a:lvl2pPr>
            <a:lvl3pPr marL="1143000" indent="-228600">
              <a:defRPr sz="3600" b="1">
                <a:solidFill>
                  <a:srgbClr val="1B5BA2"/>
                </a:solidFill>
                <a:latin typeface="Verdana" pitchFamily="34" charset="0"/>
              </a:defRPr>
            </a:lvl3pPr>
            <a:lvl4pPr marL="1600200" indent="-228600">
              <a:defRPr sz="3600" b="1">
                <a:solidFill>
                  <a:srgbClr val="1B5BA2"/>
                </a:solidFill>
                <a:latin typeface="Verdana" pitchFamily="34" charset="0"/>
              </a:defRPr>
            </a:lvl4pPr>
            <a:lvl5pPr marL="2057400" indent="-228600">
              <a:defRPr sz="3600" b="1">
                <a:solidFill>
                  <a:srgbClr val="1B5BA2"/>
                </a:solidFill>
                <a:latin typeface="Verdana" pitchFamily="34" charset="0"/>
              </a:defRPr>
            </a:lvl5pPr>
            <a:lvl6pPr marL="2514600" indent="-228600" algn="ctr" eaLnBrk="0" fontAlgn="base" hangingPunct="0">
              <a:spcBef>
                <a:spcPct val="0"/>
              </a:spcBef>
              <a:spcAft>
                <a:spcPct val="0"/>
              </a:spcAft>
              <a:defRPr sz="3600" b="1">
                <a:solidFill>
                  <a:srgbClr val="1B5BA2"/>
                </a:solidFill>
                <a:latin typeface="Verdana" pitchFamily="34" charset="0"/>
              </a:defRPr>
            </a:lvl6pPr>
            <a:lvl7pPr marL="2971800" indent="-228600" algn="ctr" eaLnBrk="0" fontAlgn="base" hangingPunct="0">
              <a:spcBef>
                <a:spcPct val="0"/>
              </a:spcBef>
              <a:spcAft>
                <a:spcPct val="0"/>
              </a:spcAft>
              <a:defRPr sz="3600" b="1">
                <a:solidFill>
                  <a:srgbClr val="1B5BA2"/>
                </a:solidFill>
                <a:latin typeface="Verdana" pitchFamily="34" charset="0"/>
              </a:defRPr>
            </a:lvl7pPr>
            <a:lvl8pPr marL="3429000" indent="-228600" algn="ctr" eaLnBrk="0" fontAlgn="base" hangingPunct="0">
              <a:spcBef>
                <a:spcPct val="0"/>
              </a:spcBef>
              <a:spcAft>
                <a:spcPct val="0"/>
              </a:spcAft>
              <a:defRPr sz="3600" b="1">
                <a:solidFill>
                  <a:srgbClr val="1B5BA2"/>
                </a:solidFill>
                <a:latin typeface="Verdana" pitchFamily="34" charset="0"/>
              </a:defRPr>
            </a:lvl8pPr>
            <a:lvl9pPr marL="3886200" indent="-228600" algn="ctr" eaLnBrk="0" fontAlgn="base" hangingPunct="0">
              <a:spcBef>
                <a:spcPct val="0"/>
              </a:spcBef>
              <a:spcAft>
                <a:spcPct val="0"/>
              </a:spcAft>
              <a:defRPr sz="3600" b="1">
                <a:solidFill>
                  <a:srgbClr val="1B5BA2"/>
                </a:solidFill>
                <a:latin typeface="Verdana" pitchFamily="34" charset="0"/>
              </a:defRPr>
            </a:lvl9pPr>
          </a:lstStyle>
          <a:p>
            <a:fld id="{A12BEC2C-C093-4891-AA4C-7280112E4EAE}" type="slidenum">
              <a:rPr lang="en-US" sz="1200" b="0" smtClean="0">
                <a:solidFill>
                  <a:schemeClr val="tx1"/>
                </a:solidFill>
              </a:rPr>
              <a:pPr/>
              <a:t>11</a:t>
            </a:fld>
            <a:endParaRPr lang="en-US" sz="1200" b="0" smtClean="0">
              <a:solidFill>
                <a:schemeClr val="tx1"/>
              </a:solidFill>
            </a:endParaRPr>
          </a:p>
        </p:txBody>
      </p:sp>
      <p:sp>
        <p:nvSpPr>
          <p:cNvPr id="14339" name="Rectangle 2"/>
          <p:cNvSpPr>
            <a:spLocks noGrp="1" noRot="1" noChangeAspect="1" noChangeArrowheads="1" noTextEdit="1"/>
          </p:cNvSpPr>
          <p:nvPr>
            <p:ph type="sldImg"/>
          </p:nvPr>
        </p:nvSpPr>
        <p:spPr>
          <a:xfrm>
            <a:off x="92075" y="744538"/>
            <a:ext cx="6616700" cy="3722687"/>
          </a:xfrm>
          <a:ln/>
        </p:spPr>
      </p:sp>
      <p:sp>
        <p:nvSpPr>
          <p:cNvPr id="14340" name="Rectangle 3"/>
          <p:cNvSpPr>
            <a:spLocks noGrp="1" noChangeArrowheads="1"/>
          </p:cNvSpPr>
          <p:nvPr>
            <p:ph type="body" idx="1"/>
          </p:nvPr>
        </p:nvSpPr>
        <p:spPr>
          <a:xfrm>
            <a:off x="907760" y="4715710"/>
            <a:ext cx="4982156" cy="4466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AE6B3C1-EA51-43A1-A46B-9C7D5F000482}" type="datetimeFigureOut">
              <a:rPr lang="en-US"/>
              <a:pPr/>
              <a:t>15/04/2013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294104-799E-4A56-9839-A95DD4BCDF76}" type="slidenum">
              <a:rPr lang="en-US"/>
              <a:pPr/>
              <a:t>‹#›</a:t>
            </a:fld>
            <a:endParaRPr lang="en-US"/>
          </a:p>
        </p:txBody>
      </p:sp>
    </p:spTree>
    <p:extLst>
      <p:ext uri="{BB962C8B-B14F-4D97-AF65-F5344CB8AC3E}">
        <p14:creationId xmlns:p14="http://schemas.microsoft.com/office/powerpoint/2010/main" val="2779106001"/>
      </p:ext>
    </p:extLst>
  </p:cSld>
  <p:clrMapOvr>
    <a:masterClrMapping/>
  </p:clrMapOvr>
  <p:transition spd="slow" advClick="0" advTm="300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24819D-C8FB-4B97-94B7-EF5BA04A073A}" type="datetimeFigureOut">
              <a:rPr lang="en-US"/>
              <a:pPr/>
              <a:t>15/04/2013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4A0C59-200C-47B1-A721-3A0E5E416B8C}" type="slidenum">
              <a:rPr lang="en-US"/>
              <a:pPr/>
              <a:t>‹#›</a:t>
            </a:fld>
            <a:endParaRPr lang="en-US"/>
          </a:p>
        </p:txBody>
      </p:sp>
    </p:spTree>
    <p:extLst>
      <p:ext uri="{BB962C8B-B14F-4D97-AF65-F5344CB8AC3E}">
        <p14:creationId xmlns:p14="http://schemas.microsoft.com/office/powerpoint/2010/main" val="3822613931"/>
      </p:ext>
    </p:extLst>
  </p:cSld>
  <p:clrMapOvr>
    <a:masterClrMapping/>
  </p:clrMapOvr>
  <p:transition spd="slow" advClick="0" advTm="3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BAC74FD-EE52-46E7-8241-62956C0F8AF5}" type="datetimeFigureOut">
              <a:rPr lang="en-US"/>
              <a:pPr/>
              <a:t>15/04/2013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B83051-3173-4B44-8D7E-BC2E1A034D8A}" type="slidenum">
              <a:rPr lang="en-US"/>
              <a:pPr/>
              <a:t>‹#›</a:t>
            </a:fld>
            <a:endParaRPr lang="en-US"/>
          </a:p>
        </p:txBody>
      </p:sp>
    </p:spTree>
    <p:extLst>
      <p:ext uri="{BB962C8B-B14F-4D97-AF65-F5344CB8AC3E}">
        <p14:creationId xmlns:p14="http://schemas.microsoft.com/office/powerpoint/2010/main" val="3849289998"/>
      </p:ext>
    </p:extLst>
  </p:cSld>
  <p:clrMapOvr>
    <a:masterClrMapping/>
  </p:clrMapOvr>
  <p:transition spd="slow" advClick="0" advTm="3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89385"/>
            <a:ext cx="7772400" cy="4810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383506"/>
            <a:ext cx="3810000" cy="330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383506"/>
            <a:ext cx="3810000" cy="330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1B5B98C3-8F2F-4A73-A380-7CE9B8E2ADAF}" type="slidenum">
              <a:rPr lang="en-US"/>
              <a:pPr>
                <a:defRPr/>
              </a:pPr>
              <a:t>‹#›</a:t>
            </a:fld>
            <a:endParaRPr lang="en-US"/>
          </a:p>
        </p:txBody>
      </p:sp>
    </p:spTree>
    <p:extLst>
      <p:ext uri="{BB962C8B-B14F-4D97-AF65-F5344CB8AC3E}">
        <p14:creationId xmlns:p14="http://schemas.microsoft.com/office/powerpoint/2010/main" val="424852144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AE6B3C1-EA51-43A1-A46B-9C7D5F000482}" type="datetimeFigureOut">
              <a:rPr lang="en-US"/>
              <a:pPr/>
              <a:t>15/04/2013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294104-799E-4A56-9839-A95DD4BCDF76}" type="slidenum">
              <a:rPr lang="en-US"/>
              <a:pPr/>
              <a:t>‹#›</a:t>
            </a:fld>
            <a:endParaRPr lang="en-US"/>
          </a:p>
        </p:txBody>
      </p:sp>
    </p:spTree>
    <p:extLst>
      <p:ext uri="{BB962C8B-B14F-4D97-AF65-F5344CB8AC3E}">
        <p14:creationId xmlns:p14="http://schemas.microsoft.com/office/powerpoint/2010/main" val="3028573508"/>
      </p:ext>
    </p:extLst>
  </p:cSld>
  <p:clrMapOvr>
    <a:masterClrMapping/>
  </p:clrMapOvr>
  <p:transition spd="slow" advClick="0" advTm="3000">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5ABB377-1EE3-4BF1-9C49-24124C8DDDFE}" type="datetimeFigureOut">
              <a:rPr lang="en-US"/>
              <a:pPr/>
              <a:t>15/04/2013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7BA112-133F-4B81-8BD8-F6A9BCD817C4}" type="slidenum">
              <a:rPr lang="en-US"/>
              <a:pPr/>
              <a:t>‹#›</a:t>
            </a:fld>
            <a:endParaRPr lang="en-US"/>
          </a:p>
        </p:txBody>
      </p:sp>
    </p:spTree>
    <p:extLst>
      <p:ext uri="{BB962C8B-B14F-4D97-AF65-F5344CB8AC3E}">
        <p14:creationId xmlns:p14="http://schemas.microsoft.com/office/powerpoint/2010/main" val="3731231607"/>
      </p:ext>
    </p:extLst>
  </p:cSld>
  <p:clrMapOvr>
    <a:masterClrMapping/>
  </p:clrMapOvr>
  <p:transition spd="slow" advClick="0" advTm="3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C370103-7207-4420-8A4A-855868BC4A7D}" type="datetimeFigureOut">
              <a:rPr lang="en-US"/>
              <a:pPr/>
              <a:t>15/04/2013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20A6E2-B4CB-4906-92EA-C04F0A026FF0}" type="slidenum">
              <a:rPr lang="en-US"/>
              <a:pPr/>
              <a:t>‹#›</a:t>
            </a:fld>
            <a:endParaRPr lang="en-US"/>
          </a:p>
        </p:txBody>
      </p:sp>
    </p:spTree>
    <p:extLst>
      <p:ext uri="{BB962C8B-B14F-4D97-AF65-F5344CB8AC3E}">
        <p14:creationId xmlns:p14="http://schemas.microsoft.com/office/powerpoint/2010/main" val="3615700497"/>
      </p:ext>
    </p:extLst>
  </p:cSld>
  <p:clrMapOvr>
    <a:masterClrMapping/>
  </p:clrMapOvr>
  <p:transition spd="slow" advClick="0" advTm="3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BB062A8-C6EE-4E3D-82C1-BF09161A78A2}" type="datetimeFigureOut">
              <a:rPr lang="en-US"/>
              <a:pPr/>
              <a:t>15/04/2013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3CC39B4-D1D1-4619-A60D-46DFFEE99C95}" type="slidenum">
              <a:rPr lang="en-US"/>
              <a:pPr/>
              <a:t>‹#›</a:t>
            </a:fld>
            <a:endParaRPr lang="en-US"/>
          </a:p>
        </p:txBody>
      </p:sp>
    </p:spTree>
    <p:extLst>
      <p:ext uri="{BB962C8B-B14F-4D97-AF65-F5344CB8AC3E}">
        <p14:creationId xmlns:p14="http://schemas.microsoft.com/office/powerpoint/2010/main" val="3145883955"/>
      </p:ext>
    </p:extLst>
  </p:cSld>
  <p:clrMapOvr>
    <a:masterClrMapping/>
  </p:clrMapOvr>
  <p:transition spd="slow" advClick="0" advTm="3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01DF911-6EC8-468B-B185-192836EB6E79}" type="datetimeFigureOut">
              <a:rPr lang="en-US"/>
              <a:pPr/>
              <a:t>15/04/2013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2FA1373-C3D4-4A80-BE5C-5201EEDD00E5}" type="slidenum">
              <a:rPr lang="en-US"/>
              <a:pPr/>
              <a:t>‹#›</a:t>
            </a:fld>
            <a:endParaRPr lang="en-US"/>
          </a:p>
        </p:txBody>
      </p:sp>
    </p:spTree>
    <p:extLst>
      <p:ext uri="{BB962C8B-B14F-4D97-AF65-F5344CB8AC3E}">
        <p14:creationId xmlns:p14="http://schemas.microsoft.com/office/powerpoint/2010/main" val="3244474040"/>
      </p:ext>
    </p:extLst>
  </p:cSld>
  <p:clrMapOvr>
    <a:masterClrMapping/>
  </p:clrMapOvr>
  <p:transition spd="slow" advClick="0" advTm="3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A17B14D-764B-47C6-9E8D-5A2758B94396}" type="datetimeFigureOut">
              <a:rPr lang="en-US"/>
              <a:pPr/>
              <a:t>15/04/2013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7A7F6DD-75FD-4B06-8279-2D8D389CA15E}" type="slidenum">
              <a:rPr lang="en-US"/>
              <a:pPr/>
              <a:t>‹#›</a:t>
            </a:fld>
            <a:endParaRPr lang="en-US"/>
          </a:p>
        </p:txBody>
      </p:sp>
    </p:spTree>
    <p:extLst>
      <p:ext uri="{BB962C8B-B14F-4D97-AF65-F5344CB8AC3E}">
        <p14:creationId xmlns:p14="http://schemas.microsoft.com/office/powerpoint/2010/main" val="232049864"/>
      </p:ext>
    </p:extLst>
  </p:cSld>
  <p:clrMapOvr>
    <a:masterClrMapping/>
  </p:clrMapOvr>
  <p:transition spd="slow" advClick="0" advTm="3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0935090-83BE-4ADF-9F4E-125BB56C891D}" type="datetimeFigureOut">
              <a:rPr lang="en-US"/>
              <a:pPr/>
              <a:t>15/04/2013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67BEE86-5B73-498B-9BCF-BAB8C10772A9}" type="slidenum">
              <a:rPr lang="en-US"/>
              <a:pPr/>
              <a:t>‹#›</a:t>
            </a:fld>
            <a:endParaRPr lang="en-US"/>
          </a:p>
        </p:txBody>
      </p:sp>
    </p:spTree>
    <p:extLst>
      <p:ext uri="{BB962C8B-B14F-4D97-AF65-F5344CB8AC3E}">
        <p14:creationId xmlns:p14="http://schemas.microsoft.com/office/powerpoint/2010/main" val="4210190841"/>
      </p:ext>
    </p:extLst>
  </p:cSld>
  <p:clrMapOvr>
    <a:masterClrMapping/>
  </p:clrMapOvr>
  <p:transition spd="slow" advClick="0"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5ABB377-1EE3-4BF1-9C49-24124C8DDDFE}" type="datetimeFigureOut">
              <a:rPr lang="en-US"/>
              <a:pPr/>
              <a:t>15/04/2013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7BA112-133F-4B81-8BD8-F6A9BCD817C4}" type="slidenum">
              <a:rPr lang="en-US"/>
              <a:pPr/>
              <a:t>‹#›</a:t>
            </a:fld>
            <a:endParaRPr lang="en-US"/>
          </a:p>
        </p:txBody>
      </p:sp>
    </p:spTree>
    <p:extLst>
      <p:ext uri="{BB962C8B-B14F-4D97-AF65-F5344CB8AC3E}">
        <p14:creationId xmlns:p14="http://schemas.microsoft.com/office/powerpoint/2010/main" val="881737412"/>
      </p:ext>
    </p:extLst>
  </p:cSld>
  <p:clrMapOvr>
    <a:masterClrMapping/>
  </p:clrMapOvr>
  <p:transition spd="slow" advClick="0" advTm="3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A8DD3A5-F3FE-4492-B1A0-925755C48CC4}" type="datetimeFigureOut">
              <a:rPr lang="en-US"/>
              <a:pPr/>
              <a:t>15/04/2013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E437C5D-4E34-453A-9F19-CE617B2422D5}" type="slidenum">
              <a:rPr lang="en-US"/>
              <a:pPr/>
              <a:t>‹#›</a:t>
            </a:fld>
            <a:endParaRPr lang="en-US"/>
          </a:p>
        </p:txBody>
      </p:sp>
    </p:spTree>
    <p:extLst>
      <p:ext uri="{BB962C8B-B14F-4D97-AF65-F5344CB8AC3E}">
        <p14:creationId xmlns:p14="http://schemas.microsoft.com/office/powerpoint/2010/main" val="2762420019"/>
      </p:ext>
    </p:extLst>
  </p:cSld>
  <p:clrMapOvr>
    <a:masterClrMapping/>
  </p:clrMapOvr>
  <p:transition spd="slow" advClick="0" advTm="3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F1225D3-1F59-46CA-9D7F-125607E932B3}" type="datetimeFigureOut">
              <a:rPr lang="en-US"/>
              <a:pPr/>
              <a:t>15/04/2013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45DDB79-821C-45C2-92FC-5326BCB13DB1}" type="slidenum">
              <a:rPr lang="en-US"/>
              <a:pPr/>
              <a:t>‹#›</a:t>
            </a:fld>
            <a:endParaRPr lang="en-US"/>
          </a:p>
        </p:txBody>
      </p:sp>
    </p:spTree>
    <p:extLst>
      <p:ext uri="{BB962C8B-B14F-4D97-AF65-F5344CB8AC3E}">
        <p14:creationId xmlns:p14="http://schemas.microsoft.com/office/powerpoint/2010/main" val="4073089477"/>
      </p:ext>
    </p:extLst>
  </p:cSld>
  <p:clrMapOvr>
    <a:masterClrMapping/>
  </p:clrMapOvr>
  <p:transition spd="slow" advClick="0" advTm="3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24819D-C8FB-4B97-94B7-EF5BA04A073A}" type="datetimeFigureOut">
              <a:rPr lang="en-US"/>
              <a:pPr/>
              <a:t>15/04/2013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4A0C59-200C-47B1-A721-3A0E5E416B8C}" type="slidenum">
              <a:rPr lang="en-US"/>
              <a:pPr/>
              <a:t>‹#›</a:t>
            </a:fld>
            <a:endParaRPr lang="en-US"/>
          </a:p>
        </p:txBody>
      </p:sp>
    </p:spTree>
    <p:extLst>
      <p:ext uri="{BB962C8B-B14F-4D97-AF65-F5344CB8AC3E}">
        <p14:creationId xmlns:p14="http://schemas.microsoft.com/office/powerpoint/2010/main" val="4160146321"/>
      </p:ext>
    </p:extLst>
  </p:cSld>
  <p:clrMapOvr>
    <a:masterClrMapping/>
  </p:clrMapOvr>
  <p:transition spd="slow" advClick="0" advTm="3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BAC74FD-EE52-46E7-8241-62956C0F8AF5}" type="datetimeFigureOut">
              <a:rPr lang="en-US"/>
              <a:pPr/>
              <a:t>15/04/2013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B83051-3173-4B44-8D7E-BC2E1A034D8A}" type="slidenum">
              <a:rPr lang="en-US"/>
              <a:pPr/>
              <a:t>‹#›</a:t>
            </a:fld>
            <a:endParaRPr lang="en-US"/>
          </a:p>
        </p:txBody>
      </p:sp>
    </p:spTree>
    <p:extLst>
      <p:ext uri="{BB962C8B-B14F-4D97-AF65-F5344CB8AC3E}">
        <p14:creationId xmlns:p14="http://schemas.microsoft.com/office/powerpoint/2010/main" val="2774185260"/>
      </p:ext>
    </p:extLst>
  </p:cSld>
  <p:clrMapOvr>
    <a:masterClrMapping/>
  </p:clrMapOvr>
  <p:transition spd="slow" advClick="0" advTm="3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89385"/>
            <a:ext cx="7772400" cy="4810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383506"/>
            <a:ext cx="3810000" cy="330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383506"/>
            <a:ext cx="3810000" cy="330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1B5B98C3-8F2F-4A73-A380-7CE9B8E2ADAF}" type="slidenum">
              <a:rPr lang="en-US"/>
              <a:pPr>
                <a:defRPr/>
              </a:pPr>
              <a:t>‹#›</a:t>
            </a:fld>
            <a:endParaRPr lang="en-US"/>
          </a:p>
        </p:txBody>
      </p:sp>
    </p:spTree>
    <p:extLst>
      <p:ext uri="{BB962C8B-B14F-4D97-AF65-F5344CB8AC3E}">
        <p14:creationId xmlns:p14="http://schemas.microsoft.com/office/powerpoint/2010/main" val="415956829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453CE2-2548-49CD-8821-B2CACAF6E40A}" type="datetimeFigureOut">
              <a:rPr lang="en-US" smtClean="0"/>
              <a:pPr/>
              <a:t>15/04/2013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3C805-4593-4934-A18C-50D446EB19F9}" type="slidenum">
              <a:rPr lang="en-US" smtClean="0"/>
              <a:pPr/>
              <a:t>‹#›</a:t>
            </a:fld>
            <a:endParaRPr lang="en-US"/>
          </a:p>
        </p:txBody>
      </p:sp>
    </p:spTree>
    <p:extLst>
      <p:ext uri="{BB962C8B-B14F-4D97-AF65-F5344CB8AC3E}">
        <p14:creationId xmlns:p14="http://schemas.microsoft.com/office/powerpoint/2010/main" val="3659235317"/>
      </p:ext>
    </p:extLst>
  </p:cSld>
  <p:clrMapOvr>
    <a:masterClrMapping/>
  </p:clrMapOvr>
  <p:transition spd="slow" advClick="0"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C370103-7207-4420-8A4A-855868BC4A7D}" type="datetimeFigureOut">
              <a:rPr lang="en-US"/>
              <a:pPr/>
              <a:t>15/04/2013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20A6E2-B4CB-4906-92EA-C04F0A026FF0}" type="slidenum">
              <a:rPr lang="en-US"/>
              <a:pPr/>
              <a:t>‹#›</a:t>
            </a:fld>
            <a:endParaRPr lang="en-US"/>
          </a:p>
        </p:txBody>
      </p:sp>
    </p:spTree>
    <p:extLst>
      <p:ext uri="{BB962C8B-B14F-4D97-AF65-F5344CB8AC3E}">
        <p14:creationId xmlns:p14="http://schemas.microsoft.com/office/powerpoint/2010/main" val="243083563"/>
      </p:ext>
    </p:extLst>
  </p:cSld>
  <p:clrMapOvr>
    <a:masterClrMapping/>
  </p:clrMapOvr>
  <p:transition spd="slow" advClick="0"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BB062A8-C6EE-4E3D-82C1-BF09161A78A2}" type="datetimeFigureOut">
              <a:rPr lang="en-US"/>
              <a:pPr/>
              <a:t>15/04/2013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3CC39B4-D1D1-4619-A60D-46DFFEE99C95}" type="slidenum">
              <a:rPr lang="en-US"/>
              <a:pPr/>
              <a:t>‹#›</a:t>
            </a:fld>
            <a:endParaRPr lang="en-US"/>
          </a:p>
        </p:txBody>
      </p:sp>
    </p:spTree>
    <p:extLst>
      <p:ext uri="{BB962C8B-B14F-4D97-AF65-F5344CB8AC3E}">
        <p14:creationId xmlns:p14="http://schemas.microsoft.com/office/powerpoint/2010/main" val="1092947144"/>
      </p:ext>
    </p:extLst>
  </p:cSld>
  <p:clrMapOvr>
    <a:masterClrMapping/>
  </p:clrMapOvr>
  <p:transition spd="slow" advClick="0" advTm="3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01DF911-6EC8-468B-B185-192836EB6E79}" type="datetimeFigureOut">
              <a:rPr lang="en-US"/>
              <a:pPr/>
              <a:t>15/04/2013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2FA1373-C3D4-4A80-BE5C-5201EEDD00E5}" type="slidenum">
              <a:rPr lang="en-US"/>
              <a:pPr/>
              <a:t>‹#›</a:t>
            </a:fld>
            <a:endParaRPr lang="en-US"/>
          </a:p>
        </p:txBody>
      </p:sp>
    </p:spTree>
    <p:extLst>
      <p:ext uri="{BB962C8B-B14F-4D97-AF65-F5344CB8AC3E}">
        <p14:creationId xmlns:p14="http://schemas.microsoft.com/office/powerpoint/2010/main" val="228405765"/>
      </p:ext>
    </p:extLst>
  </p:cSld>
  <p:clrMapOvr>
    <a:masterClrMapping/>
  </p:clrMapOvr>
  <p:transition spd="slow"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A17B14D-764B-47C6-9E8D-5A2758B94396}" type="datetimeFigureOut">
              <a:rPr lang="en-US"/>
              <a:pPr/>
              <a:t>15/04/2013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7A7F6DD-75FD-4B06-8279-2D8D389CA15E}" type="slidenum">
              <a:rPr lang="en-US"/>
              <a:pPr/>
              <a:t>‹#›</a:t>
            </a:fld>
            <a:endParaRPr lang="en-US"/>
          </a:p>
        </p:txBody>
      </p:sp>
    </p:spTree>
    <p:extLst>
      <p:ext uri="{BB962C8B-B14F-4D97-AF65-F5344CB8AC3E}">
        <p14:creationId xmlns:p14="http://schemas.microsoft.com/office/powerpoint/2010/main" val="1101021293"/>
      </p:ext>
    </p:extLst>
  </p:cSld>
  <p:clrMapOvr>
    <a:masterClrMapping/>
  </p:clrMapOvr>
  <p:transition spd="slow" advClick="0"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0935090-83BE-4ADF-9F4E-125BB56C891D}" type="datetimeFigureOut">
              <a:rPr lang="en-US"/>
              <a:pPr/>
              <a:t>15/04/2013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67BEE86-5B73-498B-9BCF-BAB8C10772A9}" type="slidenum">
              <a:rPr lang="en-US"/>
              <a:pPr/>
              <a:t>‹#›</a:t>
            </a:fld>
            <a:endParaRPr lang="en-US"/>
          </a:p>
        </p:txBody>
      </p:sp>
    </p:spTree>
    <p:extLst>
      <p:ext uri="{BB962C8B-B14F-4D97-AF65-F5344CB8AC3E}">
        <p14:creationId xmlns:p14="http://schemas.microsoft.com/office/powerpoint/2010/main" val="2304405173"/>
      </p:ext>
    </p:extLst>
  </p:cSld>
  <p:clrMapOvr>
    <a:masterClrMapping/>
  </p:clrMapOvr>
  <p:transition spd="slow" advClick="0" advTm="3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A8DD3A5-F3FE-4492-B1A0-925755C48CC4}" type="datetimeFigureOut">
              <a:rPr lang="en-US"/>
              <a:pPr/>
              <a:t>15/04/2013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E437C5D-4E34-453A-9F19-CE617B2422D5}" type="slidenum">
              <a:rPr lang="en-US"/>
              <a:pPr/>
              <a:t>‹#›</a:t>
            </a:fld>
            <a:endParaRPr lang="en-US"/>
          </a:p>
        </p:txBody>
      </p:sp>
    </p:spTree>
    <p:extLst>
      <p:ext uri="{BB962C8B-B14F-4D97-AF65-F5344CB8AC3E}">
        <p14:creationId xmlns:p14="http://schemas.microsoft.com/office/powerpoint/2010/main" val="637335005"/>
      </p:ext>
    </p:extLst>
  </p:cSld>
  <p:clrMapOvr>
    <a:masterClrMapping/>
  </p:clrMapOvr>
  <p:transition spd="slow" advClick="0" advTm="3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F1225D3-1F59-46CA-9D7F-125607E932B3}" type="datetimeFigureOut">
              <a:rPr lang="en-US"/>
              <a:pPr/>
              <a:t>15/04/2013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45DDB79-821C-45C2-92FC-5326BCB13DB1}" type="slidenum">
              <a:rPr lang="en-US"/>
              <a:pPr/>
              <a:t>‹#›</a:t>
            </a:fld>
            <a:endParaRPr lang="en-US"/>
          </a:p>
        </p:txBody>
      </p:sp>
    </p:spTree>
    <p:extLst>
      <p:ext uri="{BB962C8B-B14F-4D97-AF65-F5344CB8AC3E}">
        <p14:creationId xmlns:p14="http://schemas.microsoft.com/office/powerpoint/2010/main" val="1518507121"/>
      </p:ext>
    </p:extLst>
  </p:cSld>
  <p:clrMapOvr>
    <a:masterClrMapping/>
  </p:clrMapOvr>
  <p:transition spd="slow" advClick="0" advTm="3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fld id="{5F453CE2-2548-49CD-8821-B2CACAF6E40A}" type="datetimeFigureOut">
              <a:rPr lang="en-US"/>
              <a:pPr/>
              <a:t>15/04/2013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fld id="{05E3C805-4593-4934-A18C-50D446EB19F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3000">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fld id="{5F453CE2-2548-49CD-8821-B2CACAF6E40A}" type="datetimeFigureOut">
              <a:rPr lang="en-US"/>
              <a:pPr/>
              <a:t>15/04/2013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fld id="{05E3C805-4593-4934-A18C-50D446EB19F9}" type="slidenum">
              <a:rPr lang="en-US"/>
              <a:pPr/>
              <a:t>‹#›</a:t>
            </a:fld>
            <a:endParaRPr lang="en-US"/>
          </a:p>
        </p:txBody>
      </p:sp>
    </p:spTree>
    <p:extLst>
      <p:ext uri="{BB962C8B-B14F-4D97-AF65-F5344CB8AC3E}">
        <p14:creationId xmlns:p14="http://schemas.microsoft.com/office/powerpoint/2010/main" val="18285724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spd="slow" advClick="0" advTm="3000">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6.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wsis-info@itu.int" TargetMode="External"/><Relationship Id="rId7" Type="http://schemas.openxmlformats.org/officeDocument/2006/relationships/hyperlink" Target="http://www.itu.int/itu-wsi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wsis.org/stocktaking" TargetMode="External"/><Relationship Id="rId5" Type="http://schemas.openxmlformats.org/officeDocument/2006/relationships/hyperlink" Target="http://www.wsis.org/review" TargetMode="External"/><Relationship Id="rId4" Type="http://schemas.openxmlformats.org/officeDocument/2006/relationships/hyperlink" Target="http://www.wsis.org/foru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694" y="843558"/>
            <a:ext cx="8100762" cy="3600986"/>
          </a:xfrm>
          <a:prstGeom prst="rect">
            <a:avLst/>
          </a:prstGeom>
        </p:spPr>
        <p:txBody>
          <a:bodyPr wrap="square">
            <a:spAutoFit/>
          </a:bodyPr>
          <a:lstStyle/>
          <a:p>
            <a:pPr algn="ctr"/>
            <a:r>
              <a:rPr lang="en-GB" sz="3200" b="1" dirty="0" smtClean="0">
                <a:effectLst>
                  <a:outerShdw blurRad="38100" dist="38100" dir="2700000" algn="tl">
                    <a:srgbClr val="000000">
                      <a:alpha val="43137"/>
                    </a:srgbClr>
                  </a:outerShdw>
                </a:effectLst>
              </a:rPr>
              <a:t>Overall Review of the </a:t>
            </a:r>
          </a:p>
          <a:p>
            <a:pPr algn="ctr"/>
            <a:r>
              <a:rPr lang="en-GB" sz="3200" b="1" dirty="0" smtClean="0">
                <a:effectLst>
                  <a:outerShdw blurRad="38100" dist="38100" dir="2700000" algn="tl">
                    <a:srgbClr val="000000">
                      <a:alpha val="43137"/>
                    </a:srgbClr>
                  </a:outerShdw>
                </a:effectLst>
              </a:rPr>
              <a:t>World Summit on the </a:t>
            </a:r>
            <a:br>
              <a:rPr lang="en-GB" sz="3200" b="1" dirty="0" smtClean="0">
                <a:effectLst>
                  <a:outerShdw blurRad="38100" dist="38100" dir="2700000" algn="tl">
                    <a:srgbClr val="000000">
                      <a:alpha val="43137"/>
                    </a:srgbClr>
                  </a:outerShdw>
                </a:effectLst>
              </a:rPr>
            </a:br>
            <a:r>
              <a:rPr lang="en-GB" sz="3200" b="1" dirty="0" smtClean="0">
                <a:effectLst>
                  <a:outerShdw blurRad="38100" dist="38100" dir="2700000" algn="tl">
                    <a:srgbClr val="000000">
                      <a:alpha val="43137"/>
                    </a:srgbClr>
                  </a:outerShdw>
                </a:effectLst>
              </a:rPr>
              <a:t>Information Society </a:t>
            </a:r>
            <a:br>
              <a:rPr lang="en-GB" sz="3200" b="1" dirty="0" smtClean="0">
                <a:effectLst>
                  <a:outerShdw blurRad="38100" dist="38100" dir="2700000" algn="tl">
                    <a:srgbClr val="000000">
                      <a:alpha val="43137"/>
                    </a:srgbClr>
                  </a:outerShdw>
                </a:effectLst>
              </a:rPr>
            </a:br>
            <a:r>
              <a:rPr lang="en-GB" sz="3200" b="1" dirty="0" smtClean="0">
                <a:effectLst>
                  <a:outerShdw blurRad="38100" dist="38100" dir="2700000" algn="tl">
                    <a:srgbClr val="000000">
                      <a:alpha val="43137"/>
                    </a:srgbClr>
                  </a:outerShdw>
                </a:effectLst>
              </a:rPr>
              <a:t>(WSIS+10) </a:t>
            </a:r>
          </a:p>
          <a:p>
            <a:pPr algn="ctr"/>
            <a:r>
              <a:rPr lang="en-GB" sz="2000" b="1" dirty="0" smtClean="0"/>
              <a:t/>
            </a:r>
            <a:br>
              <a:rPr lang="en-GB" sz="2000" b="1" dirty="0" smtClean="0"/>
            </a:br>
            <a:r>
              <a:rPr lang="en-GB" sz="2000" b="1" dirty="0" err="1" smtClean="0"/>
              <a:t>Jaroslaw</a:t>
            </a:r>
            <a:r>
              <a:rPr lang="en-GB" sz="2000" b="1" smtClean="0"/>
              <a:t> PONDER</a:t>
            </a:r>
          </a:p>
          <a:p>
            <a:pPr algn="ctr"/>
            <a:r>
              <a:rPr lang="en-GB" sz="2000" b="1" dirty="0" smtClean="0"/>
              <a:t>CEPT – ITU-Com Meeting</a:t>
            </a:r>
          </a:p>
          <a:p>
            <a:pPr algn="ctr"/>
            <a:r>
              <a:rPr lang="en-GB" sz="2000" b="1" dirty="0" smtClean="0"/>
              <a:t>Prague, Czech Republic</a:t>
            </a:r>
            <a:r>
              <a:rPr lang="en-US" sz="2000" b="1" dirty="0" smtClean="0"/>
              <a:t/>
            </a:r>
            <a:br>
              <a:rPr lang="en-US" sz="2000" b="1" dirty="0" smtClean="0"/>
            </a:br>
            <a:r>
              <a:rPr lang="en-US" sz="2000" b="1" dirty="0" smtClean="0"/>
              <a:t>16-18 April </a:t>
            </a:r>
            <a:r>
              <a:rPr lang="en-US" sz="2000" b="1" dirty="0" smtClean="0"/>
              <a:t>2014</a:t>
            </a:r>
            <a:endParaRPr lang="en-GB" sz="4000" b="1"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788968"/>
            <a:ext cx="1932013" cy="2732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1076" y="843558"/>
            <a:ext cx="1893412" cy="2677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7245167"/>
      </p:ext>
    </p:extLst>
  </p:cSld>
  <p:clrMapOvr>
    <a:masterClrMapping/>
  </p:clrMapOvr>
  <p:transition spd="slow" advClick="0" advTm="3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510"/>
            <a:ext cx="8229600" cy="4182715"/>
          </a:xfrm>
        </p:spPr>
        <p:txBody>
          <a:bodyPr/>
          <a:lstStyle/>
          <a:p>
            <a:pPr marL="0" lvl="0" indent="0">
              <a:buNone/>
            </a:pPr>
            <a:endParaRPr lang="en-US" sz="1800" b="1" dirty="0"/>
          </a:p>
          <a:p>
            <a:pPr lvl="1"/>
            <a:r>
              <a:rPr lang="en-US" sz="1400" b="1" dirty="0" smtClean="0"/>
              <a:t>WSIS </a:t>
            </a:r>
            <a:r>
              <a:rPr lang="en-US" sz="1400" b="1" dirty="0"/>
              <a:t>and MDG Implementation at National Level, including national ICT strategies towards and beyond 2015</a:t>
            </a:r>
            <a:endParaRPr lang="en-US" sz="1400" dirty="0"/>
          </a:p>
          <a:p>
            <a:pPr lvl="1"/>
            <a:r>
              <a:rPr lang="en-US" sz="1400" b="1" dirty="0"/>
              <a:t>Financial mechanisms at place for meeting the challenges of ICT for </a:t>
            </a:r>
            <a:r>
              <a:rPr lang="en-US" sz="1400" b="1" dirty="0" smtClean="0"/>
              <a:t>development</a:t>
            </a:r>
            <a:endParaRPr lang="en-US" sz="1400" dirty="0"/>
          </a:p>
          <a:p>
            <a:pPr lvl="0"/>
            <a:r>
              <a:rPr lang="en-US" sz="1800" b="1" dirty="0"/>
              <a:t>Section II: Reporting on Each Action line</a:t>
            </a:r>
            <a:endParaRPr lang="en-US" sz="1800" dirty="0"/>
          </a:p>
          <a:p>
            <a:pPr lvl="1"/>
            <a:r>
              <a:rPr lang="en-US" sz="1400" b="1" dirty="0"/>
              <a:t>C1 to C11</a:t>
            </a:r>
            <a:endParaRPr lang="en-US" sz="1400" dirty="0"/>
          </a:p>
          <a:p>
            <a:endParaRPr lang="en-US" sz="1800" dirty="0"/>
          </a:p>
          <a:p>
            <a:pPr lvl="0"/>
            <a:r>
              <a:rPr lang="en-US" sz="1800" b="1" dirty="0"/>
              <a:t>Section III: Profiles of Progress –  Select Case Studies</a:t>
            </a:r>
            <a:endParaRPr lang="en-US" sz="1800" dirty="0"/>
          </a:p>
          <a:p>
            <a:pPr marL="0" indent="0">
              <a:buNone/>
            </a:pPr>
            <a:endParaRPr lang="en-US" sz="1800" dirty="0"/>
          </a:p>
          <a:p>
            <a:pPr lvl="0"/>
            <a:r>
              <a:rPr lang="en-US" sz="1800" b="1" dirty="0"/>
              <a:t>Section IV: The Way Forward  and the Vision Beyond 2015</a:t>
            </a:r>
            <a:endParaRPr lang="en-US" sz="1800" dirty="0"/>
          </a:p>
          <a:p>
            <a:endParaRPr lang="en-US" dirty="0"/>
          </a:p>
        </p:txBody>
      </p:sp>
      <p:sp>
        <p:nvSpPr>
          <p:cNvPr id="4" name="Title 1"/>
          <p:cNvSpPr>
            <a:spLocks noGrp="1"/>
          </p:cNvSpPr>
          <p:nvPr>
            <p:ph type="title"/>
          </p:nvPr>
        </p:nvSpPr>
        <p:spPr>
          <a:xfrm>
            <a:off x="323528" y="-92546"/>
            <a:ext cx="8229600" cy="857250"/>
          </a:xfrm>
        </p:spPr>
        <p:txBody>
          <a:bodyPr/>
          <a:lstStyle/>
          <a:p>
            <a:r>
              <a:rPr lang="en-US" b="1" dirty="0" smtClean="0"/>
              <a:t/>
            </a:r>
            <a:br>
              <a:rPr lang="en-US" b="1" dirty="0" smtClean="0"/>
            </a:br>
            <a:r>
              <a:rPr lang="en-US" sz="3400" b="1" dirty="0" smtClean="0"/>
              <a:t>WSIS+10: Template for Country </a:t>
            </a:r>
            <a:r>
              <a:rPr lang="en-US" sz="3400" b="1" dirty="0"/>
              <a:t>Reporting </a:t>
            </a:r>
            <a:r>
              <a:rPr lang="en-US" sz="3400" dirty="0"/>
              <a:t/>
            </a:r>
            <a:br>
              <a:rPr lang="en-US" sz="3400" dirty="0"/>
            </a:br>
            <a:endParaRPr lang="en-US" sz="3400" dirty="0"/>
          </a:p>
        </p:txBody>
      </p:sp>
      <p:sp>
        <p:nvSpPr>
          <p:cNvPr id="5" name="TextBox 4"/>
          <p:cNvSpPr txBox="1"/>
          <p:nvPr/>
        </p:nvSpPr>
        <p:spPr>
          <a:xfrm>
            <a:off x="3128047" y="4484037"/>
            <a:ext cx="3532185" cy="492443"/>
          </a:xfrm>
          <a:prstGeom prst="rect">
            <a:avLst/>
          </a:prstGeom>
          <a:solidFill>
            <a:srgbClr val="FF0000"/>
          </a:solidFill>
        </p:spPr>
        <p:txBody>
          <a:bodyPr wrap="none" rtlCol="0">
            <a:spAutoFit/>
          </a:bodyPr>
          <a:lstStyle/>
          <a:p>
            <a:r>
              <a:rPr lang="en-US" sz="2600" b="1" dirty="0" smtClean="0">
                <a:solidFill>
                  <a:schemeClr val="bg1"/>
                </a:solidFill>
                <a:effectLst>
                  <a:outerShdw blurRad="38100" dist="38100" dir="2700000" algn="tl">
                    <a:srgbClr val="000000">
                      <a:alpha val="43137"/>
                    </a:srgbClr>
                  </a:outerShdw>
                </a:effectLst>
              </a:rPr>
              <a:t>www.wsis.org/review</a:t>
            </a:r>
            <a:endParaRPr lang="en-US" sz="2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0116684"/>
      </p:ext>
    </p:extLst>
  </p:cSld>
  <p:clrMapOvr>
    <a:masterClrMapping/>
  </p:clrMapOvr>
  <p:transition spd="slow" advClick="0" advTm="3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4"/>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1B5BA2"/>
                </a:solidFill>
                <a:latin typeface="Verdana" pitchFamily="34" charset="0"/>
              </a:defRPr>
            </a:lvl1pPr>
            <a:lvl2pPr marL="742950" indent="-285750">
              <a:defRPr sz="3600" b="1">
                <a:solidFill>
                  <a:srgbClr val="1B5BA2"/>
                </a:solidFill>
                <a:latin typeface="Verdana" pitchFamily="34" charset="0"/>
              </a:defRPr>
            </a:lvl2pPr>
            <a:lvl3pPr marL="1143000" indent="-228600">
              <a:defRPr sz="3600" b="1">
                <a:solidFill>
                  <a:srgbClr val="1B5BA2"/>
                </a:solidFill>
                <a:latin typeface="Verdana" pitchFamily="34" charset="0"/>
              </a:defRPr>
            </a:lvl3pPr>
            <a:lvl4pPr marL="1600200" indent="-228600">
              <a:defRPr sz="3600" b="1">
                <a:solidFill>
                  <a:srgbClr val="1B5BA2"/>
                </a:solidFill>
                <a:latin typeface="Verdana" pitchFamily="34" charset="0"/>
              </a:defRPr>
            </a:lvl4pPr>
            <a:lvl5pPr marL="2057400" indent="-228600">
              <a:defRPr sz="3600" b="1">
                <a:solidFill>
                  <a:srgbClr val="1B5BA2"/>
                </a:solidFill>
                <a:latin typeface="Verdana" pitchFamily="34" charset="0"/>
              </a:defRPr>
            </a:lvl5pPr>
            <a:lvl6pPr marL="2514600" indent="-228600" algn="ctr" eaLnBrk="0" fontAlgn="base" hangingPunct="0">
              <a:spcBef>
                <a:spcPct val="0"/>
              </a:spcBef>
              <a:spcAft>
                <a:spcPct val="0"/>
              </a:spcAft>
              <a:defRPr sz="3600" b="1">
                <a:solidFill>
                  <a:srgbClr val="1B5BA2"/>
                </a:solidFill>
                <a:latin typeface="Verdana" pitchFamily="34" charset="0"/>
              </a:defRPr>
            </a:lvl6pPr>
            <a:lvl7pPr marL="2971800" indent="-228600" algn="ctr" eaLnBrk="0" fontAlgn="base" hangingPunct="0">
              <a:spcBef>
                <a:spcPct val="0"/>
              </a:spcBef>
              <a:spcAft>
                <a:spcPct val="0"/>
              </a:spcAft>
              <a:defRPr sz="3600" b="1">
                <a:solidFill>
                  <a:srgbClr val="1B5BA2"/>
                </a:solidFill>
                <a:latin typeface="Verdana" pitchFamily="34" charset="0"/>
              </a:defRPr>
            </a:lvl7pPr>
            <a:lvl8pPr marL="3429000" indent="-228600" algn="ctr" eaLnBrk="0" fontAlgn="base" hangingPunct="0">
              <a:spcBef>
                <a:spcPct val="0"/>
              </a:spcBef>
              <a:spcAft>
                <a:spcPct val="0"/>
              </a:spcAft>
              <a:defRPr sz="3600" b="1">
                <a:solidFill>
                  <a:srgbClr val="1B5BA2"/>
                </a:solidFill>
                <a:latin typeface="Verdana" pitchFamily="34" charset="0"/>
              </a:defRPr>
            </a:lvl8pPr>
            <a:lvl9pPr marL="3886200" indent="-228600" algn="ctr" eaLnBrk="0" fontAlgn="base" hangingPunct="0">
              <a:spcBef>
                <a:spcPct val="0"/>
              </a:spcBef>
              <a:spcAft>
                <a:spcPct val="0"/>
              </a:spcAft>
              <a:defRPr sz="3600" b="1">
                <a:solidFill>
                  <a:srgbClr val="1B5BA2"/>
                </a:solidFill>
                <a:latin typeface="Verdana" pitchFamily="34" charset="0"/>
              </a:defRPr>
            </a:lvl9pPr>
          </a:lstStyle>
          <a:p>
            <a:fld id="{372834EE-C90C-49CB-B20B-35948C5675D9}" type="slidenum">
              <a:rPr lang="en-US" sz="1000" b="0" smtClean="0">
                <a:solidFill>
                  <a:srgbClr val="0E438A"/>
                </a:solidFill>
                <a:latin typeface="Zurich BT" charset="0"/>
              </a:rPr>
              <a:pPr/>
              <a:t>11</a:t>
            </a:fld>
            <a:endParaRPr lang="en-US" sz="1000" b="0" smtClean="0">
              <a:solidFill>
                <a:srgbClr val="0E438A"/>
              </a:solidFill>
              <a:latin typeface="Zurich BT" charset="0"/>
            </a:endParaRPr>
          </a:p>
        </p:txBody>
      </p:sp>
      <p:sp>
        <p:nvSpPr>
          <p:cNvPr id="6147" name="Rectangle 2"/>
          <p:cNvSpPr>
            <a:spLocks noGrp="1" noChangeArrowheads="1"/>
          </p:cNvSpPr>
          <p:nvPr>
            <p:ph type="title"/>
          </p:nvPr>
        </p:nvSpPr>
        <p:spPr>
          <a:xfrm>
            <a:off x="271907" y="740304"/>
            <a:ext cx="8352159" cy="853679"/>
          </a:xfrm>
        </p:spPr>
        <p:txBody>
          <a:bodyPr/>
          <a:lstStyle/>
          <a:p>
            <a:pPr algn="l"/>
            <a:r>
              <a:rPr lang="en-US" sz="2400" dirty="0" smtClean="0"/>
              <a:t>Monitoring the WSIS targets: </a:t>
            </a:r>
            <a:r>
              <a:rPr lang="en-US" sz="2400" dirty="0"/>
              <a:t>10 targets and </a:t>
            </a:r>
            <a:r>
              <a:rPr lang="en-US" sz="2400" dirty="0" smtClean="0"/>
              <a:t>49 </a:t>
            </a:r>
            <a:r>
              <a:rPr lang="en-US" sz="2400" dirty="0"/>
              <a:t>indicators </a:t>
            </a:r>
            <a:r>
              <a:rPr lang="en-US" sz="2400" dirty="0" smtClean="0"/>
              <a:t>to </a:t>
            </a:r>
            <a:r>
              <a:rPr lang="en-US" sz="2400" dirty="0"/>
              <a:t>assess the global information society </a:t>
            </a:r>
          </a:p>
        </p:txBody>
      </p:sp>
      <p:sp>
        <p:nvSpPr>
          <p:cNvPr id="6148" name="Rectangle 3"/>
          <p:cNvSpPr>
            <a:spLocks noGrp="1" noChangeArrowheads="1"/>
          </p:cNvSpPr>
          <p:nvPr>
            <p:ph type="body" sz="half" idx="1"/>
          </p:nvPr>
        </p:nvSpPr>
        <p:spPr>
          <a:xfrm>
            <a:off x="467544" y="1563638"/>
            <a:ext cx="6264696" cy="2880320"/>
          </a:xfrm>
        </p:spPr>
        <p:txBody>
          <a:bodyPr/>
          <a:lstStyle/>
          <a:p>
            <a:pPr>
              <a:lnSpc>
                <a:spcPct val="80000"/>
              </a:lnSpc>
            </a:pPr>
            <a:r>
              <a:rPr lang="en-US" sz="2000" dirty="0" smtClean="0"/>
              <a:t>A </a:t>
            </a:r>
            <a:r>
              <a:rPr lang="en-US" sz="2000" b="1" dirty="0" smtClean="0">
                <a:solidFill>
                  <a:srgbClr val="FF0000"/>
                </a:solidFill>
              </a:rPr>
              <a:t>response</a:t>
            </a:r>
            <a:r>
              <a:rPr lang="en-US" sz="2000" dirty="0" smtClean="0"/>
              <a:t> to the WSIS call to develop indicators for measuring the information society</a:t>
            </a:r>
          </a:p>
          <a:p>
            <a:pPr>
              <a:lnSpc>
                <a:spcPct val="80000"/>
              </a:lnSpc>
            </a:pPr>
            <a:r>
              <a:rPr lang="en-US" sz="2000" dirty="0" smtClean="0"/>
              <a:t>A </a:t>
            </a:r>
            <a:r>
              <a:rPr lang="en-US" sz="2000" b="1" dirty="0">
                <a:solidFill>
                  <a:srgbClr val="FF0000"/>
                </a:solidFill>
              </a:rPr>
              <a:t>concrete list of indicators</a:t>
            </a:r>
            <a:r>
              <a:rPr lang="en-US" sz="2000" b="1" dirty="0" smtClean="0">
                <a:solidFill>
                  <a:srgbClr val="C00000"/>
                </a:solidFill>
              </a:rPr>
              <a:t>, </a:t>
            </a:r>
            <a:r>
              <a:rPr lang="en-US" sz="2000" dirty="0" smtClean="0">
                <a:solidFill>
                  <a:schemeClr val="tx1"/>
                </a:solidFill>
              </a:rPr>
              <a:t>definitions, data collection methodologies, </a:t>
            </a:r>
            <a:r>
              <a:rPr lang="en-US" sz="2000" dirty="0" smtClean="0"/>
              <a:t>to monitor the 10 WSIS targets</a:t>
            </a:r>
          </a:p>
          <a:p>
            <a:pPr>
              <a:lnSpc>
                <a:spcPct val="80000"/>
              </a:lnSpc>
            </a:pPr>
            <a:r>
              <a:rPr lang="en-US" sz="2000" dirty="0" smtClean="0"/>
              <a:t>A </a:t>
            </a:r>
            <a:r>
              <a:rPr lang="en-US" sz="2000" b="1" dirty="0">
                <a:solidFill>
                  <a:srgbClr val="FF0000"/>
                </a:solidFill>
              </a:rPr>
              <a:t>practical tool </a:t>
            </a:r>
            <a:r>
              <a:rPr lang="en-US" sz="2000" dirty="0" smtClean="0"/>
              <a:t>for policy makers and data producers in developing countries to help them measure progress</a:t>
            </a:r>
          </a:p>
          <a:p>
            <a:pPr>
              <a:lnSpc>
                <a:spcPct val="80000"/>
              </a:lnSpc>
            </a:pPr>
            <a:r>
              <a:rPr lang="en-US" sz="2000" dirty="0" smtClean="0"/>
              <a:t>The </a:t>
            </a:r>
            <a:r>
              <a:rPr lang="en-US" sz="2000" b="1" dirty="0">
                <a:solidFill>
                  <a:srgbClr val="FF0000"/>
                </a:solidFill>
              </a:rPr>
              <a:t>main reference document </a:t>
            </a:r>
            <a:r>
              <a:rPr lang="en-US" sz="2000" dirty="0" smtClean="0"/>
              <a:t>for the final WSIS review prepared by the Partnership in 2014</a:t>
            </a:r>
          </a:p>
          <a:p>
            <a:pPr>
              <a:lnSpc>
                <a:spcPct val="80000"/>
              </a:lnSpc>
            </a:pPr>
            <a:r>
              <a:rPr lang="en-US" sz="2000" dirty="0" smtClean="0"/>
              <a:t>A number of </a:t>
            </a:r>
            <a:r>
              <a:rPr lang="en-US" sz="2000" b="1" dirty="0">
                <a:solidFill>
                  <a:srgbClr val="FF0000"/>
                </a:solidFill>
              </a:rPr>
              <a:t>countries have started tracking the WSIS targets </a:t>
            </a:r>
            <a:r>
              <a:rPr lang="en-US" sz="2000" dirty="0" smtClean="0"/>
              <a:t>based on this framework (e.g. Ecuador) </a:t>
            </a:r>
          </a:p>
        </p:txBody>
      </p:sp>
      <p:sp>
        <p:nvSpPr>
          <p:cNvPr id="6151" name="TextBox 6"/>
          <p:cNvSpPr txBox="1">
            <a:spLocks noChangeArrowheads="1"/>
          </p:cNvSpPr>
          <p:nvPr/>
        </p:nvSpPr>
        <p:spPr bwMode="auto">
          <a:xfrm>
            <a:off x="6822235" y="3848149"/>
            <a:ext cx="2214261" cy="30777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rgbClr val="1B5BA2"/>
                </a:solidFill>
                <a:latin typeface="Verdana" pitchFamily="34" charset="0"/>
              </a:defRPr>
            </a:lvl1pPr>
            <a:lvl2pPr marL="742950" indent="-285750">
              <a:defRPr sz="3600" b="1">
                <a:solidFill>
                  <a:srgbClr val="1B5BA2"/>
                </a:solidFill>
                <a:latin typeface="Verdana" pitchFamily="34" charset="0"/>
              </a:defRPr>
            </a:lvl2pPr>
            <a:lvl3pPr marL="1143000" indent="-228600">
              <a:defRPr sz="3600" b="1">
                <a:solidFill>
                  <a:srgbClr val="1B5BA2"/>
                </a:solidFill>
                <a:latin typeface="Verdana" pitchFamily="34" charset="0"/>
              </a:defRPr>
            </a:lvl3pPr>
            <a:lvl4pPr marL="1600200" indent="-228600">
              <a:defRPr sz="3600" b="1">
                <a:solidFill>
                  <a:srgbClr val="1B5BA2"/>
                </a:solidFill>
                <a:latin typeface="Verdana" pitchFamily="34" charset="0"/>
              </a:defRPr>
            </a:lvl4pPr>
            <a:lvl5pPr marL="2057400" indent="-228600">
              <a:defRPr sz="3600" b="1">
                <a:solidFill>
                  <a:srgbClr val="1B5BA2"/>
                </a:solidFill>
                <a:latin typeface="Verdana" pitchFamily="34" charset="0"/>
              </a:defRPr>
            </a:lvl5pPr>
            <a:lvl6pPr marL="2514600" indent="-228600" algn="ctr" eaLnBrk="0" fontAlgn="base" hangingPunct="0">
              <a:spcBef>
                <a:spcPct val="0"/>
              </a:spcBef>
              <a:spcAft>
                <a:spcPct val="0"/>
              </a:spcAft>
              <a:defRPr sz="3600" b="1">
                <a:solidFill>
                  <a:srgbClr val="1B5BA2"/>
                </a:solidFill>
                <a:latin typeface="Verdana" pitchFamily="34" charset="0"/>
              </a:defRPr>
            </a:lvl6pPr>
            <a:lvl7pPr marL="2971800" indent="-228600" algn="ctr" eaLnBrk="0" fontAlgn="base" hangingPunct="0">
              <a:spcBef>
                <a:spcPct val="0"/>
              </a:spcBef>
              <a:spcAft>
                <a:spcPct val="0"/>
              </a:spcAft>
              <a:defRPr sz="3600" b="1">
                <a:solidFill>
                  <a:srgbClr val="1B5BA2"/>
                </a:solidFill>
                <a:latin typeface="Verdana" pitchFamily="34" charset="0"/>
              </a:defRPr>
            </a:lvl7pPr>
            <a:lvl8pPr marL="3429000" indent="-228600" algn="ctr" eaLnBrk="0" fontAlgn="base" hangingPunct="0">
              <a:spcBef>
                <a:spcPct val="0"/>
              </a:spcBef>
              <a:spcAft>
                <a:spcPct val="0"/>
              </a:spcAft>
              <a:defRPr sz="3600" b="1">
                <a:solidFill>
                  <a:srgbClr val="1B5BA2"/>
                </a:solidFill>
                <a:latin typeface="Verdana" pitchFamily="34" charset="0"/>
              </a:defRPr>
            </a:lvl8pPr>
            <a:lvl9pPr marL="3886200" indent="-228600" algn="ctr" eaLnBrk="0" fontAlgn="base" hangingPunct="0">
              <a:spcBef>
                <a:spcPct val="0"/>
              </a:spcBef>
              <a:spcAft>
                <a:spcPct val="0"/>
              </a:spcAft>
              <a:defRPr sz="3600" b="1">
                <a:solidFill>
                  <a:srgbClr val="1B5BA2"/>
                </a:solidFill>
                <a:latin typeface="Verdana" pitchFamily="34" charset="0"/>
              </a:defRPr>
            </a:lvl9pPr>
          </a:lstStyle>
          <a:p>
            <a:r>
              <a:rPr lang="en-US" sz="1400" b="0" dirty="0">
                <a:solidFill>
                  <a:schemeClr val="tx2"/>
                </a:solidFill>
              </a:rPr>
              <a:t>Launched in May 2011</a:t>
            </a:r>
          </a:p>
        </p:txBody>
      </p:sp>
      <p:pic>
        <p:nvPicPr>
          <p:cNvPr id="9" name="Picture 5" descr="Partnership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162046"/>
            <a:ext cx="2238367" cy="3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WSIS indicators framework_lar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9687" y="1635646"/>
            <a:ext cx="1953593" cy="2085376"/>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6"/>
          <p:cNvSpPr txBox="1">
            <a:spLocks noChangeArrowheads="1"/>
          </p:cNvSpPr>
          <p:nvPr/>
        </p:nvSpPr>
        <p:spPr bwMode="auto">
          <a:xfrm>
            <a:off x="251520" y="285850"/>
            <a:ext cx="8791095" cy="41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t>Partnership on Measuring ICT for Development</a:t>
            </a:r>
          </a:p>
        </p:txBody>
      </p:sp>
      <p:sp>
        <p:nvSpPr>
          <p:cNvPr id="12" name="TextBox 11"/>
          <p:cNvSpPr txBox="1"/>
          <p:nvPr/>
        </p:nvSpPr>
        <p:spPr>
          <a:xfrm>
            <a:off x="3128047" y="4443958"/>
            <a:ext cx="3532185" cy="492443"/>
          </a:xfrm>
          <a:prstGeom prst="rect">
            <a:avLst/>
          </a:prstGeom>
          <a:solidFill>
            <a:srgbClr val="FF0000"/>
          </a:solidFill>
        </p:spPr>
        <p:txBody>
          <a:bodyPr wrap="none" rtlCol="0">
            <a:spAutoFit/>
          </a:bodyPr>
          <a:lstStyle/>
          <a:p>
            <a:r>
              <a:rPr lang="en-US" sz="2600" b="1" dirty="0" smtClean="0">
                <a:solidFill>
                  <a:schemeClr val="bg1"/>
                </a:solidFill>
                <a:effectLst>
                  <a:outerShdw blurRad="38100" dist="38100" dir="2700000" algn="tl">
                    <a:srgbClr val="000000">
                      <a:alpha val="43137"/>
                    </a:srgbClr>
                  </a:outerShdw>
                </a:effectLst>
              </a:rPr>
              <a:t>www.wsis.org/review</a:t>
            </a:r>
            <a:endParaRPr lang="en-US" sz="2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180304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defRPr>
            </a:lvl1pPr>
            <a:lvl2pPr marL="742950" indent="-285750">
              <a:defRPr sz="1600">
                <a:solidFill>
                  <a:schemeClr val="bg1"/>
                </a:solidFill>
                <a:latin typeface="Times New Roman" pitchFamily="18" charset="0"/>
              </a:defRPr>
            </a:lvl2pPr>
            <a:lvl3pPr marL="1143000" indent="-228600">
              <a:defRPr sz="1600">
                <a:solidFill>
                  <a:schemeClr val="bg1"/>
                </a:solidFill>
                <a:latin typeface="Times New Roman" pitchFamily="18" charset="0"/>
              </a:defRPr>
            </a:lvl3pPr>
            <a:lvl4pPr marL="1600200" indent="-228600">
              <a:defRPr sz="1600">
                <a:solidFill>
                  <a:schemeClr val="bg1"/>
                </a:solidFill>
                <a:latin typeface="Times New Roman" pitchFamily="18" charset="0"/>
              </a:defRPr>
            </a:lvl4pPr>
            <a:lvl5pPr marL="2057400" indent="-228600">
              <a:defRPr sz="16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9pPr>
          </a:lstStyle>
          <a:p>
            <a:fld id="{4DFEC104-08C0-42BE-AA3A-8929C3AF6F84}" type="slidenum">
              <a:rPr lang="en-US" sz="1000" smtClean="0">
                <a:solidFill>
                  <a:srgbClr val="0E438A"/>
                </a:solidFill>
                <a:latin typeface="Zurich BT" charset="0"/>
              </a:rPr>
              <a:pPr/>
              <a:t>12</a:t>
            </a:fld>
            <a:endParaRPr lang="en-US" sz="1000" dirty="0" smtClean="0">
              <a:solidFill>
                <a:srgbClr val="0E438A"/>
              </a:solidFill>
              <a:latin typeface="Zurich BT" charset="0"/>
            </a:endParaRPr>
          </a:p>
        </p:txBody>
      </p:sp>
      <p:sp>
        <p:nvSpPr>
          <p:cNvPr id="11267" name="Slide Number Placeholder 3"/>
          <p:cNvSpPr txBox="1">
            <a:spLocks noGrp="1"/>
          </p:cNvSpPr>
          <p:nvPr/>
        </p:nvSpPr>
        <p:spPr bwMode="auto">
          <a:xfrm>
            <a:off x="8531615" y="4802982"/>
            <a:ext cx="255198"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bg1"/>
                </a:solidFill>
                <a:latin typeface="Times New Roman" pitchFamily="18" charset="0"/>
              </a:defRPr>
            </a:lvl1pPr>
            <a:lvl2pPr marL="742950" indent="-285750">
              <a:defRPr sz="1600">
                <a:solidFill>
                  <a:schemeClr val="bg1"/>
                </a:solidFill>
                <a:latin typeface="Times New Roman" pitchFamily="18" charset="0"/>
              </a:defRPr>
            </a:lvl2pPr>
            <a:lvl3pPr marL="1143000" indent="-228600">
              <a:defRPr sz="1600">
                <a:solidFill>
                  <a:schemeClr val="bg1"/>
                </a:solidFill>
                <a:latin typeface="Times New Roman" pitchFamily="18" charset="0"/>
              </a:defRPr>
            </a:lvl3pPr>
            <a:lvl4pPr marL="1600200" indent="-228600">
              <a:defRPr sz="1600">
                <a:solidFill>
                  <a:schemeClr val="bg1"/>
                </a:solidFill>
                <a:latin typeface="Times New Roman" pitchFamily="18" charset="0"/>
              </a:defRPr>
            </a:lvl4pPr>
            <a:lvl5pPr marL="2057400" indent="-228600">
              <a:defRPr sz="16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9pPr>
          </a:lstStyle>
          <a:p>
            <a:pPr algn="r" eaLnBrk="1" hangingPunct="1"/>
            <a:fld id="{366B0C47-A1C1-4EFA-9682-F1A702188424}" type="slidenum">
              <a:rPr lang="en-US" sz="1000">
                <a:solidFill>
                  <a:srgbClr val="0E438A"/>
                </a:solidFill>
                <a:latin typeface="Zurich BT" charset="0"/>
                <a:cs typeface="Times New Roman" pitchFamily="18" charset="0"/>
              </a:rPr>
              <a:pPr algn="r" eaLnBrk="1" hangingPunct="1"/>
              <a:t>12</a:t>
            </a:fld>
            <a:endParaRPr lang="en-US" sz="1000">
              <a:solidFill>
                <a:srgbClr val="0E438A"/>
              </a:solidFill>
              <a:latin typeface="Zurich BT" charset="0"/>
              <a:cs typeface="Times New Roman" pitchFamily="18" charset="0"/>
            </a:endParaRPr>
          </a:p>
        </p:txBody>
      </p:sp>
      <p:sp>
        <p:nvSpPr>
          <p:cNvPr id="11268" name="Rectangle 6"/>
          <p:cNvSpPr>
            <a:spLocks noGrp="1" noChangeArrowheads="1"/>
          </p:cNvSpPr>
          <p:nvPr>
            <p:ph type="title"/>
          </p:nvPr>
        </p:nvSpPr>
        <p:spPr>
          <a:xfrm>
            <a:off x="251519" y="334503"/>
            <a:ext cx="8791095" cy="413692"/>
          </a:xfrm>
        </p:spPr>
        <p:txBody>
          <a:bodyPr/>
          <a:lstStyle/>
          <a:p>
            <a:r>
              <a:rPr lang="en-US" sz="3200" b="1" dirty="0" smtClean="0"/>
              <a:t>Partnership on Measuring ICT for Development: WSIS+10 Review </a:t>
            </a:r>
          </a:p>
        </p:txBody>
      </p:sp>
      <p:sp>
        <p:nvSpPr>
          <p:cNvPr id="11269" name="Rectangle 7"/>
          <p:cNvSpPr>
            <a:spLocks noGrp="1" noChangeArrowheads="1"/>
          </p:cNvSpPr>
          <p:nvPr>
            <p:ph type="body" sz="half" idx="1"/>
          </p:nvPr>
        </p:nvSpPr>
        <p:spPr>
          <a:xfrm>
            <a:off x="323850" y="1059582"/>
            <a:ext cx="6768430" cy="3438551"/>
          </a:xfrm>
        </p:spPr>
        <p:txBody>
          <a:bodyPr/>
          <a:lstStyle/>
          <a:p>
            <a:pPr>
              <a:lnSpc>
                <a:spcPct val="85000"/>
              </a:lnSpc>
              <a:buClr>
                <a:schemeClr val="tx2"/>
              </a:buClr>
            </a:pPr>
            <a:r>
              <a:rPr lang="en-US" sz="2000" dirty="0" smtClean="0"/>
              <a:t>Partnership on Measuring ICT for Development  - </a:t>
            </a:r>
            <a:r>
              <a:rPr lang="en-US" sz="2000" b="1" dirty="0" smtClean="0">
                <a:solidFill>
                  <a:srgbClr val="FF0000"/>
                </a:solidFill>
                <a:effectLst>
                  <a:outerShdw blurRad="38100" dist="38100" dir="2700000" algn="tl">
                    <a:srgbClr val="000000">
                      <a:alpha val="43137"/>
                    </a:srgbClr>
                  </a:outerShdw>
                </a:effectLst>
              </a:rPr>
              <a:t>Task Group on Measuring the WSIS Targets (TGWSIS)</a:t>
            </a:r>
            <a:r>
              <a:rPr lang="en-US" sz="2000" dirty="0" smtClean="0"/>
              <a:t>, l</a:t>
            </a:r>
            <a:br>
              <a:rPr lang="en-US" sz="2000" dirty="0" smtClean="0"/>
            </a:br>
            <a:r>
              <a:rPr lang="en-US" sz="2000" dirty="0" err="1" smtClean="0"/>
              <a:t>ed</a:t>
            </a:r>
            <a:r>
              <a:rPr lang="en-US" sz="2000" dirty="0" smtClean="0"/>
              <a:t> by ITU, will continue until 2015</a:t>
            </a:r>
          </a:p>
          <a:p>
            <a:pPr>
              <a:lnSpc>
                <a:spcPct val="85000"/>
              </a:lnSpc>
              <a:buClr>
                <a:schemeClr val="tx2"/>
              </a:buClr>
            </a:pPr>
            <a:r>
              <a:rPr lang="en-US" sz="2000" dirty="0" smtClean="0"/>
              <a:t>Promotion and dissemination of </a:t>
            </a:r>
            <a:r>
              <a:rPr lang="en-US" sz="2000" b="1" dirty="0" smtClean="0">
                <a:solidFill>
                  <a:srgbClr val="FF0000"/>
                </a:solidFill>
                <a:effectLst>
                  <a:outerShdw blurRad="38100" dist="38100" dir="2700000" algn="tl">
                    <a:srgbClr val="000000">
                      <a:alpha val="43137"/>
                    </a:srgbClr>
                  </a:outerShdw>
                </a:effectLst>
              </a:rPr>
              <a:t>WSIS targets statistical framework </a:t>
            </a:r>
            <a:r>
              <a:rPr lang="en-US" sz="2000" dirty="0" smtClean="0"/>
              <a:t>document and related indicators</a:t>
            </a:r>
          </a:p>
          <a:p>
            <a:pPr>
              <a:lnSpc>
                <a:spcPct val="85000"/>
              </a:lnSpc>
              <a:buClr>
                <a:schemeClr val="tx2"/>
              </a:buClr>
            </a:pPr>
            <a:r>
              <a:rPr lang="en-US" sz="2000" b="1" dirty="0" smtClean="0"/>
              <a:t>2012-2013</a:t>
            </a:r>
            <a:r>
              <a:rPr lang="en-US" sz="2000" dirty="0" smtClean="0"/>
              <a:t>: Metadata survey to take stock of data availability in countries </a:t>
            </a:r>
          </a:p>
          <a:p>
            <a:pPr>
              <a:lnSpc>
                <a:spcPct val="85000"/>
              </a:lnSpc>
              <a:buClr>
                <a:schemeClr val="tx2"/>
              </a:buClr>
            </a:pPr>
            <a:r>
              <a:rPr lang="en-US" sz="2000" b="1" dirty="0" smtClean="0"/>
              <a:t>2013-14</a:t>
            </a:r>
            <a:r>
              <a:rPr lang="en-US" sz="2000" dirty="0" smtClean="0"/>
              <a:t>: Country data collection on WSIS targets and preparation of assessment report</a:t>
            </a:r>
          </a:p>
          <a:p>
            <a:pPr>
              <a:lnSpc>
                <a:spcPct val="85000"/>
              </a:lnSpc>
              <a:buClr>
                <a:schemeClr val="tx2"/>
              </a:buClr>
            </a:pPr>
            <a:r>
              <a:rPr lang="en-US" sz="2000" b="1" dirty="0" smtClean="0">
                <a:solidFill>
                  <a:srgbClr val="C00000"/>
                </a:solidFill>
              </a:rPr>
              <a:t>Final report on the achievements of the WSIS targets will be presented in 2014 at ITU High-Level Meeting</a:t>
            </a:r>
          </a:p>
          <a:p>
            <a:pPr>
              <a:lnSpc>
                <a:spcPct val="85000"/>
              </a:lnSpc>
              <a:buClr>
                <a:schemeClr val="tx2"/>
              </a:buClr>
            </a:pPr>
            <a:endParaRPr lang="en-US" sz="2000" b="1" dirty="0" smtClean="0">
              <a:solidFill>
                <a:srgbClr val="FF0000"/>
              </a:solidFill>
            </a:endParaRPr>
          </a:p>
        </p:txBody>
      </p:sp>
      <p:pic>
        <p:nvPicPr>
          <p:cNvPr id="11270" name="Picture 5" descr="Partnership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162046"/>
            <a:ext cx="2238367" cy="3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6"/>
          <p:cNvSpPr txBox="1">
            <a:spLocks noChangeArrowheads="1"/>
          </p:cNvSpPr>
          <p:nvPr/>
        </p:nvSpPr>
        <p:spPr bwMode="auto">
          <a:xfrm>
            <a:off x="826889" y="4355116"/>
            <a:ext cx="8137599" cy="76944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bg1"/>
                </a:solidFill>
                <a:latin typeface="Times New Roman" pitchFamily="18" charset="0"/>
              </a:defRPr>
            </a:lvl1pPr>
            <a:lvl2pPr marL="742950" indent="-285750">
              <a:defRPr sz="1600">
                <a:solidFill>
                  <a:schemeClr val="bg1"/>
                </a:solidFill>
                <a:latin typeface="Times New Roman" pitchFamily="18" charset="0"/>
              </a:defRPr>
            </a:lvl2pPr>
            <a:lvl3pPr marL="1143000" indent="-228600">
              <a:defRPr sz="1600">
                <a:solidFill>
                  <a:schemeClr val="bg1"/>
                </a:solidFill>
                <a:latin typeface="Times New Roman" pitchFamily="18" charset="0"/>
              </a:defRPr>
            </a:lvl3pPr>
            <a:lvl4pPr marL="1600200" indent="-228600">
              <a:defRPr sz="1600">
                <a:solidFill>
                  <a:schemeClr val="bg1"/>
                </a:solidFill>
                <a:latin typeface="Times New Roman" pitchFamily="18" charset="0"/>
              </a:defRPr>
            </a:lvl4pPr>
            <a:lvl5pPr marL="2057400" indent="-228600">
              <a:defRPr sz="16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9pPr>
          </a:lstStyle>
          <a:p>
            <a:pPr algn="ctr"/>
            <a:r>
              <a:rPr lang="en-US" sz="2200" i="1" dirty="0">
                <a:solidFill>
                  <a:schemeClr val="tx2"/>
                </a:solidFill>
                <a:latin typeface="Verdana" pitchFamily="34" charset="0"/>
              </a:rPr>
              <a:t>Regular progress reports will be made at annual WSIS Forum and WTIM (Partnership sessions) </a:t>
            </a:r>
          </a:p>
        </p:txBody>
      </p:sp>
      <p:pic>
        <p:nvPicPr>
          <p:cNvPr id="11272" name="Picture 11" descr="WSIS indicators framework_lar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9687" y="1635646"/>
            <a:ext cx="1953593" cy="2085376"/>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78852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7494"/>
            <a:ext cx="8229600" cy="857250"/>
          </a:xfrm>
        </p:spPr>
        <p:txBody>
          <a:bodyPr/>
          <a:lstStyle/>
          <a:p>
            <a:pPr algn="l"/>
            <a:r>
              <a:rPr lang="en-US" b="1" dirty="0" smtClean="0"/>
              <a:t>WSIS+10: Regional Commissions</a:t>
            </a:r>
            <a:endParaRPr lang="en-US" b="1" dirty="0"/>
          </a:p>
        </p:txBody>
      </p:sp>
      <p:sp>
        <p:nvSpPr>
          <p:cNvPr id="3" name="Content Placeholder 2"/>
          <p:cNvSpPr>
            <a:spLocks noGrp="1"/>
          </p:cNvSpPr>
          <p:nvPr>
            <p:ph idx="1"/>
          </p:nvPr>
        </p:nvSpPr>
        <p:spPr>
          <a:xfrm>
            <a:off x="539552" y="1275606"/>
            <a:ext cx="8147248" cy="2880320"/>
          </a:xfrm>
        </p:spPr>
        <p:txBody>
          <a:bodyPr/>
          <a:lstStyle/>
          <a:p>
            <a:pPr>
              <a:spcAft>
                <a:spcPts val="600"/>
              </a:spcAft>
            </a:pPr>
            <a:r>
              <a:rPr lang="en-US" sz="1800" dirty="0" smtClean="0"/>
              <a:t>In follow up to the discussions at the WSIS Forum 2012 the ITU WSIS Secretariat has offered regular updates to the Regional Commissions with the following objectives: </a:t>
            </a:r>
          </a:p>
          <a:p>
            <a:pPr lvl="2">
              <a:spcAft>
                <a:spcPts val="600"/>
              </a:spcAft>
            </a:pPr>
            <a:r>
              <a:rPr lang="en-US" sz="1800" dirty="0" smtClean="0"/>
              <a:t>Regular </a:t>
            </a:r>
            <a:r>
              <a:rPr lang="en-US" sz="1800" dirty="0"/>
              <a:t>update on WSIS+10 related activities with possible implications for the WSIS +10 Regional Preparatory Process</a:t>
            </a:r>
            <a:r>
              <a:rPr lang="en-US" sz="1800" dirty="0" smtClean="0"/>
              <a:t>;</a:t>
            </a:r>
            <a:endParaRPr lang="en-US" sz="1800" dirty="0"/>
          </a:p>
          <a:p>
            <a:pPr lvl="2"/>
            <a:r>
              <a:rPr lang="en-US" sz="1800" dirty="0" smtClean="0"/>
              <a:t>Collection </a:t>
            </a:r>
            <a:r>
              <a:rPr lang="en-US" sz="1800" dirty="0"/>
              <a:t>of information using the WSIS+10, 10-Year Country Reporting </a:t>
            </a:r>
            <a:r>
              <a:rPr lang="en-US" sz="1800" dirty="0" smtClean="0"/>
              <a:t>Template through the meta data questionnaire </a:t>
            </a:r>
          </a:p>
          <a:p>
            <a:pPr>
              <a:spcAft>
                <a:spcPts val="600"/>
              </a:spcAft>
            </a:pPr>
            <a:r>
              <a:rPr lang="en-US" sz="1800" dirty="0" smtClean="0"/>
              <a:t>Special Session of the UN Regional Economic Commissions at </a:t>
            </a:r>
            <a:r>
              <a:rPr lang="en-US" sz="1800" dirty="0"/>
              <a:t>WSIS Forum </a:t>
            </a:r>
            <a:r>
              <a:rPr lang="en-US" sz="1800" dirty="0" smtClean="0"/>
              <a:t>2013 will be held the 15</a:t>
            </a:r>
            <a:r>
              <a:rPr lang="en-US" sz="1800" baseline="30000" dirty="0" smtClean="0"/>
              <a:t>th</a:t>
            </a:r>
            <a:r>
              <a:rPr lang="en-US" sz="1800" dirty="0" smtClean="0"/>
              <a:t> May </a:t>
            </a:r>
            <a:r>
              <a:rPr lang="en-US" sz="1800" dirty="0"/>
              <a:t>16:15 -</a:t>
            </a:r>
            <a:r>
              <a:rPr lang="en-US" sz="1800" dirty="0" smtClean="0"/>
              <a:t>18:00 (ITU Headquarters, Geneva, Switzerland) </a:t>
            </a:r>
            <a:endParaRPr lang="en-US" sz="1800" dirty="0"/>
          </a:p>
        </p:txBody>
      </p:sp>
    </p:spTree>
    <p:extLst>
      <p:ext uri="{BB962C8B-B14F-4D97-AF65-F5344CB8AC3E}">
        <p14:creationId xmlns:p14="http://schemas.microsoft.com/office/powerpoint/2010/main" val="3227482795"/>
      </p:ext>
    </p:extLst>
  </p:cSld>
  <p:clrMapOvr>
    <a:masterClrMapping/>
  </p:clrMapOvr>
  <p:transition spd="slow" advClick="0" advTm="3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7250"/>
          </a:xfrm>
        </p:spPr>
        <p:txBody>
          <a:bodyPr/>
          <a:lstStyle/>
          <a:p>
            <a:r>
              <a:rPr lang="en-US" sz="3600" b="1" dirty="0" smtClean="0"/>
              <a:t>WSIS+10: </a:t>
            </a:r>
            <a:r>
              <a:rPr lang="en-US" sz="3600" b="1" dirty="0"/>
              <a:t>Main Actions </a:t>
            </a:r>
            <a:r>
              <a:rPr lang="en-US" sz="3600" b="1" dirty="0" smtClean="0"/>
              <a:t>in 2013</a:t>
            </a:r>
            <a:endParaRPr lang="en-US" b="1" dirty="0"/>
          </a:p>
        </p:txBody>
      </p:sp>
      <p:sp>
        <p:nvSpPr>
          <p:cNvPr id="3" name="Content Placeholder 2"/>
          <p:cNvSpPr>
            <a:spLocks noGrp="1"/>
          </p:cNvSpPr>
          <p:nvPr>
            <p:ph idx="1"/>
          </p:nvPr>
        </p:nvSpPr>
        <p:spPr>
          <a:xfrm>
            <a:off x="395536" y="843558"/>
            <a:ext cx="8229600" cy="3691383"/>
          </a:xfrm>
        </p:spPr>
        <p:txBody>
          <a:bodyPr/>
          <a:lstStyle/>
          <a:p>
            <a:pPr marL="0" lvl="0" indent="0">
              <a:buNone/>
            </a:pPr>
            <a:r>
              <a:rPr lang="en-US" sz="1800" b="1" dirty="0" smtClean="0">
                <a:solidFill>
                  <a:srgbClr val="FF0000"/>
                </a:solidFill>
                <a:effectLst>
                  <a:outerShdw blurRad="38100" dist="38100" dir="2700000" algn="tl">
                    <a:srgbClr val="000000">
                      <a:alpha val="43137"/>
                    </a:srgbClr>
                  </a:outerShdw>
                </a:effectLst>
              </a:rPr>
              <a:t>25-27 February 2013: </a:t>
            </a:r>
            <a:r>
              <a:rPr lang="en-US" sz="1800" b="1" dirty="0">
                <a:solidFill>
                  <a:srgbClr val="FF0000"/>
                </a:solidFill>
                <a:effectLst>
                  <a:outerShdw blurRad="38100" dist="38100" dir="2700000" algn="tl">
                    <a:srgbClr val="000000">
                      <a:alpha val="43137"/>
                    </a:srgbClr>
                  </a:outerShdw>
                </a:effectLst>
              </a:rPr>
              <a:t>Multi-stakeholder Event </a:t>
            </a:r>
            <a:r>
              <a:rPr lang="en-US" sz="1800" b="1" dirty="0" smtClean="0">
                <a:solidFill>
                  <a:srgbClr val="FF0000"/>
                </a:solidFill>
                <a:effectLst>
                  <a:outerShdw blurRad="38100" dist="38100" dir="2700000" algn="tl">
                    <a:srgbClr val="000000">
                      <a:alpha val="43137"/>
                    </a:srgbClr>
                  </a:outerShdw>
                </a:effectLst>
              </a:rPr>
              <a:t>on </a:t>
            </a:r>
            <a:br>
              <a:rPr lang="en-US" sz="1800" b="1" dirty="0" smtClean="0">
                <a:solidFill>
                  <a:srgbClr val="FF0000"/>
                </a:solidFill>
                <a:effectLst>
                  <a:outerShdw blurRad="38100" dist="38100" dir="2700000" algn="tl">
                    <a:srgbClr val="000000">
                      <a:alpha val="43137"/>
                    </a:srgbClr>
                  </a:outerShdw>
                </a:effectLst>
              </a:rPr>
            </a:br>
            <a:r>
              <a:rPr lang="en-US" sz="1800" b="1" dirty="0" smtClean="0">
                <a:solidFill>
                  <a:srgbClr val="FF0000"/>
                </a:solidFill>
                <a:effectLst>
                  <a:outerShdw blurRad="38100" dist="38100" dir="2700000" algn="tl">
                    <a:srgbClr val="000000">
                      <a:alpha val="43137"/>
                    </a:srgbClr>
                  </a:outerShdw>
                </a:effectLst>
              </a:rPr>
              <a:t>Towards Knowledge Societies for Peace and Sustainable Development</a:t>
            </a:r>
            <a:r>
              <a:rPr lang="en-US" sz="1800" b="1" dirty="0">
                <a:solidFill>
                  <a:srgbClr val="FF0000"/>
                </a:solidFill>
                <a:effectLst>
                  <a:outerShdw blurRad="38100" dist="38100" dir="2700000" algn="tl">
                    <a:srgbClr val="000000">
                      <a:alpha val="43137"/>
                    </a:srgbClr>
                  </a:outerShdw>
                </a:effectLst>
              </a:rPr>
              <a:t/>
            </a:r>
            <a:br>
              <a:rPr lang="en-US" sz="1800" b="1" dirty="0">
                <a:solidFill>
                  <a:srgbClr val="FF0000"/>
                </a:solidFill>
                <a:effectLst>
                  <a:outerShdw blurRad="38100" dist="38100" dir="2700000" algn="tl">
                    <a:srgbClr val="000000">
                      <a:alpha val="43137"/>
                    </a:srgbClr>
                  </a:outerShdw>
                </a:effectLst>
              </a:rPr>
            </a:br>
            <a:r>
              <a:rPr lang="en-US" sz="1800" dirty="0" smtClean="0"/>
              <a:t>(</a:t>
            </a:r>
            <a:r>
              <a:rPr lang="en-US" sz="1800" dirty="0"/>
              <a:t>3 days event, hosted by </a:t>
            </a:r>
            <a:r>
              <a:rPr lang="en-US" sz="1800" dirty="0" smtClean="0"/>
              <a:t>UNESCO co-</a:t>
            </a:r>
            <a:r>
              <a:rPr lang="en-US" sz="1800" dirty="0" err="1" smtClean="0"/>
              <a:t>orgnized</a:t>
            </a:r>
            <a:r>
              <a:rPr lang="en-US" sz="1800" dirty="0" smtClean="0"/>
              <a:t> by </a:t>
            </a:r>
            <a:br>
              <a:rPr lang="en-US" sz="1800" dirty="0" smtClean="0"/>
            </a:br>
            <a:r>
              <a:rPr lang="en-US" sz="1800" dirty="0" smtClean="0"/>
              <a:t>ITU,UNCTAD and UNDP </a:t>
            </a:r>
            <a:r>
              <a:rPr lang="en-US" sz="1800" dirty="0"/>
              <a:t>in Paris, with a high-level </a:t>
            </a:r>
            <a:r>
              <a:rPr lang="en-US" sz="1800" dirty="0" smtClean="0"/>
              <a:t>component)</a:t>
            </a:r>
          </a:p>
          <a:p>
            <a:pPr marL="0" lvl="0" indent="0">
              <a:buNone/>
            </a:pPr>
            <a:r>
              <a:rPr lang="en-US" sz="1800" b="1" dirty="0" smtClean="0">
                <a:solidFill>
                  <a:srgbClr val="FF0000"/>
                </a:solidFill>
              </a:rPr>
              <a:t>Outcome of  the Event</a:t>
            </a:r>
          </a:p>
          <a:p>
            <a:r>
              <a:rPr lang="en-GB" sz="1600" b="1" dirty="0" smtClean="0">
                <a:cs typeface="ＭＳ Ｐゴシック" charset="0"/>
              </a:rPr>
              <a:t>Compilation </a:t>
            </a:r>
            <a:r>
              <a:rPr lang="en-GB" sz="1600" b="1" dirty="0">
                <a:cs typeface="ＭＳ Ｐゴシック" charset="0"/>
              </a:rPr>
              <a:t>of recommendations generated </a:t>
            </a:r>
            <a:r>
              <a:rPr lang="en-GB" sz="1600" dirty="0">
                <a:cs typeface="ＭＳ Ｐゴシック" charset="0"/>
              </a:rPr>
              <a:t>during the  event accompanied </a:t>
            </a:r>
            <a:r>
              <a:rPr lang="en-GB" sz="1600" dirty="0" smtClean="0">
                <a:cs typeface="ＭＳ Ｐゴシック" charset="0"/>
              </a:rPr>
              <a:t/>
            </a:r>
            <a:br>
              <a:rPr lang="en-GB" sz="1600" dirty="0" smtClean="0">
                <a:cs typeface="ＭＳ Ｐゴシック" charset="0"/>
              </a:rPr>
            </a:br>
            <a:r>
              <a:rPr lang="en-GB" sz="1600" dirty="0" smtClean="0">
                <a:cs typeface="ＭＳ Ｐゴシック" charset="0"/>
              </a:rPr>
              <a:t>by </a:t>
            </a:r>
            <a:r>
              <a:rPr lang="en-GB" sz="1600" dirty="0">
                <a:cs typeface="ＭＳ Ｐゴシック" charset="0"/>
              </a:rPr>
              <a:t>the introductory note drafted by organizers, UNESCO, ITU, UNDP, UNCTAD </a:t>
            </a:r>
            <a:r>
              <a:rPr lang="en-GB" sz="1600" dirty="0" smtClean="0">
                <a:cs typeface="ＭＳ Ｐゴシック" charset="0"/>
              </a:rPr>
              <a:t/>
            </a:r>
            <a:br>
              <a:rPr lang="en-GB" sz="1600" dirty="0" smtClean="0">
                <a:cs typeface="ＭＳ Ｐゴシック" charset="0"/>
              </a:rPr>
            </a:br>
            <a:r>
              <a:rPr lang="en-GB" sz="1600" dirty="0" smtClean="0">
                <a:cs typeface="ＭＳ Ｐゴシック" charset="0"/>
              </a:rPr>
              <a:t>(</a:t>
            </a:r>
            <a:r>
              <a:rPr lang="en-GB" sz="1600" dirty="0">
                <a:cs typeface="ＭＳ Ｐゴシック" charset="0"/>
              </a:rPr>
              <a:t>See Annex One). Annex Three refers to the outcomes from the ITU </a:t>
            </a:r>
            <a:r>
              <a:rPr lang="en-GB" sz="1600" dirty="0" smtClean="0">
                <a:cs typeface="ＭＳ Ｐゴシック" charset="0"/>
              </a:rPr>
              <a:t>sessions.</a:t>
            </a:r>
            <a:endParaRPr lang="en-US" sz="1600" dirty="0"/>
          </a:p>
          <a:p>
            <a:r>
              <a:rPr lang="en-GB" sz="1600" b="1" dirty="0" smtClean="0">
                <a:cs typeface="ＭＳ Ｐゴシック" charset="0"/>
              </a:rPr>
              <a:t>Final </a:t>
            </a:r>
            <a:r>
              <a:rPr lang="en-GB" sz="1600" b="1" dirty="0">
                <a:cs typeface="ＭＳ Ｐゴシック" charset="0"/>
              </a:rPr>
              <a:t>Statement: UNESCO Action Line focused, consensus based </a:t>
            </a:r>
            <a:r>
              <a:rPr lang="en-GB" sz="1600" b="1" dirty="0" smtClean="0">
                <a:cs typeface="ＭＳ Ｐゴシック" charset="0"/>
              </a:rPr>
              <a:t>text</a:t>
            </a:r>
            <a:r>
              <a:rPr lang="en-GB" sz="1600" dirty="0" smtClean="0">
                <a:cs typeface="ＭＳ Ｐゴシック" charset="0"/>
              </a:rPr>
              <a:t>.</a:t>
            </a:r>
            <a:endParaRPr lang="en-GB" sz="1600" dirty="0"/>
          </a:p>
          <a:p>
            <a:pPr marL="0" indent="0">
              <a:buNone/>
            </a:pPr>
            <a:r>
              <a:rPr lang="en-GB" sz="1600" dirty="0" smtClean="0">
                <a:cs typeface="ＭＳ Ｐゴシック" charset="0"/>
              </a:rPr>
              <a:t>The outcome of this Review Meeting will serve as an input into the discussions </a:t>
            </a:r>
            <a:br>
              <a:rPr lang="en-GB" sz="1600" dirty="0" smtClean="0">
                <a:cs typeface="ＭＳ Ｐゴシック" charset="0"/>
              </a:rPr>
            </a:br>
            <a:r>
              <a:rPr lang="en-GB" sz="1600" dirty="0" smtClean="0">
                <a:cs typeface="ＭＳ Ｐゴシック" charset="0"/>
              </a:rPr>
              <a:t>during the WSIS Forum 2013 in Geneva in May as well as inform the work of the </a:t>
            </a:r>
            <a:br>
              <a:rPr lang="en-GB" sz="1600" dirty="0" smtClean="0">
                <a:cs typeface="ＭＳ Ｐゴシック" charset="0"/>
              </a:rPr>
            </a:br>
            <a:r>
              <a:rPr lang="en-GB" sz="1600" dirty="0" smtClean="0">
                <a:cs typeface="ＭＳ Ｐゴシック" charset="0"/>
              </a:rPr>
              <a:t>Commission on Science and Technology for Development, the designated system-wide focal point for follow up to the WSIS outcomes, when it meets at its 16th </a:t>
            </a:r>
            <a:r>
              <a:rPr lang="en-GB" sz="1800" dirty="0" smtClean="0">
                <a:cs typeface="ＭＳ Ｐゴシック" charset="0"/>
              </a:rPr>
              <a:t>Session.</a:t>
            </a:r>
            <a:endParaRPr lang="en-US" sz="1800" dirty="0" smtClean="0">
              <a:cs typeface="ＭＳ Ｐゴシック" charset="0"/>
            </a:endParaRPr>
          </a:p>
          <a:p>
            <a:pPr marL="0" lvl="0" indent="0">
              <a:buNone/>
            </a:pPr>
            <a:endParaRPr lang="en-US" sz="1800" dirty="0" smtClean="0"/>
          </a:p>
          <a:p>
            <a:pPr marL="0" lvl="0" indent="0">
              <a:buNone/>
            </a:pPr>
            <a:endParaRPr lang="en-US" sz="1800" dirty="0"/>
          </a:p>
          <a:p>
            <a:pPr marL="0" lvl="0" indent="0">
              <a:buNone/>
            </a:pPr>
            <a:endParaRPr lang="en-US" sz="1800" dirty="0" smtClean="0"/>
          </a:p>
          <a:p>
            <a:pPr marL="0" lvl="0" indent="0">
              <a:buNone/>
            </a:pPr>
            <a:endParaRPr lang="en-US" sz="1800" dirty="0"/>
          </a:p>
          <a:p>
            <a:pPr marL="0" lvl="0" indent="0">
              <a:buNone/>
            </a:pPr>
            <a:endParaRPr lang="en-US" sz="1800" dirty="0"/>
          </a:p>
        </p:txBody>
      </p:sp>
      <p:sp>
        <p:nvSpPr>
          <p:cNvPr id="4" name="TextBox 3"/>
          <p:cNvSpPr txBox="1"/>
          <p:nvPr/>
        </p:nvSpPr>
        <p:spPr>
          <a:xfrm>
            <a:off x="3684085" y="4534941"/>
            <a:ext cx="3532185" cy="492443"/>
          </a:xfrm>
          <a:prstGeom prst="rect">
            <a:avLst/>
          </a:prstGeom>
          <a:solidFill>
            <a:srgbClr val="FF0000"/>
          </a:solidFill>
        </p:spPr>
        <p:txBody>
          <a:bodyPr wrap="none" rtlCol="0">
            <a:spAutoFit/>
          </a:bodyPr>
          <a:lstStyle/>
          <a:p>
            <a:r>
              <a:rPr lang="en-US" sz="2600" b="1" dirty="0" smtClean="0">
                <a:solidFill>
                  <a:schemeClr val="bg1"/>
                </a:solidFill>
                <a:effectLst>
                  <a:outerShdw blurRad="38100" dist="38100" dir="2700000" algn="tl">
                    <a:srgbClr val="000000">
                      <a:alpha val="43137"/>
                    </a:srgbClr>
                  </a:outerShdw>
                </a:effectLst>
              </a:rPr>
              <a:t>www.wsis.org/review</a:t>
            </a:r>
            <a:endParaRPr lang="en-US" sz="2600" b="1" dirty="0">
              <a:solidFill>
                <a:schemeClr val="bg1"/>
              </a:solidFill>
              <a:effectLst>
                <a:outerShdw blurRad="38100" dist="38100" dir="2700000" algn="tl">
                  <a:srgbClr val="000000">
                    <a:alpha val="43137"/>
                  </a:srgbClr>
                </a:outerShdw>
              </a:effectLst>
            </a:endParaRPr>
          </a:p>
        </p:txBody>
      </p:sp>
      <p:pic>
        <p:nvPicPr>
          <p:cNvPr id="2050" name="Picture 2" descr="http://www.unesco.org/new/typo3temp/pics/feb5eb177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2427734"/>
            <a:ext cx="1728192" cy="1301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82" y="339502"/>
            <a:ext cx="1039606"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740167"/>
      </p:ext>
    </p:extLst>
  </p:cSld>
  <p:clrMapOvr>
    <a:masterClrMapping/>
  </p:clrMapOvr>
  <p:transition spd="slow" advClick="0" advTm="3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332"/>
            <a:ext cx="8229600" cy="857250"/>
          </a:xfrm>
        </p:spPr>
        <p:txBody>
          <a:bodyPr/>
          <a:lstStyle/>
          <a:p>
            <a:r>
              <a:rPr lang="en-US" sz="3600" b="1" dirty="0" smtClean="0"/>
              <a:t>WSIS+10</a:t>
            </a:r>
            <a:r>
              <a:rPr lang="en-US" sz="3600" b="1" dirty="0"/>
              <a:t>: Main Actions </a:t>
            </a:r>
            <a:r>
              <a:rPr lang="en-US" sz="3600" b="1" dirty="0" smtClean="0"/>
              <a:t>in 2013</a:t>
            </a:r>
            <a:br>
              <a:rPr lang="en-US" sz="3600" b="1" dirty="0" smtClean="0"/>
            </a:br>
            <a:r>
              <a:rPr lang="en-US" sz="3600" b="1" dirty="0" smtClean="0"/>
              <a:t> </a:t>
            </a:r>
            <a:r>
              <a:rPr lang="en-US" sz="3200" b="1" dirty="0" smtClean="0"/>
              <a:t>WSIS Forum 2013: WSIS+10 </a:t>
            </a:r>
            <a:r>
              <a:rPr lang="en-US" sz="3200" b="1" dirty="0"/>
              <a:t>Visioning Tracks</a:t>
            </a:r>
            <a:endParaRPr lang="en-US" sz="4000" b="1" dirty="0"/>
          </a:p>
        </p:txBody>
      </p:sp>
      <p:sp>
        <p:nvSpPr>
          <p:cNvPr id="3" name="Content Placeholder 2"/>
          <p:cNvSpPr>
            <a:spLocks noGrp="1"/>
          </p:cNvSpPr>
          <p:nvPr>
            <p:ph idx="1"/>
          </p:nvPr>
        </p:nvSpPr>
        <p:spPr>
          <a:xfrm>
            <a:off x="467544" y="1265907"/>
            <a:ext cx="8229600" cy="3394075"/>
          </a:xfrm>
        </p:spPr>
        <p:txBody>
          <a:bodyPr/>
          <a:lstStyle/>
          <a:p>
            <a:pPr lvl="0"/>
            <a:r>
              <a:rPr lang="en-US" sz="2400" b="1" dirty="0" smtClean="0"/>
              <a:t>Opening Segment (13 May 2013)</a:t>
            </a:r>
          </a:p>
          <a:p>
            <a:r>
              <a:rPr lang="en-US" sz="2400" b="1" dirty="0"/>
              <a:t>Ministerial Round Table (14 May 2013)</a:t>
            </a:r>
          </a:p>
          <a:p>
            <a:r>
              <a:rPr lang="en-US" sz="2400" b="1" dirty="0" smtClean="0"/>
              <a:t>Two WSIS+10 Visioning Plenary Sessions</a:t>
            </a:r>
            <a:br>
              <a:rPr lang="en-US" sz="2400" b="1" dirty="0" smtClean="0"/>
            </a:br>
            <a:r>
              <a:rPr lang="en-US" sz="2400" b="1" dirty="0" smtClean="0"/>
              <a:t>(15/17 May </a:t>
            </a:r>
            <a:r>
              <a:rPr lang="en-US" sz="2400" b="1" dirty="0"/>
              <a:t>2013)</a:t>
            </a:r>
          </a:p>
          <a:p>
            <a:r>
              <a:rPr lang="en-US" sz="2400" b="1" dirty="0"/>
              <a:t>WSIS+10 </a:t>
            </a:r>
            <a:r>
              <a:rPr lang="en-US" sz="2400" b="1" dirty="0" smtClean="0"/>
              <a:t>Visioning Challenges</a:t>
            </a:r>
            <a:br>
              <a:rPr lang="en-US" sz="2400" b="1" dirty="0" smtClean="0"/>
            </a:br>
            <a:r>
              <a:rPr lang="en-US" sz="2400" b="1" dirty="0" smtClean="0"/>
              <a:t>(15/16 May 2013) </a:t>
            </a:r>
            <a:endParaRPr lang="en-US" sz="2400" b="1" dirty="0"/>
          </a:p>
          <a:p>
            <a:r>
              <a:rPr lang="en-US" sz="2400" b="1" dirty="0" smtClean="0"/>
              <a:t>WSIS+10 Visioning Gala</a:t>
            </a:r>
            <a:endParaRPr lang="en-US" sz="2400" b="1" dirty="0"/>
          </a:p>
        </p:txBody>
      </p:sp>
      <p:sp>
        <p:nvSpPr>
          <p:cNvPr id="4" name="TextBox 3"/>
          <p:cNvSpPr txBox="1"/>
          <p:nvPr/>
        </p:nvSpPr>
        <p:spPr>
          <a:xfrm>
            <a:off x="3128047" y="4484037"/>
            <a:ext cx="3532185" cy="492443"/>
          </a:xfrm>
          <a:prstGeom prst="rect">
            <a:avLst/>
          </a:prstGeom>
          <a:solidFill>
            <a:srgbClr val="FF0000"/>
          </a:solidFill>
        </p:spPr>
        <p:txBody>
          <a:bodyPr wrap="none" rtlCol="0">
            <a:spAutoFit/>
          </a:bodyPr>
          <a:lstStyle/>
          <a:p>
            <a:r>
              <a:rPr lang="en-US" sz="2600" b="1" dirty="0" smtClean="0">
                <a:solidFill>
                  <a:schemeClr val="bg1"/>
                </a:solidFill>
                <a:effectLst>
                  <a:outerShdw blurRad="38100" dist="38100" dir="2700000" algn="tl">
                    <a:srgbClr val="000000">
                      <a:alpha val="43137"/>
                    </a:srgbClr>
                  </a:outerShdw>
                </a:effectLst>
              </a:rPr>
              <a:t>www.wsis.org/review</a:t>
            </a:r>
            <a:endParaRPr lang="en-US" sz="2600" b="1" dirty="0">
              <a:solidFill>
                <a:schemeClr val="bg1"/>
              </a:solidFill>
              <a:effectLst>
                <a:outerShdw blurRad="38100" dist="38100" dir="2700000" algn="tl">
                  <a:srgbClr val="000000">
                    <a:alpha val="43137"/>
                  </a:srgbClr>
                </a:outerShdw>
              </a:effectLst>
            </a:endParaRPr>
          </a:p>
        </p:txBody>
      </p:sp>
      <p:pic>
        <p:nvPicPr>
          <p:cNvPr id="8" name="Picture 7" descr="outcome_docum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99056">
            <a:off x="7500755" y="1491630"/>
            <a:ext cx="1419225" cy="2000250"/>
          </a:xfrm>
          <a:prstGeom prst="rect">
            <a:avLst/>
          </a:prstGeom>
          <a:ln>
            <a:noFill/>
          </a:ln>
          <a:effectLst>
            <a:outerShdw blurRad="292100" dist="139700" dir="2700000" algn="tl" rotWithShape="0">
              <a:srgbClr val="333333">
                <a:alpha val="65000"/>
              </a:srgbClr>
            </a:outerShdw>
          </a:effectLs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39185">
            <a:off x="6306296" y="1116282"/>
            <a:ext cx="1581528" cy="225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fofai\Pictures\WF12_IdentifyingEmergingTrends_Booklet-we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649904">
            <a:off x="6903967" y="2414278"/>
            <a:ext cx="1400175" cy="198120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814977714"/>
      </p:ext>
    </p:extLst>
  </p:cSld>
  <p:clrMapOvr>
    <a:masterClrMapping/>
  </p:clrMapOvr>
  <p:transition spd="slow" advClick="0" advTm="3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332"/>
            <a:ext cx="8229600" cy="857250"/>
          </a:xfrm>
        </p:spPr>
        <p:txBody>
          <a:bodyPr/>
          <a:lstStyle/>
          <a:p>
            <a:r>
              <a:rPr lang="en-US" sz="3600" b="1" dirty="0" smtClean="0"/>
              <a:t>WSIS+10: Main Actions in 2013</a:t>
            </a:r>
            <a:br>
              <a:rPr lang="en-US" sz="3600" b="1" dirty="0" smtClean="0"/>
            </a:br>
            <a:r>
              <a:rPr lang="en-US" sz="3600" b="1" dirty="0" smtClean="0"/>
              <a:t> </a:t>
            </a:r>
            <a:r>
              <a:rPr lang="en-US" sz="3200" b="1" dirty="0" smtClean="0"/>
              <a:t>WSIS Forum 2013: WSIS+10 </a:t>
            </a:r>
            <a:r>
              <a:rPr lang="en-US" sz="3200" b="1" dirty="0"/>
              <a:t>Visioning Tracks</a:t>
            </a:r>
            <a:endParaRPr lang="en-US" sz="4000" b="1" dirty="0"/>
          </a:p>
        </p:txBody>
      </p:sp>
      <p:sp>
        <p:nvSpPr>
          <p:cNvPr id="3" name="Content Placeholder 2"/>
          <p:cNvSpPr>
            <a:spLocks noGrp="1"/>
          </p:cNvSpPr>
          <p:nvPr>
            <p:ph idx="1"/>
          </p:nvPr>
        </p:nvSpPr>
        <p:spPr>
          <a:xfrm>
            <a:off x="467543" y="1059582"/>
            <a:ext cx="6552730" cy="3394075"/>
          </a:xfrm>
        </p:spPr>
        <p:txBody>
          <a:bodyPr/>
          <a:lstStyle/>
          <a:p>
            <a:pPr lvl="0"/>
            <a:r>
              <a:rPr lang="en-US" sz="2000" b="1" dirty="0" smtClean="0"/>
              <a:t>Expected Outcomes</a:t>
            </a:r>
          </a:p>
          <a:p>
            <a:pPr lvl="1"/>
            <a:r>
              <a:rPr lang="en-GB" sz="1800" u="sng" dirty="0">
                <a:solidFill>
                  <a:srgbClr val="FF0000"/>
                </a:solidFill>
                <a:effectLst>
                  <a:outerShdw blurRad="38100" dist="38100" dir="2700000" algn="tl">
                    <a:srgbClr val="000000">
                      <a:alpha val="43137"/>
                    </a:srgbClr>
                  </a:outerShdw>
                </a:effectLst>
              </a:rPr>
              <a:t>WSIS+10 </a:t>
            </a:r>
            <a:r>
              <a:rPr lang="en-GB" sz="1800" u="sng" dirty="0" smtClean="0">
                <a:solidFill>
                  <a:srgbClr val="FF0000"/>
                </a:solidFill>
                <a:effectLst>
                  <a:outerShdw blurRad="38100" dist="38100" dir="2700000" algn="tl">
                    <a:srgbClr val="000000">
                      <a:alpha val="43137"/>
                    </a:srgbClr>
                  </a:outerShdw>
                </a:effectLst>
              </a:rPr>
              <a:t>Visioning Challenge</a:t>
            </a:r>
            <a:r>
              <a:rPr lang="en-GB" sz="1800" dirty="0" smtClean="0"/>
              <a:t>: Set </a:t>
            </a:r>
            <a:r>
              <a:rPr lang="en-GB" sz="1800" dirty="0"/>
              <a:t>of recommendations developed through the multi-stakeholder and consensus based approach </a:t>
            </a:r>
            <a:r>
              <a:rPr lang="en-GB" sz="1800" dirty="0" smtClean="0"/>
              <a:t>shaping WSIS process review requirements to be addressed during the WSIS+10 High Level Event (2014)</a:t>
            </a:r>
            <a:endParaRPr lang="en-US" sz="1800" dirty="0"/>
          </a:p>
          <a:p>
            <a:pPr lvl="1"/>
            <a:r>
              <a:rPr lang="en-GB" sz="1800" u="sng" dirty="0">
                <a:solidFill>
                  <a:srgbClr val="FF0000"/>
                </a:solidFill>
                <a:effectLst>
                  <a:outerShdw blurRad="38100" dist="38100" dir="2700000" algn="tl">
                    <a:srgbClr val="000000">
                      <a:alpha val="43137"/>
                    </a:srgbClr>
                  </a:outerShdw>
                </a:effectLst>
              </a:rPr>
              <a:t>WSIS+10 Communique</a:t>
            </a:r>
            <a:r>
              <a:rPr lang="en-GB" sz="1800" dirty="0">
                <a:solidFill>
                  <a:srgbClr val="FF0000"/>
                </a:solidFill>
                <a:effectLst>
                  <a:outerShdw blurRad="38100" dist="38100" dir="2700000" algn="tl">
                    <a:srgbClr val="000000">
                      <a:alpha val="43137"/>
                    </a:srgbClr>
                  </a:outerShdw>
                </a:effectLst>
              </a:rPr>
              <a:t> </a:t>
            </a:r>
            <a:endParaRPr lang="en-US" sz="1800" dirty="0">
              <a:solidFill>
                <a:srgbClr val="FF0000"/>
              </a:solidFill>
              <a:effectLst>
                <a:outerShdw blurRad="38100" dist="38100" dir="2700000" algn="tl">
                  <a:srgbClr val="000000">
                    <a:alpha val="43137"/>
                  </a:srgbClr>
                </a:outerShdw>
              </a:effectLst>
            </a:endParaRPr>
          </a:p>
          <a:p>
            <a:pPr lvl="1"/>
            <a:r>
              <a:rPr lang="en-GB" sz="1800" u="sng" dirty="0" smtClean="0">
                <a:solidFill>
                  <a:srgbClr val="FF0000"/>
                </a:solidFill>
                <a:effectLst>
                  <a:outerShdw blurRad="38100" dist="38100" dir="2700000" algn="tl">
                    <a:srgbClr val="000000">
                      <a:alpha val="43137"/>
                    </a:srgbClr>
                  </a:outerShdw>
                </a:effectLst>
              </a:rPr>
              <a:t>WSIS </a:t>
            </a:r>
            <a:r>
              <a:rPr lang="en-GB" sz="1800" u="sng" dirty="0">
                <a:solidFill>
                  <a:srgbClr val="FF0000"/>
                </a:solidFill>
                <a:effectLst>
                  <a:outerShdw blurRad="38100" dist="38100" dir="2700000" algn="tl">
                    <a:srgbClr val="000000">
                      <a:alpha val="43137"/>
                    </a:srgbClr>
                  </a:outerShdw>
                </a:effectLst>
              </a:rPr>
              <a:t>Forum 2013 Outcome Document</a:t>
            </a:r>
            <a:r>
              <a:rPr lang="en-GB" sz="1800" dirty="0"/>
              <a:t>: Compilation of recommendations from all sessions with special focus on recommendations for WSIS+10. </a:t>
            </a:r>
            <a:endParaRPr lang="en-US" sz="1800" dirty="0"/>
          </a:p>
          <a:p>
            <a:pPr lvl="1"/>
            <a:r>
              <a:rPr lang="en-GB" sz="1800" u="sng" dirty="0" smtClean="0">
                <a:solidFill>
                  <a:srgbClr val="FF0000"/>
                </a:solidFill>
                <a:effectLst>
                  <a:outerShdw blurRad="38100" dist="38100" dir="2700000" algn="tl">
                    <a:srgbClr val="000000">
                      <a:alpha val="43137"/>
                    </a:srgbClr>
                  </a:outerShdw>
                </a:effectLst>
              </a:rPr>
              <a:t>Identifying </a:t>
            </a:r>
            <a:r>
              <a:rPr lang="en-GB" sz="1800" u="sng" dirty="0">
                <a:solidFill>
                  <a:srgbClr val="FF0000"/>
                </a:solidFill>
                <a:effectLst>
                  <a:outerShdw blurRad="38100" dist="38100" dir="2700000" algn="tl">
                    <a:srgbClr val="000000">
                      <a:alpha val="43137"/>
                    </a:srgbClr>
                  </a:outerShdw>
                </a:effectLst>
              </a:rPr>
              <a:t>Emerging Trends and a WSIS Beyond </a:t>
            </a:r>
            <a:r>
              <a:rPr lang="en-GB" sz="1800" u="sng" dirty="0" smtClean="0">
                <a:solidFill>
                  <a:srgbClr val="FF0000"/>
                </a:solidFill>
                <a:effectLst>
                  <a:outerShdw blurRad="38100" dist="38100" dir="2700000" algn="tl">
                    <a:srgbClr val="000000">
                      <a:alpha val="43137"/>
                    </a:srgbClr>
                  </a:outerShdw>
                </a:effectLst>
              </a:rPr>
              <a:t>2015</a:t>
            </a:r>
            <a:r>
              <a:rPr lang="en-GB" sz="1800" dirty="0" smtClean="0"/>
              <a:t/>
            </a:r>
            <a:br>
              <a:rPr lang="en-GB" sz="1800" dirty="0" smtClean="0"/>
            </a:br>
            <a:r>
              <a:rPr lang="en-GB" sz="1800" dirty="0" smtClean="0"/>
              <a:t>2013 Edition </a:t>
            </a:r>
            <a:endParaRPr lang="en-US" sz="1800" dirty="0"/>
          </a:p>
          <a:p>
            <a:pPr lvl="1"/>
            <a:endParaRPr lang="en-US" sz="1800" b="1" dirty="0"/>
          </a:p>
        </p:txBody>
      </p:sp>
      <p:sp>
        <p:nvSpPr>
          <p:cNvPr id="4" name="TextBox 3"/>
          <p:cNvSpPr txBox="1"/>
          <p:nvPr/>
        </p:nvSpPr>
        <p:spPr>
          <a:xfrm>
            <a:off x="3128047" y="4484037"/>
            <a:ext cx="3532185" cy="492443"/>
          </a:xfrm>
          <a:prstGeom prst="rect">
            <a:avLst/>
          </a:prstGeom>
          <a:solidFill>
            <a:srgbClr val="FF0000"/>
          </a:solidFill>
        </p:spPr>
        <p:txBody>
          <a:bodyPr wrap="none" rtlCol="0">
            <a:spAutoFit/>
          </a:bodyPr>
          <a:lstStyle/>
          <a:p>
            <a:r>
              <a:rPr lang="en-US" sz="2600" b="1" dirty="0" smtClean="0">
                <a:solidFill>
                  <a:schemeClr val="bg1"/>
                </a:solidFill>
                <a:effectLst>
                  <a:outerShdw blurRad="38100" dist="38100" dir="2700000" algn="tl">
                    <a:srgbClr val="000000">
                      <a:alpha val="43137"/>
                    </a:srgbClr>
                  </a:outerShdw>
                </a:effectLst>
              </a:rPr>
              <a:t>www.wsis.org/review</a:t>
            </a:r>
            <a:endParaRPr lang="en-US" sz="2600" b="1" dirty="0">
              <a:solidFill>
                <a:schemeClr val="bg1"/>
              </a:solidFill>
              <a:effectLst>
                <a:outerShdw blurRad="38100" dist="38100" dir="2700000" algn="tl">
                  <a:srgbClr val="000000">
                    <a:alpha val="43137"/>
                  </a:srgbClr>
                </a:outerShdw>
              </a:effectLst>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39185">
            <a:off x="6949331" y="1331447"/>
            <a:ext cx="1581528" cy="225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outcome_documen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99056">
            <a:off x="7500755" y="1491630"/>
            <a:ext cx="1419225" cy="2000250"/>
          </a:xfrm>
          <a:prstGeom prst="rect">
            <a:avLst/>
          </a:prstGeom>
          <a:ln>
            <a:noFill/>
          </a:ln>
          <a:effectLst>
            <a:outerShdw blurRad="292100" dist="139700" dir="2700000" algn="tl" rotWithShape="0">
              <a:srgbClr val="333333">
                <a:alpha val="65000"/>
              </a:srgbClr>
            </a:outerShdw>
          </a:effectLs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72769">
            <a:off x="7026910" y="1991367"/>
            <a:ext cx="1724222" cy="243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Users\fofai\Pictures\WF12_IdentifyingEmergingTrends_Booklet-we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59264">
            <a:off x="7417497" y="2650747"/>
            <a:ext cx="1400175" cy="198120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083198536"/>
      </p:ext>
    </p:extLst>
  </p:cSld>
  <p:clrMapOvr>
    <a:masterClrMapping/>
  </p:clrMapOvr>
  <p:transition spd="slow" advClick="0" advTm="3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857250"/>
          </a:xfrm>
        </p:spPr>
        <p:txBody>
          <a:bodyPr/>
          <a:lstStyle/>
          <a:p>
            <a:r>
              <a:rPr lang="en-US" b="1" dirty="0"/>
              <a:t>WSIS+10: </a:t>
            </a:r>
            <a:r>
              <a:rPr lang="en-US" b="1" dirty="0" smtClean="0"/>
              <a:t>Actions </a:t>
            </a:r>
            <a:r>
              <a:rPr lang="en-US" b="1" dirty="0"/>
              <a:t>in 2013</a:t>
            </a:r>
            <a:endParaRPr lang="en-US" dirty="0"/>
          </a:p>
        </p:txBody>
      </p:sp>
      <p:sp>
        <p:nvSpPr>
          <p:cNvPr id="5" name="Content Placeholder 2"/>
          <p:cNvSpPr txBox="1">
            <a:spLocks/>
          </p:cNvSpPr>
          <p:nvPr/>
        </p:nvSpPr>
        <p:spPr bwMode="auto">
          <a:xfrm>
            <a:off x="467544" y="699542"/>
            <a:ext cx="8229600" cy="64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smtClean="0"/>
              <a:t>Tentative Schedule of Related Regional Meetings</a:t>
            </a:r>
            <a:br>
              <a:rPr lang="en-US" sz="2400" b="1" dirty="0" smtClean="0"/>
            </a:br>
            <a:endParaRPr lang="en-US" sz="1400" b="1" dirty="0" smtClean="0"/>
          </a:p>
          <a:p>
            <a:pPr lvl="1"/>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32039970"/>
              </p:ext>
            </p:extLst>
          </p:nvPr>
        </p:nvGraphicFramePr>
        <p:xfrm>
          <a:off x="1509712" y="1131590"/>
          <a:ext cx="7094736" cy="1973580"/>
        </p:xfrm>
        <a:graphic>
          <a:graphicData uri="http://schemas.openxmlformats.org/drawingml/2006/table">
            <a:tbl>
              <a:tblPr firstRow="1" firstCol="1" bandRow="1">
                <a:tableStyleId>{5C22544A-7EE6-4342-B048-85BDC9FD1C3A}</a:tableStyleId>
              </a:tblPr>
              <a:tblGrid>
                <a:gridCol w="1478112"/>
                <a:gridCol w="864096"/>
                <a:gridCol w="4752528"/>
              </a:tblGrid>
              <a:tr h="0">
                <a:tc>
                  <a:txBody>
                    <a:bodyPr/>
                    <a:lstStyle/>
                    <a:p>
                      <a:pPr>
                        <a:spcBef>
                          <a:spcPts val="600"/>
                        </a:spcBef>
                        <a:spcAft>
                          <a:spcPts val="600"/>
                        </a:spcAft>
                      </a:pPr>
                      <a:endParaRPr lang="en-US" sz="950" dirty="0">
                        <a:effectLst/>
                        <a:latin typeface="Verdana"/>
                        <a:ea typeface="SimHei"/>
                        <a:cs typeface="Simplified Arabic"/>
                      </a:endParaRPr>
                    </a:p>
                  </a:txBody>
                  <a:tcPr marL="68580" marR="68580" marT="0" marB="0"/>
                </a:tc>
                <a:tc>
                  <a:txBody>
                    <a:bodyPr/>
                    <a:lstStyle/>
                    <a:p>
                      <a:pPr>
                        <a:spcBef>
                          <a:spcPts val="600"/>
                        </a:spcBef>
                        <a:spcAft>
                          <a:spcPts val="600"/>
                        </a:spcAft>
                      </a:pPr>
                      <a:endParaRPr lang="en-US" sz="950" dirty="0">
                        <a:effectLst/>
                        <a:latin typeface="Verdana"/>
                        <a:ea typeface="SimHei"/>
                        <a:cs typeface="Simplified Arabic"/>
                      </a:endParaRPr>
                    </a:p>
                  </a:txBody>
                  <a:tcPr marL="68580" marR="68580" marT="0" marB="0"/>
                </a:tc>
                <a:tc>
                  <a:txBody>
                    <a:bodyPr/>
                    <a:lstStyle/>
                    <a:p>
                      <a:pPr>
                        <a:spcBef>
                          <a:spcPts val="600"/>
                        </a:spcBef>
                        <a:spcAft>
                          <a:spcPts val="600"/>
                        </a:spcAft>
                      </a:pPr>
                      <a:r>
                        <a:rPr lang="en-US" sz="950" dirty="0" smtClean="0">
                          <a:effectLst/>
                          <a:latin typeface="Verdana"/>
                          <a:ea typeface="SimHei"/>
                          <a:cs typeface="Simplified Arabic"/>
                        </a:rPr>
                        <a:t>ITU Driven Meetings </a:t>
                      </a:r>
                      <a:endParaRPr lang="en-US" sz="950" dirty="0">
                        <a:effectLst/>
                        <a:latin typeface="Verdana"/>
                        <a:ea typeface="SimHei"/>
                        <a:cs typeface="Simplified Arabic"/>
                      </a:endParaRPr>
                    </a:p>
                  </a:txBody>
                  <a:tcPr marL="68580" marR="68580" marT="0" marB="0"/>
                </a:tc>
              </a:tr>
              <a:tr h="0">
                <a:tc>
                  <a:txBody>
                    <a:bodyPr/>
                    <a:lstStyle/>
                    <a:p>
                      <a:pPr>
                        <a:spcBef>
                          <a:spcPts val="600"/>
                        </a:spcBef>
                        <a:spcAft>
                          <a:spcPts val="600"/>
                        </a:spcAft>
                      </a:pPr>
                      <a:r>
                        <a:rPr lang="en-GB" sz="1000" dirty="0" smtClean="0">
                          <a:effectLst/>
                        </a:rPr>
                        <a:t>19-21 </a:t>
                      </a:r>
                      <a:r>
                        <a:rPr lang="en-GB" sz="1000" dirty="0">
                          <a:effectLst/>
                        </a:rPr>
                        <a:t>February 2013</a:t>
                      </a:r>
                      <a:endParaRPr lang="en-US" sz="950" dirty="0">
                        <a:effectLst/>
                        <a:latin typeface="Verdana"/>
                        <a:ea typeface="SimHei"/>
                        <a:cs typeface="Simplified Arabic"/>
                      </a:endParaRPr>
                    </a:p>
                  </a:txBody>
                  <a:tcPr marL="68580" marR="68580" marT="0" marB="0"/>
                </a:tc>
                <a:tc>
                  <a:txBody>
                    <a:bodyPr/>
                    <a:lstStyle/>
                    <a:p>
                      <a:pPr>
                        <a:spcBef>
                          <a:spcPts val="600"/>
                        </a:spcBef>
                        <a:spcAft>
                          <a:spcPts val="600"/>
                        </a:spcAft>
                      </a:pPr>
                      <a:r>
                        <a:rPr lang="en-GB" sz="1000" dirty="0">
                          <a:effectLst/>
                        </a:rPr>
                        <a:t>Moldova</a:t>
                      </a:r>
                      <a:endParaRPr lang="en-US" sz="950" dirty="0">
                        <a:effectLst/>
                        <a:latin typeface="Verdana"/>
                        <a:ea typeface="SimHei"/>
                        <a:cs typeface="Simplified Arabic"/>
                      </a:endParaRPr>
                    </a:p>
                  </a:txBody>
                  <a:tcPr marL="68580" marR="68580" marT="0" marB="0"/>
                </a:tc>
                <a:tc>
                  <a:txBody>
                    <a:bodyPr/>
                    <a:lstStyle/>
                    <a:p>
                      <a:pPr>
                        <a:spcBef>
                          <a:spcPts val="600"/>
                        </a:spcBef>
                        <a:spcAft>
                          <a:spcPts val="600"/>
                        </a:spcAft>
                      </a:pPr>
                      <a:r>
                        <a:rPr lang="en-GB" sz="1000" dirty="0" smtClean="0">
                          <a:effectLst/>
                        </a:rPr>
                        <a:t>WTDC </a:t>
                      </a:r>
                      <a:r>
                        <a:rPr lang="en-GB" sz="1000" dirty="0">
                          <a:effectLst/>
                        </a:rPr>
                        <a:t>Regional preparatory meeting for CIS (RPM-CIS</a:t>
                      </a:r>
                      <a:r>
                        <a:rPr lang="en-GB" sz="1000" dirty="0" smtClean="0">
                          <a:effectLst/>
                        </a:rPr>
                        <a:t>) (ITU Focus)</a:t>
                      </a:r>
                      <a:endParaRPr lang="en-US" sz="950" dirty="0">
                        <a:effectLst/>
                        <a:latin typeface="Verdana"/>
                        <a:ea typeface="SimHei"/>
                        <a:cs typeface="Simplified Arabic"/>
                      </a:endParaRPr>
                    </a:p>
                  </a:txBody>
                  <a:tcPr marL="68580" marR="68580" marT="0" marB="0"/>
                </a:tc>
              </a:tr>
              <a:tr h="0">
                <a:tc>
                  <a:txBody>
                    <a:bodyPr/>
                    <a:lstStyle/>
                    <a:p>
                      <a:pPr marL="20955">
                        <a:spcBef>
                          <a:spcPts val="600"/>
                        </a:spcBef>
                        <a:spcAft>
                          <a:spcPts val="600"/>
                        </a:spcAft>
                      </a:pPr>
                      <a:r>
                        <a:rPr lang="en-GB" sz="1000" dirty="0" smtClean="0">
                          <a:effectLst/>
                        </a:rPr>
                        <a:t>18  February </a:t>
                      </a:r>
                      <a:r>
                        <a:rPr lang="en-GB" sz="1000" dirty="0">
                          <a:effectLst/>
                        </a:rPr>
                        <a:t>2013</a:t>
                      </a:r>
                      <a:endParaRPr lang="en-US" sz="950" dirty="0">
                        <a:effectLst/>
                        <a:latin typeface="Verdana"/>
                        <a:ea typeface="SimHei"/>
                        <a:cs typeface="Simplified Arabic"/>
                      </a:endParaRPr>
                    </a:p>
                  </a:txBody>
                  <a:tcPr marL="68580" marR="68580" marT="0" marB="0"/>
                </a:tc>
                <a:tc>
                  <a:txBody>
                    <a:bodyPr/>
                    <a:lstStyle/>
                    <a:p>
                      <a:endParaRPr lang="en-US" sz="1000">
                        <a:effectLst/>
                        <a:latin typeface="Calibri"/>
                        <a:cs typeface="Simplified Arabic"/>
                      </a:endParaRPr>
                    </a:p>
                  </a:txBody>
                  <a:tcPr marL="68580" marR="68580" marT="0" marB="0"/>
                </a:tc>
                <a:tc>
                  <a:txBody>
                    <a:bodyPr/>
                    <a:lstStyle/>
                    <a:p>
                      <a:pPr>
                        <a:spcBef>
                          <a:spcPts val="600"/>
                        </a:spcBef>
                        <a:spcAft>
                          <a:spcPts val="600"/>
                        </a:spcAft>
                      </a:pPr>
                      <a:r>
                        <a:rPr lang="en-GB" sz="1000" dirty="0" smtClean="0">
                          <a:effectLst/>
                        </a:rPr>
                        <a:t>Regional  Development Forum for CIS (RDF-CIS) (Multi-stakeholder approach)</a:t>
                      </a:r>
                      <a:endParaRPr lang="en-US" sz="950" dirty="0">
                        <a:effectLst/>
                        <a:latin typeface="Verdana"/>
                        <a:ea typeface="SimHei"/>
                        <a:cs typeface="Simplified Arabic"/>
                      </a:endParaRPr>
                    </a:p>
                  </a:txBody>
                  <a:tcPr marL="68580" marR="68580" marT="0" marB="0"/>
                </a:tc>
              </a:tr>
              <a:tr h="0">
                <a:tc>
                  <a:txBody>
                    <a:bodyPr/>
                    <a:lstStyle/>
                    <a:p>
                      <a:pPr>
                        <a:spcBef>
                          <a:spcPts val="600"/>
                        </a:spcBef>
                        <a:spcAft>
                          <a:spcPts val="600"/>
                        </a:spcAft>
                      </a:pPr>
                      <a:r>
                        <a:rPr lang="en-GB" sz="1000" dirty="0" smtClean="0">
                          <a:effectLst/>
                        </a:rPr>
                        <a:t>30 April – 2 May 2013</a:t>
                      </a:r>
                      <a:endParaRPr lang="en-US" sz="950" dirty="0">
                        <a:effectLst/>
                        <a:latin typeface="Verdana"/>
                        <a:ea typeface="SimHei"/>
                        <a:cs typeface="Simplified Arabic"/>
                      </a:endParaRPr>
                    </a:p>
                  </a:txBody>
                  <a:tcPr marL="68580" marR="68580" marT="0" marB="0"/>
                </a:tc>
                <a:tc>
                  <a:txBody>
                    <a:bodyPr/>
                    <a:lstStyle/>
                    <a:p>
                      <a:pPr>
                        <a:spcBef>
                          <a:spcPts val="600"/>
                        </a:spcBef>
                        <a:spcAft>
                          <a:spcPts val="600"/>
                        </a:spcAft>
                      </a:pPr>
                      <a:r>
                        <a:rPr lang="en-GB" sz="1000" dirty="0" smtClean="0">
                          <a:effectLst/>
                        </a:rPr>
                        <a:t>Cambodia</a:t>
                      </a:r>
                      <a:endParaRPr lang="en-US" sz="950" dirty="0">
                        <a:effectLst/>
                        <a:latin typeface="Verdana"/>
                        <a:ea typeface="SimHei"/>
                        <a:cs typeface="Simplified Arabic"/>
                      </a:endParaRPr>
                    </a:p>
                  </a:txBody>
                  <a:tcPr marL="68580" marR="68580" marT="0" marB="0"/>
                </a:tc>
                <a:tc>
                  <a:txBody>
                    <a:bodyPr/>
                    <a:lstStyle/>
                    <a:p>
                      <a:pPr>
                        <a:spcBef>
                          <a:spcPts val="600"/>
                        </a:spcBef>
                        <a:spcAft>
                          <a:spcPts val="600"/>
                        </a:spcAft>
                      </a:pPr>
                      <a:r>
                        <a:rPr lang="en-GB" sz="1000" dirty="0">
                          <a:effectLst/>
                        </a:rPr>
                        <a:t>WTDC Regional preparatory meeting for Asia and the Pacific (RPM-ASP</a:t>
                      </a:r>
                      <a:r>
                        <a:rPr lang="en-GB" sz="1000" dirty="0" smtClean="0">
                          <a:effectLst/>
                        </a:rPr>
                        <a:t>) </a:t>
                      </a:r>
                      <a:r>
                        <a:rPr lang="en-GB" sz="900" dirty="0" smtClean="0">
                          <a:effectLst/>
                        </a:rPr>
                        <a:t>(ITU Focus)</a:t>
                      </a:r>
                      <a:endParaRPr lang="en-US" sz="950" dirty="0">
                        <a:effectLst/>
                        <a:latin typeface="Verdana"/>
                        <a:ea typeface="SimHei"/>
                        <a:cs typeface="Simplified Arabic"/>
                      </a:endParaRPr>
                    </a:p>
                  </a:txBody>
                  <a:tcPr marL="68580" marR="68580" marT="0" marB="0"/>
                </a:tc>
              </a:tr>
              <a:tr h="0">
                <a:tc>
                  <a:txBody>
                    <a:bodyPr/>
                    <a:lstStyle/>
                    <a:p>
                      <a:pPr>
                        <a:spcBef>
                          <a:spcPts val="600"/>
                        </a:spcBef>
                        <a:spcAft>
                          <a:spcPts val="600"/>
                        </a:spcAft>
                      </a:pPr>
                      <a:r>
                        <a:rPr lang="en-GB" sz="1000" dirty="0" smtClean="0">
                          <a:effectLst/>
                        </a:rPr>
                        <a:t>29 April 2013</a:t>
                      </a:r>
                      <a:endParaRPr lang="en-US" sz="950" dirty="0">
                        <a:effectLst/>
                        <a:latin typeface="Verdana"/>
                        <a:ea typeface="SimHei"/>
                        <a:cs typeface="Simplified Arabic"/>
                      </a:endParaRPr>
                    </a:p>
                  </a:txBody>
                  <a:tcPr marL="68580" marR="68580" marT="0" marB="0"/>
                </a:tc>
                <a:tc>
                  <a:txBody>
                    <a:bodyPr/>
                    <a:lstStyle/>
                    <a:p>
                      <a:endParaRPr lang="en-US" sz="1000">
                        <a:effectLst/>
                        <a:latin typeface="Calibri"/>
                        <a:cs typeface="Simplified Arabic"/>
                      </a:endParaRPr>
                    </a:p>
                  </a:txBody>
                  <a:tcPr marL="68580" marR="68580" marT="0" marB="0"/>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GB" sz="1000" dirty="0" smtClean="0">
                          <a:effectLst/>
                        </a:rPr>
                        <a:t>Regional  Development Forum for </a:t>
                      </a:r>
                      <a:r>
                        <a:rPr lang="en-GB" sz="1000" dirty="0" smtClean="0">
                          <a:effectLst/>
                        </a:rPr>
                        <a:t>ASP </a:t>
                      </a:r>
                      <a:r>
                        <a:rPr lang="en-GB" sz="1000" dirty="0" smtClean="0">
                          <a:effectLst/>
                        </a:rPr>
                        <a:t>(RDF-ASP) (Multi-stakeholder approach)</a:t>
                      </a:r>
                      <a:endParaRPr lang="en-US" sz="950" dirty="0" smtClean="0">
                        <a:effectLst/>
                        <a:latin typeface="Verdana"/>
                        <a:ea typeface="SimHei"/>
                        <a:cs typeface="Simplified Arabic"/>
                      </a:endParaRPr>
                    </a:p>
                  </a:txBody>
                  <a:tcPr marL="68580" marR="68580" marT="0" marB="0"/>
                </a:tc>
              </a:tr>
              <a:tr h="0">
                <a:tc>
                  <a:txBody>
                    <a:bodyPr/>
                    <a:lstStyle/>
                    <a:p>
                      <a:pPr>
                        <a:spcBef>
                          <a:spcPts val="600"/>
                        </a:spcBef>
                        <a:spcAft>
                          <a:spcPts val="600"/>
                        </a:spcAft>
                      </a:pPr>
                      <a:r>
                        <a:rPr lang="en-GB" sz="1000" dirty="0" smtClean="0">
                          <a:effectLst/>
                        </a:rPr>
                        <a:t>20-22 August </a:t>
                      </a:r>
                      <a:r>
                        <a:rPr lang="en-GB" sz="1000" dirty="0">
                          <a:effectLst/>
                        </a:rPr>
                        <a:t>2013</a:t>
                      </a:r>
                      <a:endParaRPr lang="en-US" sz="950" dirty="0">
                        <a:effectLst/>
                        <a:latin typeface="Verdana"/>
                        <a:ea typeface="SimHei"/>
                        <a:cs typeface="Simplified Arabic"/>
                      </a:endParaRPr>
                    </a:p>
                  </a:txBody>
                  <a:tcPr marL="68580" marR="68580" marT="0" marB="0"/>
                </a:tc>
                <a:tc>
                  <a:txBody>
                    <a:bodyPr/>
                    <a:lstStyle/>
                    <a:p>
                      <a:pPr>
                        <a:spcBef>
                          <a:spcPts val="600"/>
                        </a:spcBef>
                        <a:spcAft>
                          <a:spcPts val="600"/>
                        </a:spcAft>
                      </a:pPr>
                      <a:r>
                        <a:rPr lang="en-GB" sz="1000">
                          <a:effectLst/>
                        </a:rPr>
                        <a:t>Uruguay</a:t>
                      </a:r>
                      <a:endParaRPr lang="en-US" sz="950">
                        <a:effectLst/>
                        <a:latin typeface="Verdana"/>
                        <a:ea typeface="SimHei"/>
                        <a:cs typeface="Simplified Arabic"/>
                      </a:endParaRPr>
                    </a:p>
                  </a:txBody>
                  <a:tcPr marL="68580" marR="68580" marT="0" marB="0"/>
                </a:tc>
                <a:tc>
                  <a:txBody>
                    <a:bodyPr/>
                    <a:lstStyle/>
                    <a:p>
                      <a:pPr>
                        <a:spcBef>
                          <a:spcPts val="600"/>
                        </a:spcBef>
                        <a:spcAft>
                          <a:spcPts val="600"/>
                        </a:spcAft>
                      </a:pPr>
                      <a:r>
                        <a:rPr lang="en-GB" sz="1000" dirty="0">
                          <a:effectLst/>
                        </a:rPr>
                        <a:t>WTDC Regional preparatory meeting for Americas (RPM-AMS</a:t>
                      </a:r>
                      <a:r>
                        <a:rPr lang="en-GB" sz="1000" dirty="0" smtClean="0">
                          <a:effectLst/>
                        </a:rPr>
                        <a:t>) </a:t>
                      </a:r>
                      <a:r>
                        <a:rPr lang="en-GB" sz="900" dirty="0" smtClean="0">
                          <a:effectLst/>
                        </a:rPr>
                        <a:t>(ITU Focus)</a:t>
                      </a:r>
                      <a:endParaRPr lang="en-US" sz="950" dirty="0">
                        <a:effectLst/>
                        <a:latin typeface="Verdana"/>
                        <a:ea typeface="SimHei"/>
                        <a:cs typeface="Simplified Arabic"/>
                      </a:endParaRPr>
                    </a:p>
                  </a:txBody>
                  <a:tcPr marL="68580" marR="68580" marT="0" marB="0"/>
                </a:tc>
              </a:tr>
              <a:tr h="0">
                <a:tc>
                  <a:txBody>
                    <a:bodyPr/>
                    <a:lstStyle/>
                    <a:p>
                      <a:pPr>
                        <a:spcBef>
                          <a:spcPts val="600"/>
                        </a:spcBef>
                        <a:spcAft>
                          <a:spcPts val="600"/>
                        </a:spcAft>
                      </a:pPr>
                      <a:r>
                        <a:rPr lang="en-GB" sz="1000" dirty="0" smtClean="0">
                          <a:effectLst/>
                        </a:rPr>
                        <a:t>19 </a:t>
                      </a:r>
                      <a:r>
                        <a:rPr lang="en-GB" sz="1000" dirty="0">
                          <a:effectLst/>
                        </a:rPr>
                        <a:t>August 2013</a:t>
                      </a:r>
                      <a:endParaRPr lang="en-US" sz="950" dirty="0">
                        <a:effectLst/>
                        <a:latin typeface="Verdana"/>
                        <a:ea typeface="SimHei"/>
                        <a:cs typeface="Simplified Arabic"/>
                      </a:endParaRPr>
                    </a:p>
                  </a:txBody>
                  <a:tcPr marL="68580" marR="68580" marT="0" marB="0"/>
                </a:tc>
                <a:tc>
                  <a:txBody>
                    <a:bodyPr/>
                    <a:lstStyle/>
                    <a:p>
                      <a:endParaRPr lang="en-US" sz="1000">
                        <a:effectLst/>
                        <a:latin typeface="Calibri"/>
                        <a:cs typeface="Simplified Arabic"/>
                      </a:endParaRPr>
                    </a:p>
                  </a:txBody>
                  <a:tcPr marL="68580" marR="68580" marT="0" marB="0"/>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GB" sz="900" dirty="0" smtClean="0">
                          <a:effectLst/>
                        </a:rPr>
                        <a:t>Regional  Development Forum for </a:t>
                      </a:r>
                      <a:r>
                        <a:rPr lang="en-GB" sz="900" dirty="0" smtClean="0">
                          <a:effectLst/>
                        </a:rPr>
                        <a:t>AMS </a:t>
                      </a:r>
                      <a:r>
                        <a:rPr lang="en-GB" sz="900" dirty="0" smtClean="0">
                          <a:effectLst/>
                        </a:rPr>
                        <a:t>(RDF-AMS) (Multi-stakeholder</a:t>
                      </a:r>
                      <a:r>
                        <a:rPr lang="en-GB" sz="900" baseline="0" dirty="0" smtClean="0">
                          <a:effectLst/>
                        </a:rPr>
                        <a:t> approach)</a:t>
                      </a:r>
                      <a:endParaRPr lang="en-US" sz="900" dirty="0" smtClean="0">
                        <a:effectLst/>
                        <a:latin typeface="Verdana"/>
                        <a:ea typeface="SimHei"/>
                        <a:cs typeface="Simplified Arabic"/>
                      </a:endParaRPr>
                    </a:p>
                  </a:txBody>
                  <a:tcPr marL="68580" marR="68580" marT="0" marB="0"/>
                </a:tc>
              </a:tr>
              <a:tr h="0">
                <a:tc>
                  <a:txBody>
                    <a:bodyPr/>
                    <a:lstStyle/>
                    <a:p>
                      <a:pPr>
                        <a:spcBef>
                          <a:spcPts val="600"/>
                        </a:spcBef>
                        <a:spcAft>
                          <a:spcPts val="600"/>
                        </a:spcAft>
                      </a:pPr>
                      <a:r>
                        <a:rPr lang="en-GB" sz="1000" dirty="0" smtClean="0">
                          <a:effectLst/>
                        </a:rPr>
                        <a:t>2-4 </a:t>
                      </a:r>
                      <a:r>
                        <a:rPr lang="en-GB" sz="1000" dirty="0">
                          <a:effectLst/>
                        </a:rPr>
                        <a:t>October 2013</a:t>
                      </a:r>
                      <a:endParaRPr lang="en-US" sz="950" dirty="0">
                        <a:effectLst/>
                        <a:latin typeface="Verdana"/>
                        <a:ea typeface="SimHei"/>
                        <a:cs typeface="Simplified Arabic"/>
                      </a:endParaRPr>
                    </a:p>
                  </a:txBody>
                  <a:tcPr marL="68580" marR="68580" marT="0" marB="0"/>
                </a:tc>
                <a:tc>
                  <a:txBody>
                    <a:bodyPr/>
                    <a:lstStyle/>
                    <a:p>
                      <a:pPr>
                        <a:spcBef>
                          <a:spcPts val="600"/>
                        </a:spcBef>
                        <a:spcAft>
                          <a:spcPts val="600"/>
                        </a:spcAft>
                      </a:pPr>
                      <a:r>
                        <a:rPr lang="en-GB" sz="1000">
                          <a:effectLst/>
                        </a:rPr>
                        <a:t>Ghana</a:t>
                      </a:r>
                      <a:endParaRPr lang="en-US" sz="950">
                        <a:effectLst/>
                        <a:latin typeface="Verdana"/>
                        <a:ea typeface="SimHei"/>
                        <a:cs typeface="Simplified Arabic"/>
                      </a:endParaRPr>
                    </a:p>
                  </a:txBody>
                  <a:tcPr marL="68580" marR="68580" marT="0" marB="0"/>
                </a:tc>
                <a:tc>
                  <a:txBody>
                    <a:bodyPr/>
                    <a:lstStyle/>
                    <a:p>
                      <a:pPr>
                        <a:spcBef>
                          <a:spcPts val="600"/>
                        </a:spcBef>
                        <a:spcAft>
                          <a:spcPts val="600"/>
                        </a:spcAft>
                      </a:pPr>
                      <a:r>
                        <a:rPr lang="en-GB" sz="1000" dirty="0">
                          <a:effectLst/>
                        </a:rPr>
                        <a:t>WTDC Regional preparatory meeting for Africa (RPM-AFR</a:t>
                      </a:r>
                      <a:r>
                        <a:rPr lang="en-GB" sz="1000" dirty="0" smtClean="0">
                          <a:effectLst/>
                        </a:rPr>
                        <a:t>) </a:t>
                      </a:r>
                      <a:r>
                        <a:rPr lang="en-GB" sz="900" dirty="0" smtClean="0">
                          <a:effectLst/>
                        </a:rPr>
                        <a:t>(ITU Focus)</a:t>
                      </a:r>
                      <a:endParaRPr lang="en-US" sz="950" dirty="0">
                        <a:effectLst/>
                        <a:latin typeface="Verdana"/>
                        <a:ea typeface="SimHei"/>
                        <a:cs typeface="Simplified Arabic"/>
                      </a:endParaRPr>
                    </a:p>
                  </a:txBody>
                  <a:tcPr marL="68580" marR="68580" marT="0" marB="0"/>
                </a:tc>
              </a:tr>
              <a:tr h="0">
                <a:tc>
                  <a:txBody>
                    <a:bodyPr/>
                    <a:lstStyle/>
                    <a:p>
                      <a:pPr>
                        <a:spcBef>
                          <a:spcPts val="600"/>
                        </a:spcBef>
                        <a:spcAft>
                          <a:spcPts val="600"/>
                        </a:spcAft>
                      </a:pPr>
                      <a:r>
                        <a:rPr lang="en-GB" sz="1000" dirty="0" smtClean="0">
                          <a:effectLst/>
                        </a:rPr>
                        <a:t>1 </a:t>
                      </a:r>
                      <a:r>
                        <a:rPr lang="en-GB" sz="1000" dirty="0">
                          <a:effectLst/>
                        </a:rPr>
                        <a:t>October 2013</a:t>
                      </a:r>
                      <a:endParaRPr lang="en-US" sz="950" dirty="0">
                        <a:effectLst/>
                        <a:latin typeface="Verdana"/>
                        <a:ea typeface="SimHei"/>
                        <a:cs typeface="Simplified Arabic"/>
                      </a:endParaRPr>
                    </a:p>
                  </a:txBody>
                  <a:tcPr marL="68580" marR="68580" marT="0" marB="0"/>
                </a:tc>
                <a:tc>
                  <a:txBody>
                    <a:bodyPr/>
                    <a:lstStyle/>
                    <a:p>
                      <a:endParaRPr lang="en-US" sz="1000" dirty="0">
                        <a:effectLst/>
                        <a:latin typeface="Calibri"/>
                        <a:cs typeface="Simplified Arabic"/>
                      </a:endParaRPr>
                    </a:p>
                  </a:txBody>
                  <a:tcPr marL="68580" marR="68580" marT="0" marB="0"/>
                </a:tc>
                <a:tc>
                  <a:txBody>
                    <a:bodyPr/>
                    <a:lstStyle/>
                    <a:p>
                      <a:pPr>
                        <a:spcBef>
                          <a:spcPts val="600"/>
                        </a:spcBef>
                        <a:spcAft>
                          <a:spcPts val="600"/>
                        </a:spcAft>
                      </a:pPr>
                      <a:r>
                        <a:rPr lang="en-GB" sz="1000" dirty="0" smtClean="0">
                          <a:effectLst/>
                        </a:rPr>
                        <a:t>Regional  Development Forum for </a:t>
                      </a:r>
                      <a:r>
                        <a:rPr lang="en-GB" sz="1000" dirty="0" smtClean="0">
                          <a:effectLst/>
                        </a:rPr>
                        <a:t>AFR </a:t>
                      </a:r>
                      <a:r>
                        <a:rPr lang="en-GB" sz="1000" dirty="0" smtClean="0">
                          <a:effectLst/>
                        </a:rPr>
                        <a:t>(RDF-AFR) (Multi-stakeholder approach)</a:t>
                      </a:r>
                      <a:endParaRPr lang="en-US" sz="950" dirty="0">
                        <a:effectLst/>
                        <a:latin typeface="Verdana"/>
                        <a:ea typeface="SimHei"/>
                        <a:cs typeface="Simplified Arabic"/>
                      </a:endParaRPr>
                    </a:p>
                  </a:txBody>
                  <a:tcPr marL="68580" marR="68580" marT="0" marB="0"/>
                </a:tc>
              </a:tr>
              <a:tr h="0">
                <a:tc>
                  <a:txBody>
                    <a:bodyPr/>
                    <a:lstStyle/>
                    <a:p>
                      <a:pPr>
                        <a:spcBef>
                          <a:spcPts val="600"/>
                        </a:spcBef>
                        <a:spcAft>
                          <a:spcPts val="600"/>
                        </a:spcAft>
                      </a:pPr>
                      <a:r>
                        <a:rPr lang="en-GB" sz="1000" dirty="0" smtClean="0">
                          <a:effectLst/>
                        </a:rPr>
                        <a:t>29-31 October 2013</a:t>
                      </a:r>
                      <a:endParaRPr lang="en-US" sz="950" dirty="0">
                        <a:effectLst/>
                        <a:latin typeface="Verdana"/>
                        <a:ea typeface="SimHei"/>
                        <a:cs typeface="Simplified Arabic"/>
                      </a:endParaRPr>
                    </a:p>
                  </a:txBody>
                  <a:tcPr marL="68580" marR="68580" marT="0" marB="0"/>
                </a:tc>
                <a:tc>
                  <a:txBody>
                    <a:bodyPr/>
                    <a:lstStyle/>
                    <a:p>
                      <a:pPr>
                        <a:spcBef>
                          <a:spcPts val="600"/>
                        </a:spcBef>
                        <a:spcAft>
                          <a:spcPts val="600"/>
                        </a:spcAft>
                      </a:pPr>
                      <a:r>
                        <a:rPr lang="en-GB" sz="1000">
                          <a:effectLst/>
                        </a:rPr>
                        <a:t>Bahrain</a:t>
                      </a:r>
                      <a:endParaRPr lang="en-US" sz="950">
                        <a:effectLst/>
                        <a:latin typeface="Verdana"/>
                        <a:ea typeface="SimHei"/>
                        <a:cs typeface="Simplified Arabic"/>
                      </a:endParaRPr>
                    </a:p>
                  </a:txBody>
                  <a:tcPr marL="68580" marR="68580" marT="0" marB="0"/>
                </a:tc>
                <a:tc>
                  <a:txBody>
                    <a:bodyPr/>
                    <a:lstStyle/>
                    <a:p>
                      <a:pPr>
                        <a:spcBef>
                          <a:spcPts val="600"/>
                        </a:spcBef>
                        <a:spcAft>
                          <a:spcPts val="600"/>
                        </a:spcAft>
                      </a:pPr>
                      <a:r>
                        <a:rPr lang="en-GB" sz="1000" dirty="0">
                          <a:effectLst/>
                        </a:rPr>
                        <a:t>WTDC Regional preparatory meeting for the Arab region (RPM-ARB</a:t>
                      </a:r>
                      <a:r>
                        <a:rPr lang="en-GB" sz="1000" dirty="0" smtClean="0">
                          <a:effectLst/>
                        </a:rPr>
                        <a:t>) </a:t>
                      </a:r>
                      <a:r>
                        <a:rPr lang="en-GB" sz="900" dirty="0" smtClean="0">
                          <a:effectLst/>
                        </a:rPr>
                        <a:t>(ITU Focus)</a:t>
                      </a:r>
                      <a:endParaRPr lang="en-US" sz="950" dirty="0">
                        <a:effectLst/>
                        <a:latin typeface="Verdana"/>
                        <a:ea typeface="SimHei"/>
                        <a:cs typeface="Simplified Arabic"/>
                      </a:endParaRPr>
                    </a:p>
                  </a:txBody>
                  <a:tcPr marL="68580" marR="68580" marT="0" marB="0"/>
                </a:tc>
              </a:tr>
              <a:tr h="0">
                <a:tc>
                  <a:txBody>
                    <a:bodyPr/>
                    <a:lstStyle/>
                    <a:p>
                      <a:pPr>
                        <a:spcBef>
                          <a:spcPts val="600"/>
                        </a:spcBef>
                        <a:spcAft>
                          <a:spcPts val="600"/>
                        </a:spcAft>
                      </a:pPr>
                      <a:r>
                        <a:rPr lang="en-GB" sz="1000" dirty="0" smtClean="0">
                          <a:effectLst/>
                        </a:rPr>
                        <a:t>28 October 2013</a:t>
                      </a:r>
                      <a:endParaRPr lang="en-US" sz="950" dirty="0">
                        <a:effectLst/>
                        <a:latin typeface="Verdana"/>
                        <a:ea typeface="SimHei"/>
                        <a:cs typeface="Simplified Arabic"/>
                      </a:endParaRPr>
                    </a:p>
                  </a:txBody>
                  <a:tcPr marL="68580" marR="68580" marT="0" marB="0"/>
                </a:tc>
                <a:tc>
                  <a:txBody>
                    <a:bodyPr/>
                    <a:lstStyle/>
                    <a:p>
                      <a:endParaRPr lang="en-US" sz="1000">
                        <a:effectLst/>
                        <a:latin typeface="Calibri"/>
                        <a:cs typeface="Simplified Arabic"/>
                      </a:endParaRPr>
                    </a:p>
                  </a:txBody>
                  <a:tcPr marL="68580" marR="68580" marT="0" marB="0"/>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GB" sz="1000" dirty="0" smtClean="0">
                          <a:effectLst/>
                        </a:rPr>
                        <a:t>Regional  Development Forum for </a:t>
                      </a:r>
                      <a:r>
                        <a:rPr lang="en-GB" sz="1000" dirty="0" smtClean="0">
                          <a:effectLst/>
                        </a:rPr>
                        <a:t>ARB </a:t>
                      </a:r>
                      <a:r>
                        <a:rPr lang="en-GB" sz="1000" dirty="0" smtClean="0">
                          <a:effectLst/>
                        </a:rPr>
                        <a:t>(RDF-ARB) (Multi-stakeholder approach)</a:t>
                      </a:r>
                      <a:endParaRPr lang="en-US" sz="950" dirty="0" smtClean="0">
                        <a:effectLst/>
                        <a:latin typeface="Verdana"/>
                        <a:ea typeface="SimHei"/>
                        <a:cs typeface="Simplified Arabic"/>
                      </a:endParaRPr>
                    </a:p>
                  </a:txBody>
                  <a:tcPr marL="68580" marR="68580" marT="0" marB="0"/>
                </a:tc>
              </a:tr>
              <a:tr h="0">
                <a:tc>
                  <a:txBody>
                    <a:bodyPr/>
                    <a:lstStyle/>
                    <a:p>
                      <a:pPr>
                        <a:spcBef>
                          <a:spcPts val="600"/>
                        </a:spcBef>
                        <a:spcAft>
                          <a:spcPts val="600"/>
                        </a:spcAft>
                      </a:pPr>
                      <a:r>
                        <a:rPr lang="en-GB" sz="1000" dirty="0" smtClean="0">
                          <a:effectLst/>
                        </a:rPr>
                        <a:t>26-28 </a:t>
                      </a:r>
                      <a:r>
                        <a:rPr lang="en-GB" sz="1000" dirty="0">
                          <a:effectLst/>
                        </a:rPr>
                        <a:t>November 2013</a:t>
                      </a:r>
                      <a:endParaRPr lang="en-US" sz="950" dirty="0">
                        <a:effectLst/>
                        <a:latin typeface="Verdana"/>
                        <a:ea typeface="SimHei"/>
                        <a:cs typeface="Simplified Arabic"/>
                      </a:endParaRPr>
                    </a:p>
                  </a:txBody>
                  <a:tcPr marL="68580" marR="68580" marT="0" marB="0"/>
                </a:tc>
                <a:tc>
                  <a:txBody>
                    <a:bodyPr/>
                    <a:lstStyle/>
                    <a:p>
                      <a:pPr>
                        <a:spcBef>
                          <a:spcPts val="600"/>
                        </a:spcBef>
                        <a:spcAft>
                          <a:spcPts val="600"/>
                        </a:spcAft>
                      </a:pPr>
                      <a:r>
                        <a:rPr lang="en-US" sz="1000">
                          <a:effectLst/>
                        </a:rPr>
                        <a:t>Serbia</a:t>
                      </a:r>
                      <a:endParaRPr lang="en-US" sz="950">
                        <a:effectLst/>
                        <a:latin typeface="Verdana"/>
                        <a:ea typeface="SimHei"/>
                        <a:cs typeface="Simplified Arabic"/>
                      </a:endParaRPr>
                    </a:p>
                  </a:txBody>
                  <a:tcPr marL="68580" marR="68580" marT="0" marB="0"/>
                </a:tc>
                <a:tc>
                  <a:txBody>
                    <a:bodyPr/>
                    <a:lstStyle/>
                    <a:p>
                      <a:pPr>
                        <a:spcBef>
                          <a:spcPts val="600"/>
                        </a:spcBef>
                        <a:spcAft>
                          <a:spcPts val="600"/>
                        </a:spcAft>
                      </a:pPr>
                      <a:r>
                        <a:rPr lang="en-GB" sz="1000" dirty="0">
                          <a:effectLst/>
                        </a:rPr>
                        <a:t>WTDC Regional preparatory meeting for Europe (RPM-EUR</a:t>
                      </a:r>
                      <a:r>
                        <a:rPr lang="en-GB" sz="1000" dirty="0" smtClean="0">
                          <a:effectLst/>
                        </a:rPr>
                        <a:t>) </a:t>
                      </a:r>
                      <a:r>
                        <a:rPr lang="en-GB" sz="900" dirty="0" smtClean="0">
                          <a:effectLst/>
                        </a:rPr>
                        <a:t>(ITU focus)</a:t>
                      </a:r>
                      <a:endParaRPr lang="en-US" sz="950" dirty="0">
                        <a:effectLst/>
                        <a:latin typeface="Verdana"/>
                        <a:ea typeface="SimHei"/>
                        <a:cs typeface="Simplified Arabic"/>
                      </a:endParaRPr>
                    </a:p>
                  </a:txBody>
                  <a:tcPr marL="68580" marR="68580" marT="0" marB="0"/>
                </a:tc>
              </a:tr>
              <a:tr h="0">
                <a:tc>
                  <a:txBody>
                    <a:bodyPr/>
                    <a:lstStyle/>
                    <a:p>
                      <a:pPr>
                        <a:spcBef>
                          <a:spcPts val="600"/>
                        </a:spcBef>
                        <a:spcAft>
                          <a:spcPts val="600"/>
                        </a:spcAft>
                      </a:pPr>
                      <a:r>
                        <a:rPr lang="en-GB" sz="1000" dirty="0" smtClean="0">
                          <a:effectLst/>
                        </a:rPr>
                        <a:t>25 </a:t>
                      </a:r>
                      <a:r>
                        <a:rPr lang="en-GB" sz="1000" dirty="0">
                          <a:effectLst/>
                        </a:rPr>
                        <a:t>November 2013</a:t>
                      </a:r>
                      <a:endParaRPr lang="en-US" sz="950" dirty="0">
                        <a:effectLst/>
                        <a:latin typeface="Verdana"/>
                        <a:ea typeface="SimHei"/>
                        <a:cs typeface="Simplified Arabic"/>
                      </a:endParaRPr>
                    </a:p>
                  </a:txBody>
                  <a:tcPr marL="68580" marR="68580" marT="0" marB="0"/>
                </a:tc>
                <a:tc>
                  <a:txBody>
                    <a:bodyPr/>
                    <a:lstStyle/>
                    <a:p>
                      <a:endParaRPr lang="en-US" sz="1000" dirty="0">
                        <a:effectLst/>
                        <a:latin typeface="Calibri"/>
                        <a:cs typeface="Simplified Arabic"/>
                      </a:endParaRPr>
                    </a:p>
                  </a:txBody>
                  <a:tcPr marL="68580" marR="68580" marT="0" marB="0"/>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GB" sz="900" dirty="0" smtClean="0">
                          <a:effectLst/>
                        </a:rPr>
                        <a:t>Regional  Development Forum for </a:t>
                      </a:r>
                      <a:r>
                        <a:rPr lang="en-GB" sz="900" dirty="0" smtClean="0">
                          <a:effectLst/>
                        </a:rPr>
                        <a:t>EUR </a:t>
                      </a:r>
                      <a:r>
                        <a:rPr lang="en-GB" sz="900" dirty="0" smtClean="0">
                          <a:effectLst/>
                        </a:rPr>
                        <a:t>(RDF-EUR) (Multi-stakeholder approach))</a:t>
                      </a:r>
                      <a:endParaRPr lang="en-US" sz="900" dirty="0" smtClean="0">
                        <a:effectLst/>
                        <a:latin typeface="Verdana"/>
                        <a:ea typeface="SimHei"/>
                        <a:cs typeface="Simplified Arabic"/>
                      </a:endParaRPr>
                    </a:p>
                  </a:txBody>
                  <a:tcPr marL="68580" marR="68580" marT="0" marB="0"/>
                </a:tc>
              </a:tr>
            </a:tbl>
          </a:graphicData>
        </a:graphic>
      </p:graphicFrame>
      <p:sp>
        <p:nvSpPr>
          <p:cNvPr id="6" name="TextBox 5"/>
          <p:cNvSpPr txBox="1"/>
          <p:nvPr/>
        </p:nvSpPr>
        <p:spPr>
          <a:xfrm>
            <a:off x="3128047" y="4484037"/>
            <a:ext cx="3532185" cy="492443"/>
          </a:xfrm>
          <a:prstGeom prst="rect">
            <a:avLst/>
          </a:prstGeom>
          <a:solidFill>
            <a:srgbClr val="FF0000"/>
          </a:solidFill>
        </p:spPr>
        <p:txBody>
          <a:bodyPr wrap="none" rtlCol="0">
            <a:spAutoFit/>
          </a:bodyPr>
          <a:lstStyle/>
          <a:p>
            <a:r>
              <a:rPr lang="en-US" sz="2600" b="1" dirty="0" smtClean="0">
                <a:solidFill>
                  <a:schemeClr val="bg1"/>
                </a:solidFill>
                <a:effectLst>
                  <a:outerShdw blurRad="38100" dist="38100" dir="2700000" algn="tl">
                    <a:srgbClr val="000000">
                      <a:alpha val="43137"/>
                    </a:srgbClr>
                  </a:outerShdw>
                </a:effectLst>
              </a:rPr>
              <a:t>www.wsis.org/review</a:t>
            </a:r>
            <a:endParaRPr lang="en-US" sz="2600" b="1" dirty="0">
              <a:solidFill>
                <a:schemeClr val="bg1"/>
              </a:solidFill>
              <a:effectLst>
                <a:outerShdw blurRad="38100" dist="38100" dir="2700000" algn="tl">
                  <a:srgbClr val="000000">
                    <a:alpha val="43137"/>
                  </a:srgbClr>
                </a:outerShdw>
              </a:effectLst>
            </a:endParaRPr>
          </a:p>
        </p:txBody>
      </p:sp>
      <p:graphicFrame>
        <p:nvGraphicFramePr>
          <p:cNvPr id="8" name="Content Placeholder 6"/>
          <p:cNvGraphicFramePr>
            <a:graphicFrameLocks/>
          </p:cNvGraphicFramePr>
          <p:nvPr>
            <p:extLst>
              <p:ext uri="{D42A27DB-BD31-4B8C-83A1-F6EECF244321}">
                <p14:modId xmlns:p14="http://schemas.microsoft.com/office/powerpoint/2010/main" val="3419244259"/>
              </p:ext>
            </p:extLst>
          </p:nvPr>
        </p:nvGraphicFramePr>
        <p:xfrm>
          <a:off x="1509712" y="3190458"/>
          <a:ext cx="7094736" cy="1043940"/>
        </p:xfrm>
        <a:graphic>
          <a:graphicData uri="http://schemas.openxmlformats.org/drawingml/2006/table">
            <a:tbl>
              <a:tblPr firstRow="1" firstCol="1" bandRow="1">
                <a:tableStyleId>{5C22544A-7EE6-4342-B048-85BDC9FD1C3A}</a:tableStyleId>
              </a:tblPr>
              <a:tblGrid>
                <a:gridCol w="1478112"/>
                <a:gridCol w="864096"/>
                <a:gridCol w="4752528"/>
              </a:tblGrid>
              <a:tr h="0">
                <a:tc>
                  <a:txBody>
                    <a:bodyPr/>
                    <a:lstStyle/>
                    <a:p>
                      <a:pPr>
                        <a:spcBef>
                          <a:spcPts val="600"/>
                        </a:spcBef>
                        <a:spcAft>
                          <a:spcPts val="600"/>
                        </a:spcAft>
                      </a:pPr>
                      <a:endParaRPr lang="en-US" sz="950" dirty="0">
                        <a:effectLst/>
                        <a:latin typeface="Verdana"/>
                        <a:ea typeface="SimHei"/>
                        <a:cs typeface="Simplified Arabic"/>
                      </a:endParaRPr>
                    </a:p>
                  </a:txBody>
                  <a:tcPr marL="68580" marR="68580" marT="0" marB="0"/>
                </a:tc>
                <a:tc>
                  <a:txBody>
                    <a:bodyPr/>
                    <a:lstStyle/>
                    <a:p>
                      <a:pPr>
                        <a:spcBef>
                          <a:spcPts val="600"/>
                        </a:spcBef>
                        <a:spcAft>
                          <a:spcPts val="600"/>
                        </a:spcAft>
                      </a:pPr>
                      <a:endParaRPr lang="en-US" sz="950" dirty="0">
                        <a:effectLst/>
                        <a:latin typeface="Verdana"/>
                        <a:ea typeface="SimHei"/>
                        <a:cs typeface="Simplified Arabic"/>
                      </a:endParaRPr>
                    </a:p>
                  </a:txBody>
                  <a:tcPr marL="68580" marR="68580" marT="0" marB="0"/>
                </a:tc>
                <a:tc>
                  <a:txBody>
                    <a:bodyPr/>
                    <a:lstStyle/>
                    <a:p>
                      <a:pPr>
                        <a:spcBef>
                          <a:spcPts val="600"/>
                        </a:spcBef>
                        <a:spcAft>
                          <a:spcPts val="600"/>
                        </a:spcAft>
                      </a:pPr>
                      <a:r>
                        <a:rPr lang="en-US" sz="950" dirty="0" smtClean="0">
                          <a:effectLst/>
                          <a:latin typeface="Verdana"/>
                          <a:ea typeface="SimHei"/>
                          <a:cs typeface="Simplified Arabic"/>
                        </a:rPr>
                        <a:t>Regional Economic Commissions</a:t>
                      </a:r>
                      <a:r>
                        <a:rPr lang="en-US" sz="950" baseline="0" dirty="0" smtClean="0">
                          <a:effectLst/>
                          <a:latin typeface="Verdana"/>
                          <a:ea typeface="SimHei"/>
                          <a:cs typeface="Simplified Arabic"/>
                        </a:rPr>
                        <a:t> and Others</a:t>
                      </a:r>
                      <a:endParaRPr lang="en-US" sz="950" dirty="0">
                        <a:effectLst/>
                        <a:latin typeface="Verdana"/>
                        <a:ea typeface="SimHei"/>
                        <a:cs typeface="Simplified Arabic"/>
                      </a:endParaRPr>
                    </a:p>
                  </a:txBody>
                  <a:tcPr marL="68580" marR="68580" marT="0" marB="0"/>
                </a:tc>
              </a:tr>
              <a:tr h="0">
                <a:tc>
                  <a:txBody>
                    <a:bodyPr/>
                    <a:lstStyle/>
                    <a:p>
                      <a:pPr>
                        <a:spcBef>
                          <a:spcPts val="600"/>
                        </a:spcBef>
                        <a:spcAft>
                          <a:spcPts val="600"/>
                        </a:spcAft>
                      </a:pPr>
                      <a:r>
                        <a:rPr lang="en-GB" sz="1000" dirty="0" smtClean="0">
                          <a:effectLst/>
                        </a:rPr>
                        <a:t>12 March  2013</a:t>
                      </a:r>
                      <a:endParaRPr lang="en-US" sz="950" dirty="0">
                        <a:effectLst/>
                        <a:latin typeface="Verdana"/>
                        <a:ea typeface="SimHei"/>
                        <a:cs typeface="Simplified Arabic"/>
                      </a:endParaRPr>
                    </a:p>
                  </a:txBody>
                  <a:tcPr marL="68580" marR="68580" marT="0" marB="0"/>
                </a:tc>
                <a:tc>
                  <a:txBody>
                    <a:bodyPr/>
                    <a:lstStyle/>
                    <a:p>
                      <a:pPr>
                        <a:spcBef>
                          <a:spcPts val="600"/>
                        </a:spcBef>
                        <a:spcAft>
                          <a:spcPts val="600"/>
                        </a:spcAft>
                      </a:pPr>
                      <a:r>
                        <a:rPr lang="en-GB" sz="1000" dirty="0" smtClean="0">
                          <a:effectLst/>
                        </a:rPr>
                        <a:t>ECA</a:t>
                      </a:r>
                      <a:r>
                        <a:rPr lang="en-GB" sz="1000" baseline="0" dirty="0" smtClean="0">
                          <a:effectLst/>
                        </a:rPr>
                        <a:t> </a:t>
                      </a:r>
                      <a:br>
                        <a:rPr lang="en-GB" sz="1000" baseline="0" dirty="0" smtClean="0">
                          <a:effectLst/>
                        </a:rPr>
                      </a:br>
                      <a:r>
                        <a:rPr lang="en-GB" sz="1000" dirty="0" smtClean="0">
                          <a:effectLst/>
                        </a:rPr>
                        <a:t>Ethiopia</a:t>
                      </a:r>
                      <a:endParaRPr lang="en-US" sz="950" dirty="0">
                        <a:effectLst/>
                        <a:latin typeface="Verdana"/>
                        <a:ea typeface="SimHei"/>
                        <a:cs typeface="Simplified Arabic"/>
                      </a:endParaRPr>
                    </a:p>
                  </a:txBody>
                  <a:tcPr marL="68580" marR="68580" marT="0" marB="0"/>
                </a:tc>
                <a:tc>
                  <a:txBody>
                    <a:bodyPr/>
                    <a:lstStyle/>
                    <a:p>
                      <a:r>
                        <a:rPr lang="en-US" sz="1000" kern="1200" dirty="0" smtClean="0">
                          <a:solidFill>
                            <a:schemeClr val="dk1"/>
                          </a:solidFill>
                          <a:effectLst/>
                          <a:latin typeface="+mn-lt"/>
                          <a:ea typeface="+mn-ea"/>
                          <a:cs typeface="+mn-cs"/>
                        </a:rPr>
                        <a:t>Follow-up Workshop on the Implementation of the World Summit on the Information Society (WSIS) </a:t>
                      </a:r>
                    </a:p>
                  </a:txBody>
                  <a:tcPr marL="68580" marR="68580" marT="0" marB="0"/>
                </a:tc>
              </a:tr>
              <a:tr h="0">
                <a:tc>
                  <a:txBody>
                    <a:bodyPr/>
                    <a:lstStyle/>
                    <a:p>
                      <a:pPr marL="20955">
                        <a:spcBef>
                          <a:spcPts val="600"/>
                        </a:spcBef>
                        <a:spcAft>
                          <a:spcPts val="600"/>
                        </a:spcAft>
                      </a:pPr>
                      <a:r>
                        <a:rPr lang="en-GB" sz="1000" dirty="0" smtClean="0">
                          <a:effectLst/>
                        </a:rPr>
                        <a:t>3-5 April  2013</a:t>
                      </a:r>
                      <a:endParaRPr lang="en-US" sz="950" dirty="0">
                        <a:effectLst/>
                        <a:latin typeface="Verdana"/>
                        <a:ea typeface="SimHei"/>
                        <a:cs typeface="Simplified Arabic"/>
                      </a:endParaRPr>
                    </a:p>
                  </a:txBody>
                  <a:tcPr marL="68580" marR="68580" marT="0" marB="0"/>
                </a:tc>
                <a:tc>
                  <a:txBody>
                    <a:bodyPr/>
                    <a:lstStyle/>
                    <a:p>
                      <a:r>
                        <a:rPr lang="en-US" sz="1000" dirty="0" smtClean="0">
                          <a:effectLst/>
                          <a:latin typeface="Calibri"/>
                          <a:cs typeface="Simplified Arabic"/>
                        </a:rPr>
                        <a:t>ECLAC</a:t>
                      </a:r>
                    </a:p>
                    <a:p>
                      <a:r>
                        <a:rPr lang="en-US" sz="1000" dirty="0" smtClean="0">
                          <a:effectLst/>
                          <a:latin typeface="Calibri"/>
                          <a:cs typeface="Simplified Arabic"/>
                        </a:rPr>
                        <a:t>Uruguay</a:t>
                      </a:r>
                      <a:endParaRPr lang="en-US" sz="1000" dirty="0">
                        <a:effectLst/>
                        <a:latin typeface="Calibri"/>
                        <a:cs typeface="Simplified Arabic"/>
                      </a:endParaRPr>
                    </a:p>
                  </a:txBody>
                  <a:tcPr marL="68580" marR="68580" marT="0" marB="0"/>
                </a:tc>
                <a:tc>
                  <a:txBody>
                    <a:bodyPr/>
                    <a:lstStyle/>
                    <a:p>
                      <a:pPr>
                        <a:spcBef>
                          <a:spcPts val="600"/>
                        </a:spcBef>
                        <a:spcAft>
                          <a:spcPts val="600"/>
                        </a:spcAft>
                      </a:pPr>
                      <a:r>
                        <a:rPr lang="en-GB" sz="1000" dirty="0" smtClean="0">
                          <a:effectLst/>
                        </a:rPr>
                        <a:t>IV Ministerial Conference on Information Society in Latin America</a:t>
                      </a:r>
                      <a:endParaRPr lang="en-US" sz="950" dirty="0">
                        <a:effectLst/>
                        <a:latin typeface="Verdana"/>
                        <a:ea typeface="SimHei"/>
                        <a:cs typeface="Simplified Arabic"/>
                      </a:endParaRPr>
                    </a:p>
                  </a:txBody>
                  <a:tcPr marL="68580" marR="68580" marT="0" marB="0"/>
                </a:tc>
              </a:tr>
              <a:tr h="0">
                <a:tc>
                  <a:txBody>
                    <a:bodyPr/>
                    <a:lstStyle/>
                    <a:p>
                      <a:pPr>
                        <a:spcBef>
                          <a:spcPts val="600"/>
                        </a:spcBef>
                        <a:spcAft>
                          <a:spcPts val="600"/>
                        </a:spcAft>
                      </a:pPr>
                      <a:r>
                        <a:rPr lang="en-GB" sz="1000" dirty="0" smtClean="0">
                          <a:effectLst/>
                        </a:rPr>
                        <a:t>10-14 November 2013 ?</a:t>
                      </a:r>
                      <a:endParaRPr lang="en-US" sz="950" dirty="0">
                        <a:effectLst/>
                        <a:latin typeface="Verdana"/>
                        <a:ea typeface="SimHei"/>
                        <a:cs typeface="Simplified Arabic"/>
                      </a:endParaRPr>
                    </a:p>
                  </a:txBody>
                  <a:tcPr marL="68580" marR="68580" marT="0" marB="0"/>
                </a:tc>
                <a:tc>
                  <a:txBody>
                    <a:bodyPr/>
                    <a:lstStyle/>
                    <a:p>
                      <a:pPr>
                        <a:spcBef>
                          <a:spcPts val="600"/>
                        </a:spcBef>
                        <a:spcAft>
                          <a:spcPts val="600"/>
                        </a:spcAft>
                      </a:pPr>
                      <a:r>
                        <a:rPr lang="en-US" sz="950" dirty="0" smtClean="0">
                          <a:effectLst/>
                          <a:latin typeface="Verdana"/>
                          <a:ea typeface="SimHei"/>
                          <a:cs typeface="Simplified Arabic"/>
                        </a:rPr>
                        <a:t>Tunisia</a:t>
                      </a:r>
                    </a:p>
                  </a:txBody>
                  <a:tcPr marL="68580" marR="68580" marT="0" marB="0"/>
                </a:tc>
                <a:tc>
                  <a:txBody>
                    <a:bodyPr/>
                    <a:lstStyle/>
                    <a:p>
                      <a:pPr>
                        <a:spcBef>
                          <a:spcPts val="600"/>
                        </a:spcBef>
                        <a:spcAft>
                          <a:spcPts val="600"/>
                        </a:spcAft>
                      </a:pPr>
                      <a:r>
                        <a:rPr lang="en-US" sz="950" dirty="0" smtClean="0">
                          <a:effectLst/>
                          <a:latin typeface="Verdana"/>
                          <a:ea typeface="SimHei"/>
                          <a:cs typeface="Simplified Arabic"/>
                        </a:rPr>
                        <a:t>ICT4All</a:t>
                      </a:r>
                      <a:r>
                        <a:rPr lang="en-US" sz="950" baseline="0" dirty="0" smtClean="0">
                          <a:effectLst/>
                          <a:latin typeface="Verdana"/>
                          <a:ea typeface="SimHei"/>
                          <a:cs typeface="Simplified Arabic"/>
                        </a:rPr>
                        <a:t> Forum and Exhibition</a:t>
                      </a:r>
                      <a:br>
                        <a:rPr lang="en-US" sz="950" baseline="0" dirty="0" smtClean="0">
                          <a:effectLst/>
                          <a:latin typeface="Verdana"/>
                          <a:ea typeface="SimHei"/>
                          <a:cs typeface="Simplified Arabic"/>
                        </a:rPr>
                      </a:br>
                      <a:r>
                        <a:rPr lang="en-US" sz="950" baseline="0" dirty="0" smtClean="0">
                          <a:effectLst/>
                          <a:latin typeface="Verdana"/>
                          <a:ea typeface="SimHei"/>
                          <a:cs typeface="Simplified Arabic"/>
                        </a:rPr>
                        <a:t>WSIS+10 Workshops with focus on Africa and Arab States</a:t>
                      </a:r>
                      <a:endParaRPr lang="en-US" sz="950" dirty="0">
                        <a:effectLst/>
                        <a:latin typeface="Verdana"/>
                        <a:ea typeface="SimHei"/>
                        <a:cs typeface="Simplified Arabic"/>
                      </a:endParaRPr>
                    </a:p>
                  </a:txBody>
                  <a:tcPr marL="68580" marR="68580" marT="0" marB="0"/>
                </a:tc>
              </a:tr>
            </a:tbl>
          </a:graphicData>
        </a:graphic>
      </p:graphicFrame>
    </p:spTree>
    <p:extLst>
      <p:ext uri="{BB962C8B-B14F-4D97-AF65-F5344CB8AC3E}">
        <p14:creationId xmlns:p14="http://schemas.microsoft.com/office/powerpoint/2010/main" val="2559651292"/>
      </p:ext>
    </p:extLst>
  </p:cSld>
  <p:clrMapOvr>
    <a:masterClrMapping/>
  </p:clrMapOvr>
  <p:transition spd="slow" advClick="0" advTm="3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857250"/>
          </a:xfrm>
        </p:spPr>
        <p:txBody>
          <a:bodyPr/>
          <a:lstStyle/>
          <a:p>
            <a:r>
              <a:rPr lang="en-US" sz="3600" b="1" dirty="0" smtClean="0"/>
              <a:t>WSIS+10: Actions in 2014/2015</a:t>
            </a:r>
            <a:endParaRPr lang="en-US" b="1" dirty="0"/>
          </a:p>
        </p:txBody>
      </p:sp>
      <p:sp>
        <p:nvSpPr>
          <p:cNvPr id="3" name="Content Placeholder 2"/>
          <p:cNvSpPr>
            <a:spLocks noGrp="1"/>
          </p:cNvSpPr>
          <p:nvPr>
            <p:ph idx="1"/>
          </p:nvPr>
        </p:nvSpPr>
        <p:spPr>
          <a:xfrm>
            <a:off x="467544" y="761851"/>
            <a:ext cx="8229600" cy="3394075"/>
          </a:xfrm>
        </p:spPr>
        <p:txBody>
          <a:bodyPr/>
          <a:lstStyle/>
          <a:p>
            <a:pPr lvl="0"/>
            <a:r>
              <a:rPr lang="en-US" sz="2000" b="1" dirty="0" smtClean="0"/>
              <a:t>2014</a:t>
            </a:r>
          </a:p>
          <a:p>
            <a:pPr lvl="1"/>
            <a:r>
              <a:rPr lang="en-US" sz="1600" b="1" dirty="0" smtClean="0"/>
              <a:t>14-18 April </a:t>
            </a:r>
            <a:r>
              <a:rPr lang="en-US" sz="1600" b="1" dirty="0"/>
              <a:t>2014: High-Level Meeting on the </a:t>
            </a:r>
            <a:r>
              <a:rPr lang="en-US" sz="1600" b="1" dirty="0" smtClean="0"/>
              <a:t/>
            </a:r>
            <a:br>
              <a:rPr lang="en-US" sz="1600" b="1" dirty="0" smtClean="0"/>
            </a:br>
            <a:r>
              <a:rPr lang="en-US" sz="1600" b="1" dirty="0" smtClean="0"/>
              <a:t>Overall </a:t>
            </a:r>
            <a:r>
              <a:rPr lang="en-US" sz="1600" b="1" dirty="0"/>
              <a:t>Review (WSIS+10) </a:t>
            </a:r>
            <a:r>
              <a:rPr lang="en-US" sz="1600" b="1" dirty="0" smtClean="0"/>
              <a:t> &amp; WSIS Forum 2014</a:t>
            </a:r>
            <a:r>
              <a:rPr lang="en-US" sz="1600" b="1" dirty="0"/>
              <a:t/>
            </a:r>
            <a:br>
              <a:rPr lang="en-US" sz="1600" b="1" dirty="0"/>
            </a:br>
            <a:r>
              <a:rPr lang="en-US" sz="1600" dirty="0" smtClean="0"/>
              <a:t>(</a:t>
            </a:r>
            <a:r>
              <a:rPr lang="en-US" sz="1600" dirty="0" err="1" smtClean="0"/>
              <a:t>Sharm</a:t>
            </a:r>
            <a:r>
              <a:rPr lang="en-US" sz="1600" dirty="0" smtClean="0"/>
              <a:t> el Sheik, Egypt)</a:t>
            </a:r>
          </a:p>
          <a:p>
            <a:pPr lvl="2"/>
            <a:endParaRPr lang="en-US" sz="1000" dirty="0"/>
          </a:p>
          <a:p>
            <a:pPr lvl="2"/>
            <a:r>
              <a:rPr lang="en-US" sz="1400" dirty="0"/>
              <a:t>Presentation of all </a:t>
            </a:r>
            <a:r>
              <a:rPr lang="en-US" sz="1400" dirty="0" smtClean="0"/>
              <a:t>r WSIS +10 review </a:t>
            </a:r>
            <a:r>
              <a:rPr lang="en-US" sz="1400" dirty="0"/>
              <a:t>reports</a:t>
            </a:r>
            <a:endParaRPr lang="en-US" sz="1200" dirty="0"/>
          </a:p>
          <a:p>
            <a:pPr lvl="2"/>
            <a:r>
              <a:rPr lang="en-US" sz="1400" dirty="0"/>
              <a:t>Adoption of the forward looking </a:t>
            </a:r>
            <a:r>
              <a:rPr lang="en-US" sz="1400" dirty="0" smtClean="0"/>
              <a:t>outcome</a:t>
            </a:r>
            <a:endParaRPr lang="en-US" sz="1800" dirty="0"/>
          </a:p>
          <a:p>
            <a:r>
              <a:rPr lang="en-US" sz="2000" b="1" dirty="0" smtClean="0"/>
              <a:t>2015</a:t>
            </a:r>
            <a:endParaRPr lang="en-US" sz="2000" b="1" dirty="0"/>
          </a:p>
          <a:p>
            <a:pPr lvl="1"/>
            <a:r>
              <a:rPr lang="en-US" sz="1600" dirty="0"/>
              <a:t>Report on the outcomes of the Overall Review </a:t>
            </a:r>
            <a:r>
              <a:rPr lang="en-US" sz="1600" dirty="0" smtClean="0"/>
              <a:t/>
            </a:r>
            <a:br>
              <a:rPr lang="en-US" sz="1600" dirty="0" smtClean="0"/>
            </a:br>
            <a:r>
              <a:rPr lang="en-US" sz="1600" dirty="0" smtClean="0"/>
              <a:t>Process to </a:t>
            </a:r>
            <a:r>
              <a:rPr lang="en-US" sz="1600" dirty="0"/>
              <a:t>the </a:t>
            </a:r>
            <a:r>
              <a:rPr lang="en-US" sz="1600" b="1" dirty="0"/>
              <a:t>18</a:t>
            </a:r>
            <a:r>
              <a:rPr lang="en-US" sz="1600" b="1" baseline="30000" dirty="0"/>
              <a:t>th</a:t>
            </a:r>
            <a:r>
              <a:rPr lang="en-US" sz="1600" b="1" dirty="0"/>
              <a:t> Session of CSTD </a:t>
            </a:r>
          </a:p>
          <a:p>
            <a:pPr lvl="1"/>
            <a:r>
              <a:rPr lang="en-US" sz="1600" b="1" dirty="0"/>
              <a:t>UN General Assembly</a:t>
            </a:r>
            <a:r>
              <a:rPr lang="en-US" sz="1600" dirty="0"/>
              <a:t> to endorse the forward </a:t>
            </a:r>
            <a:r>
              <a:rPr lang="en-US" sz="1600" dirty="0" smtClean="0"/>
              <a:t/>
            </a:r>
            <a:br>
              <a:rPr lang="en-US" sz="1600" dirty="0" smtClean="0"/>
            </a:br>
            <a:r>
              <a:rPr lang="en-US" sz="1600" dirty="0" smtClean="0"/>
              <a:t>looking </a:t>
            </a:r>
            <a:r>
              <a:rPr lang="en-US" sz="1600" dirty="0"/>
              <a:t>outcome. </a:t>
            </a:r>
          </a:p>
          <a:p>
            <a:pPr lvl="1"/>
            <a:r>
              <a:rPr lang="en-US" sz="1600" dirty="0"/>
              <a:t>Contribution to </a:t>
            </a:r>
            <a:r>
              <a:rPr lang="en-US" sz="1600" b="1" dirty="0"/>
              <a:t>MDG Review Process</a:t>
            </a:r>
          </a:p>
          <a:p>
            <a:endParaRPr lang="en-US" dirty="0"/>
          </a:p>
        </p:txBody>
      </p:sp>
      <p:sp>
        <p:nvSpPr>
          <p:cNvPr id="4" name="TextBox 3"/>
          <p:cNvSpPr txBox="1"/>
          <p:nvPr/>
        </p:nvSpPr>
        <p:spPr>
          <a:xfrm>
            <a:off x="3128047" y="4484037"/>
            <a:ext cx="3532185" cy="492443"/>
          </a:xfrm>
          <a:prstGeom prst="rect">
            <a:avLst/>
          </a:prstGeom>
          <a:solidFill>
            <a:srgbClr val="FF0000"/>
          </a:solidFill>
        </p:spPr>
        <p:txBody>
          <a:bodyPr wrap="none" rtlCol="0">
            <a:spAutoFit/>
          </a:bodyPr>
          <a:lstStyle/>
          <a:p>
            <a:r>
              <a:rPr lang="en-US" sz="2600" b="1" dirty="0" smtClean="0">
                <a:solidFill>
                  <a:schemeClr val="bg1"/>
                </a:solidFill>
                <a:effectLst>
                  <a:outerShdw blurRad="38100" dist="38100" dir="2700000" algn="tl">
                    <a:srgbClr val="000000">
                      <a:alpha val="43137"/>
                    </a:srgbClr>
                  </a:outerShdw>
                </a:effectLst>
              </a:rPr>
              <a:t>www.wsis.org/review</a:t>
            </a:r>
            <a:endParaRPr lang="en-US" sz="2600" b="1"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6903" y="876895"/>
            <a:ext cx="3187585" cy="974775"/>
          </a:xfrm>
          <a:prstGeom prst="rect">
            <a:avLst/>
          </a:prstGeom>
        </p:spPr>
      </p:pic>
      <p:pic>
        <p:nvPicPr>
          <p:cNvPr id="1026" name="Picture 2" descr="http://cimun.com/wp-content/uploads/2012/08/UN-General-Assembly-hal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3048191"/>
            <a:ext cx="1491213" cy="1117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0266" y="1848743"/>
            <a:ext cx="1724222" cy="243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3261800"/>
      </p:ext>
    </p:extLst>
  </p:cSld>
  <p:clrMapOvr>
    <a:masterClrMapping/>
  </p:clrMapOvr>
  <p:transition spd="slow" advClick="0" advTm="3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236562"/>
            <a:ext cx="8229600" cy="857250"/>
          </a:xfrm>
        </p:spPr>
        <p:txBody>
          <a:bodyPr/>
          <a:lstStyle/>
          <a:p>
            <a:r>
              <a:rPr lang="en-US" sz="2800" b="1" dirty="0" smtClean="0">
                <a:effectLst>
                  <a:outerShdw blurRad="38100" dist="38100" dir="2700000" algn="tl">
                    <a:srgbClr val="000000">
                      <a:alpha val="43137"/>
                    </a:srgbClr>
                  </a:outerShdw>
                </a:effectLst>
              </a:rPr>
              <a:t>WSIS+10: Towards 2014</a:t>
            </a:r>
            <a:endParaRPr lang="en-US" sz="3600" b="1" dirty="0">
              <a:effectLst>
                <a:outerShdw blurRad="38100" dist="38100" dir="2700000" algn="tl">
                  <a:srgbClr val="000000">
                    <a:alpha val="43137"/>
                  </a:srgbClr>
                </a:outerShdw>
              </a:effectLst>
            </a:endParaRPr>
          </a:p>
        </p:txBody>
      </p:sp>
      <p:sp>
        <p:nvSpPr>
          <p:cNvPr id="4" name="TextBox 3"/>
          <p:cNvSpPr txBox="1"/>
          <p:nvPr/>
        </p:nvSpPr>
        <p:spPr>
          <a:xfrm>
            <a:off x="3128047" y="4484037"/>
            <a:ext cx="3532185" cy="492443"/>
          </a:xfrm>
          <a:prstGeom prst="rect">
            <a:avLst/>
          </a:prstGeom>
          <a:solidFill>
            <a:srgbClr val="FF0000"/>
          </a:solidFill>
        </p:spPr>
        <p:txBody>
          <a:bodyPr wrap="none" rtlCol="0">
            <a:spAutoFit/>
          </a:bodyPr>
          <a:lstStyle/>
          <a:p>
            <a:r>
              <a:rPr lang="en-US" sz="2600" b="1" dirty="0" smtClean="0">
                <a:solidFill>
                  <a:schemeClr val="bg1"/>
                </a:solidFill>
                <a:effectLst>
                  <a:outerShdw blurRad="38100" dist="38100" dir="2700000" algn="tl">
                    <a:srgbClr val="000000">
                      <a:alpha val="43137"/>
                    </a:srgbClr>
                  </a:outerShdw>
                </a:effectLst>
              </a:rPr>
              <a:t>www.wsis.org/review</a:t>
            </a:r>
            <a:endParaRPr lang="en-US" sz="2600" b="1" dirty="0">
              <a:solidFill>
                <a:schemeClr val="bg1"/>
              </a:solidFill>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139702"/>
            <a:ext cx="1724222" cy="243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Content Placeholder 3"/>
          <p:cNvGraphicFramePr>
            <a:graphicFrameLocks noGrp="1"/>
          </p:cNvGraphicFramePr>
          <p:nvPr>
            <p:ph idx="1"/>
            <p:extLst>
              <p:ext uri="{D42A27DB-BD31-4B8C-83A1-F6EECF244321}">
                <p14:modId xmlns:p14="http://schemas.microsoft.com/office/powerpoint/2010/main" val="1406220533"/>
              </p:ext>
            </p:extLst>
          </p:nvPr>
        </p:nvGraphicFramePr>
        <p:xfrm>
          <a:off x="179512" y="411510"/>
          <a:ext cx="8712967" cy="4602006"/>
        </p:xfrm>
        <a:graphic>
          <a:graphicData uri="http://schemas.openxmlformats.org/drawingml/2006/table">
            <a:tbl>
              <a:tblPr firstRow="1" firstCol="1" bandRow="1">
                <a:tableStyleId>{5C22544A-7EE6-4342-B048-85BDC9FD1C3A}</a:tableStyleId>
              </a:tblPr>
              <a:tblGrid>
                <a:gridCol w="880159"/>
                <a:gridCol w="1208073"/>
                <a:gridCol w="4752528"/>
                <a:gridCol w="1872207"/>
              </a:tblGrid>
              <a:tr h="144016">
                <a:tc>
                  <a:txBody>
                    <a:bodyPr/>
                    <a:lstStyle/>
                    <a:p>
                      <a:pPr>
                        <a:lnSpc>
                          <a:spcPct val="115000"/>
                        </a:lnSpc>
                        <a:spcAft>
                          <a:spcPts val="0"/>
                        </a:spcAft>
                      </a:pPr>
                      <a:r>
                        <a:rPr lang="en-US" sz="800" dirty="0" smtClean="0">
                          <a:effectLst/>
                        </a:rPr>
                        <a:t>DATE</a:t>
                      </a:r>
                      <a:endParaRPr lang="en-US" sz="800" dirty="0">
                        <a:solidFill>
                          <a:srgbClr val="365F91"/>
                        </a:solidFill>
                        <a:effectLst/>
                        <a:latin typeface="Calibri"/>
                        <a:ea typeface="SimSun"/>
                        <a:cs typeface="Arial"/>
                      </a:endParaRPr>
                    </a:p>
                  </a:txBody>
                  <a:tcPr marL="26831" marR="26831" marT="0" marB="0"/>
                </a:tc>
                <a:tc>
                  <a:txBody>
                    <a:bodyPr/>
                    <a:lstStyle/>
                    <a:p>
                      <a:pPr marL="0" algn="l" defTabSz="914400" rtl="0" eaLnBrk="1" latinLnBrk="0" hangingPunct="1">
                        <a:lnSpc>
                          <a:spcPct val="115000"/>
                        </a:lnSpc>
                        <a:spcAft>
                          <a:spcPts val="0"/>
                        </a:spcAft>
                      </a:pPr>
                      <a:r>
                        <a:rPr lang="en-US" sz="800" b="1" kern="1200" dirty="0" smtClean="0">
                          <a:solidFill>
                            <a:schemeClr val="lt1"/>
                          </a:solidFill>
                          <a:effectLst/>
                          <a:latin typeface="+mn-lt"/>
                          <a:ea typeface="+mn-ea"/>
                          <a:cs typeface="+mn-cs"/>
                        </a:rPr>
                        <a:t>MEETING</a:t>
                      </a:r>
                      <a:endParaRPr lang="en-US" sz="800" b="1" kern="1200" dirty="0">
                        <a:solidFill>
                          <a:schemeClr val="lt1"/>
                        </a:solidFill>
                        <a:effectLst/>
                        <a:latin typeface="+mn-lt"/>
                        <a:ea typeface="+mn-ea"/>
                        <a:cs typeface="+mn-cs"/>
                      </a:endParaRPr>
                    </a:p>
                  </a:txBody>
                  <a:tcPr marL="26831" marR="26831" marT="0" marB="0"/>
                </a:tc>
                <a:tc>
                  <a:txBody>
                    <a:bodyPr/>
                    <a:lstStyle/>
                    <a:p>
                      <a:pPr marL="0" lvl="0" indent="0" algn="l" defTabSz="914400" rtl="0" eaLnBrk="1" latinLnBrk="0" hangingPunct="1">
                        <a:lnSpc>
                          <a:spcPct val="115000"/>
                        </a:lnSpc>
                        <a:spcAft>
                          <a:spcPts val="0"/>
                        </a:spcAft>
                        <a:buFont typeface="Calibri"/>
                        <a:buNone/>
                      </a:pPr>
                      <a:r>
                        <a:rPr lang="en-US" sz="800" b="1" kern="1200" dirty="0" smtClean="0">
                          <a:solidFill>
                            <a:schemeClr val="lt1"/>
                          </a:solidFill>
                          <a:effectLst/>
                          <a:latin typeface="+mn-lt"/>
                          <a:ea typeface="+mn-ea"/>
                          <a:cs typeface="+mn-cs"/>
                        </a:rPr>
                        <a:t>OUTCOME</a:t>
                      </a:r>
                    </a:p>
                  </a:txBody>
                  <a:tcPr marL="26831" marR="26831" marT="0" marB="0"/>
                </a:tc>
                <a:tc>
                  <a:txBody>
                    <a:bodyPr/>
                    <a:lstStyle/>
                    <a:p>
                      <a:pPr>
                        <a:lnSpc>
                          <a:spcPct val="115000"/>
                        </a:lnSpc>
                        <a:spcAft>
                          <a:spcPts val="0"/>
                        </a:spcAft>
                      </a:pPr>
                      <a:r>
                        <a:rPr lang="en-US" sz="800" dirty="0" smtClean="0">
                          <a:effectLst/>
                        </a:rPr>
                        <a:t>INPUT</a:t>
                      </a:r>
                      <a:endParaRPr lang="en-US" sz="800" dirty="0">
                        <a:solidFill>
                          <a:srgbClr val="365F91"/>
                        </a:solidFill>
                        <a:effectLst/>
                        <a:latin typeface="Calibri"/>
                        <a:ea typeface="SimSun"/>
                        <a:cs typeface="Arial"/>
                      </a:endParaRPr>
                    </a:p>
                  </a:txBody>
                  <a:tcPr marL="26831" marR="26831" marT="0" marB="0"/>
                </a:tc>
              </a:tr>
              <a:tr h="212216">
                <a:tc>
                  <a:txBody>
                    <a:bodyPr/>
                    <a:lstStyle/>
                    <a:p>
                      <a:pPr>
                        <a:lnSpc>
                          <a:spcPct val="115000"/>
                        </a:lnSpc>
                        <a:spcAft>
                          <a:spcPts val="0"/>
                        </a:spcAft>
                      </a:pPr>
                      <a:r>
                        <a:rPr lang="en-US" sz="800" dirty="0">
                          <a:effectLst/>
                        </a:rPr>
                        <a:t>MAY 2013</a:t>
                      </a:r>
                      <a:endParaRPr lang="en-US" sz="800" dirty="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dirty="0">
                          <a:effectLst/>
                        </a:rPr>
                        <a:t>ITU WG-WSIS </a:t>
                      </a:r>
                      <a:endParaRPr lang="en-US" sz="800" dirty="0">
                        <a:solidFill>
                          <a:srgbClr val="365F91"/>
                        </a:solidFill>
                        <a:effectLst/>
                        <a:latin typeface="Calibri"/>
                        <a:ea typeface="SimSun"/>
                        <a:cs typeface="Arial"/>
                      </a:endParaRPr>
                    </a:p>
                  </a:txBody>
                  <a:tcPr marL="26831" marR="26831" marT="0" marB="0"/>
                </a:tc>
                <a:tc>
                  <a:txBody>
                    <a:bodyPr/>
                    <a:lstStyle/>
                    <a:p>
                      <a:pPr marL="342900" lvl="0" indent="-342900" rtl="0">
                        <a:lnSpc>
                          <a:spcPct val="115000"/>
                        </a:lnSpc>
                        <a:spcAft>
                          <a:spcPts val="0"/>
                        </a:spcAft>
                        <a:buFont typeface="Calibri"/>
                        <a:buChar char="-"/>
                      </a:pPr>
                      <a:r>
                        <a:rPr lang="en-US" sz="800" dirty="0">
                          <a:effectLst/>
                        </a:rPr>
                        <a:t>Chairman’s Report </a:t>
                      </a:r>
                      <a:endParaRPr lang="en-US" sz="800" dirty="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dirty="0">
                          <a:effectLst/>
                        </a:rPr>
                        <a:t>ITU Council </a:t>
                      </a:r>
                      <a:endParaRPr lang="en-US" sz="800" dirty="0">
                        <a:solidFill>
                          <a:srgbClr val="365F91"/>
                        </a:solidFill>
                        <a:effectLst/>
                        <a:latin typeface="Calibri"/>
                        <a:ea typeface="SimSun"/>
                        <a:cs typeface="Arial"/>
                      </a:endParaRPr>
                    </a:p>
                  </a:txBody>
                  <a:tcPr marL="26831" marR="26831" marT="0" marB="0"/>
                </a:tc>
              </a:tr>
              <a:tr h="381784">
                <a:tc>
                  <a:txBody>
                    <a:bodyPr/>
                    <a:lstStyle/>
                    <a:p>
                      <a:pPr>
                        <a:lnSpc>
                          <a:spcPct val="115000"/>
                        </a:lnSpc>
                        <a:spcAft>
                          <a:spcPts val="0"/>
                        </a:spcAft>
                      </a:pPr>
                      <a:r>
                        <a:rPr lang="en-US" sz="800" dirty="0">
                          <a:effectLst/>
                        </a:rPr>
                        <a:t>JUNE 2013</a:t>
                      </a:r>
                      <a:endParaRPr lang="en-US" sz="800" dirty="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dirty="0">
                          <a:effectLst/>
                        </a:rPr>
                        <a:t>16</a:t>
                      </a:r>
                      <a:r>
                        <a:rPr lang="en-US" sz="800" baseline="30000" dirty="0">
                          <a:effectLst/>
                        </a:rPr>
                        <a:t>th</a:t>
                      </a:r>
                      <a:r>
                        <a:rPr lang="en-US" sz="800" dirty="0">
                          <a:effectLst/>
                        </a:rPr>
                        <a:t> Session of the CSTD </a:t>
                      </a:r>
                      <a:endParaRPr lang="en-US" sz="800" dirty="0">
                        <a:solidFill>
                          <a:srgbClr val="365F91"/>
                        </a:solidFill>
                        <a:effectLst/>
                        <a:latin typeface="Calibri"/>
                        <a:ea typeface="SimSun"/>
                        <a:cs typeface="Arial"/>
                      </a:endParaRPr>
                    </a:p>
                  </a:txBody>
                  <a:tcPr marL="26831" marR="26831" marT="0" marB="0"/>
                </a:tc>
                <a:tc>
                  <a:txBody>
                    <a:bodyPr/>
                    <a:lstStyle/>
                    <a:p>
                      <a:pPr marL="342900" lvl="0" indent="-342900" rtl="0">
                        <a:lnSpc>
                          <a:spcPct val="115000"/>
                        </a:lnSpc>
                        <a:spcAft>
                          <a:spcPts val="0"/>
                        </a:spcAft>
                        <a:buFont typeface="Calibri"/>
                        <a:buChar char="-"/>
                      </a:pPr>
                      <a:r>
                        <a:rPr lang="en-US" sz="800" dirty="0">
                          <a:effectLst/>
                        </a:rPr>
                        <a:t>Draft ECOSOC Resolution on WSIS</a:t>
                      </a:r>
                    </a:p>
                    <a:p>
                      <a:pPr marL="457200">
                        <a:lnSpc>
                          <a:spcPct val="115000"/>
                        </a:lnSpc>
                        <a:spcAft>
                          <a:spcPts val="0"/>
                        </a:spcAft>
                      </a:pPr>
                      <a:r>
                        <a:rPr lang="en-US" sz="800" dirty="0">
                          <a:effectLst/>
                        </a:rPr>
                        <a:t> </a:t>
                      </a:r>
                      <a:endParaRPr lang="en-US" sz="800" dirty="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dirty="0">
                          <a:effectLst/>
                        </a:rPr>
                        <a:t>ITU CWG-WSIS (June 2013)</a:t>
                      </a:r>
                    </a:p>
                    <a:p>
                      <a:pPr>
                        <a:lnSpc>
                          <a:spcPct val="115000"/>
                        </a:lnSpc>
                        <a:spcAft>
                          <a:spcPts val="0"/>
                        </a:spcAft>
                      </a:pPr>
                      <a:r>
                        <a:rPr lang="en-US" sz="800" dirty="0">
                          <a:effectLst/>
                        </a:rPr>
                        <a:t>ECOSOC (July 2013)</a:t>
                      </a:r>
                    </a:p>
                    <a:p>
                      <a:pPr>
                        <a:lnSpc>
                          <a:spcPct val="115000"/>
                        </a:lnSpc>
                        <a:spcAft>
                          <a:spcPts val="0"/>
                        </a:spcAft>
                      </a:pPr>
                      <a:r>
                        <a:rPr lang="en-US" sz="800" dirty="0">
                          <a:effectLst/>
                        </a:rPr>
                        <a:t>General Assembly (UN SG Reports)</a:t>
                      </a:r>
                      <a:endParaRPr lang="en-US" sz="800" dirty="0">
                        <a:solidFill>
                          <a:srgbClr val="365F91"/>
                        </a:solidFill>
                        <a:effectLst/>
                        <a:latin typeface="Calibri"/>
                        <a:ea typeface="SimSun"/>
                        <a:cs typeface="Arial"/>
                      </a:endParaRPr>
                    </a:p>
                  </a:txBody>
                  <a:tcPr marL="26831" marR="26831" marT="0" marB="0"/>
                </a:tc>
              </a:tr>
              <a:tr h="509045">
                <a:tc>
                  <a:txBody>
                    <a:bodyPr/>
                    <a:lstStyle/>
                    <a:p>
                      <a:pPr>
                        <a:lnSpc>
                          <a:spcPct val="115000"/>
                        </a:lnSpc>
                        <a:spcAft>
                          <a:spcPts val="0"/>
                        </a:spcAft>
                      </a:pPr>
                      <a:r>
                        <a:rPr lang="en-US" sz="800">
                          <a:effectLst/>
                        </a:rPr>
                        <a:t>JUNE 2013</a:t>
                      </a:r>
                      <a:endParaRPr lang="en-US" sz="80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a:effectLst/>
                        </a:rPr>
                        <a:t>ITU WG-WSIS</a:t>
                      </a:r>
                      <a:endParaRPr lang="en-US" sz="800">
                        <a:solidFill>
                          <a:srgbClr val="365F91"/>
                        </a:solidFill>
                        <a:effectLst/>
                        <a:latin typeface="Calibri"/>
                        <a:ea typeface="SimSun"/>
                        <a:cs typeface="Arial"/>
                      </a:endParaRPr>
                    </a:p>
                  </a:txBody>
                  <a:tcPr marL="26831" marR="26831" marT="0" marB="0"/>
                </a:tc>
                <a:tc>
                  <a:txBody>
                    <a:bodyPr/>
                    <a:lstStyle/>
                    <a:p>
                      <a:pPr marL="342900" lvl="0" indent="-342900" rtl="0">
                        <a:lnSpc>
                          <a:spcPct val="115000"/>
                        </a:lnSpc>
                        <a:spcAft>
                          <a:spcPts val="0"/>
                        </a:spcAft>
                        <a:buFont typeface="Calibri"/>
                        <a:buChar char="-"/>
                      </a:pPr>
                      <a:r>
                        <a:rPr lang="en-US" sz="800" dirty="0">
                          <a:effectLst/>
                        </a:rPr>
                        <a:t>Draft Resolution on WSIS+10 </a:t>
                      </a:r>
                      <a:br>
                        <a:rPr lang="en-US" sz="800" dirty="0">
                          <a:effectLst/>
                        </a:rPr>
                      </a:br>
                      <a:r>
                        <a:rPr lang="en-US" sz="800" dirty="0">
                          <a:effectLst/>
                        </a:rPr>
                        <a:t>- Agenda of the Meeting WSIS+10 </a:t>
                      </a:r>
                      <a:br>
                        <a:rPr lang="en-US" sz="800" dirty="0">
                          <a:effectLst/>
                        </a:rPr>
                      </a:br>
                      <a:r>
                        <a:rPr lang="en-US" sz="800" dirty="0">
                          <a:effectLst/>
                        </a:rPr>
                        <a:t>- Modalities and Roles of Participation </a:t>
                      </a:r>
                      <a:endParaRPr lang="en-US" sz="800" dirty="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dirty="0">
                          <a:effectLst/>
                        </a:rPr>
                        <a:t>ITU Council </a:t>
                      </a:r>
                      <a:endParaRPr lang="en-US" sz="800" dirty="0">
                        <a:solidFill>
                          <a:srgbClr val="365F91"/>
                        </a:solidFill>
                        <a:effectLst/>
                        <a:latin typeface="Calibri"/>
                        <a:ea typeface="SimSun"/>
                        <a:cs typeface="Arial"/>
                      </a:endParaRPr>
                    </a:p>
                  </a:txBody>
                  <a:tcPr marL="26831" marR="26831" marT="0" marB="0"/>
                </a:tc>
              </a:tr>
              <a:tr h="874339">
                <a:tc>
                  <a:txBody>
                    <a:bodyPr/>
                    <a:lstStyle/>
                    <a:p>
                      <a:pPr>
                        <a:lnSpc>
                          <a:spcPct val="115000"/>
                        </a:lnSpc>
                        <a:spcAft>
                          <a:spcPts val="0"/>
                        </a:spcAft>
                      </a:pPr>
                      <a:r>
                        <a:rPr lang="en-US" sz="800" dirty="0">
                          <a:effectLst/>
                        </a:rPr>
                        <a:t>JUNE 2013 </a:t>
                      </a:r>
                      <a:endParaRPr lang="en-US" sz="800" dirty="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a:effectLst/>
                        </a:rPr>
                        <a:t>ITU COUNCIL</a:t>
                      </a:r>
                      <a:endParaRPr lang="en-US" sz="800">
                        <a:solidFill>
                          <a:srgbClr val="365F91"/>
                        </a:solidFill>
                        <a:effectLst/>
                        <a:latin typeface="Calibri"/>
                        <a:ea typeface="SimSun"/>
                        <a:cs typeface="Arial"/>
                      </a:endParaRPr>
                    </a:p>
                  </a:txBody>
                  <a:tcPr marL="26831" marR="26831" marT="0" marB="0"/>
                </a:tc>
                <a:tc>
                  <a:txBody>
                    <a:bodyPr/>
                    <a:lstStyle/>
                    <a:p>
                      <a:pPr marL="342900" lvl="0" indent="-342900" rtl="0">
                        <a:lnSpc>
                          <a:spcPct val="115000"/>
                        </a:lnSpc>
                        <a:spcAft>
                          <a:spcPts val="0"/>
                        </a:spcAft>
                        <a:buFont typeface="Calibri"/>
                        <a:buChar char="-"/>
                      </a:pPr>
                      <a:r>
                        <a:rPr lang="en-US" sz="800" dirty="0">
                          <a:effectLst/>
                        </a:rPr>
                        <a:t>Update of the Resolution 1334 on the ITU’s Role in the Overall Review of the Implementation of the Outcome Documents </a:t>
                      </a:r>
                      <a:br>
                        <a:rPr lang="en-US" sz="800" dirty="0">
                          <a:effectLst/>
                        </a:rPr>
                      </a:br>
                      <a:r>
                        <a:rPr lang="en-US" sz="800" dirty="0">
                          <a:effectLst/>
                        </a:rPr>
                        <a:t>- Agenda of the Meeting WSIS+10 </a:t>
                      </a:r>
                      <a:br>
                        <a:rPr lang="en-US" sz="800" dirty="0">
                          <a:effectLst/>
                        </a:rPr>
                      </a:br>
                      <a:r>
                        <a:rPr lang="en-US" sz="800" dirty="0">
                          <a:effectLst/>
                        </a:rPr>
                        <a:t>- Modalities and Roles of Participation</a:t>
                      </a:r>
                      <a:br>
                        <a:rPr lang="en-US" sz="800" dirty="0">
                          <a:effectLst/>
                        </a:rPr>
                      </a:br>
                      <a:r>
                        <a:rPr lang="en-US" sz="800" dirty="0">
                          <a:effectLst/>
                        </a:rPr>
                        <a:t>- 10 Year Country Reporting (Template already Available)</a:t>
                      </a:r>
                      <a:br>
                        <a:rPr lang="en-US" sz="800" dirty="0">
                          <a:effectLst/>
                        </a:rPr>
                      </a:br>
                      <a:r>
                        <a:rPr lang="en-US" sz="800" dirty="0">
                          <a:effectLst/>
                        </a:rPr>
                        <a:t>- 10 Year WSIS Action Line Reporting (Template already Available</a:t>
                      </a:r>
                      <a:r>
                        <a:rPr lang="en-US" sz="800" dirty="0" smtClean="0">
                          <a:effectLst/>
                        </a:rPr>
                        <a:t>)</a:t>
                      </a:r>
                      <a:endParaRPr lang="en-US" sz="800" dirty="0">
                        <a:effectLst/>
                      </a:endParaRPr>
                    </a:p>
                  </a:txBody>
                  <a:tcPr marL="26831" marR="26831" marT="0" marB="0"/>
                </a:tc>
                <a:tc>
                  <a:txBody>
                    <a:bodyPr/>
                    <a:lstStyle/>
                    <a:p>
                      <a:pPr>
                        <a:lnSpc>
                          <a:spcPct val="115000"/>
                        </a:lnSpc>
                        <a:spcAft>
                          <a:spcPts val="0"/>
                        </a:spcAft>
                      </a:pPr>
                      <a:r>
                        <a:rPr lang="en-US" sz="800" dirty="0">
                          <a:effectLst/>
                        </a:rPr>
                        <a:t>CWG-WSIS (JUN 2013)</a:t>
                      </a:r>
                      <a:br>
                        <a:rPr lang="en-US" sz="800" dirty="0">
                          <a:effectLst/>
                        </a:rPr>
                      </a:br>
                      <a:r>
                        <a:rPr lang="en-US" sz="800" dirty="0">
                          <a:effectLst/>
                        </a:rPr>
                        <a:t>- Oversight Role for the WSIS+10 </a:t>
                      </a:r>
                      <a:br>
                        <a:rPr lang="en-US" sz="800" dirty="0">
                          <a:effectLst/>
                        </a:rPr>
                      </a:br>
                      <a:endParaRPr lang="en-US" sz="800" dirty="0">
                        <a:solidFill>
                          <a:srgbClr val="365F91"/>
                        </a:solidFill>
                        <a:effectLst/>
                        <a:latin typeface="Calibri"/>
                        <a:ea typeface="SimSun"/>
                        <a:cs typeface="Arial"/>
                      </a:endParaRPr>
                    </a:p>
                  </a:txBody>
                  <a:tcPr marL="26831" marR="26831" marT="0" marB="0"/>
                </a:tc>
              </a:tr>
              <a:tr h="254523">
                <a:tc>
                  <a:txBody>
                    <a:bodyPr/>
                    <a:lstStyle/>
                    <a:p>
                      <a:pPr>
                        <a:lnSpc>
                          <a:spcPct val="115000"/>
                        </a:lnSpc>
                        <a:spcAft>
                          <a:spcPts val="0"/>
                        </a:spcAft>
                      </a:pPr>
                      <a:r>
                        <a:rPr lang="en-US" sz="800">
                          <a:effectLst/>
                        </a:rPr>
                        <a:t>NOV 2013</a:t>
                      </a:r>
                      <a:endParaRPr lang="en-US" sz="80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a:effectLst/>
                        </a:rPr>
                        <a:t>ICT4ALL Forum and Exhibition </a:t>
                      </a:r>
                      <a:endParaRPr lang="en-US" sz="800">
                        <a:solidFill>
                          <a:srgbClr val="365F91"/>
                        </a:solidFill>
                        <a:effectLst/>
                        <a:latin typeface="Calibri"/>
                        <a:ea typeface="SimSun"/>
                        <a:cs typeface="Arial"/>
                      </a:endParaRPr>
                    </a:p>
                  </a:txBody>
                  <a:tcPr marL="26831" marR="26831" marT="0" marB="0"/>
                </a:tc>
                <a:tc>
                  <a:txBody>
                    <a:bodyPr/>
                    <a:lstStyle/>
                    <a:p>
                      <a:pPr marL="342900" lvl="0" indent="-342900" rtl="0">
                        <a:lnSpc>
                          <a:spcPct val="115000"/>
                        </a:lnSpc>
                        <a:spcAft>
                          <a:spcPts val="0"/>
                        </a:spcAft>
                        <a:buFont typeface="Calibri"/>
                        <a:buChar char="-"/>
                      </a:pPr>
                      <a:r>
                        <a:rPr lang="en-US" sz="800">
                          <a:effectLst/>
                        </a:rPr>
                        <a:t>WSIS+10 High Level Panel Conclusions </a:t>
                      </a:r>
                      <a:endParaRPr lang="en-US" sz="80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dirty="0">
                          <a:effectLst/>
                        </a:rPr>
                        <a:t>UN GA Second Committee </a:t>
                      </a:r>
                      <a:br>
                        <a:rPr lang="en-US" sz="800" dirty="0">
                          <a:effectLst/>
                        </a:rPr>
                      </a:br>
                      <a:r>
                        <a:rPr lang="en-US" sz="800" dirty="0">
                          <a:effectLst/>
                        </a:rPr>
                        <a:t>(in coordination with the ITU)</a:t>
                      </a:r>
                      <a:endParaRPr lang="en-US" sz="800" dirty="0">
                        <a:solidFill>
                          <a:srgbClr val="365F91"/>
                        </a:solidFill>
                        <a:effectLst/>
                        <a:latin typeface="Calibri"/>
                        <a:ea typeface="SimSun"/>
                        <a:cs typeface="Arial"/>
                      </a:endParaRPr>
                    </a:p>
                  </a:txBody>
                  <a:tcPr marL="26831" marR="26831" marT="0" marB="0"/>
                </a:tc>
              </a:tr>
              <a:tr h="404555">
                <a:tc>
                  <a:txBody>
                    <a:bodyPr/>
                    <a:lstStyle/>
                    <a:p>
                      <a:pPr>
                        <a:lnSpc>
                          <a:spcPct val="115000"/>
                        </a:lnSpc>
                        <a:spcAft>
                          <a:spcPts val="0"/>
                        </a:spcAft>
                      </a:pPr>
                      <a:r>
                        <a:rPr lang="en-US" sz="800" dirty="0">
                          <a:effectLst/>
                        </a:rPr>
                        <a:t>DEC 2013</a:t>
                      </a:r>
                      <a:endParaRPr lang="en-US" sz="800" dirty="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a:effectLst/>
                        </a:rPr>
                        <a:t>UN General Assembly </a:t>
                      </a:r>
                      <a:endParaRPr lang="en-US" sz="800">
                        <a:solidFill>
                          <a:srgbClr val="365F91"/>
                        </a:solidFill>
                        <a:effectLst/>
                        <a:latin typeface="Calibri"/>
                        <a:ea typeface="SimSun"/>
                        <a:cs typeface="Arial"/>
                      </a:endParaRPr>
                    </a:p>
                  </a:txBody>
                  <a:tcPr marL="26831" marR="26831" marT="0" marB="0"/>
                </a:tc>
                <a:tc>
                  <a:txBody>
                    <a:bodyPr/>
                    <a:lstStyle/>
                    <a:p>
                      <a:pPr marL="342900" lvl="0" indent="-342900" rtl="0">
                        <a:lnSpc>
                          <a:spcPct val="115000"/>
                        </a:lnSpc>
                        <a:spcAft>
                          <a:spcPts val="0"/>
                        </a:spcAft>
                        <a:buFont typeface="Calibri"/>
                        <a:buChar char="-"/>
                      </a:pPr>
                      <a:r>
                        <a:rPr lang="en-US" sz="800" dirty="0">
                          <a:effectLst/>
                        </a:rPr>
                        <a:t>Resolution on WSIS+10 </a:t>
                      </a:r>
                      <a:br>
                        <a:rPr lang="en-US" sz="800" dirty="0">
                          <a:effectLst/>
                        </a:rPr>
                      </a:br>
                      <a:r>
                        <a:rPr lang="en-US" sz="800" dirty="0">
                          <a:effectLst/>
                        </a:rPr>
                        <a:t>(Countries in focus: Tunisia, Egypt, Russia, Iran, Algeria)</a:t>
                      </a:r>
                    </a:p>
                    <a:p>
                      <a:pPr marL="342900" lvl="0" indent="-342900">
                        <a:lnSpc>
                          <a:spcPct val="115000"/>
                        </a:lnSpc>
                        <a:spcAft>
                          <a:spcPts val="0"/>
                        </a:spcAft>
                        <a:buFont typeface="Calibri"/>
                        <a:buChar char="-"/>
                      </a:pPr>
                      <a:r>
                        <a:rPr lang="en-US" sz="800" dirty="0">
                          <a:effectLst/>
                        </a:rPr>
                        <a:t>Resolution on ICT4D </a:t>
                      </a:r>
                    </a:p>
                  </a:txBody>
                  <a:tcPr marL="26831" marR="26831" marT="0" marB="0"/>
                </a:tc>
                <a:tc>
                  <a:txBody>
                    <a:bodyPr/>
                    <a:lstStyle/>
                    <a:p>
                      <a:pPr>
                        <a:lnSpc>
                          <a:spcPct val="115000"/>
                        </a:lnSpc>
                        <a:spcAft>
                          <a:spcPts val="0"/>
                        </a:spcAft>
                      </a:pPr>
                      <a:r>
                        <a:rPr lang="en-US" sz="800" dirty="0">
                          <a:effectLst/>
                        </a:rPr>
                        <a:t>CWG-WSIS</a:t>
                      </a:r>
                      <a:endParaRPr lang="en-US" sz="800" dirty="0">
                        <a:solidFill>
                          <a:srgbClr val="365F91"/>
                        </a:solidFill>
                        <a:effectLst/>
                        <a:latin typeface="Calibri"/>
                        <a:ea typeface="SimSun"/>
                        <a:cs typeface="Arial"/>
                      </a:endParaRPr>
                    </a:p>
                  </a:txBody>
                  <a:tcPr marL="26831" marR="26831" marT="0" marB="0"/>
                </a:tc>
              </a:tr>
              <a:tr h="179153">
                <a:tc>
                  <a:txBody>
                    <a:bodyPr/>
                    <a:lstStyle/>
                    <a:p>
                      <a:pPr>
                        <a:lnSpc>
                          <a:spcPct val="115000"/>
                        </a:lnSpc>
                        <a:spcAft>
                          <a:spcPts val="0"/>
                        </a:spcAft>
                      </a:pPr>
                      <a:r>
                        <a:rPr lang="en-US" sz="800">
                          <a:effectLst/>
                        </a:rPr>
                        <a:t>DEC 2013 </a:t>
                      </a:r>
                      <a:endParaRPr lang="en-US" sz="80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a:effectLst/>
                        </a:rPr>
                        <a:t>TDAG (BDT)</a:t>
                      </a:r>
                      <a:endParaRPr lang="en-US" sz="800">
                        <a:solidFill>
                          <a:srgbClr val="365F91"/>
                        </a:solidFill>
                        <a:effectLst/>
                        <a:latin typeface="Calibri"/>
                        <a:ea typeface="SimSun"/>
                        <a:cs typeface="Arial"/>
                      </a:endParaRPr>
                    </a:p>
                  </a:txBody>
                  <a:tcPr marL="26831" marR="26831" marT="0" marB="0"/>
                </a:tc>
                <a:tc>
                  <a:txBody>
                    <a:bodyPr/>
                    <a:lstStyle/>
                    <a:p>
                      <a:pPr marL="342900" lvl="0" indent="-342900" rtl="0">
                        <a:lnSpc>
                          <a:spcPct val="115000"/>
                        </a:lnSpc>
                        <a:spcAft>
                          <a:spcPts val="0"/>
                        </a:spcAft>
                        <a:buFont typeface="Calibri"/>
                        <a:buChar char="-"/>
                      </a:pPr>
                      <a:r>
                        <a:rPr lang="en-US" sz="800">
                          <a:effectLst/>
                        </a:rPr>
                        <a:t>Overall Report on the WSIS+10 Related Outcomes of the Regional Meetings (RDF/RPM)</a:t>
                      </a:r>
                      <a:endParaRPr lang="en-US" sz="80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dirty="0">
                          <a:effectLst/>
                        </a:rPr>
                        <a:t>CWG-WSIS</a:t>
                      </a:r>
                      <a:endParaRPr lang="en-US" sz="800" dirty="0">
                        <a:solidFill>
                          <a:srgbClr val="365F91"/>
                        </a:solidFill>
                        <a:effectLst/>
                        <a:latin typeface="Calibri"/>
                        <a:ea typeface="SimSun"/>
                        <a:cs typeface="Arial"/>
                      </a:endParaRPr>
                    </a:p>
                  </a:txBody>
                  <a:tcPr marL="26831" marR="26831" marT="0" marB="0"/>
                </a:tc>
              </a:tr>
              <a:tr h="283282">
                <a:tc>
                  <a:txBody>
                    <a:bodyPr/>
                    <a:lstStyle/>
                    <a:p>
                      <a:pPr>
                        <a:lnSpc>
                          <a:spcPct val="115000"/>
                        </a:lnSpc>
                        <a:spcAft>
                          <a:spcPts val="0"/>
                        </a:spcAft>
                      </a:pPr>
                      <a:r>
                        <a:rPr lang="en-US" sz="800">
                          <a:effectLst/>
                        </a:rPr>
                        <a:t>DEC 2013</a:t>
                      </a:r>
                      <a:endParaRPr lang="en-US" sz="80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dirty="0">
                          <a:effectLst/>
                        </a:rPr>
                        <a:t>CWG-WSIS</a:t>
                      </a:r>
                      <a:endParaRPr lang="en-US" sz="800" dirty="0">
                        <a:solidFill>
                          <a:srgbClr val="365F91"/>
                        </a:solidFill>
                        <a:effectLst/>
                        <a:latin typeface="Calibri"/>
                        <a:ea typeface="SimSun"/>
                        <a:cs typeface="Arial"/>
                      </a:endParaRPr>
                    </a:p>
                  </a:txBody>
                  <a:tcPr marL="26831" marR="26831" marT="0" marB="0"/>
                </a:tc>
                <a:tc>
                  <a:txBody>
                    <a:bodyPr/>
                    <a:lstStyle/>
                    <a:p>
                      <a:pPr marL="342900" lvl="0" indent="-342900" rtl="0">
                        <a:lnSpc>
                          <a:spcPct val="115000"/>
                        </a:lnSpc>
                        <a:spcAft>
                          <a:spcPts val="0"/>
                        </a:spcAft>
                        <a:buFont typeface="Calibri"/>
                        <a:buChar char="-"/>
                      </a:pPr>
                      <a:r>
                        <a:rPr lang="en-US" sz="800">
                          <a:effectLst/>
                        </a:rPr>
                        <a:t>First Drafts of WSIS+10 Declaration and Forward Looking Outcome Document: WSIS beyond 2015 </a:t>
                      </a:r>
                      <a:endParaRPr lang="en-US" sz="80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dirty="0">
                          <a:effectLst/>
                        </a:rPr>
                        <a:t>Open Consultation </a:t>
                      </a:r>
                    </a:p>
                    <a:p>
                      <a:pPr>
                        <a:lnSpc>
                          <a:spcPct val="115000"/>
                        </a:lnSpc>
                        <a:spcAft>
                          <a:spcPts val="0"/>
                        </a:spcAft>
                      </a:pPr>
                      <a:r>
                        <a:rPr lang="en-US" sz="800" dirty="0">
                          <a:effectLst/>
                        </a:rPr>
                        <a:t>CWG-WSIS </a:t>
                      </a:r>
                    </a:p>
                  </a:txBody>
                  <a:tcPr marL="26831" marR="26831" marT="0" marB="0"/>
                </a:tc>
              </a:tr>
              <a:tr h="222698">
                <a:tc>
                  <a:txBody>
                    <a:bodyPr/>
                    <a:lstStyle/>
                    <a:p>
                      <a:pPr>
                        <a:lnSpc>
                          <a:spcPct val="115000"/>
                        </a:lnSpc>
                        <a:spcAft>
                          <a:spcPts val="0"/>
                        </a:spcAft>
                      </a:pPr>
                      <a:r>
                        <a:rPr lang="en-US" sz="800">
                          <a:effectLst/>
                        </a:rPr>
                        <a:t>FEB 2014</a:t>
                      </a:r>
                      <a:endParaRPr lang="en-US" sz="80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a:effectLst/>
                        </a:rPr>
                        <a:t>CWG-WSIS</a:t>
                      </a:r>
                      <a:endParaRPr lang="en-US" sz="800">
                        <a:solidFill>
                          <a:srgbClr val="365F91"/>
                        </a:solidFill>
                        <a:effectLst/>
                        <a:latin typeface="Calibri"/>
                        <a:ea typeface="SimSun"/>
                        <a:cs typeface="Arial"/>
                      </a:endParaRPr>
                    </a:p>
                  </a:txBody>
                  <a:tcPr marL="26831" marR="26831" marT="0" marB="0"/>
                </a:tc>
                <a:tc>
                  <a:txBody>
                    <a:bodyPr/>
                    <a:lstStyle/>
                    <a:p>
                      <a:pPr marL="342900" lvl="0" indent="-342900" rtl="0">
                        <a:lnSpc>
                          <a:spcPct val="115000"/>
                        </a:lnSpc>
                        <a:spcAft>
                          <a:spcPts val="0"/>
                        </a:spcAft>
                        <a:buFont typeface="Calibri"/>
                        <a:buChar char="-"/>
                      </a:pPr>
                      <a:r>
                        <a:rPr lang="en-US" sz="800">
                          <a:effectLst/>
                        </a:rPr>
                        <a:t>Advanced Draft of WSIS+10 Declaration and Forward Looking Outcome Document: WSIS beyond 2015</a:t>
                      </a:r>
                    </a:p>
                    <a:p>
                      <a:pPr marL="457200">
                        <a:lnSpc>
                          <a:spcPct val="115000"/>
                        </a:lnSpc>
                        <a:spcAft>
                          <a:spcPts val="0"/>
                        </a:spcAft>
                      </a:pPr>
                      <a:r>
                        <a:rPr lang="en-US" sz="800">
                          <a:effectLst/>
                        </a:rPr>
                        <a:t> </a:t>
                      </a:r>
                      <a:endParaRPr lang="en-US" sz="80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dirty="0">
                          <a:effectLst/>
                        </a:rPr>
                        <a:t>Open Consultation </a:t>
                      </a:r>
                    </a:p>
                    <a:p>
                      <a:pPr>
                        <a:lnSpc>
                          <a:spcPct val="115000"/>
                        </a:lnSpc>
                        <a:spcAft>
                          <a:spcPts val="0"/>
                        </a:spcAft>
                      </a:pPr>
                      <a:r>
                        <a:rPr lang="en-US" sz="800" dirty="0">
                          <a:effectLst/>
                        </a:rPr>
                        <a:t>High Level Event on WSIS+10 (Egypt 2013</a:t>
                      </a:r>
                      <a:r>
                        <a:rPr lang="en-US" sz="800" dirty="0" smtClean="0">
                          <a:effectLst/>
                        </a:rPr>
                        <a:t>)</a:t>
                      </a:r>
                      <a:endParaRPr lang="en-US" sz="800" dirty="0">
                        <a:effectLst/>
                      </a:endParaRPr>
                    </a:p>
                  </a:txBody>
                  <a:tcPr marL="26831" marR="26831" marT="0" marB="0"/>
                </a:tc>
              </a:tr>
              <a:tr h="128946">
                <a:tc>
                  <a:txBody>
                    <a:bodyPr/>
                    <a:lstStyle/>
                    <a:p>
                      <a:pPr>
                        <a:lnSpc>
                          <a:spcPct val="115000"/>
                        </a:lnSpc>
                        <a:spcAft>
                          <a:spcPts val="0"/>
                        </a:spcAft>
                      </a:pPr>
                      <a:r>
                        <a:rPr lang="en-US" sz="800">
                          <a:effectLst/>
                        </a:rPr>
                        <a:t>MARCH 2014</a:t>
                      </a:r>
                      <a:endParaRPr lang="en-US" sz="80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dirty="0" smtClean="0">
                          <a:effectLst/>
                        </a:rPr>
                        <a:t>WTDC</a:t>
                      </a:r>
                      <a:endParaRPr lang="en-US" sz="800" dirty="0">
                        <a:solidFill>
                          <a:srgbClr val="365F91"/>
                        </a:solidFill>
                        <a:effectLst/>
                        <a:latin typeface="Calibri"/>
                        <a:ea typeface="SimSun"/>
                        <a:cs typeface="Arial"/>
                      </a:endParaRPr>
                    </a:p>
                  </a:txBody>
                  <a:tcPr marL="26831" marR="26831" marT="0" marB="0"/>
                </a:tc>
                <a:tc>
                  <a:txBody>
                    <a:bodyPr/>
                    <a:lstStyle/>
                    <a:p>
                      <a:pPr marL="342900" lvl="0" indent="-342900" rtl="0">
                        <a:lnSpc>
                          <a:spcPct val="115000"/>
                        </a:lnSpc>
                        <a:spcAft>
                          <a:spcPts val="0"/>
                        </a:spcAft>
                        <a:buFont typeface="Calibri"/>
                        <a:buChar char="-"/>
                      </a:pPr>
                      <a:r>
                        <a:rPr lang="en-US" sz="800">
                          <a:effectLst/>
                        </a:rPr>
                        <a:t>Resolution on WSIS</a:t>
                      </a:r>
                      <a:endParaRPr lang="en-US" sz="80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dirty="0">
                          <a:effectLst/>
                        </a:rPr>
                        <a:t>WSIS+10 High Level Event</a:t>
                      </a:r>
                      <a:endParaRPr lang="en-US" sz="800" dirty="0">
                        <a:solidFill>
                          <a:srgbClr val="365F91"/>
                        </a:solidFill>
                        <a:effectLst/>
                        <a:latin typeface="Calibri"/>
                        <a:ea typeface="SimSun"/>
                        <a:cs typeface="Arial"/>
                      </a:endParaRPr>
                    </a:p>
                  </a:txBody>
                  <a:tcPr marL="26831" marR="26831" marT="0" marB="0"/>
                </a:tc>
              </a:tr>
              <a:tr h="437043">
                <a:tc>
                  <a:txBody>
                    <a:bodyPr/>
                    <a:lstStyle/>
                    <a:p>
                      <a:pPr>
                        <a:lnSpc>
                          <a:spcPct val="115000"/>
                        </a:lnSpc>
                        <a:spcAft>
                          <a:spcPts val="0"/>
                        </a:spcAft>
                      </a:pPr>
                      <a:r>
                        <a:rPr lang="en-US" sz="800">
                          <a:effectLst/>
                        </a:rPr>
                        <a:t>APRIL 2014</a:t>
                      </a:r>
                      <a:endParaRPr lang="en-US" sz="80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a:effectLst/>
                        </a:rPr>
                        <a:t>WSIS+10 High Level Event and WSIS Forum 2014</a:t>
                      </a:r>
                      <a:endParaRPr lang="en-US" sz="800">
                        <a:solidFill>
                          <a:srgbClr val="365F91"/>
                        </a:solidFill>
                        <a:effectLst/>
                        <a:latin typeface="Calibri"/>
                        <a:ea typeface="SimSun"/>
                        <a:cs typeface="Arial"/>
                      </a:endParaRPr>
                    </a:p>
                  </a:txBody>
                  <a:tcPr marL="26831" marR="26831" marT="0" marB="0"/>
                </a:tc>
                <a:tc>
                  <a:txBody>
                    <a:bodyPr/>
                    <a:lstStyle/>
                    <a:p>
                      <a:pPr marL="342900" lvl="0" indent="-342900" rtl="0">
                        <a:lnSpc>
                          <a:spcPct val="115000"/>
                        </a:lnSpc>
                        <a:spcAft>
                          <a:spcPts val="0"/>
                        </a:spcAft>
                        <a:buFont typeface="Calibri"/>
                        <a:buChar char="-"/>
                      </a:pPr>
                      <a:r>
                        <a:rPr lang="en-US" sz="800" dirty="0">
                          <a:effectLst/>
                        </a:rPr>
                        <a:t>WSIS Agenda beyond 2015</a:t>
                      </a:r>
                    </a:p>
                    <a:p>
                      <a:pPr marL="342900" lvl="0" indent="-342900">
                        <a:lnSpc>
                          <a:spcPct val="115000"/>
                        </a:lnSpc>
                        <a:spcAft>
                          <a:spcPts val="0"/>
                        </a:spcAft>
                        <a:buFont typeface="Calibri"/>
                        <a:buChar char="-"/>
                      </a:pPr>
                      <a:r>
                        <a:rPr lang="en-US" sz="800" dirty="0">
                          <a:effectLst/>
                        </a:rPr>
                        <a:t>WSIS+10 Commitment </a:t>
                      </a:r>
                    </a:p>
                    <a:p>
                      <a:pPr marL="228600">
                        <a:lnSpc>
                          <a:spcPct val="115000"/>
                        </a:lnSpc>
                        <a:spcAft>
                          <a:spcPts val="0"/>
                        </a:spcAft>
                      </a:pPr>
                      <a:r>
                        <a:rPr lang="en-US" sz="800" dirty="0">
                          <a:effectLst/>
                        </a:rPr>
                        <a:t> </a:t>
                      </a:r>
                      <a:endParaRPr lang="en-US" sz="800" dirty="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dirty="0">
                          <a:effectLst/>
                        </a:rPr>
                        <a:t>UN Process: CSTD/ECOSOC/General </a:t>
                      </a:r>
                      <a:r>
                        <a:rPr lang="en-US" sz="800" dirty="0" smtClean="0">
                          <a:effectLst/>
                        </a:rPr>
                        <a:t>Assembly</a:t>
                      </a:r>
                      <a:endParaRPr lang="en-US" sz="800" dirty="0">
                        <a:effectLst/>
                      </a:endParaRPr>
                    </a:p>
                    <a:p>
                      <a:pPr>
                        <a:lnSpc>
                          <a:spcPct val="115000"/>
                        </a:lnSpc>
                        <a:spcAft>
                          <a:spcPts val="0"/>
                        </a:spcAft>
                      </a:pPr>
                      <a:r>
                        <a:rPr lang="en-US" sz="800" dirty="0">
                          <a:effectLst/>
                        </a:rPr>
                        <a:t>ITU Plenipotentiary Conference </a:t>
                      </a:r>
                    </a:p>
                  </a:txBody>
                  <a:tcPr marL="26831" marR="26831" marT="0" marB="0"/>
                </a:tc>
              </a:tr>
              <a:tr h="127261">
                <a:tc>
                  <a:txBody>
                    <a:bodyPr/>
                    <a:lstStyle/>
                    <a:p>
                      <a:pPr>
                        <a:lnSpc>
                          <a:spcPct val="115000"/>
                        </a:lnSpc>
                        <a:spcAft>
                          <a:spcPts val="0"/>
                        </a:spcAft>
                      </a:pPr>
                      <a:r>
                        <a:rPr lang="en-US" sz="800">
                          <a:effectLst/>
                        </a:rPr>
                        <a:t>MAY 2014</a:t>
                      </a:r>
                      <a:endParaRPr lang="en-US" sz="80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a:effectLst/>
                        </a:rPr>
                        <a:t>17</a:t>
                      </a:r>
                      <a:r>
                        <a:rPr lang="en-US" sz="800" baseline="30000">
                          <a:effectLst/>
                        </a:rPr>
                        <a:t>th</a:t>
                      </a:r>
                      <a:r>
                        <a:rPr lang="en-US" sz="800">
                          <a:effectLst/>
                        </a:rPr>
                        <a:t> Session of the CSTD </a:t>
                      </a:r>
                      <a:endParaRPr lang="en-US" sz="800">
                        <a:solidFill>
                          <a:srgbClr val="365F91"/>
                        </a:solidFill>
                        <a:effectLst/>
                        <a:latin typeface="Calibri"/>
                        <a:ea typeface="SimSun"/>
                        <a:cs typeface="Arial"/>
                      </a:endParaRPr>
                    </a:p>
                  </a:txBody>
                  <a:tcPr marL="26831" marR="26831" marT="0" marB="0"/>
                </a:tc>
                <a:tc>
                  <a:txBody>
                    <a:bodyPr/>
                    <a:lstStyle/>
                    <a:p>
                      <a:pPr marL="342900" lvl="0" indent="-342900" rtl="0">
                        <a:lnSpc>
                          <a:spcPct val="115000"/>
                        </a:lnSpc>
                        <a:spcAft>
                          <a:spcPts val="0"/>
                        </a:spcAft>
                        <a:buFont typeface="Calibri"/>
                        <a:buChar char="-"/>
                      </a:pPr>
                      <a:r>
                        <a:rPr lang="en-US" sz="800">
                          <a:effectLst/>
                        </a:rPr>
                        <a:t>Resolution on WSIS </a:t>
                      </a:r>
                      <a:endParaRPr lang="en-US" sz="80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a:effectLst/>
                        </a:rPr>
                        <a:t>ITU Plenipotentiary Conference</a:t>
                      </a:r>
                      <a:endParaRPr lang="en-US" sz="800">
                        <a:solidFill>
                          <a:srgbClr val="365F91"/>
                        </a:solidFill>
                        <a:effectLst/>
                        <a:latin typeface="Calibri"/>
                        <a:ea typeface="SimSun"/>
                        <a:cs typeface="Arial"/>
                      </a:endParaRPr>
                    </a:p>
                  </a:txBody>
                  <a:tcPr marL="26831" marR="26831" marT="0" marB="0"/>
                </a:tc>
              </a:tr>
              <a:tr h="133736">
                <a:tc>
                  <a:txBody>
                    <a:bodyPr/>
                    <a:lstStyle/>
                    <a:p>
                      <a:pPr>
                        <a:lnSpc>
                          <a:spcPct val="115000"/>
                        </a:lnSpc>
                        <a:spcAft>
                          <a:spcPts val="0"/>
                        </a:spcAft>
                      </a:pPr>
                      <a:r>
                        <a:rPr lang="en-US" sz="800">
                          <a:effectLst/>
                        </a:rPr>
                        <a:t>OCT 2014</a:t>
                      </a:r>
                      <a:endParaRPr lang="en-US" sz="80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dirty="0">
                          <a:effectLst/>
                        </a:rPr>
                        <a:t>ITU </a:t>
                      </a:r>
                      <a:r>
                        <a:rPr lang="en-US" sz="800" dirty="0" smtClean="0">
                          <a:effectLst/>
                        </a:rPr>
                        <a:t> PP-14</a:t>
                      </a:r>
                      <a:endParaRPr lang="en-US" sz="800" dirty="0">
                        <a:solidFill>
                          <a:srgbClr val="365F91"/>
                        </a:solidFill>
                        <a:effectLst/>
                        <a:latin typeface="Calibri"/>
                        <a:ea typeface="SimSun"/>
                        <a:cs typeface="Arial"/>
                      </a:endParaRPr>
                    </a:p>
                  </a:txBody>
                  <a:tcPr marL="26831" marR="26831" marT="0" marB="0"/>
                </a:tc>
                <a:tc>
                  <a:txBody>
                    <a:bodyPr/>
                    <a:lstStyle/>
                    <a:p>
                      <a:pPr marL="342900" lvl="0" indent="-342900" rtl="0">
                        <a:lnSpc>
                          <a:spcPct val="115000"/>
                        </a:lnSpc>
                        <a:spcAft>
                          <a:spcPts val="0"/>
                        </a:spcAft>
                        <a:buFont typeface="Calibri"/>
                        <a:buChar char="-"/>
                      </a:pPr>
                      <a:r>
                        <a:rPr lang="en-US" sz="800">
                          <a:effectLst/>
                        </a:rPr>
                        <a:t>Resolution on WSIS beyond 2015</a:t>
                      </a:r>
                      <a:endParaRPr lang="en-US" sz="80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a:effectLst/>
                        </a:rPr>
                        <a:t>UN General Assembly </a:t>
                      </a:r>
                      <a:endParaRPr lang="en-US" sz="800">
                        <a:solidFill>
                          <a:srgbClr val="365F91"/>
                        </a:solidFill>
                        <a:effectLst/>
                        <a:latin typeface="Calibri"/>
                        <a:ea typeface="SimSun"/>
                        <a:cs typeface="Arial"/>
                      </a:endParaRPr>
                    </a:p>
                  </a:txBody>
                  <a:tcPr marL="26831" marR="26831" marT="0" marB="0"/>
                </a:tc>
              </a:tr>
              <a:tr h="127261">
                <a:tc>
                  <a:txBody>
                    <a:bodyPr/>
                    <a:lstStyle/>
                    <a:p>
                      <a:pPr>
                        <a:lnSpc>
                          <a:spcPct val="115000"/>
                        </a:lnSpc>
                        <a:spcAft>
                          <a:spcPts val="0"/>
                        </a:spcAft>
                      </a:pPr>
                      <a:r>
                        <a:rPr lang="en-US" sz="800">
                          <a:effectLst/>
                        </a:rPr>
                        <a:t>OCT 2014</a:t>
                      </a:r>
                      <a:endParaRPr lang="en-US" sz="80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dirty="0">
                          <a:effectLst/>
                        </a:rPr>
                        <a:t>UN General Assembly</a:t>
                      </a:r>
                      <a:endParaRPr lang="en-US" sz="800" dirty="0">
                        <a:solidFill>
                          <a:srgbClr val="365F91"/>
                        </a:solidFill>
                        <a:effectLst/>
                        <a:latin typeface="Calibri"/>
                        <a:ea typeface="SimSun"/>
                        <a:cs typeface="Arial"/>
                      </a:endParaRPr>
                    </a:p>
                  </a:txBody>
                  <a:tcPr marL="26831" marR="26831" marT="0" marB="0"/>
                </a:tc>
                <a:tc>
                  <a:txBody>
                    <a:bodyPr/>
                    <a:lstStyle/>
                    <a:p>
                      <a:pPr marL="342900" lvl="0" indent="-342900" rtl="0">
                        <a:lnSpc>
                          <a:spcPct val="115000"/>
                        </a:lnSpc>
                        <a:spcAft>
                          <a:spcPts val="0"/>
                        </a:spcAft>
                        <a:buFont typeface="Calibri"/>
                        <a:buChar char="-"/>
                      </a:pPr>
                      <a:r>
                        <a:rPr lang="en-US" sz="800" dirty="0">
                          <a:effectLst/>
                        </a:rPr>
                        <a:t>WSIS+10 Resolution </a:t>
                      </a:r>
                      <a:endParaRPr lang="en-US" sz="800" dirty="0">
                        <a:solidFill>
                          <a:srgbClr val="365F91"/>
                        </a:solidFill>
                        <a:effectLst/>
                        <a:latin typeface="Calibri"/>
                        <a:ea typeface="SimSun"/>
                        <a:cs typeface="Arial"/>
                      </a:endParaRPr>
                    </a:p>
                  </a:txBody>
                  <a:tcPr marL="26831" marR="26831" marT="0" marB="0"/>
                </a:tc>
                <a:tc>
                  <a:txBody>
                    <a:bodyPr/>
                    <a:lstStyle/>
                    <a:p>
                      <a:pPr>
                        <a:lnSpc>
                          <a:spcPct val="115000"/>
                        </a:lnSpc>
                        <a:spcAft>
                          <a:spcPts val="0"/>
                        </a:spcAft>
                      </a:pPr>
                      <a:r>
                        <a:rPr lang="en-US" sz="800" dirty="0">
                          <a:effectLst/>
                        </a:rPr>
                        <a:t>-</a:t>
                      </a:r>
                      <a:endParaRPr lang="en-US" sz="800" dirty="0">
                        <a:solidFill>
                          <a:srgbClr val="365F91"/>
                        </a:solidFill>
                        <a:effectLst/>
                        <a:latin typeface="Calibri"/>
                        <a:ea typeface="SimSun"/>
                        <a:cs typeface="Arial"/>
                      </a:endParaRPr>
                    </a:p>
                  </a:txBody>
                  <a:tcPr marL="26831" marR="26831" marT="0" marB="0"/>
                </a:tc>
              </a:tr>
            </a:tbl>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7054"/>
            <a:ext cx="1152128" cy="352325"/>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5481" y="123478"/>
            <a:ext cx="611015" cy="864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644743"/>
      </p:ext>
    </p:extLst>
  </p:cSld>
  <p:clrMapOvr>
    <a:masterClrMapping/>
  </p:clrMapOvr>
  <p:transition spd="slow" advClick="0" advTm="3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1470"/>
            <a:ext cx="8229600" cy="857250"/>
          </a:xfrm>
        </p:spPr>
        <p:txBody>
          <a:bodyPr/>
          <a:lstStyle/>
          <a:p>
            <a:r>
              <a:rPr lang="en-US" b="1" dirty="0" smtClean="0"/>
              <a:t>WSIS+10: WSIS Beyond 2015</a:t>
            </a:r>
            <a:endParaRPr lang="en-US" b="1" dirty="0"/>
          </a:p>
        </p:txBody>
      </p:sp>
      <p:sp>
        <p:nvSpPr>
          <p:cNvPr id="3" name="Content Placeholder 2"/>
          <p:cNvSpPr>
            <a:spLocks noGrp="1"/>
          </p:cNvSpPr>
          <p:nvPr>
            <p:ph idx="1"/>
          </p:nvPr>
        </p:nvSpPr>
        <p:spPr>
          <a:xfrm>
            <a:off x="108520" y="714056"/>
            <a:ext cx="9144000" cy="3394075"/>
          </a:xfrm>
        </p:spPr>
        <p:txBody>
          <a:bodyPr/>
          <a:lstStyle/>
          <a:p>
            <a:pPr marL="174625" indent="-174625"/>
            <a:r>
              <a:rPr lang="en-US" sz="1600" b="1" dirty="0" smtClean="0">
                <a:solidFill>
                  <a:srgbClr val="FF0000"/>
                </a:solidFill>
                <a:effectLst>
                  <a:outerShdw blurRad="38100" dist="38100" dir="2700000" algn="tl">
                    <a:srgbClr val="000000">
                      <a:alpha val="43137"/>
                    </a:srgbClr>
                  </a:outerShdw>
                </a:effectLst>
              </a:rPr>
              <a:t>WSIS </a:t>
            </a:r>
            <a:r>
              <a:rPr lang="en-US" sz="1600" b="1" dirty="0">
                <a:solidFill>
                  <a:srgbClr val="FF0000"/>
                </a:solidFill>
                <a:effectLst>
                  <a:outerShdw blurRad="38100" dist="38100" dir="2700000" algn="tl">
                    <a:srgbClr val="000000">
                      <a:alpha val="43137"/>
                    </a:srgbClr>
                  </a:outerShdw>
                </a:effectLst>
              </a:rPr>
              <a:t>outcome documents and the UN General Assembly Resolution 60/252 </a:t>
            </a:r>
            <a:r>
              <a:rPr lang="en-US" sz="1600" dirty="0"/>
              <a:t>resolved to conduct an Overall Review of the Implementation of the WSIS Outcomes in 2015. </a:t>
            </a:r>
            <a:endParaRPr lang="en-US" sz="1600" dirty="0" smtClean="0"/>
          </a:p>
          <a:p>
            <a:pPr marL="174625" indent="-174625"/>
            <a:r>
              <a:rPr lang="en-US" sz="1600" dirty="0" smtClean="0"/>
              <a:t>The </a:t>
            </a:r>
            <a:r>
              <a:rPr lang="en-US" sz="1600" b="1" dirty="0">
                <a:solidFill>
                  <a:srgbClr val="FF0000"/>
                </a:solidFill>
                <a:effectLst>
                  <a:outerShdw blurRad="38100" dist="38100" dir="2700000" algn="tl">
                    <a:srgbClr val="000000">
                      <a:alpha val="43137"/>
                    </a:srgbClr>
                  </a:outerShdw>
                </a:effectLst>
              </a:rPr>
              <a:t>ITU Plenipotentiary Resolution 172 (PP-10) </a:t>
            </a:r>
            <a:r>
              <a:rPr lang="en-US" sz="1600" dirty="0"/>
              <a:t>on the Overall Review of the Implementation of the Outcomes of the WSIS; including the possibility of holding a high-level event in 2014/2015, had requested ITU Secretary General to initiate the preparatory process at the UN Chief Executives Board (CEB</a:t>
            </a:r>
            <a:r>
              <a:rPr lang="en-US" sz="1600" dirty="0" smtClean="0"/>
              <a:t>).</a:t>
            </a:r>
          </a:p>
          <a:p>
            <a:pPr marL="174625" indent="-174625"/>
            <a:r>
              <a:rPr lang="en-US" sz="1600" dirty="0" smtClean="0"/>
              <a:t>Consequently</a:t>
            </a:r>
            <a:r>
              <a:rPr lang="en-US" sz="1600" dirty="0"/>
              <a:t>, in </a:t>
            </a:r>
            <a:r>
              <a:rPr lang="en-US" sz="1600" b="1" dirty="0">
                <a:solidFill>
                  <a:srgbClr val="FF0000"/>
                </a:solidFill>
                <a:effectLst>
                  <a:outerShdw blurRad="38100" dist="38100" dir="2700000" algn="tl">
                    <a:srgbClr val="000000">
                      <a:alpha val="43137"/>
                    </a:srgbClr>
                  </a:outerShdw>
                </a:effectLst>
              </a:rPr>
              <a:t>2011 CEB tasked UNGIS</a:t>
            </a:r>
            <a:r>
              <a:rPr lang="en-US" sz="1600" dirty="0"/>
              <a:t>, under ITU leadership, to prepare, on the basis of an open consultation, an </a:t>
            </a:r>
            <a:r>
              <a:rPr lang="en-US" sz="1600" b="1" u="sng" dirty="0"/>
              <a:t>Plan of Action for the WSIS Overall Review (WSIS+10)</a:t>
            </a:r>
            <a:r>
              <a:rPr lang="en-US" sz="1600" u="sng" dirty="0"/>
              <a:t>. </a:t>
            </a:r>
            <a:r>
              <a:rPr lang="en-US" sz="1600" dirty="0"/>
              <a:t>The Board requested UNGIS to present the Plan of Action at its spring 2012 session</a:t>
            </a:r>
            <a:r>
              <a:rPr lang="en-US" sz="1600" dirty="0" smtClean="0"/>
              <a:t>.</a:t>
            </a:r>
            <a:endParaRPr lang="en-US" sz="1600" dirty="0"/>
          </a:p>
          <a:p>
            <a:pPr marL="174625" indent="-174625"/>
            <a:r>
              <a:rPr lang="en-US" sz="1600" dirty="0"/>
              <a:t>In </a:t>
            </a:r>
            <a:r>
              <a:rPr lang="en-US" sz="1600" b="1" dirty="0">
                <a:solidFill>
                  <a:srgbClr val="FF0000"/>
                </a:solidFill>
                <a:effectLst>
                  <a:outerShdw blurRad="38100" dist="38100" dir="2700000" algn="tl">
                    <a:srgbClr val="000000">
                      <a:alpha val="43137"/>
                    </a:srgbClr>
                  </a:outerShdw>
                </a:effectLst>
              </a:rPr>
              <a:t>April 2012 UN High Level Commission on Programming </a:t>
            </a:r>
            <a:r>
              <a:rPr lang="en-US" sz="1600" dirty="0"/>
              <a:t>noted the plan and forwarded to CEB for its endorsement. During the CEB Spring Session held at ITU Headquarters in April 2012, the plan was approved</a:t>
            </a:r>
            <a:r>
              <a:rPr lang="en-US" sz="1600" dirty="0" smtClean="0"/>
              <a:t>.</a:t>
            </a:r>
            <a:endParaRPr lang="en-US" sz="1600" dirty="0"/>
          </a:p>
          <a:p>
            <a:pPr marL="174625" indent="-174625"/>
            <a:r>
              <a:rPr lang="en-US" sz="1600" dirty="0"/>
              <a:t>Following the ITU Council Resolution 1334, the ITU Secretary General had proposed to the CEB that the </a:t>
            </a:r>
            <a:r>
              <a:rPr lang="en-US" sz="1600" b="1" dirty="0">
                <a:solidFill>
                  <a:srgbClr val="FF0000"/>
                </a:solidFill>
                <a:effectLst>
                  <a:outerShdw blurRad="38100" dist="38100" dir="2700000" algn="tl">
                    <a:srgbClr val="000000">
                      <a:alpha val="43137"/>
                    </a:srgbClr>
                  </a:outerShdw>
                </a:effectLst>
              </a:rPr>
              <a:t>ITU should play a leading managerial </a:t>
            </a:r>
            <a:r>
              <a:rPr lang="en-US" sz="1600" dirty="0"/>
              <a:t>role in the process of the Overall Review of the Implementation of the WSIS Outcomes (WSIS+10). This proposal was endorsed by the CEB during its spring session of 2012</a:t>
            </a:r>
            <a:r>
              <a:rPr lang="en-US" sz="1600" dirty="0" smtClean="0"/>
              <a:t>.</a:t>
            </a:r>
            <a:endParaRPr lang="en-US" sz="1600" dirty="0"/>
          </a:p>
        </p:txBody>
      </p:sp>
      <p:sp>
        <p:nvSpPr>
          <p:cNvPr id="4" name="TextBox 3"/>
          <p:cNvSpPr txBox="1"/>
          <p:nvPr/>
        </p:nvSpPr>
        <p:spPr>
          <a:xfrm>
            <a:off x="3128047" y="4443958"/>
            <a:ext cx="3532185" cy="492443"/>
          </a:xfrm>
          <a:prstGeom prst="rect">
            <a:avLst/>
          </a:prstGeom>
          <a:solidFill>
            <a:srgbClr val="FF0000"/>
          </a:solidFill>
        </p:spPr>
        <p:txBody>
          <a:bodyPr wrap="none" rtlCol="0">
            <a:spAutoFit/>
          </a:bodyPr>
          <a:lstStyle/>
          <a:p>
            <a:r>
              <a:rPr lang="en-US" sz="2600" b="1" dirty="0" smtClean="0">
                <a:solidFill>
                  <a:schemeClr val="bg1"/>
                </a:solidFill>
                <a:effectLst>
                  <a:outerShdw blurRad="38100" dist="38100" dir="2700000" algn="tl">
                    <a:srgbClr val="000000">
                      <a:alpha val="43137"/>
                    </a:srgbClr>
                  </a:outerShdw>
                </a:effectLst>
              </a:rPr>
              <a:t>www.wsis.org/review</a:t>
            </a:r>
            <a:endParaRPr lang="en-US" sz="2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3296494"/>
      </p:ext>
    </p:extLst>
  </p:cSld>
  <p:clrMapOvr>
    <a:masterClrMapping/>
  </p:clrMapOvr>
  <p:transition spd="slow" advClick="0" advTm="3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332"/>
            <a:ext cx="8229600" cy="857250"/>
          </a:xfrm>
        </p:spPr>
        <p:txBody>
          <a:bodyPr/>
          <a:lstStyle/>
          <a:p>
            <a:r>
              <a:rPr lang="en-US" b="1" dirty="0" smtClean="0"/>
              <a:t>WSIS + 10 Online  Platform</a:t>
            </a:r>
            <a:br>
              <a:rPr lang="en-US" b="1" dirty="0" smtClean="0"/>
            </a:br>
            <a:r>
              <a:rPr lang="en-US" b="1" dirty="0">
                <a:solidFill>
                  <a:srgbClr val="FF0000"/>
                </a:solidFill>
              </a:rPr>
              <a:t>www.wsis.org/review</a:t>
            </a:r>
          </a:p>
        </p:txBody>
      </p:sp>
      <p:sp>
        <p:nvSpPr>
          <p:cNvPr id="3" name="Content Placeholder 2"/>
          <p:cNvSpPr>
            <a:spLocks noGrp="1"/>
          </p:cNvSpPr>
          <p:nvPr>
            <p:ph idx="1"/>
          </p:nvPr>
        </p:nvSpPr>
        <p:spPr>
          <a:xfrm>
            <a:off x="395536" y="1312649"/>
            <a:ext cx="8640960" cy="3394075"/>
          </a:xfrm>
        </p:spPr>
        <p:txBody>
          <a:bodyPr/>
          <a:lstStyle/>
          <a:p>
            <a:r>
              <a:rPr lang="en-US" sz="2400" dirty="0" smtClean="0"/>
              <a:t>International Launch on </a:t>
            </a:r>
            <a:r>
              <a:rPr lang="en-US" sz="2200" b="1" dirty="0" smtClean="0">
                <a:solidFill>
                  <a:srgbClr val="FF0000"/>
                </a:solidFill>
                <a:effectLst>
                  <a:outerShdw blurRad="38100" dist="38100" dir="2700000" algn="tl">
                    <a:srgbClr val="000000">
                      <a:alpha val="43137"/>
                    </a:srgbClr>
                  </a:outerShdw>
                </a:effectLst>
              </a:rPr>
              <a:t>13 May 2013 </a:t>
            </a:r>
            <a:r>
              <a:rPr lang="en-US" sz="2400" dirty="0" smtClean="0"/>
              <a:t>at </a:t>
            </a:r>
            <a:r>
              <a:rPr lang="en-US" sz="2400" dirty="0" smtClean="0"/>
              <a:t>the WSIS </a:t>
            </a:r>
            <a:r>
              <a:rPr lang="en-US" sz="2400" dirty="0" smtClean="0"/>
              <a:t>Forum </a:t>
            </a:r>
            <a:r>
              <a:rPr lang="en-US" sz="2400" dirty="0" smtClean="0"/>
              <a:t>2013</a:t>
            </a:r>
            <a:endParaRPr lang="en-US" sz="2400" dirty="0" smtClean="0"/>
          </a:p>
          <a:p>
            <a:r>
              <a:rPr lang="en-US" sz="2400" dirty="0" smtClean="0"/>
              <a:t>Single global platform hosted and maintained by the ITU for </a:t>
            </a:r>
            <a:br>
              <a:rPr lang="en-US" sz="2400" dirty="0" smtClean="0"/>
            </a:br>
            <a:r>
              <a:rPr lang="en-US" sz="2400" dirty="0" smtClean="0"/>
              <a:t>all </a:t>
            </a:r>
            <a:r>
              <a:rPr lang="en-US" sz="2200" b="1" dirty="0" smtClean="0">
                <a:solidFill>
                  <a:srgbClr val="FF0000"/>
                </a:solidFill>
                <a:effectLst>
                  <a:outerShdw blurRad="38100" dist="38100" dir="2700000" algn="tl">
                    <a:srgbClr val="000000">
                      <a:alpha val="43137"/>
                    </a:srgbClr>
                  </a:outerShdw>
                </a:effectLst>
              </a:rPr>
              <a:t>WSIS+10 process related updates and actions</a:t>
            </a:r>
          </a:p>
          <a:p>
            <a:r>
              <a:rPr lang="en-US" sz="2400" dirty="0" smtClean="0"/>
              <a:t>Platform for </a:t>
            </a:r>
            <a:r>
              <a:rPr lang="en-US" sz="2200" b="1" dirty="0" smtClean="0">
                <a:solidFill>
                  <a:srgbClr val="FF0000"/>
                </a:solidFill>
                <a:effectLst>
                  <a:outerShdw blurRad="38100" dist="38100" dir="2700000" algn="tl">
                    <a:srgbClr val="000000">
                      <a:alpha val="43137"/>
                    </a:srgbClr>
                  </a:outerShdw>
                </a:effectLst>
              </a:rPr>
              <a:t>multi-stakeholder engagement </a:t>
            </a:r>
            <a:r>
              <a:rPr lang="en-US" sz="2400" dirty="0" smtClean="0"/>
              <a:t>and  contributions</a:t>
            </a:r>
          </a:p>
          <a:p>
            <a:pPr lvl="1"/>
            <a:r>
              <a:rPr lang="en-US" sz="2000" dirty="0" smtClean="0"/>
              <a:t>Repository of all WSIS+10 Reports</a:t>
            </a:r>
          </a:p>
          <a:p>
            <a:pPr lvl="1"/>
            <a:r>
              <a:rPr lang="en-US" sz="2000" dirty="0" smtClean="0"/>
              <a:t>Calendar for WSIS +10 events and meetings</a:t>
            </a:r>
          </a:p>
          <a:p>
            <a:pPr lvl="1"/>
            <a:r>
              <a:rPr lang="en-US" sz="2000" dirty="0" smtClean="0"/>
              <a:t>Online discussion platform for WSIS Stakeholders</a:t>
            </a:r>
          </a:p>
          <a:p>
            <a:pPr marL="0" indent="0">
              <a:buNone/>
            </a:pPr>
            <a:endParaRPr lang="en-US" dirty="0"/>
          </a:p>
        </p:txBody>
      </p:sp>
    </p:spTree>
    <p:extLst>
      <p:ext uri="{BB962C8B-B14F-4D97-AF65-F5344CB8AC3E}">
        <p14:creationId xmlns:p14="http://schemas.microsoft.com/office/powerpoint/2010/main" val="358305155"/>
      </p:ext>
    </p:extLst>
  </p:cSld>
  <p:clrMapOvr>
    <a:masterClrMapping/>
  </p:clrMapOvr>
  <p:transition spd="slow" advClick="0" advTm="3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WSIS Secretatiat:Contact </a:t>
            </a:r>
            <a:endParaRPr lang="en-US" dirty="0"/>
          </a:p>
        </p:txBody>
      </p:sp>
      <p:sp>
        <p:nvSpPr>
          <p:cNvPr id="3" name="Content Placeholder 2"/>
          <p:cNvSpPr>
            <a:spLocks noGrp="1"/>
          </p:cNvSpPr>
          <p:nvPr>
            <p:ph idx="1"/>
          </p:nvPr>
        </p:nvSpPr>
        <p:spPr/>
        <p:txBody>
          <a:bodyPr/>
          <a:lstStyle/>
          <a:p>
            <a:r>
              <a:rPr lang="en-US" dirty="0" smtClean="0"/>
              <a:t>Email : </a:t>
            </a:r>
            <a:r>
              <a:rPr lang="en-US" dirty="0" smtClean="0">
                <a:hlinkClick r:id="rId3"/>
              </a:rPr>
              <a:t>wsis-info@itu.int</a:t>
            </a:r>
            <a:r>
              <a:rPr lang="en-US" dirty="0" smtClean="0"/>
              <a:t> </a:t>
            </a:r>
          </a:p>
          <a:p>
            <a:r>
              <a:rPr lang="en-US" dirty="0" smtClean="0"/>
              <a:t>WSIS Forum : </a:t>
            </a:r>
            <a:r>
              <a:rPr lang="en-US" dirty="0" smtClean="0">
                <a:hlinkClick r:id="rId4"/>
              </a:rPr>
              <a:t>www.wsis.org/forum</a:t>
            </a:r>
            <a:r>
              <a:rPr lang="en-US" dirty="0" smtClean="0"/>
              <a:t> </a:t>
            </a:r>
          </a:p>
          <a:p>
            <a:r>
              <a:rPr lang="en-US" dirty="0" smtClean="0"/>
              <a:t>WSIS Review: </a:t>
            </a:r>
            <a:r>
              <a:rPr lang="en-US" dirty="0" smtClean="0">
                <a:hlinkClick r:id="rId5"/>
              </a:rPr>
              <a:t>www.wsis.org/review</a:t>
            </a:r>
            <a:r>
              <a:rPr lang="en-US" dirty="0" smtClean="0"/>
              <a:t> </a:t>
            </a:r>
          </a:p>
          <a:p>
            <a:r>
              <a:rPr lang="en-US" dirty="0" smtClean="0"/>
              <a:t>WSIS Stocktaking: </a:t>
            </a:r>
            <a:r>
              <a:rPr lang="en-US" dirty="0" smtClean="0">
                <a:hlinkClick r:id="rId6"/>
              </a:rPr>
              <a:t>www.wsis.org/stocktaking</a:t>
            </a:r>
            <a:r>
              <a:rPr lang="en-US" dirty="0" smtClean="0"/>
              <a:t>  </a:t>
            </a:r>
          </a:p>
          <a:p>
            <a:r>
              <a:rPr lang="en-US" dirty="0" smtClean="0"/>
              <a:t>ITU-WSIS: </a:t>
            </a:r>
            <a:r>
              <a:rPr lang="en-US" dirty="0" smtClean="0">
                <a:hlinkClick r:id="rId7"/>
              </a:rPr>
              <a:t>www.itu.int/itu-wsis</a:t>
            </a:r>
            <a:r>
              <a:rPr lang="en-US" dirty="0"/>
              <a:t> </a:t>
            </a:r>
          </a:p>
        </p:txBody>
      </p:sp>
    </p:spTree>
    <p:extLst>
      <p:ext uri="{BB962C8B-B14F-4D97-AF65-F5344CB8AC3E}">
        <p14:creationId xmlns:p14="http://schemas.microsoft.com/office/powerpoint/2010/main" val="234094553"/>
      </p:ext>
    </p:extLst>
  </p:cSld>
  <p:clrMapOvr>
    <a:masterClrMapping/>
  </p:clrMapOvr>
  <p:transition spd="slow" advClick="0" advTm="3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 y="915566"/>
            <a:ext cx="8928992" cy="3394075"/>
          </a:xfrm>
        </p:spPr>
        <p:txBody>
          <a:bodyPr/>
          <a:lstStyle/>
          <a:p>
            <a:r>
              <a:rPr lang="en-US" sz="1600" dirty="0"/>
              <a:t>In the </a:t>
            </a:r>
            <a:r>
              <a:rPr lang="en-US" sz="1600" b="1" dirty="0">
                <a:solidFill>
                  <a:srgbClr val="FF0000"/>
                </a:solidFill>
                <a:effectLst>
                  <a:outerShdw blurRad="38100" dist="38100" dir="2700000" algn="tl">
                    <a:srgbClr val="000000">
                      <a:alpha val="43137"/>
                    </a:srgbClr>
                  </a:outerShdw>
                </a:effectLst>
              </a:rPr>
              <a:t>WSIS+10 Plan of Action </a:t>
            </a:r>
            <a:r>
              <a:rPr lang="en-US" sz="1600" dirty="0"/>
              <a:t>the WSIS Forum was recognized as an inclusive and effective platform for reaching multi-stakeholder consensus for the implementation of the Plan of </a:t>
            </a:r>
            <a:r>
              <a:rPr lang="en-US" sz="1600" dirty="0" smtClean="0"/>
              <a:t>Action.</a:t>
            </a:r>
            <a:endParaRPr lang="en-US" sz="1600" dirty="0"/>
          </a:p>
          <a:p>
            <a:r>
              <a:rPr lang="en-US" sz="1600" dirty="0" smtClean="0"/>
              <a:t>Further </a:t>
            </a:r>
            <a:r>
              <a:rPr lang="en-US" sz="1600" dirty="0"/>
              <a:t>to the request of the </a:t>
            </a:r>
            <a:r>
              <a:rPr lang="en-US" sz="1600" b="1" dirty="0">
                <a:solidFill>
                  <a:srgbClr val="FF0000"/>
                </a:solidFill>
                <a:effectLst>
                  <a:outerShdw blurRad="38100" dist="38100" dir="2700000" algn="tl">
                    <a:srgbClr val="000000">
                      <a:alpha val="43137"/>
                    </a:srgbClr>
                  </a:outerShdw>
                </a:effectLst>
              </a:rPr>
              <a:t>ECOSOC Resolution (2011/16) </a:t>
            </a:r>
            <a:r>
              <a:rPr lang="en-US" sz="1600" dirty="0"/>
              <a:t>on the Assessment of the Progress Made in the Implementation of and Follow-up to the Outcomes of WSIS, the Secretary General, ITU reported the outcomes of the UNGIS Open Consultations and Plan of Action to the 15th session of the </a:t>
            </a:r>
            <a:r>
              <a:rPr lang="en-US" sz="1600" dirty="0" smtClean="0"/>
              <a:t>CSTD.</a:t>
            </a:r>
          </a:p>
          <a:p>
            <a:r>
              <a:rPr lang="en-US" sz="1600" dirty="0" smtClean="0"/>
              <a:t>As </a:t>
            </a:r>
            <a:r>
              <a:rPr lang="en-US" sz="1600" dirty="0"/>
              <a:t>a follow up to the official offer of </a:t>
            </a:r>
            <a:r>
              <a:rPr lang="en-US" sz="1600" b="1" dirty="0">
                <a:solidFill>
                  <a:srgbClr val="FF0000"/>
                </a:solidFill>
                <a:effectLst>
                  <a:outerShdw blurRad="38100" dist="38100" dir="2700000" algn="tl">
                    <a:srgbClr val="000000">
                      <a:alpha val="43137"/>
                    </a:srgbClr>
                  </a:outerShdw>
                </a:effectLst>
              </a:rPr>
              <a:t>Egypt to host the WTDC and WSIS+10 High Level Meeting in 2014</a:t>
            </a:r>
            <a:r>
              <a:rPr lang="en-US" sz="1600" dirty="0"/>
              <a:t>, a mission was held in May 2012 for assessment of the venue and </a:t>
            </a:r>
            <a:r>
              <a:rPr lang="en-US" sz="1600" dirty="0" smtClean="0"/>
              <a:t>facilities.</a:t>
            </a:r>
          </a:p>
          <a:p>
            <a:r>
              <a:rPr lang="en-US" sz="1600" dirty="0" smtClean="0"/>
              <a:t>In </a:t>
            </a:r>
            <a:r>
              <a:rPr lang="en-US" sz="1600" dirty="0"/>
              <a:t>order to address a coordinated approach for WTDC-14 and WSIS+10, it was proposed to use the series of </a:t>
            </a:r>
            <a:r>
              <a:rPr lang="en-US" sz="1600" b="1" dirty="0">
                <a:solidFill>
                  <a:srgbClr val="FF0000"/>
                </a:solidFill>
                <a:effectLst>
                  <a:outerShdw blurRad="38100" dist="38100" dir="2700000" algn="tl">
                    <a:srgbClr val="000000">
                      <a:alpha val="43137"/>
                    </a:srgbClr>
                  </a:outerShdw>
                </a:effectLst>
              </a:rPr>
              <a:t>Regional Preparatory Meetings for WTDC-14 (RPM)</a:t>
            </a:r>
            <a:r>
              <a:rPr lang="en-US" sz="1600" dirty="0"/>
              <a:t>, as an opportunity to collect views of the WSIS stakeholders at the regional level on the WSIS+10 overall </a:t>
            </a:r>
            <a:r>
              <a:rPr lang="en-US" sz="1600" dirty="0" smtClean="0"/>
              <a:t>review.</a:t>
            </a:r>
          </a:p>
          <a:p>
            <a:r>
              <a:rPr lang="en-US" sz="1600" b="1" dirty="0" smtClean="0">
                <a:solidFill>
                  <a:srgbClr val="FF0000"/>
                </a:solidFill>
                <a:effectLst>
                  <a:outerShdw blurRad="38100" dist="38100" dir="2700000" algn="tl">
                    <a:srgbClr val="000000">
                      <a:alpha val="43137"/>
                    </a:srgbClr>
                  </a:outerShdw>
                </a:effectLst>
              </a:rPr>
              <a:t>Council-12</a:t>
            </a:r>
            <a:r>
              <a:rPr lang="en-US" sz="1600" b="1" dirty="0" smtClean="0">
                <a:solidFill>
                  <a:srgbClr val="FF0000"/>
                </a:solidFill>
              </a:rPr>
              <a:t> </a:t>
            </a:r>
            <a:r>
              <a:rPr lang="en-US" sz="1600" dirty="0" smtClean="0"/>
              <a:t>updated resolution 1334  regarding the ITU’s role in the Overall  Review (WSIS+10) </a:t>
            </a:r>
          </a:p>
        </p:txBody>
      </p:sp>
      <p:sp>
        <p:nvSpPr>
          <p:cNvPr id="4" name="Title 1"/>
          <p:cNvSpPr>
            <a:spLocks noGrp="1"/>
          </p:cNvSpPr>
          <p:nvPr>
            <p:ph type="title"/>
          </p:nvPr>
        </p:nvSpPr>
        <p:spPr>
          <a:xfrm>
            <a:off x="539552" y="51470"/>
            <a:ext cx="8229600" cy="857250"/>
          </a:xfrm>
        </p:spPr>
        <p:txBody>
          <a:bodyPr/>
          <a:lstStyle/>
          <a:p>
            <a:r>
              <a:rPr lang="en-US" b="1" dirty="0" smtClean="0"/>
              <a:t>WSIS+10: WSIS Beyond 2015</a:t>
            </a:r>
            <a:endParaRPr lang="en-US" b="1" dirty="0"/>
          </a:p>
        </p:txBody>
      </p:sp>
      <p:sp>
        <p:nvSpPr>
          <p:cNvPr id="5" name="TextBox 4"/>
          <p:cNvSpPr txBox="1"/>
          <p:nvPr/>
        </p:nvSpPr>
        <p:spPr>
          <a:xfrm>
            <a:off x="3128047" y="4484037"/>
            <a:ext cx="3532185" cy="492443"/>
          </a:xfrm>
          <a:prstGeom prst="rect">
            <a:avLst/>
          </a:prstGeom>
          <a:solidFill>
            <a:srgbClr val="FF0000"/>
          </a:solidFill>
        </p:spPr>
        <p:txBody>
          <a:bodyPr wrap="none" rtlCol="0">
            <a:spAutoFit/>
          </a:bodyPr>
          <a:lstStyle/>
          <a:p>
            <a:r>
              <a:rPr lang="en-US" sz="2600" b="1" dirty="0" smtClean="0">
                <a:solidFill>
                  <a:schemeClr val="bg1"/>
                </a:solidFill>
                <a:effectLst>
                  <a:outerShdw blurRad="38100" dist="38100" dir="2700000" algn="tl">
                    <a:srgbClr val="000000">
                      <a:alpha val="43137"/>
                    </a:srgbClr>
                  </a:outerShdw>
                </a:effectLst>
              </a:rPr>
              <a:t>www.wsis.org/review</a:t>
            </a:r>
            <a:endParaRPr lang="en-US" sz="2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2401484"/>
      </p:ext>
    </p:extLst>
  </p:cSld>
  <p:clrMapOvr>
    <a:masterClrMapping/>
  </p:clrMapOvr>
  <p:transition spd="slow" advClick="0" advTm="3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538"/>
            <a:ext cx="8229600" cy="857250"/>
          </a:xfrm>
        </p:spPr>
        <p:txBody>
          <a:bodyPr/>
          <a:lstStyle/>
          <a:p>
            <a:r>
              <a:rPr lang="en-US" b="1" dirty="0"/>
              <a:t>WSIS+10: </a:t>
            </a:r>
            <a:r>
              <a:rPr lang="en-US" b="1" dirty="0" smtClean="0"/>
              <a:t>WSIS </a:t>
            </a:r>
            <a:r>
              <a:rPr lang="en-US" b="1" dirty="0"/>
              <a:t>Beyond </a:t>
            </a:r>
            <a:r>
              <a:rPr lang="en-US" b="1" dirty="0" smtClean="0"/>
              <a:t>2015</a:t>
            </a:r>
            <a:endParaRPr lang="en-US" b="1" dirty="0"/>
          </a:p>
        </p:txBody>
      </p:sp>
      <p:sp>
        <p:nvSpPr>
          <p:cNvPr id="3" name="Content Placeholder 2"/>
          <p:cNvSpPr>
            <a:spLocks noGrp="1"/>
          </p:cNvSpPr>
          <p:nvPr>
            <p:ph idx="1"/>
          </p:nvPr>
        </p:nvSpPr>
        <p:spPr>
          <a:xfrm>
            <a:off x="395536" y="1049883"/>
            <a:ext cx="8676456" cy="3394075"/>
          </a:xfrm>
        </p:spPr>
        <p:txBody>
          <a:bodyPr/>
          <a:lstStyle/>
          <a:p>
            <a:r>
              <a:rPr lang="en-US" sz="2000" u="sng" dirty="0" smtClean="0"/>
              <a:t>MAY 2012:</a:t>
            </a:r>
            <a:r>
              <a:rPr lang="en-US" sz="2000" dirty="0" smtClean="0"/>
              <a:t> ITU hosts </a:t>
            </a:r>
            <a:r>
              <a:rPr lang="en-US" sz="2000" b="1" dirty="0" smtClean="0">
                <a:solidFill>
                  <a:srgbClr val="FF0000"/>
                </a:solidFill>
                <a:effectLst>
                  <a:outerShdw blurRad="38100" dist="38100" dir="2700000" algn="tl">
                    <a:srgbClr val="000000">
                      <a:alpha val="43137"/>
                    </a:srgbClr>
                  </a:outerShdw>
                </a:effectLst>
              </a:rPr>
              <a:t>WSIS Forum 2012</a:t>
            </a:r>
            <a:r>
              <a:rPr lang="en-US" sz="2000" dirty="0" smtClean="0"/>
              <a:t>, including multi-stakeholder plenary discussions on WSIS+10</a:t>
            </a:r>
          </a:p>
          <a:p>
            <a:r>
              <a:rPr lang="en-US" sz="2000" u="sng" dirty="0" smtClean="0"/>
              <a:t>NOV </a:t>
            </a:r>
            <a:r>
              <a:rPr lang="en-US" sz="2000" u="sng" dirty="0"/>
              <a:t>2012: </a:t>
            </a:r>
            <a:r>
              <a:rPr lang="en-US" sz="1800" b="1" dirty="0" smtClean="0">
                <a:solidFill>
                  <a:srgbClr val="FF0000"/>
                </a:solidFill>
                <a:effectLst>
                  <a:outerShdw blurRad="38100" dist="38100" dir="2700000" algn="tl">
                    <a:srgbClr val="000000">
                      <a:alpha val="43137"/>
                    </a:srgbClr>
                  </a:outerShdw>
                </a:effectLst>
              </a:rPr>
              <a:t>ITU </a:t>
            </a:r>
            <a:r>
              <a:rPr lang="en-US" sz="1800" b="1" dirty="0">
                <a:solidFill>
                  <a:srgbClr val="FF0000"/>
                </a:solidFill>
                <a:effectLst>
                  <a:outerShdw blurRad="38100" dist="38100" dir="2700000" algn="tl">
                    <a:srgbClr val="000000">
                      <a:alpha val="43137"/>
                    </a:srgbClr>
                  </a:outerShdw>
                </a:effectLst>
              </a:rPr>
              <a:t>Secretary General contributed to the 67th session </a:t>
            </a:r>
            <a:r>
              <a:rPr lang="en-US" sz="2000" dirty="0"/>
              <a:t>of the UN General Assembly</a:t>
            </a:r>
          </a:p>
          <a:p>
            <a:pPr lvl="0"/>
            <a:r>
              <a:rPr lang="en-US" sz="2000" u="sng" dirty="0" smtClean="0"/>
              <a:t>NOV </a:t>
            </a:r>
            <a:r>
              <a:rPr lang="en-US" sz="2000" u="sng" dirty="0"/>
              <a:t>2012: </a:t>
            </a:r>
            <a:r>
              <a:rPr lang="en-US" sz="2000" dirty="0" smtClean="0"/>
              <a:t>67</a:t>
            </a:r>
            <a:r>
              <a:rPr lang="en-US" sz="2000" baseline="30000" dirty="0" smtClean="0"/>
              <a:t>TH</a:t>
            </a:r>
            <a:r>
              <a:rPr lang="en-US" sz="2000" dirty="0" smtClean="0"/>
              <a:t> </a:t>
            </a:r>
            <a:r>
              <a:rPr lang="en-US" sz="2000" dirty="0"/>
              <a:t>Session of the General Assembly postponed </a:t>
            </a:r>
            <a:r>
              <a:rPr lang="en-US" sz="1800" b="1" dirty="0">
                <a:solidFill>
                  <a:srgbClr val="FF0000"/>
                </a:solidFill>
                <a:effectLst>
                  <a:outerShdw blurRad="38100" dist="38100" dir="2700000" algn="tl">
                    <a:srgbClr val="000000">
                      <a:alpha val="43137"/>
                    </a:srgbClr>
                  </a:outerShdw>
                </a:effectLst>
              </a:rPr>
              <a:t>decision on the </a:t>
            </a:r>
            <a:r>
              <a:rPr lang="en-US" sz="1800" b="1" u="sng" dirty="0">
                <a:solidFill>
                  <a:srgbClr val="FF0000"/>
                </a:solidFill>
                <a:effectLst>
                  <a:outerShdw blurRad="38100" dist="38100" dir="2700000" algn="tl">
                    <a:srgbClr val="000000">
                      <a:alpha val="43137"/>
                    </a:srgbClr>
                  </a:outerShdw>
                </a:effectLst>
              </a:rPr>
              <a:t>modalities of the Overall Review of the WSIS+10 until 68</a:t>
            </a:r>
            <a:r>
              <a:rPr lang="en-US" sz="1800" b="1" u="sng" baseline="30000" dirty="0">
                <a:solidFill>
                  <a:srgbClr val="FF0000"/>
                </a:solidFill>
                <a:effectLst>
                  <a:outerShdw blurRad="38100" dist="38100" dir="2700000" algn="tl">
                    <a:srgbClr val="000000">
                      <a:alpha val="43137"/>
                    </a:srgbClr>
                  </a:outerShdw>
                </a:effectLst>
              </a:rPr>
              <a:t>th</a:t>
            </a:r>
            <a:r>
              <a:rPr lang="en-US" sz="1800" b="1" u="sng" dirty="0">
                <a:solidFill>
                  <a:srgbClr val="FF0000"/>
                </a:solidFill>
                <a:effectLst>
                  <a:outerShdw blurRad="38100" dist="38100" dir="2700000" algn="tl">
                    <a:srgbClr val="000000">
                      <a:alpha val="43137"/>
                    </a:srgbClr>
                  </a:outerShdw>
                </a:effectLst>
              </a:rPr>
              <a:t> session in 2013</a:t>
            </a:r>
            <a:r>
              <a:rPr lang="en-US" sz="1800" b="1" u="sng" dirty="0">
                <a:solidFill>
                  <a:srgbClr val="FF0000"/>
                </a:solidFill>
              </a:rPr>
              <a:t> </a:t>
            </a:r>
            <a:r>
              <a:rPr lang="en-US" sz="1800" b="1" dirty="0" smtClean="0">
                <a:solidFill>
                  <a:srgbClr val="FF0000"/>
                </a:solidFill>
              </a:rPr>
              <a:t/>
            </a:r>
            <a:br>
              <a:rPr lang="en-US" sz="1800" b="1" dirty="0" smtClean="0">
                <a:solidFill>
                  <a:srgbClr val="FF0000"/>
                </a:solidFill>
              </a:rPr>
            </a:br>
            <a:r>
              <a:rPr lang="en-US" sz="2000" dirty="0" smtClean="0"/>
              <a:t>(October-December 2013)</a:t>
            </a:r>
            <a:endParaRPr lang="en-US" sz="2000" dirty="0"/>
          </a:p>
          <a:p>
            <a:pPr lvl="0"/>
            <a:r>
              <a:rPr lang="en-US" sz="1800" u="sng" dirty="0" smtClean="0"/>
              <a:t>DEC 2012: </a:t>
            </a:r>
            <a:r>
              <a:rPr lang="en-US" sz="1800" dirty="0"/>
              <a:t>ITU submitted </a:t>
            </a:r>
            <a:r>
              <a:rPr lang="en-US" sz="1600" b="1" dirty="0">
                <a:solidFill>
                  <a:srgbClr val="FF0000"/>
                </a:solidFill>
                <a:effectLst>
                  <a:outerShdw blurRad="38100" dist="38100" dir="2700000" algn="tl">
                    <a:srgbClr val="000000">
                      <a:alpha val="43137"/>
                    </a:srgbClr>
                  </a:outerShdw>
                </a:effectLst>
              </a:rPr>
              <a:t>a report  for inclusion in the UNSGs report on the 2012 ITU activities related to WSIS</a:t>
            </a:r>
            <a:r>
              <a:rPr lang="en-US" sz="1800" dirty="0"/>
              <a:t>, including WSIS+10. </a:t>
            </a:r>
          </a:p>
          <a:p>
            <a:pPr lvl="0"/>
            <a:endParaRPr lang="en-US" sz="1600" b="1" dirty="0">
              <a:solidFill>
                <a:srgbClr val="FF0000"/>
              </a:solidFill>
              <a:effectLst>
                <a:outerShdw blurRad="38100" dist="38100" dir="2700000" algn="tl">
                  <a:srgbClr val="000000">
                    <a:alpha val="43137"/>
                  </a:srgbClr>
                </a:outerShdw>
              </a:effectLst>
            </a:endParaRPr>
          </a:p>
          <a:p>
            <a:pPr lvl="0"/>
            <a:endParaRPr lang="en-US" sz="1800" dirty="0" smtClean="0"/>
          </a:p>
          <a:p>
            <a:pPr lvl="0"/>
            <a:endParaRPr lang="en-US" sz="1800" dirty="0"/>
          </a:p>
          <a:p>
            <a:endParaRPr lang="en-US" dirty="0" smtClean="0"/>
          </a:p>
          <a:p>
            <a:pPr marL="0" indent="0">
              <a:buNone/>
            </a:pPr>
            <a:endParaRPr lang="en-US" dirty="0"/>
          </a:p>
        </p:txBody>
      </p:sp>
      <p:sp>
        <p:nvSpPr>
          <p:cNvPr id="4" name="TextBox 3"/>
          <p:cNvSpPr txBox="1"/>
          <p:nvPr/>
        </p:nvSpPr>
        <p:spPr>
          <a:xfrm>
            <a:off x="3128047" y="4484037"/>
            <a:ext cx="3532185" cy="492443"/>
          </a:xfrm>
          <a:prstGeom prst="rect">
            <a:avLst/>
          </a:prstGeom>
          <a:solidFill>
            <a:srgbClr val="FF0000"/>
          </a:solidFill>
        </p:spPr>
        <p:txBody>
          <a:bodyPr wrap="none" rtlCol="0">
            <a:spAutoFit/>
          </a:bodyPr>
          <a:lstStyle/>
          <a:p>
            <a:r>
              <a:rPr lang="en-US" sz="2600" b="1" dirty="0" smtClean="0">
                <a:solidFill>
                  <a:schemeClr val="bg1"/>
                </a:solidFill>
                <a:effectLst>
                  <a:outerShdw blurRad="38100" dist="38100" dir="2700000" algn="tl">
                    <a:srgbClr val="000000">
                      <a:alpha val="43137"/>
                    </a:srgbClr>
                  </a:outerShdw>
                </a:effectLst>
              </a:rPr>
              <a:t>www.wsis.org/review</a:t>
            </a:r>
            <a:endParaRPr lang="en-US" sz="2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1177849"/>
      </p:ext>
    </p:extLst>
  </p:cSld>
  <p:clrMapOvr>
    <a:masterClrMapping/>
  </p:clrMapOvr>
  <p:transition spd="slow" advClick="0" advTm="3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538"/>
            <a:ext cx="8229600" cy="857250"/>
          </a:xfrm>
        </p:spPr>
        <p:txBody>
          <a:bodyPr/>
          <a:lstStyle/>
          <a:p>
            <a:r>
              <a:rPr lang="en-US" b="1" dirty="0"/>
              <a:t>WSIS+10: </a:t>
            </a:r>
            <a:r>
              <a:rPr lang="en-US" b="1" dirty="0" smtClean="0"/>
              <a:t>WSIS </a:t>
            </a:r>
            <a:r>
              <a:rPr lang="en-US" b="1" dirty="0"/>
              <a:t>Beyond </a:t>
            </a:r>
            <a:r>
              <a:rPr lang="en-US" b="1" dirty="0" smtClean="0"/>
              <a:t>2015</a:t>
            </a:r>
            <a:endParaRPr lang="en-US" b="1" dirty="0"/>
          </a:p>
        </p:txBody>
      </p:sp>
      <p:sp>
        <p:nvSpPr>
          <p:cNvPr id="3" name="Content Placeholder 2"/>
          <p:cNvSpPr>
            <a:spLocks noGrp="1"/>
          </p:cNvSpPr>
          <p:nvPr>
            <p:ph idx="1"/>
          </p:nvPr>
        </p:nvSpPr>
        <p:spPr>
          <a:xfrm>
            <a:off x="467544" y="699542"/>
            <a:ext cx="8676456" cy="3394075"/>
          </a:xfrm>
        </p:spPr>
        <p:txBody>
          <a:bodyPr/>
          <a:lstStyle/>
          <a:p>
            <a:pPr lvl="0"/>
            <a:r>
              <a:rPr lang="en-US" sz="1800" u="sng" dirty="0" smtClean="0"/>
              <a:t>JAN 2013: </a:t>
            </a:r>
            <a:r>
              <a:rPr lang="en-US" sz="1800" dirty="0" smtClean="0"/>
              <a:t>ITU </a:t>
            </a:r>
            <a:r>
              <a:rPr lang="en-US" sz="1800" dirty="0"/>
              <a:t>contributed to the </a:t>
            </a:r>
            <a:r>
              <a:rPr lang="en-US" sz="1600" b="1" dirty="0">
                <a:solidFill>
                  <a:srgbClr val="FF0000"/>
                </a:solidFill>
                <a:effectLst>
                  <a:outerShdw blurRad="38100" dist="38100" dir="2700000" algn="tl">
                    <a:srgbClr val="000000">
                      <a:alpha val="43137"/>
                    </a:srgbClr>
                  </a:outerShdw>
                </a:effectLst>
              </a:rPr>
              <a:t>inter-sessional panel of the </a:t>
            </a:r>
            <a:r>
              <a:rPr lang="en-US" sz="1600" b="1" dirty="0" smtClean="0">
                <a:solidFill>
                  <a:srgbClr val="FF0000"/>
                </a:solidFill>
                <a:effectLst>
                  <a:outerShdw blurRad="38100" dist="38100" dir="2700000" algn="tl">
                    <a:srgbClr val="000000">
                      <a:alpha val="43137"/>
                    </a:srgbClr>
                  </a:outerShdw>
                </a:effectLst>
              </a:rPr>
              <a:t>Commission on the Science and Technology for Development (CSTD) </a:t>
            </a:r>
            <a:endParaRPr lang="en-US" sz="1600" b="1" dirty="0">
              <a:solidFill>
                <a:srgbClr val="FF0000"/>
              </a:solidFill>
              <a:effectLst>
                <a:outerShdw blurRad="38100" dist="38100" dir="2700000" algn="tl">
                  <a:srgbClr val="000000">
                    <a:alpha val="43137"/>
                  </a:srgbClr>
                </a:outerShdw>
              </a:effectLst>
            </a:endParaRPr>
          </a:p>
          <a:p>
            <a:pPr lvl="0"/>
            <a:r>
              <a:rPr lang="en-US" sz="1800" u="sng" dirty="0" smtClean="0"/>
              <a:t>FEB 2013</a:t>
            </a:r>
            <a:r>
              <a:rPr lang="en-US" sz="1800" b="1" dirty="0" smtClean="0"/>
              <a:t>: </a:t>
            </a:r>
            <a:r>
              <a:rPr lang="en-US" sz="1800" dirty="0" smtClean="0"/>
              <a:t>UNESCO holds </a:t>
            </a:r>
            <a:r>
              <a:rPr lang="en-US" sz="1600" b="1" dirty="0">
                <a:solidFill>
                  <a:srgbClr val="FF0000"/>
                </a:solidFill>
                <a:effectLst>
                  <a:outerShdw blurRad="38100" dist="38100" dir="2700000" algn="tl">
                    <a:srgbClr val="000000">
                      <a:alpha val="43137"/>
                    </a:srgbClr>
                  </a:outerShdw>
                </a:effectLst>
              </a:rPr>
              <a:t>Multi-stakeholder Event on </a:t>
            </a:r>
            <a:r>
              <a:rPr lang="en-US" sz="1600" b="1" dirty="0" smtClean="0">
                <a:solidFill>
                  <a:srgbClr val="FF0000"/>
                </a:solidFill>
                <a:effectLst>
                  <a:outerShdw blurRad="38100" dist="38100" dir="2700000" algn="tl">
                    <a:srgbClr val="000000">
                      <a:alpha val="43137"/>
                    </a:srgbClr>
                  </a:outerShdw>
                </a:effectLst>
              </a:rPr>
              <a:t>WSIS+10: Towards </a:t>
            </a:r>
            <a:r>
              <a:rPr lang="en-US" sz="1600" b="1" dirty="0">
                <a:solidFill>
                  <a:srgbClr val="FF0000"/>
                </a:solidFill>
                <a:effectLst>
                  <a:outerShdw blurRad="38100" dist="38100" dir="2700000" algn="tl">
                    <a:srgbClr val="000000">
                      <a:alpha val="43137"/>
                    </a:srgbClr>
                  </a:outerShdw>
                </a:effectLst>
              </a:rPr>
              <a:t>Knowledge Societies for Peace and Sustainable </a:t>
            </a:r>
            <a:r>
              <a:rPr lang="en-US" sz="1600" b="1" dirty="0" smtClean="0">
                <a:solidFill>
                  <a:srgbClr val="FF0000"/>
                </a:solidFill>
                <a:effectLst>
                  <a:outerShdw blurRad="38100" dist="38100" dir="2700000" algn="tl">
                    <a:srgbClr val="000000">
                      <a:alpha val="43137"/>
                    </a:srgbClr>
                  </a:outerShdw>
                </a:effectLst>
              </a:rPr>
              <a:t>Development. </a:t>
            </a:r>
            <a:r>
              <a:rPr lang="en-US" sz="1800" dirty="0"/>
              <a:t>Event is co-organized by ITU, UNCTAD, UNDP</a:t>
            </a:r>
          </a:p>
          <a:p>
            <a:pPr lvl="0"/>
            <a:r>
              <a:rPr lang="en-US" sz="1800" u="sng" dirty="0" smtClean="0"/>
              <a:t>FEB 2013</a:t>
            </a:r>
            <a:r>
              <a:rPr lang="en-US" sz="1800" dirty="0" smtClean="0"/>
              <a:t>: Preliminary </a:t>
            </a:r>
            <a:r>
              <a:rPr lang="en-US" sz="1800" dirty="0"/>
              <a:t>steps </a:t>
            </a:r>
            <a:r>
              <a:rPr lang="en-US" sz="1800" dirty="0" smtClean="0"/>
              <a:t>to </a:t>
            </a:r>
            <a:r>
              <a:rPr lang="en-US" sz="1800" dirty="0"/>
              <a:t>ensure effective organization of the </a:t>
            </a:r>
            <a:r>
              <a:rPr lang="en-US" sz="1800" dirty="0" smtClean="0"/>
              <a:t/>
            </a:r>
            <a:br>
              <a:rPr lang="en-US" sz="1800" dirty="0" smtClean="0"/>
            </a:br>
            <a:r>
              <a:rPr lang="en-US" sz="1600" b="1" dirty="0" smtClean="0">
                <a:solidFill>
                  <a:srgbClr val="FF0000"/>
                </a:solidFill>
                <a:effectLst>
                  <a:outerShdw blurRad="38100" dist="38100" dir="2700000" algn="tl">
                    <a:srgbClr val="000000">
                      <a:alpha val="43137"/>
                    </a:srgbClr>
                  </a:outerShdw>
                </a:effectLst>
              </a:rPr>
              <a:t>High-level Event </a:t>
            </a:r>
            <a:r>
              <a:rPr lang="en-US" sz="1600" b="1" dirty="0">
                <a:solidFill>
                  <a:srgbClr val="FF0000"/>
                </a:solidFill>
                <a:effectLst>
                  <a:outerShdw blurRad="38100" dist="38100" dir="2700000" algn="tl">
                    <a:srgbClr val="000000">
                      <a:alpha val="43137"/>
                    </a:srgbClr>
                  </a:outerShdw>
                </a:effectLst>
              </a:rPr>
              <a:t>on the Overall Review (WSIS+10) to be held in 2014</a:t>
            </a:r>
            <a:r>
              <a:rPr lang="en-US" sz="1800" b="1" dirty="0">
                <a:solidFill>
                  <a:srgbClr val="FF0000"/>
                </a:solidFill>
              </a:rPr>
              <a:t> </a:t>
            </a:r>
            <a:r>
              <a:rPr lang="en-US" sz="1800" dirty="0"/>
              <a:t>in conjunction with the </a:t>
            </a:r>
            <a:r>
              <a:rPr lang="en-US" sz="1800" dirty="0" smtClean="0"/>
              <a:t>WTDC</a:t>
            </a:r>
          </a:p>
          <a:p>
            <a:pPr lvl="0"/>
            <a:r>
              <a:rPr lang="en-US" sz="1800" u="sng" dirty="0" smtClean="0"/>
              <a:t>2013</a:t>
            </a:r>
            <a:r>
              <a:rPr lang="en-US" sz="1800" dirty="0" smtClean="0"/>
              <a:t>: Collection of the </a:t>
            </a:r>
            <a:r>
              <a:rPr lang="en-US" sz="1600" b="1" dirty="0" smtClean="0">
                <a:solidFill>
                  <a:srgbClr val="FF0000"/>
                </a:solidFill>
                <a:effectLst>
                  <a:outerShdw blurRad="38100" dist="38100" dir="2700000" algn="tl">
                    <a:srgbClr val="000000">
                      <a:alpha val="43137"/>
                    </a:srgbClr>
                  </a:outerShdw>
                </a:effectLst>
              </a:rPr>
              <a:t>regional </a:t>
            </a:r>
            <a:r>
              <a:rPr lang="en-US" sz="1600" b="1" dirty="0">
                <a:solidFill>
                  <a:srgbClr val="FF0000"/>
                </a:solidFill>
                <a:effectLst>
                  <a:outerShdw blurRad="38100" dist="38100" dir="2700000" algn="tl">
                    <a:srgbClr val="000000">
                      <a:alpha val="43137"/>
                    </a:srgbClr>
                  </a:outerShdw>
                </a:effectLst>
              </a:rPr>
              <a:t>views </a:t>
            </a:r>
            <a:r>
              <a:rPr lang="en-US" sz="1800" dirty="0"/>
              <a:t>on the implementation of the WSIS </a:t>
            </a:r>
            <a:r>
              <a:rPr lang="en-US" sz="1800" dirty="0" smtClean="0"/>
              <a:t>outcomes during the series </a:t>
            </a:r>
            <a:r>
              <a:rPr lang="en-US" sz="1800" dirty="0"/>
              <a:t>of Regional Development Forums </a:t>
            </a:r>
            <a:r>
              <a:rPr lang="en-US" sz="1800" dirty="0" smtClean="0"/>
              <a:t>and Meetings of the Regional Economic Commissions </a:t>
            </a:r>
          </a:p>
          <a:p>
            <a:pPr lvl="0"/>
            <a:r>
              <a:rPr lang="en-US" sz="1800" u="sng" dirty="0" smtClean="0"/>
              <a:t>MAY 2013</a:t>
            </a:r>
            <a:r>
              <a:rPr lang="en-US" sz="1800" dirty="0" smtClean="0"/>
              <a:t>: WSIS Forum and </a:t>
            </a:r>
            <a:r>
              <a:rPr lang="en-US" sz="1600" b="1" dirty="0" smtClean="0">
                <a:solidFill>
                  <a:srgbClr val="FF0000"/>
                </a:solidFill>
                <a:effectLst>
                  <a:outerShdw blurRad="38100" dist="38100" dir="2700000" algn="tl">
                    <a:srgbClr val="000000">
                      <a:alpha val="43137"/>
                    </a:srgbClr>
                  </a:outerShdw>
                </a:effectLst>
              </a:rPr>
              <a:t>WSIS+10 Visioning Track</a:t>
            </a:r>
            <a:r>
              <a:rPr lang="en-US" sz="1800" dirty="0" smtClean="0"/>
              <a:t> </a:t>
            </a:r>
          </a:p>
          <a:p>
            <a:pPr lvl="0"/>
            <a:r>
              <a:rPr lang="en-US" sz="1800" u="sng" dirty="0" smtClean="0"/>
              <a:t>NOV 2013</a:t>
            </a:r>
            <a:r>
              <a:rPr lang="en-US" sz="1800" dirty="0" smtClean="0"/>
              <a:t>: </a:t>
            </a:r>
            <a:r>
              <a:rPr lang="en-US" sz="1800" b="1" u="sng" dirty="0" smtClean="0">
                <a:solidFill>
                  <a:srgbClr val="FF0000"/>
                </a:solidFill>
              </a:rPr>
              <a:t>General Assembly to decide on the Modalities of the WSIS+10 Review</a:t>
            </a:r>
          </a:p>
          <a:p>
            <a:pPr lvl="0"/>
            <a:endParaRPr lang="en-US" sz="1800" dirty="0" smtClean="0"/>
          </a:p>
          <a:p>
            <a:pPr lvl="0"/>
            <a:endParaRPr lang="en-US" sz="1800" dirty="0"/>
          </a:p>
          <a:p>
            <a:endParaRPr lang="en-US" dirty="0" smtClean="0"/>
          </a:p>
          <a:p>
            <a:pPr marL="0" indent="0">
              <a:buNone/>
            </a:pPr>
            <a:endParaRPr lang="en-US" dirty="0"/>
          </a:p>
        </p:txBody>
      </p:sp>
      <p:sp>
        <p:nvSpPr>
          <p:cNvPr id="4" name="TextBox 3"/>
          <p:cNvSpPr txBox="1"/>
          <p:nvPr/>
        </p:nvSpPr>
        <p:spPr>
          <a:xfrm>
            <a:off x="3128047" y="4484037"/>
            <a:ext cx="3532185" cy="492443"/>
          </a:xfrm>
          <a:prstGeom prst="rect">
            <a:avLst/>
          </a:prstGeom>
          <a:solidFill>
            <a:srgbClr val="FF0000"/>
          </a:solidFill>
        </p:spPr>
        <p:txBody>
          <a:bodyPr wrap="none" rtlCol="0">
            <a:spAutoFit/>
          </a:bodyPr>
          <a:lstStyle/>
          <a:p>
            <a:r>
              <a:rPr lang="en-US" sz="2600" b="1" dirty="0" smtClean="0">
                <a:solidFill>
                  <a:schemeClr val="bg1"/>
                </a:solidFill>
                <a:effectLst>
                  <a:outerShdw blurRad="38100" dist="38100" dir="2700000" algn="tl">
                    <a:srgbClr val="000000">
                      <a:alpha val="43137"/>
                    </a:srgbClr>
                  </a:outerShdw>
                </a:effectLst>
              </a:rPr>
              <a:t>www.wsis.org/review</a:t>
            </a:r>
            <a:endParaRPr lang="en-US" sz="2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6319290"/>
      </p:ext>
    </p:extLst>
  </p:cSld>
  <p:clrMapOvr>
    <a:masterClrMapping/>
  </p:clrMapOvr>
  <p:transition spd="slow" advClick="0" advTm="3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2332"/>
            <a:ext cx="8229600" cy="857250"/>
          </a:xfrm>
        </p:spPr>
        <p:txBody>
          <a:bodyPr/>
          <a:lstStyle/>
          <a:p>
            <a:r>
              <a:rPr lang="en-US" b="1" dirty="0"/>
              <a:t>WSIS+10: Main Actions in </a:t>
            </a:r>
            <a:r>
              <a:rPr lang="en-US" b="1" dirty="0" smtClean="0"/>
              <a:t>2012</a:t>
            </a:r>
            <a:r>
              <a:rPr lang="en-US" b="1" dirty="0"/>
              <a:t/>
            </a:r>
            <a:br>
              <a:rPr lang="en-US" b="1" dirty="0"/>
            </a:br>
            <a:r>
              <a:rPr lang="en-US" sz="3600" b="1" dirty="0" smtClean="0"/>
              <a:t>WSIS Forum 2012: WSIS+10 Track</a:t>
            </a:r>
            <a:endParaRPr lang="en-US" b="1" dirty="0"/>
          </a:p>
        </p:txBody>
      </p:sp>
      <p:sp>
        <p:nvSpPr>
          <p:cNvPr id="3" name="Content Placeholder 2"/>
          <p:cNvSpPr>
            <a:spLocks noGrp="1"/>
          </p:cNvSpPr>
          <p:nvPr>
            <p:ph idx="1"/>
          </p:nvPr>
        </p:nvSpPr>
        <p:spPr>
          <a:xfrm>
            <a:off x="539552" y="1347614"/>
            <a:ext cx="8229600" cy="3394075"/>
          </a:xfrm>
        </p:spPr>
        <p:txBody>
          <a:bodyPr/>
          <a:lstStyle/>
          <a:p>
            <a:pPr marL="0" indent="0">
              <a:buNone/>
            </a:pPr>
            <a:r>
              <a:rPr lang="en-US" sz="2000" b="1" dirty="0"/>
              <a:t>WSIS Forum </a:t>
            </a:r>
            <a:r>
              <a:rPr lang="en-US" sz="2000" b="1" dirty="0" smtClean="0"/>
              <a:t>2012 launched Preparations </a:t>
            </a:r>
            <a:r>
              <a:rPr lang="en-US" sz="2000" b="1" dirty="0"/>
              <a:t>for the WSIS+10 Review during </a:t>
            </a:r>
            <a:r>
              <a:rPr lang="en-US" sz="2000" b="1" dirty="0" smtClean="0"/>
              <a:t>the, </a:t>
            </a:r>
            <a:r>
              <a:rPr lang="en-US" sz="2000" b="1" dirty="0"/>
              <a:t>Geneva (2 </a:t>
            </a:r>
            <a:r>
              <a:rPr lang="en-US" sz="2000" b="1" dirty="0" smtClean="0"/>
              <a:t>days).</a:t>
            </a:r>
            <a:r>
              <a:rPr lang="en-US" sz="2000" dirty="0"/>
              <a:t> </a:t>
            </a:r>
            <a:endParaRPr lang="en-US" sz="2000" b="1" dirty="0" smtClean="0"/>
          </a:p>
          <a:p>
            <a:pPr marL="0" lvl="0" indent="0">
              <a:buNone/>
            </a:pPr>
            <a:r>
              <a:rPr lang="en-US" sz="2000" b="1" dirty="0" smtClean="0"/>
              <a:t> </a:t>
            </a:r>
            <a:r>
              <a:rPr lang="en-US" sz="2000" b="1" dirty="0" err="1"/>
              <a:t>M</a:t>
            </a:r>
            <a:r>
              <a:rPr lang="en-US" sz="2000" b="1" dirty="0" err="1" smtClean="0"/>
              <a:t>ultistakeholder</a:t>
            </a:r>
            <a:r>
              <a:rPr lang="en-US" sz="2000" b="1" dirty="0" smtClean="0"/>
              <a:t> consensus was reached on the following:</a:t>
            </a:r>
            <a:endParaRPr lang="en-US" sz="2000" dirty="0"/>
          </a:p>
          <a:p>
            <a:pPr lvl="1"/>
            <a:r>
              <a:rPr lang="en-US" sz="2000" dirty="0"/>
              <a:t>preliminary indications for the scope of the possible </a:t>
            </a:r>
            <a:r>
              <a:rPr lang="en-US" sz="2000" b="1" dirty="0">
                <a:solidFill>
                  <a:srgbClr val="FF0000"/>
                </a:solidFill>
                <a:effectLst>
                  <a:outerShdw blurRad="38100" dist="38100" dir="2700000" algn="tl">
                    <a:srgbClr val="000000">
                      <a:alpha val="43137"/>
                    </a:srgbClr>
                  </a:outerShdw>
                </a:effectLst>
              </a:rPr>
              <a:t>forward looking outcome</a:t>
            </a:r>
            <a:r>
              <a:rPr lang="en-US" sz="2000" dirty="0"/>
              <a:t>, setting agenda beyond 2015</a:t>
            </a:r>
          </a:p>
          <a:p>
            <a:pPr lvl="1"/>
            <a:r>
              <a:rPr lang="en-US" sz="2000" b="1" dirty="0">
                <a:solidFill>
                  <a:srgbClr val="FF0000"/>
                </a:solidFill>
                <a:effectLst>
                  <a:outerShdw blurRad="38100" dist="38100" dir="2700000" algn="tl">
                    <a:srgbClr val="000000">
                      <a:alpha val="43137"/>
                    </a:srgbClr>
                  </a:outerShdw>
                </a:effectLst>
              </a:rPr>
              <a:t>templates for the reports </a:t>
            </a:r>
            <a:r>
              <a:rPr lang="en-US" sz="2000" dirty="0"/>
              <a:t>of the lead facilitators on the Action Lines</a:t>
            </a:r>
          </a:p>
          <a:p>
            <a:pPr lvl="1"/>
            <a:r>
              <a:rPr lang="en-US" sz="2000" b="1" dirty="0">
                <a:solidFill>
                  <a:srgbClr val="FF0000"/>
                </a:solidFill>
                <a:effectLst>
                  <a:outerShdw blurRad="38100" dist="38100" dir="2700000" algn="tl">
                    <a:srgbClr val="000000">
                      <a:alpha val="43137"/>
                    </a:srgbClr>
                  </a:outerShdw>
                </a:effectLst>
              </a:rPr>
              <a:t>templates for the national self-evaluation </a:t>
            </a:r>
            <a:r>
              <a:rPr lang="en-US" sz="2000" dirty="0"/>
              <a:t>reporting on the implementation of the WSIS outcomes </a:t>
            </a:r>
          </a:p>
          <a:p>
            <a:endParaRPr lang="en-US" sz="2800" dirty="0"/>
          </a:p>
        </p:txBody>
      </p:sp>
      <p:sp>
        <p:nvSpPr>
          <p:cNvPr id="4" name="TextBox 3"/>
          <p:cNvSpPr txBox="1"/>
          <p:nvPr/>
        </p:nvSpPr>
        <p:spPr>
          <a:xfrm>
            <a:off x="3128047" y="4484037"/>
            <a:ext cx="3532185" cy="492443"/>
          </a:xfrm>
          <a:prstGeom prst="rect">
            <a:avLst/>
          </a:prstGeom>
          <a:solidFill>
            <a:srgbClr val="FF0000"/>
          </a:solidFill>
        </p:spPr>
        <p:txBody>
          <a:bodyPr wrap="none" rtlCol="0">
            <a:spAutoFit/>
          </a:bodyPr>
          <a:lstStyle/>
          <a:p>
            <a:r>
              <a:rPr lang="en-US" sz="2600" b="1" dirty="0" smtClean="0">
                <a:solidFill>
                  <a:schemeClr val="bg1"/>
                </a:solidFill>
                <a:effectLst>
                  <a:outerShdw blurRad="38100" dist="38100" dir="2700000" algn="tl">
                    <a:srgbClr val="000000">
                      <a:alpha val="43137"/>
                    </a:srgbClr>
                  </a:outerShdw>
                </a:effectLst>
              </a:rPr>
              <a:t>www.wsis.org/review</a:t>
            </a:r>
            <a:endParaRPr lang="en-US" sz="2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6676406"/>
      </p:ext>
    </p:extLst>
  </p:cSld>
  <p:clrMapOvr>
    <a:masterClrMapping/>
  </p:clrMapOvr>
  <p:transition spd="slow" advClick="0" advTm="3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15566"/>
            <a:ext cx="9036496" cy="504056"/>
          </a:xfrm>
        </p:spPr>
        <p:txBody>
          <a:bodyPr/>
          <a:lstStyle/>
          <a:p>
            <a:pPr marL="0" indent="0">
              <a:buNone/>
            </a:pPr>
            <a:r>
              <a:rPr lang="en-US" sz="3200" b="1" dirty="0"/>
              <a:t> </a:t>
            </a:r>
            <a:r>
              <a:rPr lang="en-US" sz="3600" b="1" dirty="0" smtClean="0"/>
              <a:t>WSIS+10: Template </a:t>
            </a:r>
            <a:r>
              <a:rPr lang="en-US" sz="3600" b="1" dirty="0"/>
              <a:t>for Action Line Facilitators </a:t>
            </a:r>
            <a:r>
              <a:rPr lang="en-US" sz="2400" b="1" dirty="0" smtClean="0"/>
              <a:t/>
            </a:r>
            <a:br>
              <a:rPr lang="en-US" sz="2400" b="1" dirty="0" smtClean="0"/>
            </a:br>
            <a:r>
              <a:rPr lang="en-US" sz="2400" b="1" i="1" dirty="0" smtClean="0"/>
              <a:t>10 </a:t>
            </a:r>
            <a:r>
              <a:rPr lang="en-US" sz="2400" b="1" i="1" dirty="0"/>
              <a:t>Years Review Reports by all the WSIS Action Lines </a:t>
            </a:r>
            <a:r>
              <a:rPr lang="en-US" sz="2400" dirty="0"/>
              <a:t/>
            </a:r>
            <a:br>
              <a:rPr lang="en-US" sz="2400" dirty="0"/>
            </a:br>
            <a:r>
              <a:rPr lang="en-US" sz="2400" dirty="0"/>
              <a:t> </a:t>
            </a:r>
            <a:br>
              <a:rPr lang="en-US" sz="2400" dirty="0"/>
            </a:br>
            <a:r>
              <a:rPr lang="en-US" sz="3200" dirty="0"/>
              <a:t/>
            </a:r>
            <a:br>
              <a:rPr lang="en-US" sz="3200" dirty="0"/>
            </a:br>
            <a:endParaRPr lang="en-US" sz="3200" dirty="0"/>
          </a:p>
        </p:txBody>
      </p:sp>
      <p:sp>
        <p:nvSpPr>
          <p:cNvPr id="3" name="Content Placeholder 2"/>
          <p:cNvSpPr>
            <a:spLocks noGrp="1"/>
          </p:cNvSpPr>
          <p:nvPr>
            <p:ph idx="1"/>
          </p:nvPr>
        </p:nvSpPr>
        <p:spPr>
          <a:xfrm>
            <a:off x="323528" y="915566"/>
            <a:ext cx="8640960" cy="3394075"/>
          </a:xfrm>
        </p:spPr>
        <p:txBody>
          <a:bodyPr/>
          <a:lstStyle/>
          <a:p>
            <a:pPr marL="0" indent="0">
              <a:buNone/>
            </a:pPr>
            <a:r>
              <a:rPr lang="en-US" sz="1600" b="1" dirty="0"/>
              <a:t> </a:t>
            </a:r>
            <a:r>
              <a:rPr lang="en-US" sz="1600" b="1" dirty="0" smtClean="0"/>
              <a:t>1) </a:t>
            </a:r>
            <a:r>
              <a:rPr lang="en-GB" sz="1600" b="1" dirty="0" smtClean="0"/>
              <a:t>Introduction  </a:t>
            </a:r>
            <a:endParaRPr lang="en-US" sz="1600" dirty="0"/>
          </a:p>
          <a:p>
            <a:r>
              <a:rPr lang="en-GB" sz="1600" dirty="0"/>
              <a:t>(overall process, developments)</a:t>
            </a:r>
            <a:endParaRPr lang="en-US" sz="1600" dirty="0"/>
          </a:p>
          <a:p>
            <a:pPr marL="0" lvl="0" indent="0">
              <a:buNone/>
            </a:pPr>
            <a:r>
              <a:rPr lang="en-GB" sz="1600" b="1" dirty="0" smtClean="0"/>
              <a:t>2) Review </a:t>
            </a:r>
            <a:endParaRPr lang="en-US" sz="1600" dirty="0"/>
          </a:p>
          <a:p>
            <a:r>
              <a:rPr lang="en-GB" sz="1600" dirty="0"/>
              <a:t>(action line objectives, </a:t>
            </a:r>
            <a:r>
              <a:rPr lang="en-US" sz="1600" dirty="0"/>
              <a:t>most important achievements and </a:t>
            </a:r>
            <a:r>
              <a:rPr lang="en-GB" sz="1600" dirty="0"/>
              <a:t>areas not sufficiently addressed since 2005, gaps) </a:t>
            </a:r>
            <a:endParaRPr lang="en-US" sz="1600" dirty="0"/>
          </a:p>
          <a:p>
            <a:pPr marL="0" lvl="0" indent="0">
              <a:buNone/>
            </a:pPr>
            <a:r>
              <a:rPr lang="en-GB" sz="1600" b="1" dirty="0" smtClean="0"/>
              <a:t>3)Developments </a:t>
            </a:r>
            <a:r>
              <a:rPr lang="en-GB" sz="1600" b="1" dirty="0"/>
              <a:t>and challenges</a:t>
            </a:r>
            <a:endParaRPr lang="en-US" sz="1600" dirty="0"/>
          </a:p>
          <a:p>
            <a:r>
              <a:rPr lang="en-GB" sz="1600" dirty="0"/>
              <a:t>(recent developments, current and future challenges, including a foresight dimension, emerging trends, possible new priorities)</a:t>
            </a:r>
            <a:endParaRPr lang="en-US" sz="1600" dirty="0"/>
          </a:p>
          <a:p>
            <a:pPr marL="0" lvl="0" indent="0">
              <a:buNone/>
            </a:pPr>
            <a:r>
              <a:rPr lang="en-GB" sz="1600" b="1" dirty="0" smtClean="0"/>
              <a:t>4) Recommendations </a:t>
            </a:r>
            <a:endParaRPr lang="en-US" sz="1600" dirty="0"/>
          </a:p>
          <a:p>
            <a:r>
              <a:rPr lang="en-GB" sz="1600" dirty="0"/>
              <a:t>(possible revisions and new topics, improvements of the </a:t>
            </a:r>
            <a:r>
              <a:rPr lang="en-US" sz="1600" dirty="0"/>
              <a:t>action line facilitation mechanisms,</a:t>
            </a:r>
            <a:r>
              <a:rPr lang="en-GB" sz="1600" dirty="0"/>
              <a:t> possibly for post-2015 goals and mechanisms)</a:t>
            </a:r>
            <a:endParaRPr lang="en-US" sz="1600" dirty="0"/>
          </a:p>
          <a:p>
            <a:pPr marL="0" lvl="0" indent="0">
              <a:buNone/>
            </a:pPr>
            <a:r>
              <a:rPr lang="en-GB" sz="1600" b="1" dirty="0" smtClean="0"/>
              <a:t>5) Conclusion</a:t>
            </a:r>
            <a:endParaRPr lang="en-US" sz="1600" dirty="0"/>
          </a:p>
          <a:p>
            <a:r>
              <a:rPr lang="en-US" dirty="0"/>
              <a:t> </a:t>
            </a:r>
          </a:p>
          <a:p>
            <a:endParaRPr lang="en-US" dirty="0"/>
          </a:p>
        </p:txBody>
      </p:sp>
      <p:sp>
        <p:nvSpPr>
          <p:cNvPr id="4" name="TextBox 3"/>
          <p:cNvSpPr txBox="1"/>
          <p:nvPr/>
        </p:nvSpPr>
        <p:spPr>
          <a:xfrm>
            <a:off x="3128047" y="4484037"/>
            <a:ext cx="3532185" cy="492443"/>
          </a:xfrm>
          <a:prstGeom prst="rect">
            <a:avLst/>
          </a:prstGeom>
          <a:solidFill>
            <a:srgbClr val="FF0000"/>
          </a:solidFill>
        </p:spPr>
        <p:txBody>
          <a:bodyPr wrap="none" rtlCol="0">
            <a:spAutoFit/>
          </a:bodyPr>
          <a:lstStyle/>
          <a:p>
            <a:r>
              <a:rPr lang="en-US" sz="2600" b="1" dirty="0" smtClean="0">
                <a:solidFill>
                  <a:schemeClr val="bg1"/>
                </a:solidFill>
                <a:effectLst>
                  <a:outerShdw blurRad="38100" dist="38100" dir="2700000" algn="tl">
                    <a:srgbClr val="000000">
                      <a:alpha val="43137"/>
                    </a:srgbClr>
                  </a:outerShdw>
                </a:effectLst>
              </a:rPr>
              <a:t>www.wsis.org/review</a:t>
            </a:r>
            <a:endParaRPr lang="en-US" sz="2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7374108"/>
      </p:ext>
    </p:extLst>
  </p:cSld>
  <p:clrMapOvr>
    <a:masterClrMapping/>
  </p:clrMapOvr>
  <p:transition spd="slow" advClick="0" advTm="3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3478"/>
            <a:ext cx="8229600" cy="857250"/>
          </a:xfrm>
        </p:spPr>
        <p:txBody>
          <a:bodyPr/>
          <a:lstStyle/>
          <a:p>
            <a:r>
              <a:rPr lang="en-US" sz="3600" b="1" dirty="0" smtClean="0"/>
              <a:t>Template for Country Reporting </a:t>
            </a:r>
            <a:endParaRPr lang="en-US" sz="3600" b="1"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840952"/>
            <a:ext cx="2376264" cy="250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131590"/>
            <a:ext cx="217089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1096618"/>
            <a:ext cx="1942776"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43608" y="3886252"/>
            <a:ext cx="6358015" cy="369332"/>
          </a:xfrm>
          <a:prstGeom prst="rect">
            <a:avLst/>
          </a:prstGeom>
        </p:spPr>
        <p:txBody>
          <a:bodyPr wrap="square">
            <a:spAutoFit/>
          </a:bodyPr>
          <a:lstStyle/>
          <a:p>
            <a:r>
              <a:rPr lang="en-US" b="1" dirty="0" smtClean="0"/>
              <a:t>Country Reports Submitted: UAE, INDIA, IRAN, OMAN </a:t>
            </a:r>
            <a:endParaRPr lang="en-US" b="1" dirty="0"/>
          </a:p>
        </p:txBody>
      </p:sp>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3328" y="1923678"/>
            <a:ext cx="1950671" cy="138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28047" y="4484037"/>
            <a:ext cx="3532185" cy="492443"/>
          </a:xfrm>
          <a:prstGeom prst="rect">
            <a:avLst/>
          </a:prstGeom>
          <a:solidFill>
            <a:srgbClr val="FF0000"/>
          </a:solidFill>
        </p:spPr>
        <p:txBody>
          <a:bodyPr wrap="none" rtlCol="0">
            <a:spAutoFit/>
          </a:bodyPr>
          <a:lstStyle/>
          <a:p>
            <a:r>
              <a:rPr lang="en-US" sz="2600" b="1" dirty="0" smtClean="0">
                <a:solidFill>
                  <a:schemeClr val="bg1"/>
                </a:solidFill>
                <a:effectLst>
                  <a:outerShdw blurRad="38100" dist="38100" dir="2700000" algn="tl">
                    <a:srgbClr val="000000">
                      <a:alpha val="43137"/>
                    </a:srgbClr>
                  </a:outerShdw>
                </a:effectLst>
              </a:rPr>
              <a:t>www.wsis.org/review</a:t>
            </a:r>
            <a:endParaRPr lang="en-US" sz="2600" b="1" dirty="0">
              <a:solidFill>
                <a:schemeClr val="bg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3" y="1845001"/>
            <a:ext cx="1844786" cy="181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137271"/>
      </p:ext>
    </p:extLst>
  </p:cSld>
  <p:clrMapOvr>
    <a:masterClrMapping/>
  </p:clrMapOvr>
  <p:transition spd="slow" advClick="0" advTm="3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2546"/>
            <a:ext cx="8229600" cy="857250"/>
          </a:xfrm>
        </p:spPr>
        <p:txBody>
          <a:bodyPr/>
          <a:lstStyle/>
          <a:p>
            <a:r>
              <a:rPr lang="en-US" b="1" dirty="0" smtClean="0"/>
              <a:t/>
            </a:r>
            <a:br>
              <a:rPr lang="en-US" b="1" dirty="0" smtClean="0"/>
            </a:br>
            <a:r>
              <a:rPr lang="en-US" sz="3600" b="1" dirty="0" smtClean="0"/>
              <a:t>WSIS+10: Template for Country </a:t>
            </a:r>
            <a:r>
              <a:rPr lang="en-US" sz="3600" b="1" dirty="0"/>
              <a:t>Reporting </a:t>
            </a:r>
            <a:r>
              <a:rPr lang="en-US" sz="3200" dirty="0"/>
              <a:t/>
            </a:r>
            <a:br>
              <a:rPr lang="en-US" sz="3200" dirty="0"/>
            </a:br>
            <a:endParaRPr lang="en-US" sz="3200" dirty="0"/>
          </a:p>
        </p:txBody>
      </p:sp>
      <p:sp>
        <p:nvSpPr>
          <p:cNvPr id="3" name="Content Placeholder 2"/>
          <p:cNvSpPr>
            <a:spLocks noGrp="1"/>
          </p:cNvSpPr>
          <p:nvPr>
            <p:ph idx="1"/>
          </p:nvPr>
        </p:nvSpPr>
        <p:spPr>
          <a:xfrm>
            <a:off x="251520" y="555526"/>
            <a:ext cx="8892480" cy="3538091"/>
          </a:xfrm>
        </p:spPr>
        <p:txBody>
          <a:bodyPr/>
          <a:lstStyle/>
          <a:p>
            <a:endParaRPr lang="en-US" sz="1200" dirty="0"/>
          </a:p>
          <a:p>
            <a:pPr lvl="0"/>
            <a:r>
              <a:rPr lang="en-US" sz="1400" b="1" dirty="0" smtClean="0"/>
              <a:t>Section </a:t>
            </a:r>
            <a:r>
              <a:rPr lang="en-US" sz="1400" b="1" dirty="0"/>
              <a:t>I:  Executive </a:t>
            </a:r>
            <a:r>
              <a:rPr lang="en-US" sz="1400" b="1" dirty="0" smtClean="0"/>
              <a:t>Summary</a:t>
            </a:r>
            <a:endParaRPr lang="en-US" sz="1400" dirty="0"/>
          </a:p>
          <a:p>
            <a:pPr lvl="0"/>
            <a:r>
              <a:rPr lang="en-US" sz="1400" b="1" dirty="0"/>
              <a:t>Introduction</a:t>
            </a:r>
            <a:endParaRPr lang="en-US" sz="1400" dirty="0"/>
          </a:p>
          <a:p>
            <a:pPr lvl="0"/>
            <a:r>
              <a:rPr lang="en-US" sz="1400" b="1" dirty="0"/>
              <a:t>Country at a Glance – Factsheet on various development and ICT indicators including achievement of national targets for connectivity and access in the use of ICTs in promoting the objectives of the Geneva Plan of Action`</a:t>
            </a:r>
            <a:endParaRPr lang="en-US" sz="1400" dirty="0"/>
          </a:p>
          <a:p>
            <a:pPr lvl="1"/>
            <a:r>
              <a:rPr lang="en-US" sz="1200" dirty="0"/>
              <a:t>to connect villages with ICTs and establish community access points;</a:t>
            </a:r>
          </a:p>
          <a:p>
            <a:pPr lvl="1"/>
            <a:r>
              <a:rPr lang="en-US" sz="1200" dirty="0"/>
              <a:t>to connect universities, colleges, secondary schools and primary schools with ICTs;</a:t>
            </a:r>
          </a:p>
          <a:p>
            <a:pPr lvl="1"/>
            <a:r>
              <a:rPr lang="en-US" sz="1200" dirty="0"/>
              <a:t>to connect scientific and research </a:t>
            </a:r>
            <a:r>
              <a:rPr lang="en-US" sz="1200" dirty="0" err="1"/>
              <a:t>centres</a:t>
            </a:r>
            <a:r>
              <a:rPr lang="en-US" sz="1200" dirty="0"/>
              <a:t> with ICTs;</a:t>
            </a:r>
          </a:p>
          <a:p>
            <a:pPr lvl="1"/>
            <a:r>
              <a:rPr lang="en-US" sz="1200" dirty="0"/>
              <a:t>to connect public libraries, cultural </a:t>
            </a:r>
            <a:r>
              <a:rPr lang="en-US" sz="1200" dirty="0" err="1"/>
              <a:t>centres</a:t>
            </a:r>
            <a:r>
              <a:rPr lang="en-US" sz="1200" dirty="0"/>
              <a:t>, museums, post offices and archives with ICTs;</a:t>
            </a:r>
          </a:p>
          <a:p>
            <a:pPr lvl="1"/>
            <a:r>
              <a:rPr lang="en-US" sz="1200" dirty="0"/>
              <a:t>to connect health </a:t>
            </a:r>
            <a:r>
              <a:rPr lang="en-US" sz="1200" dirty="0" err="1"/>
              <a:t>centres</a:t>
            </a:r>
            <a:r>
              <a:rPr lang="en-US" sz="1200" dirty="0"/>
              <a:t> and hospitals with ICTs;</a:t>
            </a:r>
          </a:p>
          <a:p>
            <a:pPr lvl="1"/>
            <a:r>
              <a:rPr lang="en-US" sz="1200" dirty="0"/>
              <a:t>to connect all local and central government departments and establish websites and email addresses;</a:t>
            </a:r>
          </a:p>
          <a:p>
            <a:pPr lvl="1"/>
            <a:r>
              <a:rPr lang="en-US" sz="1200" dirty="0"/>
              <a:t>to adapt all primary and secondary school curricula to meet the challenges of the Information Society, taking into account national circumstances;</a:t>
            </a:r>
          </a:p>
          <a:p>
            <a:pPr lvl="1"/>
            <a:r>
              <a:rPr lang="en-US" sz="1200" dirty="0"/>
              <a:t>to ensure that all of the world's population have access to television and radio services;</a:t>
            </a:r>
          </a:p>
          <a:p>
            <a:pPr lvl="1"/>
            <a:r>
              <a:rPr lang="en-US" sz="1200" dirty="0"/>
              <a:t>to encourage the development of content and to put in place technical conditions in order to facilitate the presence and use of all world languages on the Internet;</a:t>
            </a:r>
          </a:p>
          <a:p>
            <a:pPr lvl="1"/>
            <a:r>
              <a:rPr lang="en-US" sz="1200" dirty="0"/>
              <a:t>to ensure that more than half the world’s inhabitants have access to ICTs within their reach.</a:t>
            </a:r>
          </a:p>
          <a:p>
            <a:endParaRPr lang="en-US" sz="1400" b="1" dirty="0"/>
          </a:p>
        </p:txBody>
      </p:sp>
      <p:sp>
        <p:nvSpPr>
          <p:cNvPr id="4" name="TextBox 3"/>
          <p:cNvSpPr txBox="1"/>
          <p:nvPr/>
        </p:nvSpPr>
        <p:spPr>
          <a:xfrm>
            <a:off x="3128047" y="4484037"/>
            <a:ext cx="3532185" cy="492443"/>
          </a:xfrm>
          <a:prstGeom prst="rect">
            <a:avLst/>
          </a:prstGeom>
          <a:solidFill>
            <a:srgbClr val="FF0000"/>
          </a:solidFill>
        </p:spPr>
        <p:txBody>
          <a:bodyPr wrap="none" rtlCol="0">
            <a:spAutoFit/>
          </a:bodyPr>
          <a:lstStyle/>
          <a:p>
            <a:r>
              <a:rPr lang="en-US" sz="2600" b="1" dirty="0" smtClean="0">
                <a:solidFill>
                  <a:schemeClr val="bg1"/>
                </a:solidFill>
                <a:effectLst>
                  <a:outerShdw blurRad="38100" dist="38100" dir="2700000" algn="tl">
                    <a:srgbClr val="000000">
                      <a:alpha val="43137"/>
                    </a:srgbClr>
                  </a:outerShdw>
                </a:effectLst>
              </a:rPr>
              <a:t>www.wsis.org/review</a:t>
            </a:r>
            <a:endParaRPr lang="en-US" sz="2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6175167"/>
      </p:ext>
    </p:extLst>
  </p:cSld>
  <p:clrMapOvr>
    <a:masterClrMapping/>
  </p:clrMapOvr>
  <p:transition spd="slow" advClick="0" advTm="3000">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8518</TotalTime>
  <Words>1873</Words>
  <Application>Microsoft Office PowerPoint</Application>
  <PresentationFormat>On-screen Show (16:9)</PresentationFormat>
  <Paragraphs>295</Paragraphs>
  <Slides>21</Slides>
  <Notes>17</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PowerPoint Presentation</vt:lpstr>
      <vt:lpstr>WSIS+10: WSIS Beyond 2015</vt:lpstr>
      <vt:lpstr>WSIS+10: WSIS Beyond 2015</vt:lpstr>
      <vt:lpstr>WSIS+10: WSIS Beyond 2015</vt:lpstr>
      <vt:lpstr>WSIS+10: WSIS Beyond 2015</vt:lpstr>
      <vt:lpstr>WSIS+10: Main Actions in 2012 WSIS Forum 2012: WSIS+10 Track</vt:lpstr>
      <vt:lpstr> WSIS+10: Template for Action Line Facilitators  10 Years Review Reports by all the WSIS Action Lines     </vt:lpstr>
      <vt:lpstr>Template for Country Reporting </vt:lpstr>
      <vt:lpstr> WSIS+10: Template for Country Reporting  </vt:lpstr>
      <vt:lpstr> WSIS+10: Template for Country Reporting  </vt:lpstr>
      <vt:lpstr>Monitoring the WSIS targets: 10 targets and 49 indicators to assess the global information society </vt:lpstr>
      <vt:lpstr>Partnership on Measuring ICT for Development: WSIS+10 Review </vt:lpstr>
      <vt:lpstr>WSIS+10: Regional Commissions</vt:lpstr>
      <vt:lpstr>WSIS+10: Main Actions in 2013</vt:lpstr>
      <vt:lpstr>WSIS+10: Main Actions in 2013  WSIS Forum 2013: WSIS+10 Visioning Tracks</vt:lpstr>
      <vt:lpstr>WSIS+10: Main Actions in 2013  WSIS Forum 2013: WSIS+10 Visioning Tracks</vt:lpstr>
      <vt:lpstr>WSIS+10: Actions in 2013</vt:lpstr>
      <vt:lpstr>WSIS+10: Actions in 2014/2015</vt:lpstr>
      <vt:lpstr>WSIS+10: Towards 2014</vt:lpstr>
      <vt:lpstr>WSIS + 10 Online  Platform www.wsis.org/review</vt:lpstr>
      <vt:lpstr>WSIS Secretatiat:Contact </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sah</dc:creator>
  <cp:lastModifiedBy>Ponder, Jaroslaw</cp:lastModifiedBy>
  <cp:revision>173</cp:revision>
  <cp:lastPrinted>2012-05-17T11:26:10Z</cp:lastPrinted>
  <dcterms:created xsi:type="dcterms:W3CDTF">2011-05-13T14:48:33Z</dcterms:created>
  <dcterms:modified xsi:type="dcterms:W3CDTF">2013-04-16T06:11:34Z</dcterms:modified>
</cp:coreProperties>
</file>