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7"/>
  </p:notesMasterIdLst>
  <p:sldIdLst>
    <p:sldId id="287" r:id="rId3"/>
    <p:sldId id="288" r:id="rId4"/>
    <p:sldId id="289" r:id="rId5"/>
    <p:sldId id="290" r:id="rId6"/>
    <p:sldId id="291" r:id="rId7"/>
    <p:sldId id="286" r:id="rId8"/>
    <p:sldId id="292" r:id="rId9"/>
    <p:sldId id="293" r:id="rId10"/>
    <p:sldId id="297" r:id="rId11"/>
    <p:sldId id="298" r:id="rId12"/>
    <p:sldId id="301" r:id="rId13"/>
    <p:sldId id="302" r:id="rId14"/>
    <p:sldId id="303"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3D8"/>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212" autoAdjust="0"/>
  </p:normalViewPr>
  <p:slideViewPr>
    <p:cSldViewPr>
      <p:cViewPr varScale="1">
        <p:scale>
          <a:sx n="46" d="100"/>
          <a:sy n="46" d="100"/>
        </p:scale>
        <p:origin x="-1387"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646D95-3803-4C15-8D69-EB2779CB94D9}" type="datetimeFigureOut">
              <a:rPr lang="en-GB" smtClean="0"/>
              <a:t>07/03/2013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7E378-4803-43FC-87DA-7641B56A5CD4}" type="slidenum">
              <a:rPr lang="en-GB" smtClean="0"/>
              <a:t>‹#›</a:t>
            </a:fld>
            <a:endParaRPr lang="en-GB"/>
          </a:p>
        </p:txBody>
      </p:sp>
    </p:spTree>
    <p:extLst>
      <p:ext uri="{BB962C8B-B14F-4D97-AF65-F5344CB8AC3E}">
        <p14:creationId xmlns:p14="http://schemas.microsoft.com/office/powerpoint/2010/main" val="3819008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omen.telecentre.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girlsinict@itu.i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girlsinict.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International Girls in ICT Day, celebrated on the fourth Thursday of April every year, is an initiative backed by ITU Member States in Plenipotentiary Resolution 70 (Guadalajara, 2010) to create a global environment that empowers and encourages girls and young women to consider careers in the growing field of information and communication technologies (ICTs). </a:t>
            </a:r>
            <a:endParaRPr lang="en-GB" dirty="0" smtClean="0"/>
          </a:p>
          <a:p>
            <a:endParaRPr lang="en-GB" dirty="0"/>
          </a:p>
        </p:txBody>
      </p:sp>
      <p:sp>
        <p:nvSpPr>
          <p:cNvPr id="4" name="Slide Number Placeholder 3"/>
          <p:cNvSpPr>
            <a:spLocks noGrp="1"/>
          </p:cNvSpPr>
          <p:nvPr>
            <p:ph type="sldNum" sz="quarter" idx="10"/>
          </p:nvPr>
        </p:nvSpPr>
        <p:spPr/>
        <p:txBody>
          <a:bodyPr/>
          <a:lstStyle/>
          <a:p>
            <a:fld id="{1DF7E378-4803-43FC-87DA-7641B56A5CD4}" type="slidenum">
              <a:rPr lang="en-GB" smtClean="0"/>
              <a:t>2</a:t>
            </a:fld>
            <a:endParaRPr lang="en-GB"/>
          </a:p>
        </p:txBody>
      </p:sp>
    </p:spTree>
    <p:extLst>
      <p:ext uri="{BB962C8B-B14F-4D97-AF65-F5344CB8AC3E}">
        <p14:creationId xmlns:p14="http://schemas.microsoft.com/office/powerpoint/2010/main" val="2607733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mn-lt"/>
                <a:ea typeface="+mn-ea"/>
                <a:cs typeface="+mn-cs"/>
              </a:rPr>
              <a:t>Promoting women in ICTs is not the end of the story.  ICTs can be used in a myriad of ways to empower women and girls.  ITU and its partner Telecentre.org Foundation launched the </a:t>
            </a:r>
            <a:r>
              <a:rPr lang="en-GB" sz="1200" u="sng" kern="1200" dirty="0" smtClean="0">
                <a:solidFill>
                  <a:schemeClr val="tx1"/>
                </a:solidFill>
                <a:effectLst/>
                <a:latin typeface="+mn-lt"/>
                <a:ea typeface="+mn-ea"/>
                <a:cs typeface="+mn-cs"/>
                <a:hlinkClick r:id="rId3"/>
              </a:rPr>
              <a:t>Women’s Digital Literacy Campaign</a:t>
            </a:r>
            <a:r>
              <a:rPr lang="en-GB" sz="1200" kern="1200" dirty="0" smtClean="0">
                <a:solidFill>
                  <a:schemeClr val="tx1"/>
                </a:solidFill>
                <a:effectLst/>
                <a:latin typeface="+mn-lt"/>
                <a:ea typeface="+mn-ea"/>
                <a:cs typeface="+mn-cs"/>
              </a:rPr>
              <a:t> to train 1 million poor women to become digitally literate.  The success of this campaign has unleashed demand by the newly-digital literate women for additional tools to enable them to use ICTs for their empowerment, in the form of employment, entrepreneurship, addressing climate change, providing health services and more.  In addition, a growing number of women continue to seek digitally literacy training and need your help. </a:t>
            </a:r>
          </a:p>
          <a:p>
            <a:pPr marL="228600" indent="-228600">
              <a:buFont typeface="+mj-lt"/>
              <a:buAutoNum type="arabicPeriod"/>
            </a:pPr>
            <a:endParaRPr lang="en-GB" dirty="0" smtClean="0"/>
          </a:p>
          <a:p>
            <a:pPr marL="0" indent="0">
              <a:buFont typeface="+mj-lt"/>
              <a:buNone/>
            </a:pPr>
            <a:endParaRPr lang="en-GB" dirty="0"/>
          </a:p>
        </p:txBody>
      </p:sp>
      <p:sp>
        <p:nvSpPr>
          <p:cNvPr id="4" name="Slide Number Placeholder 3"/>
          <p:cNvSpPr>
            <a:spLocks noGrp="1"/>
          </p:cNvSpPr>
          <p:nvPr>
            <p:ph type="sldNum" sz="quarter" idx="10"/>
          </p:nvPr>
        </p:nvSpPr>
        <p:spPr/>
        <p:txBody>
          <a:bodyPr/>
          <a:lstStyle/>
          <a:p>
            <a:fld id="{1DF7E378-4803-43FC-87DA-7641B56A5CD4}" type="slidenum">
              <a:rPr lang="en-GB" smtClean="0"/>
              <a:t>11</a:t>
            </a:fld>
            <a:endParaRPr lang="en-GB"/>
          </a:p>
        </p:txBody>
      </p:sp>
    </p:spTree>
    <p:extLst>
      <p:ext uri="{BB962C8B-B14F-4D97-AF65-F5344CB8AC3E}">
        <p14:creationId xmlns:p14="http://schemas.microsoft.com/office/powerpoint/2010/main" val="979145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noProof="0" dirty="0" smtClean="0"/>
              <a:t>From its launch in April 2011, the ITU</a:t>
            </a:r>
            <a:r>
              <a:rPr lang="en-GB" baseline="0" noProof="0" dirty="0" smtClean="0"/>
              <a:t> – Telecentre.org </a:t>
            </a:r>
            <a:r>
              <a:rPr lang="en-GB" noProof="0" dirty="0" smtClean="0"/>
              <a:t>campaign has taken significant strides towards what</a:t>
            </a:r>
            <a:r>
              <a:rPr lang="en-GB" baseline="0" noProof="0" dirty="0" smtClean="0"/>
              <a:t> it seeks to achieve, but it has a lot more ground to </a:t>
            </a:r>
            <a:r>
              <a:rPr lang="en-GB" baseline="0" noProof="0" dirty="0" err="1" smtClean="0"/>
              <a:t>cover.</a:t>
            </a:r>
            <a:r>
              <a:rPr lang="en-GB" noProof="0" dirty="0" err="1" smtClean="0"/>
              <a:t>By</a:t>
            </a:r>
            <a:r>
              <a:rPr lang="en-GB" noProof="0" dirty="0" smtClean="0"/>
              <a:t> January</a:t>
            </a:r>
            <a:r>
              <a:rPr lang="en-GB" baseline="0" noProof="0" dirty="0" smtClean="0"/>
              <a:t> 2013, the number of women trained globally has reached 567,411.</a:t>
            </a:r>
            <a:endParaRPr lang="en-GB" noProof="0" dirty="0"/>
          </a:p>
        </p:txBody>
      </p:sp>
      <p:sp>
        <p:nvSpPr>
          <p:cNvPr id="4" name="Slide Number Placeholder 3"/>
          <p:cNvSpPr>
            <a:spLocks noGrp="1"/>
          </p:cNvSpPr>
          <p:nvPr>
            <p:ph type="sldNum" sz="quarter" idx="10"/>
          </p:nvPr>
        </p:nvSpPr>
        <p:spPr/>
        <p:txBody>
          <a:bodyPr/>
          <a:lstStyle/>
          <a:p>
            <a:fld id="{1DF7E378-4803-43FC-87DA-7641B56A5CD4}" type="slidenum">
              <a:rPr lang="en-GB" smtClean="0"/>
              <a:t>12</a:t>
            </a:fld>
            <a:endParaRPr lang="en-GB"/>
          </a:p>
        </p:txBody>
      </p:sp>
    </p:spTree>
    <p:extLst>
      <p:ext uri="{BB962C8B-B14F-4D97-AF65-F5344CB8AC3E}">
        <p14:creationId xmlns:p14="http://schemas.microsoft.com/office/powerpoint/2010/main" val="97914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mn-lt"/>
                <a:ea typeface="+mn-ea"/>
                <a:cs typeface="+mn-cs"/>
              </a:rPr>
              <a:t>ITU invites all stakeholders to join forces to respond to the growing demand for empowering women and girls through ICTs.  Please contact us at </a:t>
            </a:r>
            <a:r>
              <a:rPr lang="en-GB" sz="1200" u="sng" kern="1200" dirty="0" smtClean="0">
                <a:solidFill>
                  <a:schemeClr val="tx1"/>
                </a:solidFill>
                <a:effectLst/>
                <a:latin typeface="+mn-lt"/>
                <a:ea typeface="+mn-ea"/>
                <a:cs typeface="+mn-cs"/>
                <a:hlinkClick r:id="rId3"/>
              </a:rPr>
              <a:t>girlsinict@itu.int</a:t>
            </a:r>
            <a:r>
              <a:rPr lang="en-GB" sz="1200" kern="1200" dirty="0" smtClean="0">
                <a:solidFill>
                  <a:schemeClr val="tx1"/>
                </a:solidFill>
                <a:effectLst/>
                <a:latin typeface="+mn-lt"/>
                <a:ea typeface="+mn-ea"/>
                <a:cs typeface="+mn-cs"/>
              </a:rPr>
              <a:t> to see how your current efforts could be featured on the TNG website and to expand our on-going efforts throughout ITU and to encourage women and girls to gain access to ICT tools for their empowerment and design and develop ICTs to create their own brighter future.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kern="1200" dirty="0" smtClean="0">
              <a:solidFill>
                <a:schemeClr val="tx1"/>
              </a:solidFill>
              <a:effectLst/>
              <a:latin typeface="+mn-lt"/>
              <a:ea typeface="+mn-ea"/>
              <a:cs typeface="+mn-cs"/>
            </a:endParaRPr>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1DF7E378-4803-43FC-87DA-7641B56A5CD4}" type="slidenum">
              <a:rPr lang="en-GB" smtClean="0"/>
              <a:t>13</a:t>
            </a:fld>
            <a:endParaRPr lang="en-GB"/>
          </a:p>
        </p:txBody>
      </p:sp>
    </p:spTree>
    <p:extLst>
      <p:ext uri="{BB962C8B-B14F-4D97-AF65-F5344CB8AC3E}">
        <p14:creationId xmlns:p14="http://schemas.microsoft.com/office/powerpoint/2010/main" val="97914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In</a:t>
            </a:r>
            <a:r>
              <a:rPr lang="en-US" baseline="0" dirty="0" smtClean="0">
                <a:effectLst/>
              </a:rPr>
              <a:t> 2011</a:t>
            </a:r>
            <a:r>
              <a:rPr lang="en-US" dirty="0" smtClean="0">
                <a:effectLst/>
              </a:rPr>
              <a:t> ITU launched the multilingual</a:t>
            </a:r>
            <a:r>
              <a:rPr lang="en-US" baseline="0" dirty="0" smtClean="0">
                <a:effectLst/>
              </a:rPr>
              <a:t> </a:t>
            </a:r>
            <a:r>
              <a:rPr lang="en-US" dirty="0" smtClean="0">
                <a:effectLst/>
              </a:rPr>
              <a:t>Girls in ICT Portal focused to support girls and women to prepare for careers in the fast-growing information and communication (ICT) sector.</a:t>
            </a:r>
          </a:p>
          <a:p>
            <a:r>
              <a:rPr lang="en-US" dirty="0" smtClean="0">
                <a:effectLst/>
              </a:rPr>
              <a:t>The Girls in ICT Portal houses some 500 </a:t>
            </a:r>
            <a:r>
              <a:rPr lang="en-US" dirty="0" err="1" smtClean="0">
                <a:effectLst/>
              </a:rPr>
              <a:t>programmes</a:t>
            </a:r>
            <a:r>
              <a:rPr lang="en-US" dirty="0" smtClean="0">
                <a:effectLst/>
              </a:rPr>
              <a:t>, including over 100 scholarship </a:t>
            </a:r>
            <a:r>
              <a:rPr lang="en-US" dirty="0" err="1" smtClean="0">
                <a:effectLst/>
              </a:rPr>
              <a:t>programmes</a:t>
            </a:r>
            <a:r>
              <a:rPr lang="en-US" dirty="0" smtClean="0">
                <a:effectLst/>
              </a:rPr>
              <a:t> and some 70 contests and awards, more than 100 training and internship opportunities, over 100 online networks offering career support and mentoring, as well as tech camps and other activities.</a:t>
            </a:r>
          </a:p>
          <a:p>
            <a:endParaRPr lang="en-GB" dirty="0"/>
          </a:p>
        </p:txBody>
      </p:sp>
      <p:sp>
        <p:nvSpPr>
          <p:cNvPr id="4" name="Slide Number Placeholder 3"/>
          <p:cNvSpPr>
            <a:spLocks noGrp="1"/>
          </p:cNvSpPr>
          <p:nvPr>
            <p:ph type="sldNum" sz="quarter" idx="10"/>
          </p:nvPr>
        </p:nvSpPr>
        <p:spPr/>
        <p:txBody>
          <a:bodyPr/>
          <a:lstStyle/>
          <a:p>
            <a:fld id="{1DF7E378-4803-43FC-87DA-7641B56A5CD4}" type="slidenum">
              <a:rPr lang="en-GB" smtClean="0"/>
              <a:t>3</a:t>
            </a:fld>
            <a:endParaRPr lang="en-GB"/>
          </a:p>
        </p:txBody>
      </p:sp>
    </p:spTree>
    <p:extLst>
      <p:ext uri="{BB962C8B-B14F-4D97-AF65-F5344CB8AC3E}">
        <p14:creationId xmlns:p14="http://schemas.microsoft.com/office/powerpoint/2010/main" val="300538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Girls in ICT Portal contains many different pieces of information on the ICT sector and ways to attract girls and young women to the sector.</a:t>
            </a:r>
          </a:p>
          <a:p>
            <a:r>
              <a:rPr lang="en-GB" noProof="0" dirty="0" smtClean="0"/>
              <a:t>As you can see on the picture, information is available on how to organise Girls in ICT Day events and also resources and promotional materials available for download. There also profiles of women role models in ICT, a showcase</a:t>
            </a:r>
            <a:r>
              <a:rPr lang="en-GB" baseline="0" noProof="0" dirty="0" smtClean="0"/>
              <a:t> of Girls in ICT Day events held in 2012, reports and white papers as well as links to partners organisations.</a:t>
            </a:r>
            <a:endParaRPr lang="en-GB" noProof="0" dirty="0"/>
          </a:p>
        </p:txBody>
      </p:sp>
      <p:sp>
        <p:nvSpPr>
          <p:cNvPr id="4" name="Slide Number Placeholder 3"/>
          <p:cNvSpPr>
            <a:spLocks noGrp="1"/>
          </p:cNvSpPr>
          <p:nvPr>
            <p:ph type="sldNum" sz="quarter" idx="10"/>
          </p:nvPr>
        </p:nvSpPr>
        <p:spPr/>
        <p:txBody>
          <a:bodyPr/>
          <a:lstStyle/>
          <a:p>
            <a:fld id="{1DF7E378-4803-43FC-87DA-7641B56A5CD4}" type="slidenum">
              <a:rPr lang="en-GB" smtClean="0"/>
              <a:t>4</a:t>
            </a:fld>
            <a:endParaRPr lang="en-GB"/>
          </a:p>
        </p:txBody>
      </p:sp>
    </p:spTree>
    <p:extLst>
      <p:ext uri="{BB962C8B-B14F-4D97-AF65-F5344CB8AC3E}">
        <p14:creationId xmlns:p14="http://schemas.microsoft.com/office/powerpoint/2010/main" val="97914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report surveys the global trends in women’s professional development and employment in the information and communication technology (ICT) sector, and offers a sample of the range of national policies, training programs and initiatives targeting girls and women as potential students and professionals. The key points arising from this research are divided into:</a:t>
            </a:r>
          </a:p>
          <a:p>
            <a:pPr marL="171450" indent="-171450">
              <a:buFont typeface="Arial" pitchFamily="34" charset="0"/>
              <a:buChar char="•"/>
            </a:pPr>
            <a:r>
              <a:rPr lang="en-US" dirty="0" smtClean="0"/>
              <a:t>key findings – status report</a:t>
            </a:r>
          </a:p>
          <a:p>
            <a:pPr marL="171450" indent="-171450">
              <a:buFont typeface="Arial" pitchFamily="34" charset="0"/>
              <a:buChar char="•"/>
            </a:pPr>
            <a:r>
              <a:rPr lang="en-US" dirty="0" smtClean="0"/>
              <a:t>expanding horizons with government support</a:t>
            </a:r>
          </a:p>
          <a:p>
            <a:pPr marL="171450" indent="-171450">
              <a:buFont typeface="Arial" pitchFamily="34" charset="0"/>
              <a:buChar char="•"/>
            </a:pPr>
            <a:r>
              <a:rPr lang="en-US" dirty="0" smtClean="0"/>
              <a:t>the future of jobs in the ICT sector.</a:t>
            </a:r>
          </a:p>
          <a:p>
            <a:endParaRPr lang="en-GB" dirty="0"/>
          </a:p>
        </p:txBody>
      </p:sp>
      <p:sp>
        <p:nvSpPr>
          <p:cNvPr id="4" name="Slide Number Placeholder 3"/>
          <p:cNvSpPr>
            <a:spLocks noGrp="1"/>
          </p:cNvSpPr>
          <p:nvPr>
            <p:ph type="sldNum" sz="quarter" idx="10"/>
          </p:nvPr>
        </p:nvSpPr>
        <p:spPr/>
        <p:txBody>
          <a:bodyPr/>
          <a:lstStyle/>
          <a:p>
            <a:fld id="{1DF7E378-4803-43FC-87DA-7641B56A5CD4}" type="slidenum">
              <a:rPr lang="en-GB" smtClean="0"/>
              <a:t>5</a:t>
            </a:fld>
            <a:endParaRPr lang="en-GB"/>
          </a:p>
        </p:txBody>
      </p:sp>
    </p:spTree>
    <p:extLst>
      <p:ext uri="{BB962C8B-B14F-4D97-AF65-F5344CB8AC3E}">
        <p14:creationId xmlns:p14="http://schemas.microsoft.com/office/powerpoint/2010/main" val="979145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report can</a:t>
            </a:r>
            <a:r>
              <a:rPr lang="en-GB" baseline="0" dirty="0" smtClean="0"/>
              <a:t> be downloaded directly from the Girls in ICT Portal, in the 6 UN languages</a:t>
            </a:r>
            <a:endParaRPr lang="en-GB" dirty="0"/>
          </a:p>
        </p:txBody>
      </p:sp>
      <p:sp>
        <p:nvSpPr>
          <p:cNvPr id="4" name="Slide Number Placeholder 3"/>
          <p:cNvSpPr>
            <a:spLocks noGrp="1"/>
          </p:cNvSpPr>
          <p:nvPr>
            <p:ph type="sldNum" sz="quarter" idx="10"/>
          </p:nvPr>
        </p:nvSpPr>
        <p:spPr/>
        <p:txBody>
          <a:bodyPr/>
          <a:lstStyle/>
          <a:p>
            <a:fld id="{1DF7E378-4803-43FC-87DA-7641B56A5CD4}" type="slidenum">
              <a:rPr lang="en-GB" smtClean="0"/>
              <a:t>6</a:t>
            </a:fld>
            <a:endParaRPr lang="en-GB"/>
          </a:p>
        </p:txBody>
      </p:sp>
    </p:spTree>
    <p:extLst>
      <p:ext uri="{BB962C8B-B14F-4D97-AF65-F5344CB8AC3E}">
        <p14:creationId xmlns:p14="http://schemas.microsoft.com/office/powerpoint/2010/main" val="320133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F7E378-4803-43FC-87DA-7641B56A5CD4}" type="slidenum">
              <a:rPr lang="en-GB" smtClean="0"/>
              <a:t>7</a:t>
            </a:fld>
            <a:endParaRPr lang="en-GB"/>
          </a:p>
        </p:txBody>
      </p:sp>
    </p:spTree>
    <p:extLst>
      <p:ext uri="{BB962C8B-B14F-4D97-AF65-F5344CB8AC3E}">
        <p14:creationId xmlns:p14="http://schemas.microsoft.com/office/powerpoint/2010/main" val="979145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a:t>
            </a:r>
            <a:r>
              <a:rPr lang="en-GB" sz="1200" kern="1200" baseline="0" dirty="0" smtClean="0">
                <a:solidFill>
                  <a:schemeClr val="tx1"/>
                </a:solidFill>
                <a:effectLst/>
                <a:latin typeface="+mn-lt"/>
                <a:ea typeface="+mn-ea"/>
                <a:cs typeface="+mn-cs"/>
              </a:rPr>
              <a:t> 2012, </a:t>
            </a:r>
            <a:r>
              <a:rPr lang="en-GB" sz="1200" kern="1200" dirty="0" smtClean="0">
                <a:solidFill>
                  <a:schemeClr val="tx1"/>
                </a:solidFill>
                <a:effectLst/>
                <a:latin typeface="+mn-lt"/>
                <a:ea typeface="+mn-ea"/>
                <a:cs typeface="+mn-cs"/>
              </a:rPr>
              <a:t>on or around 26 April 2012, International Girls in ICT Day saw 1,320 events organized worldwide in nearly 90 countries, with over 30,000 girls being directly empowered with a better understanding of the exciting opportunities a career in</a:t>
            </a:r>
            <a:r>
              <a:rPr lang="en-US" sz="1200" kern="1200" dirty="0" smtClean="0">
                <a:solidFill>
                  <a:schemeClr val="tx1"/>
                </a:solidFill>
                <a:effectLst/>
                <a:latin typeface="+mn-lt"/>
                <a:ea typeface="+mn-ea"/>
                <a:cs typeface="+mn-cs"/>
              </a:rPr>
              <a:t> ICTs holds for them.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DF7E378-4803-43FC-87DA-7641B56A5CD4}" type="slidenum">
              <a:rPr lang="en-GB" smtClean="0"/>
              <a:t>8</a:t>
            </a:fld>
            <a:endParaRPr lang="en-GB"/>
          </a:p>
        </p:txBody>
      </p:sp>
    </p:spTree>
    <p:extLst>
      <p:ext uri="{BB962C8B-B14F-4D97-AF65-F5344CB8AC3E}">
        <p14:creationId xmlns:p14="http://schemas.microsoft.com/office/powerpoint/2010/main" val="979145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kern="1200" dirty="0" smtClean="0">
                <a:solidFill>
                  <a:schemeClr val="tx1"/>
                </a:solidFill>
                <a:effectLst/>
                <a:latin typeface="+mn-lt"/>
                <a:ea typeface="+mn-ea"/>
                <a:cs typeface="+mn-cs"/>
              </a:rPr>
              <a:t>As part of this strategy, ITU will continue to encourage its members to organize international Girls in ICT days.  These events are essential to raise visibility and build widespread national support for women in ICT careers.  Moving to the next level, the strategy will leverage the power of media to create unprecedented, game-changing, demand for ICT careers by producing films and TV programs that feature women characters with successful ICT careers, girls who use ICTs for their empowerment as well as video games that build in such characters.  Of course, increasing demand alone is not enough.  Stakeholders need to ensure that educators are teaching STEM to women and girls and that ICT businesses commit to attract, recruit, retain and promote women.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dirty="0" smtClean="0"/>
          </a:p>
          <a:p>
            <a:endParaRPr lang="en-GB" dirty="0" smtClean="0"/>
          </a:p>
          <a:p>
            <a:endParaRPr lang="en-GB" dirty="0">
              <a:solidFill>
                <a:srgbClr val="FFFF00"/>
              </a:solidFill>
            </a:endParaRPr>
          </a:p>
        </p:txBody>
      </p:sp>
      <p:sp>
        <p:nvSpPr>
          <p:cNvPr id="4" name="Slide Number Placeholder 3"/>
          <p:cNvSpPr>
            <a:spLocks noGrp="1"/>
          </p:cNvSpPr>
          <p:nvPr>
            <p:ph type="sldNum" sz="quarter" idx="10"/>
          </p:nvPr>
        </p:nvSpPr>
        <p:spPr/>
        <p:txBody>
          <a:bodyPr/>
          <a:lstStyle/>
          <a:p>
            <a:fld id="{1DF7E378-4803-43FC-87DA-7641B56A5CD4}" type="slidenum">
              <a:rPr lang="en-GB" smtClean="0"/>
              <a:t>9</a:t>
            </a:fld>
            <a:endParaRPr lang="en-GB"/>
          </a:p>
        </p:txBody>
      </p:sp>
    </p:spTree>
    <p:extLst>
      <p:ext uri="{BB962C8B-B14F-4D97-AF65-F5344CB8AC3E}">
        <p14:creationId xmlns:p14="http://schemas.microsoft.com/office/powerpoint/2010/main" val="97914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dirty="0" smtClean="0"/>
              <a:t>Promotion of International Girls in ICT Day on the </a:t>
            </a:r>
            <a:r>
              <a:rPr lang="en-GB" b="1" baseline="30000" dirty="0" smtClean="0"/>
              <a:t>4th</a:t>
            </a:r>
            <a:r>
              <a:rPr lang="en-GB" b="1" dirty="0" smtClean="0"/>
              <a:t> Thursday of every April</a:t>
            </a:r>
          </a:p>
          <a:p>
            <a:r>
              <a:rPr lang="en-GB" sz="1200" kern="1200" dirty="0" smtClean="0">
                <a:solidFill>
                  <a:schemeClr val="tx1"/>
                </a:solidFill>
                <a:effectLst/>
                <a:latin typeface="+mn-lt"/>
                <a:ea typeface="+mn-ea"/>
                <a:cs typeface="+mn-cs"/>
              </a:rPr>
              <a:t>This year the European Commission, European Parliament and the International Telecommunication Union are joining forces to ensure maximum visibility for the Day. We warmly encourage all stakeholders to organise activities around Girls in ICT Day. This is a way to raise visibility and </a:t>
            </a:r>
            <a:r>
              <a:rPr lang="en-GB" sz="1200" b="1" kern="1200" dirty="0" smtClean="0">
                <a:solidFill>
                  <a:schemeClr val="tx1"/>
                </a:solidFill>
                <a:effectLst/>
                <a:latin typeface="+mn-lt"/>
                <a:ea typeface="+mn-ea"/>
                <a:cs typeface="+mn-cs"/>
              </a:rPr>
              <a:t>build widespread support for women in ICT careers</a:t>
            </a:r>
            <a:r>
              <a:rPr lang="en-GB" sz="1200" kern="1200" dirty="0" smtClean="0">
                <a:solidFill>
                  <a:schemeClr val="tx1"/>
                </a:solidFill>
                <a:effectLst/>
                <a:latin typeface="+mn-lt"/>
                <a:ea typeface="+mn-ea"/>
                <a:cs typeface="+mn-cs"/>
              </a:rPr>
              <a:t>, on a local, national, regional and global scale. And if you are doing something worthy at your level, we would like to know! As part of the event, the European Parliament will organise a hearing on Women in ICT that will be streamed live online.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1" kern="1200" dirty="0" smtClean="0">
                <a:solidFill>
                  <a:schemeClr val="tx1"/>
                </a:solidFill>
                <a:effectLst/>
                <a:latin typeface="+mn-lt"/>
                <a:ea typeface="+mn-ea"/>
                <a:cs typeface="+mn-cs"/>
              </a:rPr>
              <a:t>2. Enhancement of the Girls in ICT Day Portal, (</a:t>
            </a:r>
            <a:r>
              <a:rPr lang="en-GB" sz="1200" b="1" u="sng" kern="1200" dirty="0" smtClean="0">
                <a:solidFill>
                  <a:schemeClr val="tx1"/>
                </a:solidFill>
                <a:effectLst/>
                <a:latin typeface="+mn-lt"/>
                <a:ea typeface="+mn-ea"/>
                <a:cs typeface="+mn-cs"/>
                <a:hlinkClick r:id="rId3"/>
              </a:rPr>
              <a:t>www.girlsinict.org</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as a resource-based tool that includes programmes to support women and girls in ICT careers as well as profiles of women role models, partner organizations, videos and information about Girls in ICT Day events held worldwide and other related events, including those organized by stakeholders;</a:t>
            </a:r>
          </a:p>
        </p:txBody>
      </p:sp>
      <p:sp>
        <p:nvSpPr>
          <p:cNvPr id="4" name="Slide Number Placeholder 3"/>
          <p:cNvSpPr>
            <a:spLocks noGrp="1"/>
          </p:cNvSpPr>
          <p:nvPr>
            <p:ph type="sldNum" sz="quarter" idx="10"/>
          </p:nvPr>
        </p:nvSpPr>
        <p:spPr/>
        <p:txBody>
          <a:bodyPr/>
          <a:lstStyle/>
          <a:p>
            <a:fld id="{1DF7E378-4803-43FC-87DA-7641B56A5CD4}" type="slidenum">
              <a:rPr lang="en-GB" smtClean="0"/>
              <a:t>10</a:t>
            </a:fld>
            <a:endParaRPr lang="en-GB"/>
          </a:p>
        </p:txBody>
      </p:sp>
    </p:spTree>
    <p:extLst>
      <p:ext uri="{BB962C8B-B14F-4D97-AF65-F5344CB8AC3E}">
        <p14:creationId xmlns:p14="http://schemas.microsoft.com/office/powerpoint/2010/main" val="979145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3C513C-6147-4686-8AB9-FEA2A3A17955}" type="slidenum">
              <a:rPr lang="en-GB" smtClean="0"/>
              <a:t>‹#›</a:t>
            </a:fld>
            <a:endParaRPr lang="en-GB"/>
          </a:p>
        </p:txBody>
      </p:sp>
    </p:spTree>
    <p:extLst>
      <p:ext uri="{BB962C8B-B14F-4D97-AF65-F5344CB8AC3E}">
        <p14:creationId xmlns:p14="http://schemas.microsoft.com/office/powerpoint/2010/main" val="14903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3C513C-6147-4686-8AB9-FEA2A3A17955}" type="slidenum">
              <a:rPr lang="en-GB" smtClean="0"/>
              <a:t>‹#›</a:t>
            </a:fld>
            <a:endParaRPr lang="en-GB"/>
          </a:p>
        </p:txBody>
      </p:sp>
    </p:spTree>
    <p:extLst>
      <p:ext uri="{BB962C8B-B14F-4D97-AF65-F5344CB8AC3E}">
        <p14:creationId xmlns:p14="http://schemas.microsoft.com/office/powerpoint/2010/main" val="375305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3C513C-6147-4686-8AB9-FEA2A3A17955}" type="slidenum">
              <a:rPr lang="en-GB" smtClean="0"/>
              <a:t>‹#›</a:t>
            </a:fld>
            <a:endParaRPr lang="en-GB"/>
          </a:p>
        </p:txBody>
      </p:sp>
    </p:spTree>
    <p:extLst>
      <p:ext uri="{BB962C8B-B14F-4D97-AF65-F5344CB8AC3E}">
        <p14:creationId xmlns:p14="http://schemas.microsoft.com/office/powerpoint/2010/main" val="4254254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7620000" y="6175375"/>
            <a:ext cx="12811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bg1"/>
                </a:solidFill>
                <a:latin typeface="Times New Roman" pitchFamily="18" charset="0"/>
              </a:defRPr>
            </a:lvl1pPr>
            <a:lvl2pPr marL="742950" indent="-285750">
              <a:defRPr sz="1600">
                <a:solidFill>
                  <a:schemeClr val="bg1"/>
                </a:solidFill>
                <a:latin typeface="Times New Roman" pitchFamily="18" charset="0"/>
              </a:defRPr>
            </a:lvl2pPr>
            <a:lvl3pPr marL="1143000" indent="-228600">
              <a:defRPr sz="1600">
                <a:solidFill>
                  <a:schemeClr val="bg1"/>
                </a:solidFill>
                <a:latin typeface="Times New Roman" pitchFamily="18" charset="0"/>
              </a:defRPr>
            </a:lvl3pPr>
            <a:lvl4pPr marL="1600200" indent="-228600">
              <a:defRPr sz="1600">
                <a:solidFill>
                  <a:schemeClr val="bg1"/>
                </a:solidFill>
                <a:latin typeface="Times New Roman" pitchFamily="18" charset="0"/>
              </a:defRPr>
            </a:lvl4pPr>
            <a:lvl5pPr marL="2057400" indent="-228600">
              <a:defRPr sz="16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9pPr>
          </a:lstStyle>
          <a:p>
            <a:pPr eaLnBrk="0" fontAlgn="base" hangingPunct="0">
              <a:lnSpc>
                <a:spcPct val="90000"/>
              </a:lnSpc>
              <a:spcBef>
                <a:spcPct val="0"/>
              </a:spcBef>
              <a:spcAft>
                <a:spcPct val="0"/>
              </a:spcAft>
              <a:defRPr/>
            </a:pPr>
            <a:r>
              <a:rPr lang="en-US" sz="1000" smtClean="0">
                <a:solidFill>
                  <a:srgbClr val="FFFFFF"/>
                </a:solidFill>
                <a:latin typeface="Univers"/>
              </a:rPr>
              <a:t>International</a:t>
            </a:r>
            <a:br>
              <a:rPr lang="en-US" sz="1000" smtClean="0">
                <a:solidFill>
                  <a:srgbClr val="FFFFFF"/>
                </a:solidFill>
                <a:latin typeface="Univers"/>
              </a:rPr>
            </a:br>
            <a:r>
              <a:rPr lang="en-US" sz="1000" smtClean="0">
                <a:solidFill>
                  <a:srgbClr val="FFFFFF"/>
                </a:solidFill>
                <a:latin typeface="Univers"/>
              </a:rPr>
              <a:t>Telecommunication</a:t>
            </a:r>
            <a:br>
              <a:rPr lang="en-US" sz="1000" smtClean="0">
                <a:solidFill>
                  <a:srgbClr val="FFFFFF"/>
                </a:solidFill>
                <a:latin typeface="Univers"/>
              </a:rPr>
            </a:br>
            <a:r>
              <a:rPr lang="en-US" sz="1000" smtClean="0">
                <a:solidFill>
                  <a:srgbClr val="FFFFFF"/>
                </a:solidFill>
                <a:latin typeface="Univers"/>
              </a:rPr>
              <a:t>Union</a:t>
            </a:r>
          </a:p>
        </p:txBody>
      </p:sp>
      <p:sp>
        <p:nvSpPr>
          <p:cNvPr id="5" name="Rectangle 8"/>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b="1">
                <a:solidFill>
                  <a:srgbClr val="0C4B84"/>
                </a:solidFill>
              </a:rPr>
              <a:t> </a:t>
            </a:r>
            <a:endParaRPr lang="en-US" sz="2400">
              <a:solidFill>
                <a:srgbClr val="5C5C5C"/>
              </a:solidFill>
            </a:endParaRPr>
          </a:p>
        </p:txBody>
      </p:sp>
      <p:sp>
        <p:nvSpPr>
          <p:cNvPr id="6" name="Rectangle 9"/>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200" b="1">
                <a:solidFill>
                  <a:srgbClr val="0C4B84"/>
                </a:solidFill>
              </a:rPr>
              <a:t> </a:t>
            </a:r>
            <a:endParaRPr lang="en-US" sz="2400">
              <a:solidFill>
                <a:srgbClr val="5C5C5C"/>
              </a:solidFill>
            </a:endParaRPr>
          </a:p>
        </p:txBody>
      </p:sp>
      <p:sp>
        <p:nvSpPr>
          <p:cNvPr id="7" name="Rectangle 10"/>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000">
                <a:solidFill>
                  <a:srgbClr val="000000"/>
                </a:solidFill>
              </a:rPr>
              <a:t> </a:t>
            </a:r>
            <a:endParaRPr lang="en-US" sz="2400">
              <a:solidFill>
                <a:srgbClr val="5C5C5C"/>
              </a:solidFill>
            </a:endParaRPr>
          </a:p>
        </p:txBody>
      </p:sp>
      <p:sp>
        <p:nvSpPr>
          <p:cNvPr id="8" name="Line 25"/>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
                <a:srgbClr val="5C5C5C"/>
              </a:buClr>
              <a:buFont typeface="Arial" pitchFamily="34" charset="0"/>
              <a:buNone/>
            </a:pPr>
            <a:endParaRPr lang="en-GB" sz="1600">
              <a:solidFill>
                <a:srgbClr val="FFFFFF"/>
              </a:solidFill>
              <a:latin typeface="Times New Roman" pitchFamily="18" charset="0"/>
            </a:endParaRPr>
          </a:p>
        </p:txBody>
      </p:sp>
      <p:sp>
        <p:nvSpPr>
          <p:cNvPr id="9" name="Line 30"/>
          <p:cNvSpPr>
            <a:spLocks noChangeShapeType="1"/>
          </p:cNvSpPr>
          <p:nvPr/>
        </p:nvSpPr>
        <p:spPr bwMode="auto">
          <a:xfrm flipH="1">
            <a:off x="611188" y="476250"/>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
                <a:srgbClr val="5C5C5C"/>
              </a:buClr>
              <a:buFont typeface="Arial" pitchFamily="34" charset="0"/>
              <a:buNone/>
            </a:pPr>
            <a:endParaRPr lang="en-GB" sz="1600">
              <a:solidFill>
                <a:srgbClr val="FFFFFF"/>
              </a:solidFill>
              <a:latin typeface="Times New Roman" pitchFamily="18" charset="0"/>
            </a:endParaRPr>
          </a:p>
        </p:txBody>
      </p:sp>
      <p:pic>
        <p:nvPicPr>
          <p:cNvPr id="10"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white">
          <a:xfrm>
            <a:off x="6877050" y="5734050"/>
            <a:ext cx="21955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pic>
      <p:sp>
        <p:nvSpPr>
          <p:cNvPr id="11" name="Line 33"/>
          <p:cNvSpPr>
            <a:spLocks noChangeShapeType="1"/>
          </p:cNvSpPr>
          <p:nvPr/>
        </p:nvSpPr>
        <p:spPr bwMode="auto">
          <a:xfrm flipH="1">
            <a:off x="4716463" y="476250"/>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
                <a:srgbClr val="5C5C5C"/>
              </a:buClr>
              <a:buFont typeface="Arial" pitchFamily="34" charset="0"/>
              <a:buNone/>
            </a:pPr>
            <a:endParaRPr lang="en-GB" sz="1600">
              <a:solidFill>
                <a:srgbClr val="FFFFFF"/>
              </a:solidFill>
              <a:latin typeface="Times New Roman" pitchFamily="18" charset="0"/>
            </a:endParaRPr>
          </a:p>
        </p:txBody>
      </p:sp>
      <p:sp>
        <p:nvSpPr>
          <p:cNvPr id="179203" name="Rectangle 3"/>
          <p:cNvSpPr>
            <a:spLocks noGrp="1" noChangeArrowheads="1"/>
          </p:cNvSpPr>
          <p:nvPr>
            <p:ph type="ctrTitle"/>
          </p:nvPr>
        </p:nvSpPr>
        <p:spPr>
          <a:xfrm>
            <a:off x="1187450" y="1916113"/>
            <a:ext cx="7054850" cy="1152525"/>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547813" y="3429000"/>
            <a:ext cx="6337300" cy="1584325"/>
          </a:xfrm>
        </p:spPr>
        <p:txBody>
          <a:bodyPr/>
          <a:lstStyle>
            <a:lvl1pPr marL="0" indent="0" algn="ctr">
              <a:buFont typeface="Wingdings" pitchFamily="2" charset="2"/>
              <a:buNone/>
              <a:defRPr sz="2400"/>
            </a:lvl1pPr>
          </a:lstStyle>
          <a:p>
            <a:r>
              <a:rPr lang="en-US"/>
              <a:t>Click to edit Master subtitle style</a:t>
            </a:r>
          </a:p>
        </p:txBody>
      </p:sp>
    </p:spTree>
    <p:extLst>
      <p:ext uri="{BB962C8B-B14F-4D97-AF65-F5344CB8AC3E}">
        <p14:creationId xmlns:p14="http://schemas.microsoft.com/office/powerpoint/2010/main" val="24301561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43"/>
          <p:cNvSpPr>
            <a:spLocks noGrp="1" noChangeArrowheads="1"/>
          </p:cNvSpPr>
          <p:nvPr>
            <p:ph type="sldNum" sz="quarter" idx="10"/>
          </p:nvPr>
        </p:nvSpPr>
        <p:spPr>
          <a:ln/>
        </p:spPr>
        <p:txBody>
          <a:bodyPr/>
          <a:lstStyle>
            <a:lvl1pPr>
              <a:defRPr/>
            </a:lvl1pPr>
          </a:lstStyle>
          <a:p>
            <a:pPr>
              <a:defRPr/>
            </a:pPr>
            <a:fld id="{B1DBE031-999E-42BA-B5EC-F43FBEF2A9A7}" type="slidenum">
              <a:rPr lang="en-US"/>
              <a:pPr>
                <a:defRPr/>
              </a:pPr>
              <a:t>‹#›</a:t>
            </a:fld>
            <a:endParaRPr lang="en-US"/>
          </a:p>
        </p:txBody>
      </p:sp>
    </p:spTree>
    <p:extLst>
      <p:ext uri="{BB962C8B-B14F-4D97-AF65-F5344CB8AC3E}">
        <p14:creationId xmlns:p14="http://schemas.microsoft.com/office/powerpoint/2010/main" val="210462728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4E807259-792A-4B48-9065-64825F7E794E}" type="slidenum">
              <a:rPr lang="en-US"/>
              <a:pPr>
                <a:defRPr/>
              </a:pPr>
              <a:t>‹#›</a:t>
            </a:fld>
            <a:endParaRPr lang="en-US"/>
          </a:p>
        </p:txBody>
      </p:sp>
    </p:spTree>
    <p:extLst>
      <p:ext uri="{BB962C8B-B14F-4D97-AF65-F5344CB8AC3E}">
        <p14:creationId xmlns:p14="http://schemas.microsoft.com/office/powerpoint/2010/main" val="21866872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6842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66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43"/>
          <p:cNvSpPr>
            <a:spLocks noGrp="1" noChangeArrowheads="1"/>
          </p:cNvSpPr>
          <p:nvPr>
            <p:ph type="sldNum" sz="quarter" idx="10"/>
          </p:nvPr>
        </p:nvSpPr>
        <p:spPr>
          <a:ln/>
        </p:spPr>
        <p:txBody>
          <a:bodyPr/>
          <a:lstStyle>
            <a:lvl1pPr>
              <a:defRPr/>
            </a:lvl1pPr>
          </a:lstStyle>
          <a:p>
            <a:pPr>
              <a:defRPr/>
            </a:pPr>
            <a:fld id="{5607260B-C2E4-4915-955F-B2F348CC5A3A}" type="slidenum">
              <a:rPr lang="en-US"/>
              <a:pPr>
                <a:defRPr/>
              </a:pPr>
              <a:t>‹#›</a:t>
            </a:fld>
            <a:endParaRPr lang="en-US"/>
          </a:p>
        </p:txBody>
      </p:sp>
    </p:spTree>
    <p:extLst>
      <p:ext uri="{BB962C8B-B14F-4D97-AF65-F5344CB8AC3E}">
        <p14:creationId xmlns:p14="http://schemas.microsoft.com/office/powerpoint/2010/main" val="69403763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43"/>
          <p:cNvSpPr>
            <a:spLocks noGrp="1" noChangeArrowheads="1"/>
          </p:cNvSpPr>
          <p:nvPr>
            <p:ph type="sldNum" sz="quarter" idx="10"/>
          </p:nvPr>
        </p:nvSpPr>
        <p:spPr>
          <a:ln/>
        </p:spPr>
        <p:txBody>
          <a:bodyPr/>
          <a:lstStyle>
            <a:lvl1pPr>
              <a:defRPr/>
            </a:lvl1pPr>
          </a:lstStyle>
          <a:p>
            <a:pPr>
              <a:defRPr/>
            </a:pPr>
            <a:fld id="{338C837A-956B-4C8E-A038-24C2BCD6868D}" type="slidenum">
              <a:rPr lang="en-US"/>
              <a:pPr>
                <a:defRPr/>
              </a:pPr>
              <a:t>‹#›</a:t>
            </a:fld>
            <a:endParaRPr lang="en-US"/>
          </a:p>
        </p:txBody>
      </p:sp>
    </p:spTree>
    <p:extLst>
      <p:ext uri="{BB962C8B-B14F-4D97-AF65-F5344CB8AC3E}">
        <p14:creationId xmlns:p14="http://schemas.microsoft.com/office/powerpoint/2010/main" val="316579985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43"/>
          <p:cNvSpPr>
            <a:spLocks noGrp="1" noChangeArrowheads="1"/>
          </p:cNvSpPr>
          <p:nvPr>
            <p:ph type="sldNum" sz="quarter" idx="10"/>
          </p:nvPr>
        </p:nvSpPr>
        <p:spPr>
          <a:ln/>
        </p:spPr>
        <p:txBody>
          <a:bodyPr/>
          <a:lstStyle>
            <a:lvl1pPr>
              <a:defRPr/>
            </a:lvl1pPr>
          </a:lstStyle>
          <a:p>
            <a:pPr>
              <a:defRPr/>
            </a:pPr>
            <a:fld id="{FA1B5D08-4A07-4938-8521-78F0018620B4}" type="slidenum">
              <a:rPr lang="en-US"/>
              <a:pPr>
                <a:defRPr/>
              </a:pPr>
              <a:t>‹#›</a:t>
            </a:fld>
            <a:endParaRPr lang="en-US"/>
          </a:p>
        </p:txBody>
      </p:sp>
    </p:spTree>
    <p:extLst>
      <p:ext uri="{BB962C8B-B14F-4D97-AF65-F5344CB8AC3E}">
        <p14:creationId xmlns:p14="http://schemas.microsoft.com/office/powerpoint/2010/main" val="51754935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A39E5CD6-9D67-4B72-8532-D866484AF149}" type="slidenum">
              <a:rPr lang="en-US"/>
              <a:pPr>
                <a:defRPr/>
              </a:pPr>
              <a:t>‹#›</a:t>
            </a:fld>
            <a:endParaRPr lang="en-US"/>
          </a:p>
        </p:txBody>
      </p:sp>
    </p:spTree>
    <p:extLst>
      <p:ext uri="{BB962C8B-B14F-4D97-AF65-F5344CB8AC3E}">
        <p14:creationId xmlns:p14="http://schemas.microsoft.com/office/powerpoint/2010/main" val="24119278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B899CE6C-08C2-4B80-9E32-CE07ACBE176C}" type="slidenum">
              <a:rPr lang="en-US"/>
              <a:pPr>
                <a:defRPr/>
              </a:pPr>
              <a:t>‹#›</a:t>
            </a:fld>
            <a:endParaRPr lang="en-US"/>
          </a:p>
        </p:txBody>
      </p:sp>
    </p:spTree>
    <p:extLst>
      <p:ext uri="{BB962C8B-B14F-4D97-AF65-F5344CB8AC3E}">
        <p14:creationId xmlns:p14="http://schemas.microsoft.com/office/powerpoint/2010/main" val="32431158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3C513C-6147-4686-8AB9-FEA2A3A17955}" type="slidenum">
              <a:rPr lang="en-GB" smtClean="0"/>
              <a:t>‹#›</a:t>
            </a:fld>
            <a:endParaRPr lang="en-GB"/>
          </a:p>
        </p:txBody>
      </p:sp>
    </p:spTree>
    <p:extLst>
      <p:ext uri="{BB962C8B-B14F-4D97-AF65-F5344CB8AC3E}">
        <p14:creationId xmlns:p14="http://schemas.microsoft.com/office/powerpoint/2010/main" val="2033618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BF0E76A7-5A07-4F32-AE6D-1985F983B4DD}" type="slidenum">
              <a:rPr lang="en-US"/>
              <a:pPr>
                <a:defRPr/>
              </a:pPr>
              <a:t>‹#›</a:t>
            </a:fld>
            <a:endParaRPr lang="en-US"/>
          </a:p>
        </p:txBody>
      </p:sp>
    </p:spTree>
    <p:extLst>
      <p:ext uri="{BB962C8B-B14F-4D97-AF65-F5344CB8AC3E}">
        <p14:creationId xmlns:p14="http://schemas.microsoft.com/office/powerpoint/2010/main" val="26519750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43"/>
          <p:cNvSpPr>
            <a:spLocks noGrp="1" noChangeArrowheads="1"/>
          </p:cNvSpPr>
          <p:nvPr>
            <p:ph type="sldNum" sz="quarter" idx="10"/>
          </p:nvPr>
        </p:nvSpPr>
        <p:spPr>
          <a:ln/>
        </p:spPr>
        <p:txBody>
          <a:bodyPr/>
          <a:lstStyle>
            <a:lvl1pPr>
              <a:defRPr/>
            </a:lvl1pPr>
          </a:lstStyle>
          <a:p>
            <a:pPr>
              <a:defRPr/>
            </a:pPr>
            <a:fld id="{014D3C84-3F3D-414B-81A1-95A8BFDCA0BA}" type="slidenum">
              <a:rPr lang="en-US"/>
              <a:pPr>
                <a:defRPr/>
              </a:pPr>
              <a:t>‹#›</a:t>
            </a:fld>
            <a:endParaRPr lang="en-US"/>
          </a:p>
        </p:txBody>
      </p:sp>
    </p:spTree>
    <p:extLst>
      <p:ext uri="{BB962C8B-B14F-4D97-AF65-F5344CB8AC3E}">
        <p14:creationId xmlns:p14="http://schemas.microsoft.com/office/powerpoint/2010/main" val="364902270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765175"/>
            <a:ext cx="1943100" cy="4679950"/>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684213" y="765175"/>
            <a:ext cx="5676900" cy="467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43"/>
          <p:cNvSpPr>
            <a:spLocks noGrp="1" noChangeArrowheads="1"/>
          </p:cNvSpPr>
          <p:nvPr>
            <p:ph type="sldNum" sz="quarter" idx="10"/>
          </p:nvPr>
        </p:nvSpPr>
        <p:spPr>
          <a:ln/>
        </p:spPr>
        <p:txBody>
          <a:bodyPr/>
          <a:lstStyle>
            <a:lvl1pPr>
              <a:defRPr/>
            </a:lvl1pPr>
          </a:lstStyle>
          <a:p>
            <a:pPr>
              <a:defRPr/>
            </a:pPr>
            <a:fld id="{27F8619B-766A-4A73-972B-82AB732B5808}" type="slidenum">
              <a:rPr lang="en-US"/>
              <a:pPr>
                <a:defRPr/>
              </a:pPr>
              <a:t>‹#›</a:t>
            </a:fld>
            <a:endParaRPr lang="en-US"/>
          </a:p>
        </p:txBody>
      </p:sp>
    </p:spTree>
    <p:extLst>
      <p:ext uri="{BB962C8B-B14F-4D97-AF65-F5344CB8AC3E}">
        <p14:creationId xmlns:p14="http://schemas.microsoft.com/office/powerpoint/2010/main" val="24957502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3C513C-6147-4686-8AB9-FEA2A3A17955}" type="slidenum">
              <a:rPr lang="en-GB" smtClean="0"/>
              <a:t>‹#›</a:t>
            </a:fld>
            <a:endParaRPr lang="en-GB"/>
          </a:p>
        </p:txBody>
      </p:sp>
    </p:spTree>
    <p:extLst>
      <p:ext uri="{BB962C8B-B14F-4D97-AF65-F5344CB8AC3E}">
        <p14:creationId xmlns:p14="http://schemas.microsoft.com/office/powerpoint/2010/main" val="17501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3C513C-6147-4686-8AB9-FEA2A3A17955}" type="slidenum">
              <a:rPr lang="en-GB" smtClean="0"/>
              <a:t>‹#›</a:t>
            </a:fld>
            <a:endParaRPr lang="en-GB"/>
          </a:p>
        </p:txBody>
      </p:sp>
    </p:spTree>
    <p:extLst>
      <p:ext uri="{BB962C8B-B14F-4D97-AF65-F5344CB8AC3E}">
        <p14:creationId xmlns:p14="http://schemas.microsoft.com/office/powerpoint/2010/main" val="101592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3C513C-6147-4686-8AB9-FEA2A3A17955}" type="slidenum">
              <a:rPr lang="en-GB" smtClean="0"/>
              <a:t>‹#›</a:t>
            </a:fld>
            <a:endParaRPr lang="en-GB"/>
          </a:p>
        </p:txBody>
      </p:sp>
    </p:spTree>
    <p:extLst>
      <p:ext uri="{BB962C8B-B14F-4D97-AF65-F5344CB8AC3E}">
        <p14:creationId xmlns:p14="http://schemas.microsoft.com/office/powerpoint/2010/main" val="428177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3C513C-6147-4686-8AB9-FEA2A3A17955}" type="slidenum">
              <a:rPr lang="en-GB" smtClean="0"/>
              <a:t>‹#›</a:t>
            </a:fld>
            <a:endParaRPr lang="en-GB"/>
          </a:p>
        </p:txBody>
      </p:sp>
    </p:spTree>
    <p:extLst>
      <p:ext uri="{BB962C8B-B14F-4D97-AF65-F5344CB8AC3E}">
        <p14:creationId xmlns:p14="http://schemas.microsoft.com/office/powerpoint/2010/main" val="1457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3C513C-6147-4686-8AB9-FEA2A3A17955}" type="slidenum">
              <a:rPr lang="en-GB" smtClean="0"/>
              <a:t>‹#›</a:t>
            </a:fld>
            <a:endParaRPr lang="en-GB"/>
          </a:p>
        </p:txBody>
      </p:sp>
    </p:spTree>
    <p:extLst>
      <p:ext uri="{BB962C8B-B14F-4D97-AF65-F5344CB8AC3E}">
        <p14:creationId xmlns:p14="http://schemas.microsoft.com/office/powerpoint/2010/main" val="76870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3C513C-6147-4686-8AB9-FEA2A3A17955}" type="slidenum">
              <a:rPr lang="en-GB" smtClean="0"/>
              <a:t>‹#›</a:t>
            </a:fld>
            <a:endParaRPr lang="en-GB"/>
          </a:p>
        </p:txBody>
      </p:sp>
    </p:spTree>
    <p:extLst>
      <p:ext uri="{BB962C8B-B14F-4D97-AF65-F5344CB8AC3E}">
        <p14:creationId xmlns:p14="http://schemas.microsoft.com/office/powerpoint/2010/main" val="4497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3C513C-6147-4686-8AB9-FEA2A3A17955}" type="slidenum">
              <a:rPr lang="en-GB" smtClean="0"/>
              <a:t>‹#›</a:t>
            </a:fld>
            <a:endParaRPr lang="en-GB"/>
          </a:p>
        </p:txBody>
      </p:sp>
    </p:spTree>
    <p:extLst>
      <p:ext uri="{BB962C8B-B14F-4D97-AF65-F5344CB8AC3E}">
        <p14:creationId xmlns:p14="http://schemas.microsoft.com/office/powerpoint/2010/main" val="133007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rgbClr val="F9D3D8"/>
            </a:gs>
            <a:gs pos="13000">
              <a:srgbClr val="F8B049"/>
            </a:gs>
            <a:gs pos="51250">
              <a:srgbClr val="FDDAC8"/>
            </a:gs>
            <a:gs pos="39500">
              <a:srgbClr val="FBCC9E"/>
            </a:gs>
            <a:gs pos="16000">
              <a:srgbClr val="F8B049"/>
            </a:gs>
            <a:gs pos="63000">
              <a:srgbClr val="FEE7F2"/>
            </a:gs>
            <a:gs pos="67000">
              <a:srgbClr val="F952A0"/>
            </a:gs>
            <a:gs pos="71000">
              <a:srgbClr val="C50849">
                <a:lumMod val="0"/>
                <a:lumOff val="100000"/>
              </a:srgbClr>
            </a:gs>
            <a:gs pos="82001">
              <a:srgbClr val="B43E85">
                <a:lumMod val="0"/>
                <a:alpha val="0"/>
              </a:srgbClr>
            </a:gs>
            <a:gs pos="100000">
              <a:srgbClr val="F8B049"/>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C513C-6147-4686-8AB9-FEA2A3A17955}" type="slidenum">
              <a:rPr lang="en-GB" smtClean="0"/>
              <a:t>‹#›</a:t>
            </a:fld>
            <a:endParaRPr lang="en-GB"/>
          </a:p>
        </p:txBody>
      </p:sp>
    </p:spTree>
    <p:extLst>
      <p:ext uri="{BB962C8B-B14F-4D97-AF65-F5344CB8AC3E}">
        <p14:creationId xmlns:p14="http://schemas.microsoft.com/office/powerpoint/2010/main" val="41640671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rgbClr val="F9D3D8"/>
            </a:gs>
            <a:gs pos="13000">
              <a:srgbClr val="F8B049"/>
            </a:gs>
            <a:gs pos="51250">
              <a:srgbClr val="FDDAC8"/>
            </a:gs>
            <a:gs pos="39500">
              <a:srgbClr val="FBCC9E"/>
            </a:gs>
            <a:gs pos="16000">
              <a:srgbClr val="F8B049"/>
            </a:gs>
            <a:gs pos="63000">
              <a:srgbClr val="FEE7F2"/>
            </a:gs>
            <a:gs pos="67000">
              <a:srgbClr val="F952A0"/>
            </a:gs>
            <a:gs pos="71000">
              <a:srgbClr val="C50849">
                <a:lumMod val="0"/>
                <a:lumOff val="100000"/>
              </a:srgbClr>
            </a:gs>
            <a:gs pos="82001">
              <a:srgbClr val="B43E85">
                <a:lumMod val="0"/>
                <a:alpha val="0"/>
              </a:srgbClr>
            </a:gs>
            <a:gs pos="100000">
              <a:srgbClr val="F8B049"/>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026" name="Line 68"/>
          <p:cNvSpPr>
            <a:spLocks noChangeShapeType="1"/>
          </p:cNvSpPr>
          <p:nvPr/>
        </p:nvSpPr>
        <p:spPr bwMode="auto">
          <a:xfrm flipH="1">
            <a:off x="395288" y="6524625"/>
            <a:ext cx="4681537"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
                <a:srgbClr val="5C5C5C"/>
              </a:buClr>
              <a:buFont typeface="Arial" pitchFamily="34" charset="0"/>
              <a:buNone/>
            </a:pPr>
            <a:endParaRPr lang="en-GB" sz="1600">
              <a:solidFill>
                <a:srgbClr val="FFFFFF"/>
              </a:solidFill>
              <a:latin typeface="Times New Roman" pitchFamily="18" charset="0"/>
            </a:endParaRPr>
          </a:p>
        </p:txBody>
      </p:sp>
      <p:sp>
        <p:nvSpPr>
          <p:cNvPr id="1027" name="Rectangle 2"/>
          <p:cNvSpPr>
            <a:spLocks noGrp="1" noChangeArrowheads="1"/>
          </p:cNvSpPr>
          <p:nvPr>
            <p:ph type="title"/>
          </p:nvPr>
        </p:nvSpPr>
        <p:spPr bwMode="auto">
          <a:xfrm>
            <a:off x="684213" y="765175"/>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684213" y="1628775"/>
            <a:ext cx="7772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Line 74"/>
          <p:cNvSpPr>
            <a:spLocks noChangeShapeType="1"/>
          </p:cNvSpPr>
          <p:nvPr/>
        </p:nvSpPr>
        <p:spPr bwMode="auto">
          <a:xfrm flipH="1">
            <a:off x="395288" y="549275"/>
            <a:ext cx="835342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
                <a:srgbClr val="5C5C5C"/>
              </a:buClr>
              <a:buFont typeface="Arial" pitchFamily="34" charset="0"/>
              <a:buNone/>
            </a:pPr>
            <a:endParaRPr lang="en-GB" sz="1600">
              <a:solidFill>
                <a:srgbClr val="FFFFFF"/>
              </a:solidFill>
              <a:latin typeface="Times New Roman" pitchFamily="18" charset="0"/>
            </a:endParaRPr>
          </a:p>
        </p:txBody>
      </p:sp>
      <p:sp>
        <p:nvSpPr>
          <p:cNvPr id="1067" name="Rectangle 43"/>
          <p:cNvSpPr>
            <a:spLocks noGrp="1" noChangeArrowheads="1"/>
          </p:cNvSpPr>
          <p:nvPr>
            <p:ph type="sldNum" sz="quarter" idx="4"/>
          </p:nvPr>
        </p:nvSpPr>
        <p:spPr bwMode="auto">
          <a:xfrm>
            <a:off x="8388350" y="6381750"/>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buClrTx/>
              <a:buFontTx/>
              <a:buNone/>
              <a:defRPr sz="1000">
                <a:solidFill>
                  <a:srgbClr val="0E438A"/>
                </a:solidFill>
                <a:latin typeface="Zurich BT"/>
                <a:cs typeface="Times New Roman" pitchFamily="18" charset="0"/>
              </a:defRPr>
            </a:lvl1pPr>
          </a:lstStyle>
          <a:p>
            <a:pPr fontAlgn="base">
              <a:spcBef>
                <a:spcPct val="0"/>
              </a:spcBef>
              <a:spcAft>
                <a:spcPct val="0"/>
              </a:spcAft>
              <a:defRPr/>
            </a:pPr>
            <a:fld id="{050912CC-A6FD-41A1-9F9B-FF9A99E71B93}" type="slidenum">
              <a:rPr lang="en-US"/>
              <a:pPr fontAlgn="base">
                <a:spcBef>
                  <a:spcPct val="0"/>
                </a:spcBef>
                <a:spcAft>
                  <a:spcPct val="0"/>
                </a:spcAft>
                <a:defRPr/>
              </a:pPr>
              <a:t>‹#›</a:t>
            </a:fld>
            <a:endParaRPr lang="en-US"/>
          </a:p>
        </p:txBody>
      </p:sp>
      <p:pic>
        <p:nvPicPr>
          <p:cNvPr id="1031" name="Picture 7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white">
          <a:xfrm>
            <a:off x="5580063" y="5661025"/>
            <a:ext cx="2411412"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pic>
    </p:spTree>
    <p:extLst>
      <p:ext uri="{BB962C8B-B14F-4D97-AF65-F5344CB8AC3E}">
        <p14:creationId xmlns:p14="http://schemas.microsoft.com/office/powerpoint/2010/main" val="28790218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www.girlsinict.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mailto:girlsinict@itu.in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girlsinict.org/" TargetMode="External"/><Relationship Id="rId2" Type="http://schemas.openxmlformats.org/officeDocument/2006/relationships/hyperlink" Target="mailto:girlsinict@itu.int"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facebook.com/TechNeedsGir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www.girlsinict.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2"/>
          <p:cNvSpPr txBox="1">
            <a:spLocks noChangeArrowheads="1"/>
          </p:cNvSpPr>
          <p:nvPr/>
        </p:nvSpPr>
        <p:spPr bwMode="white">
          <a:xfrm>
            <a:off x="2124075" y="4581525"/>
            <a:ext cx="461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1600">
                <a:solidFill>
                  <a:schemeClr val="bg1"/>
                </a:solidFill>
                <a:latin typeface="Times New Roman" pitchFamily="18" charset="0"/>
              </a:defRPr>
            </a:lvl1pPr>
            <a:lvl2pPr marL="742950" indent="-285750">
              <a:defRPr sz="1600">
                <a:solidFill>
                  <a:schemeClr val="bg1"/>
                </a:solidFill>
                <a:latin typeface="Times New Roman" pitchFamily="18" charset="0"/>
              </a:defRPr>
            </a:lvl2pPr>
            <a:lvl3pPr marL="1143000" indent="-228600">
              <a:defRPr sz="1600">
                <a:solidFill>
                  <a:schemeClr val="bg1"/>
                </a:solidFill>
                <a:latin typeface="Times New Roman" pitchFamily="18" charset="0"/>
              </a:defRPr>
            </a:lvl3pPr>
            <a:lvl4pPr marL="1600200" indent="-228600">
              <a:defRPr sz="1600">
                <a:solidFill>
                  <a:schemeClr val="bg1"/>
                </a:solidFill>
                <a:latin typeface="Times New Roman" pitchFamily="18" charset="0"/>
              </a:defRPr>
            </a:lvl4pPr>
            <a:lvl5pPr marL="2057400" indent="-228600">
              <a:defRPr sz="16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9pPr>
          </a:lstStyle>
          <a:p>
            <a:pPr algn="ctr" eaLnBrk="0" fontAlgn="base" hangingPunct="0">
              <a:spcBef>
                <a:spcPct val="0"/>
              </a:spcBef>
              <a:spcAft>
                <a:spcPct val="0"/>
              </a:spcAft>
              <a:buClr>
                <a:srgbClr val="5C5C5C"/>
              </a:buClr>
              <a:buFont typeface="Arial" pitchFamily="34" charset="0"/>
              <a:buNone/>
            </a:pPr>
            <a:endParaRPr lang="fr-FR" sz="1800" b="1">
              <a:solidFill>
                <a:srgbClr val="0E438A"/>
              </a:solidFill>
            </a:endParaRP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10" name="TextBox 9"/>
          <p:cNvSpPr txBox="1"/>
          <p:nvPr/>
        </p:nvSpPr>
        <p:spPr>
          <a:xfrm>
            <a:off x="323528" y="4486573"/>
            <a:ext cx="4536504" cy="923330"/>
          </a:xfrm>
          <a:prstGeom prst="rect">
            <a:avLst/>
          </a:prstGeom>
          <a:noFill/>
        </p:spPr>
        <p:txBody>
          <a:bodyPr wrap="square" rtlCol="0">
            <a:spAutoFit/>
          </a:bodyPr>
          <a:lstStyle/>
          <a:p>
            <a:r>
              <a:rPr lang="fr-CH" dirty="0" smtClean="0"/>
              <a:t>Mrs Susan Schorr,</a:t>
            </a:r>
          </a:p>
          <a:p>
            <a:r>
              <a:rPr lang="en-US" i="1" dirty="0"/>
              <a:t>Head, Special Initiatives Division</a:t>
            </a:r>
            <a:r>
              <a:rPr lang="en-US" dirty="0"/>
              <a:t> </a:t>
            </a:r>
            <a:br>
              <a:rPr lang="en-US" dirty="0"/>
            </a:br>
            <a:r>
              <a:rPr lang="en-US" dirty="0"/>
              <a:t>BDT / IEE / SIS</a:t>
            </a:r>
            <a:endParaRPr lang="en-GB" dirty="0"/>
          </a:p>
        </p:txBody>
      </p:sp>
      <p:sp>
        <p:nvSpPr>
          <p:cNvPr id="13" name="Slide Number Placeholder 12"/>
          <p:cNvSpPr>
            <a:spLocks noGrp="1"/>
          </p:cNvSpPr>
          <p:nvPr>
            <p:ph type="sldNum" sz="quarter" idx="4294967295"/>
          </p:nvPr>
        </p:nvSpPr>
        <p:spPr>
          <a:xfrm>
            <a:off x="6553200" y="6356350"/>
            <a:ext cx="2133600" cy="365125"/>
          </a:xfrm>
          <a:prstGeom prst="rect">
            <a:avLst/>
          </a:prstGeom>
        </p:spPr>
        <p:txBody>
          <a:bodyPr/>
          <a:lstStyle/>
          <a:p>
            <a:fld id="{50475567-1C9B-4D99-B7CE-C7C645DAD55F}" type="slidenum">
              <a:rPr lang="en-GB" smtClean="0"/>
              <a:t>1</a:t>
            </a:fld>
            <a:endParaRPr lang="en-GB"/>
          </a:p>
        </p:txBody>
      </p:sp>
      <p:pic>
        <p:nvPicPr>
          <p:cNvPr id="1026" name="Picture 2" descr="P:\SIU\GIRLS IN ICTS\GIRLS DAY\Girls in ICT Day 2013\Promotional materials\PPT template\ppt template_intro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7079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1DBE031-999E-42BA-B5EC-F43FBEF2A9A7}" type="slidenum">
              <a:rPr lang="en-US" smtClean="0"/>
              <a:pPr>
                <a:defRPr/>
              </a:pPr>
              <a:t>10</a:t>
            </a:fld>
            <a:endParaRPr lang="en-US"/>
          </a:p>
        </p:txBody>
      </p:sp>
      <p:pic>
        <p:nvPicPr>
          <p:cNvPr id="3074" name="Picture 2" descr="P:\SIU\GIRLS IN ICTS\GIRLS DAY\Girls in ICT Day 2013\Promotional materials\PPT template\ppt template_noT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6"/>
          <p:cNvSpPr txBox="1">
            <a:spLocks/>
          </p:cNvSpPr>
          <p:nvPr/>
        </p:nvSpPr>
        <p:spPr>
          <a:xfrm>
            <a:off x="4644008" y="2174875"/>
            <a:ext cx="4041775" cy="395128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endParaRPr lang="en-GB" sz="2400" kern="0" dirty="0">
              <a:solidFill>
                <a:schemeClr val="bg1"/>
              </a:solidFill>
            </a:endParaRPr>
          </a:p>
        </p:txBody>
      </p:sp>
      <p:sp>
        <p:nvSpPr>
          <p:cNvPr id="15" name="Title 7"/>
          <p:cNvSpPr txBox="1">
            <a:spLocks/>
          </p:cNvSpPr>
          <p:nvPr/>
        </p:nvSpPr>
        <p:spPr bwMode="auto">
          <a:xfrm>
            <a:off x="683568" y="15297"/>
            <a:ext cx="7772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GB" sz="3200" u="sng" kern="0" dirty="0" smtClean="0">
                <a:solidFill>
                  <a:srgbClr val="FFFF00"/>
                </a:solidFill>
              </a:rPr>
              <a:t>Women in ICT Careers Strategy</a:t>
            </a:r>
            <a:r>
              <a:rPr lang="en-GB" kern="0" dirty="0" smtClean="0">
                <a:solidFill>
                  <a:srgbClr val="FFFF00"/>
                </a:solidFill>
              </a:rPr>
              <a:t/>
            </a:r>
            <a:br>
              <a:rPr lang="en-GB" kern="0" dirty="0" smtClean="0">
                <a:solidFill>
                  <a:srgbClr val="FFFF00"/>
                </a:solidFill>
              </a:rPr>
            </a:br>
            <a:endParaRPr lang="en-GB" kern="0" dirty="0">
              <a:solidFill>
                <a:srgbClr val="FFFF00"/>
              </a:solidFill>
            </a:endParaRPr>
          </a:p>
        </p:txBody>
      </p:sp>
      <p:sp>
        <p:nvSpPr>
          <p:cNvPr id="10" name="Content Placeholder 8"/>
          <p:cNvSpPr txBox="1">
            <a:spLocks/>
          </p:cNvSpPr>
          <p:nvPr/>
        </p:nvSpPr>
        <p:spPr bwMode="auto">
          <a:xfrm>
            <a:off x="323528" y="980728"/>
            <a:ext cx="856895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Font typeface="Wingdings" pitchFamily="2" charset="2"/>
              <a:buNone/>
            </a:pPr>
            <a:r>
              <a:rPr lang="en-GB" sz="2800" kern="0" dirty="0" smtClean="0">
                <a:solidFill>
                  <a:schemeClr val="bg1"/>
                </a:solidFill>
              </a:rPr>
              <a:t>The ITU Women in ICT Careers Strategy includes the following elements:</a:t>
            </a:r>
          </a:p>
          <a:p>
            <a:r>
              <a:rPr lang="en-GB" sz="2800" b="1" kern="0" dirty="0" smtClean="0">
                <a:solidFill>
                  <a:schemeClr val="bg1"/>
                </a:solidFill>
              </a:rPr>
              <a:t>Promotion of International Girls in ICT Day on the </a:t>
            </a:r>
            <a:r>
              <a:rPr lang="en-GB" sz="2800" b="1" kern="0" baseline="30000" dirty="0" smtClean="0">
                <a:solidFill>
                  <a:schemeClr val="bg1"/>
                </a:solidFill>
              </a:rPr>
              <a:t>4th</a:t>
            </a:r>
            <a:r>
              <a:rPr lang="en-GB" sz="2800" b="1" kern="0" dirty="0" smtClean="0">
                <a:solidFill>
                  <a:schemeClr val="bg1"/>
                </a:solidFill>
              </a:rPr>
              <a:t> Thursday of every April</a:t>
            </a:r>
          </a:p>
          <a:p>
            <a:r>
              <a:rPr lang="en-GB" sz="2800" b="1" kern="0" dirty="0" smtClean="0">
                <a:solidFill>
                  <a:schemeClr val="bg1"/>
                </a:solidFill>
              </a:rPr>
              <a:t>European Parliamentary Hearing in </a:t>
            </a:r>
            <a:r>
              <a:rPr lang="en-GB" sz="2800" b="1" kern="0" dirty="0">
                <a:solidFill>
                  <a:schemeClr val="bg1"/>
                </a:solidFill>
              </a:rPr>
              <a:t>Brussels on International Girls in ICT Day </a:t>
            </a:r>
            <a:r>
              <a:rPr lang="en-GB" sz="2800" b="1" kern="0" dirty="0" smtClean="0">
                <a:solidFill>
                  <a:schemeClr val="bg1"/>
                </a:solidFill>
              </a:rPr>
              <a:t>2013</a:t>
            </a:r>
          </a:p>
          <a:p>
            <a:r>
              <a:rPr lang="en-GB" sz="2800" b="1" kern="0" dirty="0" smtClean="0">
                <a:solidFill>
                  <a:schemeClr val="bg1"/>
                </a:solidFill>
              </a:rPr>
              <a:t>Enhancement of the Girls in ICT Day Portal (</a:t>
            </a:r>
            <a:r>
              <a:rPr lang="en-GB" sz="2800" b="1" u="sng" kern="0" dirty="0" smtClean="0">
                <a:solidFill>
                  <a:schemeClr val="bg1"/>
                </a:solidFill>
                <a:hlinkClick r:id="rId4"/>
              </a:rPr>
              <a:t>www.girlsinict.org</a:t>
            </a:r>
            <a:r>
              <a:rPr lang="en-GB" sz="2800" b="1" kern="0" dirty="0" smtClean="0">
                <a:solidFill>
                  <a:schemeClr val="bg1"/>
                </a:solidFill>
              </a:rPr>
              <a:t>) </a:t>
            </a:r>
            <a:endParaRPr lang="en-GB" sz="2800" kern="0" dirty="0" smtClean="0">
              <a:solidFill>
                <a:schemeClr val="bg1"/>
              </a:solidFill>
            </a:endParaRPr>
          </a:p>
          <a:p>
            <a:pPr marL="0" indent="0">
              <a:buFont typeface="Wingdings" pitchFamily="2" charset="2"/>
              <a:buNone/>
            </a:pPr>
            <a:endParaRPr lang="en-GB" sz="2800" kern="0" dirty="0" smtClean="0">
              <a:solidFill>
                <a:schemeClr val="bg1"/>
              </a:solidFill>
            </a:endParaRPr>
          </a:p>
          <a:p>
            <a:pPr marL="0" indent="0">
              <a:buFont typeface="Wingdings" pitchFamily="2" charset="2"/>
              <a:buNone/>
            </a:pPr>
            <a:endParaRPr lang="en-GB" kern="0" dirty="0">
              <a:solidFill>
                <a:schemeClr val="bg1"/>
              </a:solidFill>
            </a:endParaRPr>
          </a:p>
        </p:txBody>
      </p:sp>
    </p:spTree>
    <p:extLst>
      <p:ext uri="{BB962C8B-B14F-4D97-AF65-F5344CB8AC3E}">
        <p14:creationId xmlns:p14="http://schemas.microsoft.com/office/powerpoint/2010/main" val="965384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fade">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1DBE031-999E-42BA-B5EC-F43FBEF2A9A7}" type="slidenum">
              <a:rPr lang="en-US" smtClean="0"/>
              <a:pPr>
                <a:defRPr/>
              </a:pPr>
              <a:t>11</a:t>
            </a:fld>
            <a:endParaRPr lang="en-US"/>
          </a:p>
        </p:txBody>
      </p:sp>
      <p:pic>
        <p:nvPicPr>
          <p:cNvPr id="3074" name="Picture 2" descr="P:\SIU\GIRLS IN ICTS\GIRLS DAY\Girls in ICT Day 2013\Promotional materials\PPT template\ppt template_noT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6"/>
          <p:cNvSpPr txBox="1">
            <a:spLocks/>
          </p:cNvSpPr>
          <p:nvPr/>
        </p:nvSpPr>
        <p:spPr>
          <a:xfrm>
            <a:off x="4644008" y="2174875"/>
            <a:ext cx="4041775" cy="395128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endParaRPr lang="en-GB" sz="2400" kern="0" dirty="0">
              <a:solidFill>
                <a:schemeClr val="bg1"/>
              </a:solidFill>
            </a:endParaRPr>
          </a:p>
        </p:txBody>
      </p:sp>
      <p:sp>
        <p:nvSpPr>
          <p:cNvPr id="15" name="Title 7"/>
          <p:cNvSpPr txBox="1">
            <a:spLocks/>
          </p:cNvSpPr>
          <p:nvPr/>
        </p:nvSpPr>
        <p:spPr bwMode="auto">
          <a:xfrm>
            <a:off x="683568" y="201995"/>
            <a:ext cx="7772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GB" sz="3200" u="sng" kern="0" dirty="0" smtClean="0">
                <a:solidFill>
                  <a:srgbClr val="FFFF00"/>
                </a:solidFill>
              </a:rPr>
              <a:t>Women in ICT Careers Strategy</a:t>
            </a:r>
            <a:r>
              <a:rPr lang="en-GB" kern="0" dirty="0" smtClean="0">
                <a:solidFill>
                  <a:srgbClr val="FFFF00"/>
                </a:solidFill>
              </a:rPr>
              <a:t/>
            </a:r>
            <a:br>
              <a:rPr lang="en-GB" kern="0" dirty="0" smtClean="0">
                <a:solidFill>
                  <a:srgbClr val="FFFF00"/>
                </a:solidFill>
              </a:rPr>
            </a:br>
            <a:endParaRPr lang="en-GB" kern="0" dirty="0">
              <a:solidFill>
                <a:srgbClr val="FFFF00"/>
              </a:solidFill>
            </a:endParaRPr>
          </a:p>
        </p:txBody>
      </p:sp>
      <p:sp>
        <p:nvSpPr>
          <p:cNvPr id="9" name="Content Placeholder 8"/>
          <p:cNvSpPr txBox="1">
            <a:spLocks/>
          </p:cNvSpPr>
          <p:nvPr/>
        </p:nvSpPr>
        <p:spPr bwMode="auto">
          <a:xfrm>
            <a:off x="380372" y="1340768"/>
            <a:ext cx="8305411"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GB" sz="2800" kern="0" dirty="0" smtClean="0">
                <a:solidFill>
                  <a:schemeClr val="bg1"/>
                </a:solidFill>
              </a:rPr>
              <a:t>ICTs can be used in a myriad of ways to empower women and girls.  </a:t>
            </a:r>
          </a:p>
          <a:p>
            <a:r>
              <a:rPr lang="en-GB" sz="2800" kern="0" dirty="0" smtClean="0">
                <a:solidFill>
                  <a:schemeClr val="bg1"/>
                </a:solidFill>
              </a:rPr>
              <a:t>ITU and its partner Telecentre.org Foundation launched the </a:t>
            </a:r>
            <a:r>
              <a:rPr lang="en-GB" sz="2800" u="sng" kern="0" dirty="0" smtClean="0">
                <a:solidFill>
                  <a:srgbClr val="FFC000"/>
                </a:solidFill>
              </a:rPr>
              <a:t>Women’s Digital Literacy Campaign</a:t>
            </a:r>
            <a:r>
              <a:rPr lang="en-GB" sz="2800" kern="0" dirty="0" smtClean="0">
                <a:solidFill>
                  <a:schemeClr val="bg1"/>
                </a:solidFill>
              </a:rPr>
              <a:t> to train 1 million poor women to become digitally literate. </a:t>
            </a:r>
            <a:endParaRPr lang="en-GB" sz="2800" b="1" kern="0" dirty="0" smtClean="0">
              <a:solidFill>
                <a:schemeClr val="bg1"/>
              </a:solidFill>
            </a:endParaRPr>
          </a:p>
        </p:txBody>
      </p:sp>
    </p:spTree>
    <p:extLst>
      <p:ext uri="{BB962C8B-B14F-4D97-AF65-F5344CB8AC3E}">
        <p14:creationId xmlns:p14="http://schemas.microsoft.com/office/powerpoint/2010/main" val="637906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1DBE031-999E-42BA-B5EC-F43FBEF2A9A7}" type="slidenum">
              <a:rPr lang="en-US" smtClean="0"/>
              <a:pPr>
                <a:defRPr/>
              </a:pPr>
              <a:t>12</a:t>
            </a:fld>
            <a:endParaRPr lang="en-US"/>
          </a:p>
        </p:txBody>
      </p:sp>
      <p:pic>
        <p:nvPicPr>
          <p:cNvPr id="3074" name="Picture 2" descr="P:\SIU\GIRLS IN ICTS\GIRLS DAY\Girls in ICT Day 2013\Promotional materials\PPT template\ppt template_noT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6"/>
          <p:cNvSpPr txBox="1">
            <a:spLocks/>
          </p:cNvSpPr>
          <p:nvPr/>
        </p:nvSpPr>
        <p:spPr>
          <a:xfrm>
            <a:off x="4644008" y="2174875"/>
            <a:ext cx="4041775" cy="395128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endParaRPr lang="en-GB" sz="2400" kern="0" dirty="0">
              <a:solidFill>
                <a:schemeClr val="bg1"/>
              </a:solidFill>
            </a:endParaRPr>
          </a:p>
        </p:txBody>
      </p:sp>
      <p:pic>
        <p:nvPicPr>
          <p:cNvPr id="9" name="Picture 2" descr="P:\SIU\GIRLS IN ICTS\GIRLS DAY\Telecentre Jan 2013 Map Sli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724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1DBE031-999E-42BA-B5EC-F43FBEF2A9A7}" type="slidenum">
              <a:rPr lang="en-US" smtClean="0"/>
              <a:pPr>
                <a:defRPr/>
              </a:pPr>
              <a:t>13</a:t>
            </a:fld>
            <a:endParaRPr lang="en-US"/>
          </a:p>
        </p:txBody>
      </p:sp>
      <p:pic>
        <p:nvPicPr>
          <p:cNvPr id="3074" name="Picture 2" descr="P:\SIU\GIRLS IN ICTS\GIRLS DAY\Girls in ICT Day 2013\Promotional materials\PPT template\ppt template_noT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6"/>
          <p:cNvSpPr txBox="1">
            <a:spLocks/>
          </p:cNvSpPr>
          <p:nvPr/>
        </p:nvSpPr>
        <p:spPr>
          <a:xfrm>
            <a:off x="4644008" y="2174875"/>
            <a:ext cx="4041775" cy="395128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endParaRPr lang="en-GB" sz="2400" kern="0" dirty="0">
              <a:solidFill>
                <a:schemeClr val="bg1"/>
              </a:solidFill>
            </a:endParaRPr>
          </a:p>
        </p:txBody>
      </p:sp>
      <p:sp>
        <p:nvSpPr>
          <p:cNvPr id="15" name="Title 7"/>
          <p:cNvSpPr txBox="1">
            <a:spLocks/>
          </p:cNvSpPr>
          <p:nvPr/>
        </p:nvSpPr>
        <p:spPr bwMode="auto">
          <a:xfrm>
            <a:off x="683568" y="188640"/>
            <a:ext cx="7772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GB" sz="3200" u="sng" kern="0" dirty="0" smtClean="0">
                <a:solidFill>
                  <a:srgbClr val="FFFF00"/>
                </a:solidFill>
              </a:rPr>
              <a:t>Women in ICT Careers Strategy</a:t>
            </a:r>
            <a:r>
              <a:rPr lang="en-GB" kern="0" dirty="0" smtClean="0">
                <a:solidFill>
                  <a:srgbClr val="FFFF00"/>
                </a:solidFill>
              </a:rPr>
              <a:t/>
            </a:r>
            <a:br>
              <a:rPr lang="en-GB" kern="0" dirty="0" smtClean="0">
                <a:solidFill>
                  <a:srgbClr val="FFFF00"/>
                </a:solidFill>
              </a:rPr>
            </a:br>
            <a:endParaRPr lang="en-GB" kern="0" dirty="0">
              <a:solidFill>
                <a:srgbClr val="FFFF00"/>
              </a:solidFill>
            </a:endParaRPr>
          </a:p>
        </p:txBody>
      </p:sp>
      <p:sp>
        <p:nvSpPr>
          <p:cNvPr id="10" name="Content Placeholder 8"/>
          <p:cNvSpPr txBox="1">
            <a:spLocks/>
          </p:cNvSpPr>
          <p:nvPr/>
        </p:nvSpPr>
        <p:spPr bwMode="auto">
          <a:xfrm>
            <a:off x="330513" y="1154070"/>
            <a:ext cx="8568952" cy="162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GB" sz="2800" kern="0" dirty="0" smtClean="0">
                <a:solidFill>
                  <a:schemeClr val="bg1"/>
                </a:solidFill>
              </a:rPr>
              <a:t>ITU invites all stakeholders to join forces to respond to the growing demand for empowering women and girls through ICTs.  </a:t>
            </a:r>
          </a:p>
          <a:p>
            <a:endParaRPr lang="en-GB" sz="2800" b="1" kern="0" dirty="0" smtClean="0">
              <a:solidFill>
                <a:schemeClr val="bg1"/>
              </a:solidFill>
            </a:endParaRPr>
          </a:p>
        </p:txBody>
      </p:sp>
      <p:sp>
        <p:nvSpPr>
          <p:cNvPr id="11" name="Content Placeholder 8"/>
          <p:cNvSpPr txBox="1">
            <a:spLocks/>
          </p:cNvSpPr>
          <p:nvPr/>
        </p:nvSpPr>
        <p:spPr bwMode="auto">
          <a:xfrm>
            <a:off x="330513" y="2420888"/>
            <a:ext cx="8568952" cy="254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GB" sz="2800" kern="0" dirty="0" smtClean="0">
                <a:solidFill>
                  <a:schemeClr val="bg1"/>
                </a:solidFill>
              </a:rPr>
              <a:t>If you are running programmes designed to empower girls and young women through ICTs, please let us know and be part of the Girls in ICT network!</a:t>
            </a:r>
          </a:p>
          <a:p>
            <a:r>
              <a:rPr lang="en-GB" sz="2800" kern="0" dirty="0" smtClean="0">
                <a:solidFill>
                  <a:schemeClr val="bg1"/>
                </a:solidFill>
              </a:rPr>
              <a:t>Raise awareness around you!</a:t>
            </a:r>
          </a:p>
        </p:txBody>
      </p:sp>
      <p:sp>
        <p:nvSpPr>
          <p:cNvPr id="12" name="Rectangle 11"/>
          <p:cNvSpPr/>
          <p:nvPr/>
        </p:nvSpPr>
        <p:spPr>
          <a:xfrm>
            <a:off x="2051720" y="5131276"/>
            <a:ext cx="5832648" cy="523220"/>
          </a:xfrm>
          <a:prstGeom prst="rect">
            <a:avLst/>
          </a:prstGeom>
        </p:spPr>
        <p:txBody>
          <a:bodyPr wrap="square">
            <a:spAutoFit/>
          </a:bodyPr>
          <a:lstStyle/>
          <a:p>
            <a:r>
              <a:rPr lang="en-GB" sz="2800" dirty="0">
                <a:solidFill>
                  <a:srgbClr val="FFFF00"/>
                </a:solidFill>
              </a:rPr>
              <a:t>C</a:t>
            </a:r>
            <a:r>
              <a:rPr lang="en-GB" sz="2800" dirty="0" smtClean="0">
                <a:solidFill>
                  <a:srgbClr val="FFFF00"/>
                </a:solidFill>
              </a:rPr>
              <a:t>ontact </a:t>
            </a:r>
            <a:r>
              <a:rPr lang="en-GB" sz="2800" dirty="0">
                <a:solidFill>
                  <a:srgbClr val="FFFF00"/>
                </a:solidFill>
              </a:rPr>
              <a:t>us at </a:t>
            </a:r>
            <a:r>
              <a:rPr lang="en-GB" sz="2800" u="sng" dirty="0">
                <a:solidFill>
                  <a:srgbClr val="FFFF00"/>
                </a:solidFill>
                <a:hlinkClick r:id="rId4"/>
              </a:rPr>
              <a:t>girlsinict@itu.int</a:t>
            </a:r>
            <a:r>
              <a:rPr lang="en-GB" sz="2800" dirty="0">
                <a:solidFill>
                  <a:srgbClr val="FFFF00"/>
                </a:solidFill>
              </a:rPr>
              <a:t> </a:t>
            </a:r>
          </a:p>
        </p:txBody>
      </p:sp>
    </p:spTree>
    <p:extLst>
      <p:ext uri="{BB962C8B-B14F-4D97-AF65-F5344CB8AC3E}">
        <p14:creationId xmlns:p14="http://schemas.microsoft.com/office/powerpoint/2010/main" val="1427687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06090"/>
          </a:xfrm>
        </p:spPr>
        <p:txBody>
          <a:bodyPr>
            <a:normAutofit fontScale="90000"/>
          </a:bodyPr>
          <a:lstStyle/>
          <a:p>
            <a:r>
              <a:rPr lang="en-GB" dirty="0" smtClean="0"/>
              <a:t>More information</a:t>
            </a:r>
            <a:r>
              <a:rPr lang="en-GB" dirty="0"/>
              <a:t/>
            </a:r>
            <a:br>
              <a:rPr lang="en-GB" dirty="0"/>
            </a:br>
            <a:endParaRPr lang="en-GB" dirty="0"/>
          </a:p>
        </p:txBody>
      </p:sp>
      <p:sp>
        <p:nvSpPr>
          <p:cNvPr id="8" name="Content Placeholder 7"/>
          <p:cNvSpPr>
            <a:spLocks noGrp="1"/>
          </p:cNvSpPr>
          <p:nvPr>
            <p:ph idx="1"/>
          </p:nvPr>
        </p:nvSpPr>
        <p:spPr/>
        <p:txBody>
          <a:bodyPr>
            <a:normAutofit/>
          </a:bodyPr>
          <a:lstStyle/>
          <a:p>
            <a:r>
              <a:rPr lang="en-GB" dirty="0"/>
              <a:t>Please contact us at </a:t>
            </a:r>
            <a:r>
              <a:rPr lang="en-GB" u="sng" dirty="0" smtClean="0">
                <a:hlinkClick r:id="rId2"/>
              </a:rPr>
              <a:t>girlsinict@itu.int</a:t>
            </a:r>
            <a:endParaRPr lang="en-GB" u="sng" dirty="0" smtClean="0"/>
          </a:p>
          <a:p>
            <a:r>
              <a:rPr lang="fr-CH" dirty="0" smtClean="0"/>
              <a:t>The Girls in ICT Portal, a </a:t>
            </a:r>
            <a:r>
              <a:rPr lang="fr-CH" dirty="0" err="1" smtClean="0"/>
              <a:t>one-stop</a:t>
            </a:r>
            <a:r>
              <a:rPr lang="fr-CH" dirty="0" smtClean="0"/>
              <a:t> shop for girls and </a:t>
            </a:r>
            <a:r>
              <a:rPr lang="fr-CH" dirty="0" err="1" smtClean="0"/>
              <a:t>women</a:t>
            </a:r>
            <a:r>
              <a:rPr lang="fr-CH" dirty="0" smtClean="0"/>
              <a:t> </a:t>
            </a:r>
            <a:r>
              <a:rPr lang="fr-CH" dirty="0" err="1" smtClean="0"/>
              <a:t>looking</a:t>
            </a:r>
            <a:r>
              <a:rPr lang="fr-CH" dirty="0" smtClean="0"/>
              <a:t> for information </a:t>
            </a:r>
            <a:r>
              <a:rPr lang="fr-CH" u="sng" dirty="0" smtClean="0">
                <a:hlinkClick r:id="rId3"/>
              </a:rPr>
              <a:t>www.girlsinict.org</a:t>
            </a:r>
            <a:r>
              <a:rPr lang="fr-CH" u="sng" dirty="0" smtClean="0"/>
              <a:t> </a:t>
            </a:r>
            <a:endParaRPr lang="en-GB" u="sng" dirty="0" smtClean="0"/>
          </a:p>
          <a:p>
            <a:r>
              <a:rPr lang="fr-CH" dirty="0" smtClean="0"/>
              <a:t>On </a:t>
            </a:r>
            <a:r>
              <a:rPr lang="fr-CH" dirty="0" err="1" smtClean="0"/>
              <a:t>Twitter</a:t>
            </a:r>
            <a:r>
              <a:rPr lang="fr-CH" dirty="0" smtClean="0"/>
              <a:t>:  #</a:t>
            </a:r>
            <a:r>
              <a:rPr lang="fr-CH" dirty="0" err="1" smtClean="0"/>
              <a:t>GirlsinICT</a:t>
            </a:r>
            <a:r>
              <a:rPr lang="fr-CH" dirty="0" smtClean="0"/>
              <a:t> or #</a:t>
            </a:r>
            <a:r>
              <a:rPr lang="fr-CH" dirty="0" err="1" smtClean="0"/>
              <a:t>TechNeedsGirls</a:t>
            </a:r>
            <a:endParaRPr lang="fr-CH" dirty="0" smtClean="0"/>
          </a:p>
          <a:p>
            <a:r>
              <a:rPr lang="fr-CH" dirty="0"/>
              <a:t>On Facebook: </a:t>
            </a:r>
            <a:r>
              <a:rPr lang="fr-CH" u="sng" dirty="0" smtClean="0">
                <a:hlinkClick r:id="rId4"/>
              </a:rPr>
              <a:t>www.facebook.com/TechNeedsGirls</a:t>
            </a:r>
            <a:r>
              <a:rPr lang="fr-CH" u="sng" dirty="0" smtClean="0"/>
              <a:t> </a:t>
            </a:r>
          </a:p>
          <a:p>
            <a:endParaRPr lang="en-GB" dirty="0"/>
          </a:p>
        </p:txBody>
      </p:sp>
      <p:sp>
        <p:nvSpPr>
          <p:cNvPr id="2" name="Slide Number Placeholder 1"/>
          <p:cNvSpPr>
            <a:spLocks noGrp="1"/>
          </p:cNvSpPr>
          <p:nvPr>
            <p:ph type="sldNum" sz="quarter" idx="12"/>
          </p:nvPr>
        </p:nvSpPr>
        <p:spPr/>
        <p:txBody>
          <a:bodyPr/>
          <a:lstStyle/>
          <a:p>
            <a:fld id="{9F3C513C-6147-4686-8AB9-FEA2A3A17955}" type="slidenum">
              <a:rPr lang="en-GB" smtClean="0"/>
              <a:t>14</a:t>
            </a:fld>
            <a:endParaRPr lang="en-GB"/>
          </a:p>
        </p:txBody>
      </p:sp>
      <p:pic>
        <p:nvPicPr>
          <p:cNvPr id="6146" name="Picture 2" descr="P:\SIU\GIRLS IN ICTS\GIRLS DAY\Girls in ICT Day 2013\Promotional materials\PPT template\ppt template_end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14"/>
            <a:ext cx="9144000" cy="686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9484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1DBE031-999E-42BA-B5EC-F43FBEF2A9A7}" type="slidenum">
              <a:rPr lang="en-US" smtClean="0"/>
              <a:pPr>
                <a:defRPr/>
              </a:pPr>
              <a:t>2</a:t>
            </a:fld>
            <a:endParaRPr lang="en-US"/>
          </a:p>
        </p:txBody>
      </p:sp>
      <p:pic>
        <p:nvPicPr>
          <p:cNvPr id="2050" name="Picture 2" descr="P:\SIU\GIRLS IN ICTS\GIRLS DAY\Girls in ICT Day 2013\Promotional materials\PPT template\ppt template_noTN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5536" y="260648"/>
            <a:ext cx="7632848" cy="2246769"/>
          </a:xfrm>
          <a:prstGeom prst="rect">
            <a:avLst/>
          </a:prstGeom>
        </p:spPr>
        <p:txBody>
          <a:bodyPr wrap="square">
            <a:spAutoFit/>
          </a:bodyPr>
          <a:lstStyle/>
          <a:p>
            <a:pPr marL="285750" indent="-285750">
              <a:buFont typeface="Arial" pitchFamily="34" charset="0"/>
              <a:buChar char="•"/>
            </a:pPr>
            <a:r>
              <a:rPr lang="en-GB" sz="2800" dirty="0" smtClean="0">
                <a:solidFill>
                  <a:schemeClr val="bg1"/>
                </a:solidFill>
              </a:rPr>
              <a:t>Plenipotentiary Resolution 70</a:t>
            </a:r>
          </a:p>
          <a:p>
            <a:pPr marL="285750" indent="-285750">
              <a:buFont typeface="Arial" pitchFamily="34" charset="0"/>
              <a:buChar char="•"/>
            </a:pPr>
            <a:r>
              <a:rPr lang="fr-CH" sz="2800" dirty="0" smtClean="0">
                <a:solidFill>
                  <a:schemeClr val="bg1"/>
                </a:solidFill>
              </a:rPr>
              <a:t>4th </a:t>
            </a:r>
            <a:r>
              <a:rPr lang="fr-CH" sz="2800" dirty="0">
                <a:solidFill>
                  <a:schemeClr val="bg1"/>
                </a:solidFill>
              </a:rPr>
              <a:t>Thursday of April</a:t>
            </a:r>
          </a:p>
          <a:p>
            <a:pPr marL="285750" indent="-285750">
              <a:buFont typeface="Arial" pitchFamily="34" charset="0"/>
              <a:buChar char="•"/>
            </a:pPr>
            <a:r>
              <a:rPr lang="en-GB" sz="2800" dirty="0">
                <a:solidFill>
                  <a:schemeClr val="bg1"/>
                </a:solidFill>
              </a:rPr>
              <a:t>Create a global environment that empowers and encourages girls and young women to consider careers ICTs. </a:t>
            </a:r>
            <a:endParaRPr lang="fr-CH" sz="2800" dirty="0">
              <a:solidFill>
                <a:schemeClr val="bg1"/>
              </a:solidFill>
            </a:endParaRPr>
          </a:p>
        </p:txBody>
      </p:sp>
      <p:pic>
        <p:nvPicPr>
          <p:cNvPr id="2052" name="Picture 4" descr="P:\SIU\GIRLS IN ICTS\GIRLS DAY\Girls in ICT Day 2012\Country Events\Suriname\cla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243" y="2780928"/>
            <a:ext cx="4104506" cy="2459752"/>
          </a:xfrm>
          <a:prstGeom prst="rect">
            <a:avLst/>
          </a:prstGeom>
        </p:spPr>
        <p:style>
          <a:lnRef idx="3">
            <a:schemeClr val="lt1"/>
          </a:lnRef>
          <a:fillRef idx="1">
            <a:schemeClr val="accent5"/>
          </a:fillRef>
          <a:effectRef idx="1">
            <a:schemeClr val="accent5"/>
          </a:effectRef>
          <a:fontRef idx="minor">
            <a:schemeClr val="lt1"/>
          </a:fontRef>
        </p:style>
      </p:pic>
    </p:spTree>
    <p:extLst>
      <p:ext uri="{BB962C8B-B14F-4D97-AF65-F5344CB8AC3E}">
        <p14:creationId xmlns:p14="http://schemas.microsoft.com/office/powerpoint/2010/main" val="220993490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1DBE031-999E-42BA-B5EC-F43FBEF2A9A7}" type="slidenum">
              <a:rPr lang="en-US" smtClean="0"/>
              <a:pPr>
                <a:defRPr/>
              </a:pPr>
              <a:t>3</a:t>
            </a:fld>
            <a:endParaRPr lang="en-US"/>
          </a:p>
        </p:txBody>
      </p:sp>
      <p:pic>
        <p:nvPicPr>
          <p:cNvPr id="3074" name="Picture 2" descr="P:\SIU\GIRLS IN ICTS\GIRLS DAY\Girls in ICT Day 2013\Promotional materials\PPT template\ppt template_noT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1560" y="404664"/>
            <a:ext cx="8064896" cy="1815882"/>
          </a:xfrm>
          <a:prstGeom prst="rect">
            <a:avLst/>
          </a:prstGeom>
        </p:spPr>
        <p:txBody>
          <a:bodyPr wrap="square">
            <a:spAutoFit/>
          </a:bodyPr>
          <a:lstStyle/>
          <a:p>
            <a:r>
              <a:rPr lang="en-US" sz="2800" dirty="0">
                <a:solidFill>
                  <a:schemeClr val="bg1"/>
                </a:solidFill>
              </a:rPr>
              <a:t>The ITU BDT has developed the Girls in ICT Portal at </a:t>
            </a:r>
            <a:r>
              <a:rPr lang="en-US" sz="2800" dirty="0" smtClean="0">
                <a:solidFill>
                  <a:schemeClr val="bg1"/>
                </a:solidFill>
                <a:hlinkClick r:id="rId4"/>
              </a:rPr>
              <a:t>www.girlsinict.org</a:t>
            </a:r>
            <a:r>
              <a:rPr lang="en-US" sz="2800" dirty="0" smtClean="0">
                <a:solidFill>
                  <a:schemeClr val="bg1"/>
                </a:solidFill>
              </a:rPr>
              <a:t>  </a:t>
            </a:r>
            <a:r>
              <a:rPr lang="en-US" sz="2800" dirty="0">
                <a:solidFill>
                  <a:schemeClr val="bg1"/>
                </a:solidFill>
              </a:rPr>
              <a:t>which houses practical information for girls and young women considering a career in ICTs</a:t>
            </a:r>
          </a:p>
        </p:txBody>
      </p:sp>
      <p:pic>
        <p:nvPicPr>
          <p:cNvPr id="3075" name="Picture 3" descr="P:\SIU\GIRLS IN ICTS\GIRLS DAY\Girls in ICT Day 2012\Country Events\Ghana\1st batch\DSC_177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247240"/>
            <a:ext cx="3335883" cy="2304255"/>
          </a:xfrm>
          <a:prstGeom prst="rect">
            <a:avLst/>
          </a:prstGeom>
        </p:spPr>
        <p:style>
          <a:lnRef idx="3">
            <a:schemeClr val="lt1"/>
          </a:lnRef>
          <a:fillRef idx="1">
            <a:schemeClr val="accent5"/>
          </a:fillRef>
          <a:effectRef idx="1">
            <a:schemeClr val="accent5"/>
          </a:effectRef>
          <a:fontRef idx="minor">
            <a:schemeClr val="lt1"/>
          </a:fontRef>
        </p:style>
      </p:pic>
      <p:pic>
        <p:nvPicPr>
          <p:cNvPr id="3076" name="Picture 4" descr="P:\SIU\GIRLS IN ICTS\GIRLS DAY\Girls in ICT Day 2012\Country Events\BiH\579038_343885155672061_176050459122199_939408_493980103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2564904"/>
            <a:ext cx="3048000" cy="2269991"/>
          </a:xfrm>
          <a:prstGeom prst="rect">
            <a:avLst/>
          </a:prstGeom>
        </p:spPr>
        <p:style>
          <a:lnRef idx="3">
            <a:schemeClr val="lt1"/>
          </a:lnRef>
          <a:fillRef idx="1">
            <a:schemeClr val="accent5"/>
          </a:fillRef>
          <a:effectRef idx="1">
            <a:schemeClr val="accent5"/>
          </a:effectRef>
          <a:fontRef idx="minor">
            <a:schemeClr val="lt1"/>
          </a:fontRef>
        </p:style>
      </p:pic>
    </p:spTree>
    <p:extLst>
      <p:ext uri="{BB962C8B-B14F-4D97-AF65-F5344CB8AC3E}">
        <p14:creationId xmlns:p14="http://schemas.microsoft.com/office/powerpoint/2010/main" val="254498368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1DBE031-999E-42BA-B5EC-F43FBEF2A9A7}" type="slidenum">
              <a:rPr lang="en-US" smtClean="0"/>
              <a:pPr>
                <a:defRPr/>
              </a:pPr>
              <a:t>4</a:t>
            </a:fld>
            <a:endParaRPr lang="en-US"/>
          </a:p>
        </p:txBody>
      </p:sp>
      <p:pic>
        <p:nvPicPr>
          <p:cNvPr id="3074" name="Picture 2" descr="P:\SIU\GIRLS IN ICTS\GIRLS DAY\Girls in ICT Day 2013\Promotional materials\PPT template\ppt template_noT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2008"/>
            <a:ext cx="4211960" cy="54452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72008"/>
            <a:ext cx="4896544" cy="54452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69981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1DBE031-999E-42BA-B5EC-F43FBEF2A9A7}" type="slidenum">
              <a:rPr lang="en-US" smtClean="0"/>
              <a:pPr>
                <a:defRPr/>
              </a:pPr>
              <a:t>5</a:t>
            </a:fld>
            <a:endParaRPr lang="en-US"/>
          </a:p>
        </p:txBody>
      </p:sp>
      <p:pic>
        <p:nvPicPr>
          <p:cNvPr id="3074" name="Picture 2" descr="P:\SIU\GIRLS IN ICTS\GIRLS DAY\Girls in ICT Day 2013\Promotional materials\PPT template\ppt template_noT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683568" y="188640"/>
            <a:ext cx="7772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sz="2800" kern="0" dirty="0" smtClean="0">
                <a:solidFill>
                  <a:srgbClr val="FFFF00"/>
                </a:solidFill>
              </a:rPr>
              <a:t>A Bright Future in ICTs Opportunities for a new generation of women</a:t>
            </a:r>
            <a:endParaRPr lang="en-GB" sz="2800" kern="0" dirty="0">
              <a:solidFill>
                <a:srgbClr val="FFFF00"/>
              </a:solidFill>
            </a:endParaRPr>
          </a:p>
        </p:txBody>
      </p:sp>
      <p:sp>
        <p:nvSpPr>
          <p:cNvPr id="11" name="Content Placeholder 2"/>
          <p:cNvSpPr txBox="1">
            <a:spLocks/>
          </p:cNvSpPr>
          <p:nvPr/>
        </p:nvSpPr>
        <p:spPr bwMode="auto">
          <a:xfrm>
            <a:off x="683568" y="1340768"/>
            <a:ext cx="7772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GB" sz="2800" kern="0" dirty="0" smtClean="0">
                <a:solidFill>
                  <a:schemeClr val="bg1"/>
                </a:solidFill>
              </a:rPr>
              <a:t>This report:</a:t>
            </a:r>
          </a:p>
          <a:p>
            <a:pPr lvl="1"/>
            <a:r>
              <a:rPr lang="en-GB" kern="0" dirty="0" smtClean="0">
                <a:solidFill>
                  <a:schemeClr val="bg1"/>
                </a:solidFill>
              </a:rPr>
              <a:t>surveys global trends in women’s professional development and employment in ICT sector</a:t>
            </a:r>
          </a:p>
          <a:p>
            <a:pPr lvl="1"/>
            <a:r>
              <a:rPr lang="en-GB" kern="0" dirty="0" smtClean="0">
                <a:solidFill>
                  <a:schemeClr val="bg1"/>
                </a:solidFill>
              </a:rPr>
              <a:t>Explains </a:t>
            </a:r>
            <a:r>
              <a:rPr lang="en-US" kern="0" dirty="0">
                <a:solidFill>
                  <a:schemeClr val="bg1"/>
                </a:solidFill>
              </a:rPr>
              <a:t>why we need to engage more women, and</a:t>
            </a:r>
          </a:p>
          <a:p>
            <a:pPr lvl="1"/>
            <a:r>
              <a:rPr lang="en-GB" kern="0" dirty="0">
                <a:solidFill>
                  <a:schemeClr val="bg1"/>
                </a:solidFill>
              </a:rPr>
              <a:t>Identifies nati</a:t>
            </a:r>
            <a:r>
              <a:rPr lang="en-GB" kern="0" dirty="0" smtClean="0">
                <a:solidFill>
                  <a:schemeClr val="bg1"/>
                </a:solidFill>
              </a:rPr>
              <a:t>onal policies and private sector initiatives to attract, retain and promote women in ICT careers</a:t>
            </a:r>
            <a:endParaRPr lang="en-GB" kern="0" dirty="0">
              <a:solidFill>
                <a:schemeClr val="bg1"/>
              </a:solidFill>
            </a:endParaRPr>
          </a:p>
        </p:txBody>
      </p:sp>
    </p:spTree>
    <p:extLst>
      <p:ext uri="{BB962C8B-B14F-4D97-AF65-F5344CB8AC3E}">
        <p14:creationId xmlns:p14="http://schemas.microsoft.com/office/powerpoint/2010/main" val="97355784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P:\SIU\GIRLS IN ICTS\GIRLS DAY\Girls in ICT Day 2013\Promotional materials\PPT template\ppt template_noT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B1DBE031-999E-42BA-B5EC-F43FBEF2A9A7}" type="slidenum">
              <a:rPr lang="en-US" smtClean="0"/>
              <a:pPr>
                <a:defRPr/>
              </a:pPr>
              <a:t>6</a:t>
            </a:fld>
            <a:endParaRPr lang="en-US"/>
          </a:p>
        </p:txBody>
      </p:sp>
      <p:pic>
        <p:nvPicPr>
          <p:cNvPr id="4098" name="Picture 2" descr="P:\SIU\GIRLS IN ICTS\REPORT\Final Vesions-Girls in ICT Report\VIGNET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04664"/>
            <a:ext cx="4526446"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93519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1DBE031-999E-42BA-B5EC-F43FBEF2A9A7}" type="slidenum">
              <a:rPr lang="en-US" smtClean="0"/>
              <a:pPr>
                <a:defRPr/>
              </a:pPr>
              <a:t>7</a:t>
            </a:fld>
            <a:endParaRPr lang="en-US"/>
          </a:p>
        </p:txBody>
      </p:sp>
      <p:pic>
        <p:nvPicPr>
          <p:cNvPr id="3074" name="Picture 2" descr="P:\SIU\GIRLS IN ICTS\GIRLS DAY\Girls in ICT Day 2013\Promotional materials\PPT template\ppt template_noT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683568" y="1412776"/>
            <a:ext cx="7772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GB" sz="2800" kern="0" dirty="0" smtClean="0">
                <a:solidFill>
                  <a:schemeClr val="bg1"/>
                </a:solidFill>
              </a:rPr>
              <a:t>An event where </a:t>
            </a:r>
            <a:r>
              <a:rPr lang="en-US" sz="2800" kern="0" dirty="0" smtClean="0">
                <a:solidFill>
                  <a:schemeClr val="bg1"/>
                </a:solidFill>
              </a:rPr>
              <a:t>teenage girls and university students are invited to spend the day at the office of ICT companies, government agencies and academic institutions </a:t>
            </a:r>
          </a:p>
          <a:p>
            <a:r>
              <a:rPr lang="en-US" sz="2800" kern="0" dirty="0" smtClean="0">
                <a:solidFill>
                  <a:schemeClr val="bg1"/>
                </a:solidFill>
              </a:rPr>
              <a:t>or to invite women who have a successful career in the ICT sector to share their experiences, or offer practical experiences. </a:t>
            </a:r>
            <a:endParaRPr lang="en-GB" sz="2800" kern="0" dirty="0">
              <a:solidFill>
                <a:schemeClr val="bg1"/>
              </a:solidFill>
            </a:endParaRPr>
          </a:p>
        </p:txBody>
      </p:sp>
      <p:sp>
        <p:nvSpPr>
          <p:cNvPr id="10" name="Title 1"/>
          <p:cNvSpPr txBox="1">
            <a:spLocks/>
          </p:cNvSpPr>
          <p:nvPr/>
        </p:nvSpPr>
        <p:spPr bwMode="auto">
          <a:xfrm>
            <a:off x="683568" y="116632"/>
            <a:ext cx="777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fr-CH" kern="0" dirty="0" err="1" smtClean="0">
                <a:solidFill>
                  <a:srgbClr val="FFFF00"/>
                </a:solidFill>
              </a:rPr>
              <a:t>What</a:t>
            </a:r>
            <a:r>
              <a:rPr lang="fr-CH" kern="0" dirty="0" smtClean="0">
                <a:solidFill>
                  <a:srgbClr val="FFFF00"/>
                </a:solidFill>
              </a:rPr>
              <a:t> </a:t>
            </a:r>
            <a:r>
              <a:rPr lang="fr-CH" kern="0" dirty="0" err="1" smtClean="0">
                <a:solidFill>
                  <a:srgbClr val="FFFF00"/>
                </a:solidFill>
              </a:rPr>
              <a:t>is</a:t>
            </a:r>
            <a:r>
              <a:rPr lang="fr-CH" kern="0" dirty="0" smtClean="0">
                <a:solidFill>
                  <a:srgbClr val="FFFF00"/>
                </a:solidFill>
              </a:rPr>
              <a:t> a Girls in ICT Day </a:t>
            </a:r>
            <a:r>
              <a:rPr lang="fr-CH" kern="0" dirty="0" err="1" smtClean="0">
                <a:solidFill>
                  <a:srgbClr val="FFFF00"/>
                </a:solidFill>
              </a:rPr>
              <a:t>event</a:t>
            </a:r>
            <a:r>
              <a:rPr lang="fr-CH" kern="0" dirty="0" smtClean="0">
                <a:solidFill>
                  <a:srgbClr val="FFFF00"/>
                </a:solidFill>
              </a:rPr>
              <a:t>?</a:t>
            </a:r>
            <a:endParaRPr lang="en-GB" kern="0" dirty="0">
              <a:solidFill>
                <a:srgbClr val="FFFF00"/>
              </a:solidFill>
            </a:endParaRPr>
          </a:p>
        </p:txBody>
      </p:sp>
    </p:spTree>
    <p:extLst>
      <p:ext uri="{BB962C8B-B14F-4D97-AF65-F5344CB8AC3E}">
        <p14:creationId xmlns:p14="http://schemas.microsoft.com/office/powerpoint/2010/main" val="327329613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1DBE031-999E-42BA-B5EC-F43FBEF2A9A7}" type="slidenum">
              <a:rPr lang="en-US" smtClean="0"/>
              <a:pPr>
                <a:defRPr/>
              </a:pPr>
              <a:t>8</a:t>
            </a:fld>
            <a:endParaRPr lang="en-US"/>
          </a:p>
        </p:txBody>
      </p:sp>
      <p:pic>
        <p:nvPicPr>
          <p:cNvPr id="3074" name="Picture 2" descr="P:\SIU\GIRLS IN ICTS\GIRLS DAY\Girls in ICT Day 2013\Promotional materials\PPT template\ppt template_noT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827584" y="2420888"/>
            <a:ext cx="7772400"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pPr>
            <a:r>
              <a:rPr lang="en-GB" kern="0" dirty="0" smtClean="0">
                <a:solidFill>
                  <a:srgbClr val="FFFF00"/>
                </a:solidFill>
              </a:rPr>
              <a:t>Girls in ICT Day 2012</a:t>
            </a:r>
          </a:p>
          <a:p>
            <a:r>
              <a:rPr lang="en-GB" kern="0" dirty="0" smtClean="0">
                <a:solidFill>
                  <a:schemeClr val="bg1"/>
                </a:solidFill>
              </a:rPr>
              <a:t>Almost 90 countries involved</a:t>
            </a:r>
          </a:p>
          <a:p>
            <a:r>
              <a:rPr lang="en-GB" kern="0" dirty="0" smtClean="0">
                <a:solidFill>
                  <a:schemeClr val="bg1"/>
                </a:solidFill>
              </a:rPr>
              <a:t>More than 30,000 girls directly empowered</a:t>
            </a:r>
          </a:p>
          <a:p>
            <a:r>
              <a:rPr lang="en-GB" kern="0" dirty="0" smtClean="0">
                <a:solidFill>
                  <a:schemeClr val="bg1"/>
                </a:solidFill>
              </a:rPr>
              <a:t>Some 1,320 events organized worldwide</a:t>
            </a:r>
            <a:endParaRPr lang="en-GB" kern="0" dirty="0">
              <a:solidFill>
                <a:schemeClr val="bg1"/>
              </a:solidFill>
            </a:endParaRPr>
          </a:p>
        </p:txBody>
      </p:sp>
      <p:pic>
        <p:nvPicPr>
          <p:cNvPr id="4098" name="Picture 2" descr="P:\SIU\GIRLS IN ICTS\GIRLS DAY\Girls in ICT Day 2012\Country Events\New Zealand\cla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71581"/>
            <a:ext cx="2879725" cy="2202512"/>
          </a:xfrm>
          <a:prstGeom prst="rect">
            <a:avLst/>
          </a:prstGeom>
        </p:spPr>
        <p:style>
          <a:lnRef idx="3">
            <a:schemeClr val="lt1"/>
          </a:lnRef>
          <a:fillRef idx="1">
            <a:schemeClr val="accent1"/>
          </a:fillRef>
          <a:effectRef idx="1">
            <a:schemeClr val="accent1"/>
          </a:effectRef>
          <a:fontRef idx="minor">
            <a:schemeClr val="lt1"/>
          </a:fontRef>
        </p:style>
      </p:pic>
      <p:pic>
        <p:nvPicPr>
          <p:cNvPr id="4099" name="Picture 3" descr="P:\SIU\GIRLS IN ICTS\GIRLS DAY\Girls in ICT Day 2012\Country Events\Oman\awareness rais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1934" y="0"/>
            <a:ext cx="4459561" cy="227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4707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1DBE031-999E-42BA-B5EC-F43FBEF2A9A7}" type="slidenum">
              <a:rPr lang="en-US" smtClean="0"/>
              <a:pPr>
                <a:defRPr/>
              </a:pPr>
              <a:t>9</a:t>
            </a:fld>
            <a:endParaRPr lang="en-US"/>
          </a:p>
        </p:txBody>
      </p:sp>
      <p:pic>
        <p:nvPicPr>
          <p:cNvPr id="3074" name="Picture 2" descr="P:\SIU\GIRLS IN ICTS\GIRLS DAY\Girls in ICT Day 2013\Promotional materials\PPT template\ppt template_noT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6"/>
          <p:cNvSpPr txBox="1">
            <a:spLocks/>
          </p:cNvSpPr>
          <p:nvPr/>
        </p:nvSpPr>
        <p:spPr>
          <a:xfrm>
            <a:off x="4644008" y="2174875"/>
            <a:ext cx="4041775" cy="395128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endParaRPr lang="en-GB" sz="2400" kern="0" dirty="0">
              <a:solidFill>
                <a:schemeClr val="bg1"/>
              </a:solidFill>
            </a:endParaRPr>
          </a:p>
        </p:txBody>
      </p:sp>
      <p:sp>
        <p:nvSpPr>
          <p:cNvPr id="15" name="Title 7"/>
          <p:cNvSpPr txBox="1">
            <a:spLocks/>
          </p:cNvSpPr>
          <p:nvPr/>
        </p:nvSpPr>
        <p:spPr bwMode="auto">
          <a:xfrm>
            <a:off x="683568" y="15297"/>
            <a:ext cx="7772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GB" sz="3200" u="sng" kern="0" dirty="0" smtClean="0">
                <a:solidFill>
                  <a:srgbClr val="FFFF00"/>
                </a:solidFill>
              </a:rPr>
              <a:t>Women in ICT Careers Strategy</a:t>
            </a:r>
            <a:r>
              <a:rPr lang="en-GB" kern="0" dirty="0" smtClean="0">
                <a:solidFill>
                  <a:srgbClr val="FFFF00"/>
                </a:solidFill>
              </a:rPr>
              <a:t/>
            </a:r>
            <a:br>
              <a:rPr lang="en-GB" kern="0" dirty="0" smtClean="0">
                <a:solidFill>
                  <a:srgbClr val="FFFF00"/>
                </a:solidFill>
              </a:rPr>
            </a:br>
            <a:endParaRPr lang="en-GB" kern="0" dirty="0">
              <a:solidFill>
                <a:srgbClr val="FFFF00"/>
              </a:solidFill>
            </a:endParaRPr>
          </a:p>
        </p:txBody>
      </p:sp>
      <p:sp>
        <p:nvSpPr>
          <p:cNvPr id="9" name="Content Placeholder 8"/>
          <p:cNvSpPr txBox="1">
            <a:spLocks/>
          </p:cNvSpPr>
          <p:nvPr/>
        </p:nvSpPr>
        <p:spPr bwMode="auto">
          <a:xfrm>
            <a:off x="683568" y="836712"/>
            <a:ext cx="7772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GB" sz="2800" kern="0" dirty="0" smtClean="0">
                <a:solidFill>
                  <a:schemeClr val="bg1"/>
                </a:solidFill>
              </a:rPr>
              <a:t>Increase demand among girls and women for ICT careers through Girls in ICT Day and using media</a:t>
            </a:r>
          </a:p>
          <a:p>
            <a:r>
              <a:rPr lang="en-GB" sz="2800" kern="0" dirty="0" smtClean="0">
                <a:solidFill>
                  <a:schemeClr val="bg1"/>
                </a:solidFill>
              </a:rPr>
              <a:t>Increase the number of girls and women who receive STEM education, ensure supply,</a:t>
            </a:r>
          </a:p>
          <a:p>
            <a:r>
              <a:rPr lang="en-GB" sz="2800" kern="0" dirty="0" smtClean="0">
                <a:solidFill>
                  <a:schemeClr val="bg1"/>
                </a:solidFill>
              </a:rPr>
              <a:t>Encourage ICT businesses to attract, recruit, retain and promote women, achieve long-term sustainability.</a:t>
            </a:r>
          </a:p>
          <a:p>
            <a:pPr marL="0" indent="0">
              <a:buFont typeface="Wingdings" pitchFamily="2" charset="2"/>
              <a:buNone/>
            </a:pPr>
            <a:endParaRPr lang="en-GB" sz="2800" kern="0" dirty="0">
              <a:solidFill>
                <a:schemeClr val="bg1"/>
              </a:solidFill>
            </a:endParaRPr>
          </a:p>
        </p:txBody>
      </p:sp>
    </p:spTree>
    <p:extLst>
      <p:ext uri="{BB962C8B-B14F-4D97-AF65-F5344CB8AC3E}">
        <p14:creationId xmlns:p14="http://schemas.microsoft.com/office/powerpoint/2010/main" val="3069585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1000"/>
                                        <p:tgtEl>
                                          <p:spTgt spid="9">
                                            <p:txEl>
                                              <p:pRg st="1" end="1"/>
                                            </p:txEl>
                                          </p:spTgt>
                                        </p:tgtEl>
                                      </p:cBhvr>
                                    </p:animEffect>
                                    <p:anim calcmode="lin" valueType="num">
                                      <p:cBhvr>
                                        <p:cTn id="1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000"/>
                                        <p:tgtEl>
                                          <p:spTgt spid="9">
                                            <p:txEl>
                                              <p:pRg st="0" end="0"/>
                                            </p:txEl>
                                          </p:spTgt>
                                        </p:tgtEl>
                                      </p:cBhvr>
                                    </p:animEffect>
                                    <p:anim calcmode="lin" valueType="num">
                                      <p:cBhvr>
                                        <p:cTn id="1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1000"/>
                                        <p:tgtEl>
                                          <p:spTgt spid="9">
                                            <p:txEl>
                                              <p:pRg st="2" end="2"/>
                                            </p:txEl>
                                          </p:spTgt>
                                        </p:tgtEl>
                                      </p:cBhvr>
                                    </p:animEffect>
                                    <p:anim calcmode="lin" valueType="num">
                                      <p:cBhvr>
                                        <p:cTn id="2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P New Logo">
  <a:themeElements>
    <a:clrScheme name="PPP New Logo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PPP New Log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PPP Ne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 New Logo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 New Logo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 New Logo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1197</TotalTime>
  <Words>1394</Words>
  <Application>Microsoft Office PowerPoint</Application>
  <PresentationFormat>On-screen Show (4:3)</PresentationFormat>
  <Paragraphs>85</Paragraphs>
  <Slides>14</Slides>
  <Notes>12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PPP New 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information </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Jammes</dc:creator>
  <cp:lastModifiedBy>Ponder, Jaroslaw</cp:lastModifiedBy>
  <cp:revision>53</cp:revision>
  <dcterms:created xsi:type="dcterms:W3CDTF">2012-10-01T12:03:16Z</dcterms:created>
  <dcterms:modified xsi:type="dcterms:W3CDTF">2013-03-07T07:42:40Z</dcterms:modified>
</cp:coreProperties>
</file>