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7"/>
  </p:notesMasterIdLst>
  <p:sldIdLst>
    <p:sldId id="256" r:id="rId2"/>
    <p:sldId id="336" r:id="rId3"/>
    <p:sldId id="320" r:id="rId4"/>
    <p:sldId id="338" r:id="rId5"/>
    <p:sldId id="337" r:id="rId6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3300"/>
    <a:srgbClr val="FFFFFF"/>
    <a:srgbClr val="000000"/>
    <a:srgbClr val="000099"/>
    <a:srgbClr val="333399"/>
    <a:srgbClr val="000066"/>
    <a:srgbClr val="BDE4FF"/>
    <a:srgbClr val="33CC33"/>
    <a:srgbClr val="BFC5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153" autoAdjust="0"/>
    <p:restoredTop sz="90929"/>
  </p:normalViewPr>
  <p:slideViewPr>
    <p:cSldViewPr>
      <p:cViewPr>
        <p:scale>
          <a:sx n="100" d="100"/>
          <a:sy n="100" d="100"/>
        </p:scale>
        <p:origin x="-2676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latin typeface="Times" pitchFamily="-32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1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latin typeface="Times" pitchFamily="-32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5"/>
            <a:ext cx="4984750" cy="446722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41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latin typeface="Times" pitchFamily="-32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41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latin typeface="Times" pitchFamily="-32" charset="0"/>
                <a:cs typeface="+mn-cs"/>
              </a:defRPr>
            </a:lvl1pPr>
          </a:lstStyle>
          <a:p>
            <a:pPr>
              <a:defRPr/>
            </a:pPr>
            <a:fld id="{8AF0DC94-B7FF-449D-9335-2C49820EDB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2987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Macintosh%20HD:Users:bess:Library:Mail%20Downloads: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Macintosh HD:Users:bess:Library:Mail Downloads:"/>
          <p:cNvPicPr>
            <a:picLocks noChangeAspect="1" noChangeArrowheads="1"/>
          </p:cNvPicPr>
          <p:nvPr userDrawn="1"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2514600"/>
            <a:ext cx="7772400" cy="990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3352800"/>
            <a:ext cx="6400800" cy="381000"/>
          </a:xfrm>
        </p:spPr>
        <p:txBody>
          <a:bodyPr/>
          <a:lstStyle>
            <a:lvl1pPr marL="0" indent="0" algn="r">
              <a:buFontTx/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 userDrawn="1"/>
        </p:nvSpPr>
        <p:spPr bwMode="auto">
          <a:xfrm>
            <a:off x="914400" y="1446213"/>
            <a:ext cx="7543800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1446213"/>
            <a:ext cx="1885950" cy="4725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446213"/>
            <a:ext cx="5505450" cy="4725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46213"/>
            <a:ext cx="75438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914400" y="2362200"/>
            <a:ext cx="7543800" cy="38100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 userDrawn="1"/>
        </p:nvSpPr>
        <p:spPr bwMode="auto">
          <a:xfrm>
            <a:off x="914400" y="1446213"/>
            <a:ext cx="7543800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6957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2362200"/>
            <a:ext cx="36957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446213"/>
            <a:ext cx="75438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914400" y="1446213"/>
            <a:ext cx="75438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Macintosh%20HD:Users:bess:Library:Mail%20Downloads: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Macintosh HD:Users:bess:Library:Mail Downloads:"/>
          <p:cNvPicPr>
            <a:picLocks noChangeAspect="1" noChangeArrowheads="1"/>
          </p:cNvPicPr>
          <p:nvPr userDrawn="1"/>
        </p:nvPicPr>
        <p:blipFill>
          <a:blip r:embed="rId15" r:link="rId16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46213"/>
            <a:ext cx="7543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75438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324600"/>
            <a:ext cx="28956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887F6E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Footer copy here</a:t>
            </a: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4" r:id="rId2"/>
    <p:sldLayoutId id="2147483716" r:id="rId3"/>
    <p:sldLayoutId id="2147483713" r:id="rId4"/>
    <p:sldLayoutId id="2147483712" r:id="rId5"/>
    <p:sldLayoutId id="2147483711" r:id="rId6"/>
    <p:sldLayoutId id="2147483710" r:id="rId7"/>
    <p:sldLayoutId id="2147483709" r:id="rId8"/>
    <p:sldLayoutId id="2147483708" r:id="rId9"/>
    <p:sldLayoutId id="2147483707" r:id="rId10"/>
    <p:sldLayoutId id="2147483717" r:id="rId11"/>
    <p:sldLayoutId id="2147483706" r:id="rId12"/>
    <p:sldLayoutId id="2147483705" r:id="rId13"/>
  </p:sldLayoutIdLst>
  <p:hf sldNum="0"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107950" y="2510408"/>
            <a:ext cx="8197850" cy="990600"/>
          </a:xfrm>
        </p:spPr>
        <p:txBody>
          <a:bodyPr/>
          <a:lstStyle/>
          <a:p>
            <a:pPr eaLnBrk="1" hangingPunct="1"/>
            <a:r>
              <a:rPr lang="en-GB" dirty="0" smtClean="0"/>
              <a:t>ECO Frequency Information System (EFIS) </a:t>
            </a:r>
            <a:br>
              <a:rPr lang="en-GB" dirty="0" smtClean="0"/>
            </a:br>
            <a:r>
              <a:rPr lang="en-GB" dirty="0" smtClean="0"/>
              <a:t>Updates and enhancements </a:t>
            </a:r>
            <a:r>
              <a:rPr lang="en-GB" dirty="0" smtClean="0"/>
              <a:t>in 2012</a:t>
            </a:r>
            <a:endParaRPr lang="en-GB" dirty="0" smtClean="0"/>
          </a:p>
        </p:txBody>
      </p:sp>
      <p:sp>
        <p:nvSpPr>
          <p:cNvPr id="2" name="Rectangle 1"/>
          <p:cNvSpPr/>
          <p:nvPr/>
        </p:nvSpPr>
        <p:spPr>
          <a:xfrm>
            <a:off x="107504" y="0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accent2"/>
                </a:solidFill>
              </a:rPr>
              <a:t> </a:t>
            </a:r>
            <a:endParaRPr lang="da-DK" sz="1800" dirty="0">
              <a:solidFill>
                <a:schemeClr val="accent2"/>
              </a:solidFill>
            </a:endParaRPr>
          </a:p>
          <a:p>
            <a:r>
              <a:rPr lang="en-US" sz="1800" b="1" dirty="0" smtClean="0">
                <a:solidFill>
                  <a:schemeClr val="accent2"/>
                </a:solidFill>
              </a:rPr>
              <a:t>Info to the ECC-ETSI Officials Meeting, October 2012</a:t>
            </a:r>
            <a:endParaRPr lang="da-DK" sz="18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Some Changes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sz="1200" dirty="0" smtClean="0"/>
              <a:t>following major software update to v. 4  late December 2011</a:t>
            </a:r>
            <a:endParaRPr lang="da-DK" sz="1200" dirty="0"/>
          </a:p>
        </p:txBody>
      </p:sp>
      <p:sp>
        <p:nvSpPr>
          <p:cNvPr id="3" name="Rectangle 2"/>
          <p:cNvSpPr/>
          <p:nvPr/>
        </p:nvSpPr>
        <p:spPr>
          <a:xfrm>
            <a:off x="542925" y="2060848"/>
            <a:ext cx="8493571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sz="1400" dirty="0">
              <a:solidFill>
                <a:srgbClr val="000099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99"/>
                </a:solidFill>
              </a:rPr>
              <a:t>New </a:t>
            </a:r>
            <a:r>
              <a:rPr lang="en-US" sz="1400" dirty="0">
                <a:solidFill>
                  <a:srgbClr val="000099"/>
                </a:solidFill>
              </a:rPr>
              <a:t>layout (to reflect ECO web style</a:t>
            </a:r>
            <a:r>
              <a:rPr lang="en-US" sz="1400" dirty="0" smtClean="0">
                <a:solidFill>
                  <a:srgbClr val="000099"/>
                </a:solidFill>
              </a:rPr>
              <a:t>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 smtClean="0">
              <a:solidFill>
                <a:srgbClr val="000099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>
                <a:solidFill>
                  <a:srgbClr val="000099"/>
                </a:solidFill>
              </a:rPr>
              <a:t>Enhanced term selection: two ways of selecting allocation and application </a:t>
            </a:r>
            <a:r>
              <a:rPr lang="en-US" sz="1400" dirty="0" smtClean="0">
                <a:solidFill>
                  <a:srgbClr val="000099"/>
                </a:solidFill>
              </a:rPr>
              <a:t>terms (hierarchical/layer </a:t>
            </a:r>
            <a:r>
              <a:rPr lang="en-US" sz="1400" dirty="0">
                <a:solidFill>
                  <a:srgbClr val="000099"/>
                </a:solidFill>
              </a:rPr>
              <a:t>term selection , i.e. search directly on Layer 1,2 or 3 </a:t>
            </a:r>
            <a:r>
              <a:rPr lang="en-US" sz="1400" dirty="0" smtClean="0">
                <a:solidFill>
                  <a:srgbClr val="000099"/>
                </a:solidFill>
              </a:rPr>
              <a:t>terms, or ‘flat list’)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 smtClean="0">
              <a:solidFill>
                <a:srgbClr val="000099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99"/>
                </a:solidFill>
              </a:rPr>
              <a:t>New section/page: ‘Spectrum inventory’, with non-regulatory </a:t>
            </a:r>
            <a:r>
              <a:rPr lang="en-US" sz="1400" dirty="0" smtClean="0">
                <a:solidFill>
                  <a:srgbClr val="000099"/>
                </a:solidFill>
              </a:rPr>
              <a:t>information:</a:t>
            </a:r>
            <a:endParaRPr lang="en-US" sz="1400" dirty="0">
              <a:solidFill>
                <a:srgbClr val="000099"/>
              </a:solidFill>
            </a:endParaRPr>
          </a:p>
          <a:p>
            <a:pPr marL="800100" lvl="1" indent="-342900">
              <a:buFont typeface="Arial" charset="0"/>
              <a:buChar char="•"/>
            </a:pPr>
            <a:r>
              <a:rPr lang="en-US" sz="1400" dirty="0" smtClean="0">
                <a:solidFill>
                  <a:srgbClr val="FF0000"/>
                </a:solidFill>
              </a:rPr>
              <a:t>‘ETSI </a:t>
            </a:r>
            <a:r>
              <a:rPr lang="en-US" sz="1400" dirty="0" err="1" smtClean="0">
                <a:solidFill>
                  <a:srgbClr val="FF0000"/>
                </a:solidFill>
              </a:rPr>
              <a:t>Srdoc</a:t>
            </a:r>
            <a:r>
              <a:rPr lang="en-US" sz="1400" dirty="0" smtClean="0">
                <a:solidFill>
                  <a:srgbClr val="FF0000"/>
                </a:solidFill>
              </a:rPr>
              <a:t>’ </a:t>
            </a:r>
            <a:r>
              <a:rPr lang="en-US" sz="1400" dirty="0" smtClean="0">
                <a:solidFill>
                  <a:srgbClr val="FF0000"/>
                </a:solidFill>
              </a:rPr>
              <a:t>information included as discussed with ETSI –ECO web-meeting on 5 July 2012 (</a:t>
            </a:r>
            <a:r>
              <a:rPr lang="en-US" sz="1400" dirty="0" err="1" smtClean="0">
                <a:solidFill>
                  <a:srgbClr val="FF0000"/>
                </a:solidFill>
              </a:rPr>
              <a:t>Srdoc</a:t>
            </a:r>
            <a:r>
              <a:rPr lang="en-US" sz="1400" dirty="0" smtClean="0">
                <a:solidFill>
                  <a:srgbClr val="FF0000"/>
                </a:solidFill>
              </a:rPr>
              <a:t> WI and published TR -&gt; link to ETSI, </a:t>
            </a:r>
            <a:r>
              <a:rPr lang="da-DK" sz="1400" dirty="0" smtClean="0">
                <a:solidFill>
                  <a:srgbClr val="FF0000"/>
                </a:solidFill>
              </a:rPr>
              <a:t>ECO </a:t>
            </a:r>
            <a:r>
              <a:rPr lang="da-DK" sz="1400" dirty="0">
                <a:solidFill>
                  <a:srgbClr val="FF0000"/>
                </a:solidFill>
              </a:rPr>
              <a:t>uploads </a:t>
            </a:r>
            <a:r>
              <a:rPr lang="da-DK" sz="1400" dirty="0" smtClean="0">
                <a:solidFill>
                  <a:srgbClr val="FF0000"/>
                </a:solidFill>
              </a:rPr>
              <a:t>draft SRdoc </a:t>
            </a:r>
            <a:r>
              <a:rPr lang="da-DK" sz="1400" dirty="0">
                <a:solidFill>
                  <a:srgbClr val="FF0000"/>
                </a:solidFill>
              </a:rPr>
              <a:t>information when the documents become available to ECC </a:t>
            </a:r>
            <a:r>
              <a:rPr lang="da-DK" sz="1400" dirty="0" smtClean="0">
                <a:solidFill>
                  <a:srgbClr val="FF0000"/>
                </a:solidFill>
              </a:rPr>
              <a:t>fora</a:t>
            </a:r>
            <a:r>
              <a:rPr lang="da-DK" sz="1400" dirty="0" smtClean="0">
                <a:solidFill>
                  <a:srgbClr val="FF0000"/>
                </a:solidFill>
              </a:rPr>
              <a:t>) - implemented;</a:t>
            </a:r>
            <a:endParaRPr lang="da-DK" sz="1400" dirty="0">
              <a:solidFill>
                <a:srgbClr val="FF0000"/>
              </a:solidFill>
            </a:endParaRPr>
          </a:p>
          <a:p>
            <a:pPr marL="800100" lvl="1" indent="-342900">
              <a:buFont typeface="Arial" charset="0"/>
              <a:buChar char="•"/>
            </a:pPr>
            <a:r>
              <a:rPr lang="da-DK" sz="1400" dirty="0" smtClean="0">
                <a:solidFill>
                  <a:srgbClr val="000099"/>
                </a:solidFill>
              </a:rPr>
              <a:t>‘ECC-ECO’ </a:t>
            </a:r>
            <a:r>
              <a:rPr lang="da-DK" sz="1400" dirty="0">
                <a:solidFill>
                  <a:srgbClr val="000099"/>
                </a:solidFill>
              </a:rPr>
              <a:t>section contains all spectrum relevant ECC/ERC Reports , CEPT Reports, ECO Reports, but also questionnaire results etc</a:t>
            </a:r>
            <a:r>
              <a:rPr lang="da-DK" sz="1400" dirty="0" smtClean="0">
                <a:solidFill>
                  <a:srgbClr val="000099"/>
                </a:solidFill>
              </a:rPr>
              <a:t>.</a:t>
            </a:r>
            <a:endParaRPr lang="en-US" sz="1400" dirty="0" smtClean="0">
              <a:solidFill>
                <a:srgbClr val="000099"/>
              </a:solidFill>
            </a:endParaRPr>
          </a:p>
          <a:p>
            <a:pPr marL="800100" lvl="1" indent="-342900">
              <a:buFont typeface="Arial" charset="0"/>
              <a:buChar char="•"/>
            </a:pPr>
            <a:r>
              <a:rPr lang="da-DK" sz="1400" dirty="0" smtClean="0">
                <a:solidFill>
                  <a:srgbClr val="000099"/>
                </a:solidFill>
              </a:rPr>
              <a:t>‘EU’; relevant EU documents are uploaded by ECO</a:t>
            </a:r>
          </a:p>
          <a:p>
            <a:pPr marL="800100" lvl="1" indent="-342900">
              <a:buFont typeface="Arial" charset="0"/>
              <a:buChar char="•"/>
            </a:pPr>
            <a:r>
              <a:rPr lang="da-DK" sz="1400" dirty="0" smtClean="0">
                <a:solidFill>
                  <a:srgbClr val="000099"/>
                </a:solidFill>
              </a:rPr>
              <a:t>‘National’ (for docs on spectrum evolution), </a:t>
            </a:r>
            <a:r>
              <a:rPr lang="da-DK" sz="1400" dirty="0">
                <a:solidFill>
                  <a:srgbClr val="000099"/>
                </a:solidFill>
              </a:rPr>
              <a:t>uploaded by national </a:t>
            </a:r>
            <a:r>
              <a:rPr lang="da-DK" sz="1400" dirty="0" smtClean="0">
                <a:solidFill>
                  <a:srgbClr val="000099"/>
                </a:solidFill>
              </a:rPr>
              <a:t>administrations</a:t>
            </a:r>
          </a:p>
          <a:p>
            <a:pPr marL="800100" lvl="1" indent="-342900">
              <a:buFont typeface="Arial" charset="0"/>
              <a:buChar char="•"/>
            </a:pPr>
            <a:r>
              <a:rPr lang="da-DK" sz="1400" dirty="0" smtClean="0">
                <a:solidFill>
                  <a:srgbClr val="000099"/>
                </a:solidFill>
              </a:rPr>
              <a:t>Third </a:t>
            </a:r>
            <a:r>
              <a:rPr lang="da-DK" sz="1400" dirty="0" smtClean="0">
                <a:solidFill>
                  <a:srgbClr val="000099"/>
                </a:solidFill>
              </a:rPr>
              <a:t>parties</a:t>
            </a:r>
            <a:endParaRPr lang="da-DK" sz="1400" dirty="0">
              <a:solidFill>
                <a:srgbClr val="000099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da-DK" sz="1400" dirty="0">
                <a:solidFill>
                  <a:srgbClr val="000099"/>
                </a:solidFill>
              </a:rPr>
              <a:t>Other new </a:t>
            </a:r>
            <a:r>
              <a:rPr lang="da-DK" sz="1400" dirty="0" smtClean="0">
                <a:solidFill>
                  <a:srgbClr val="000099"/>
                </a:solidFill>
              </a:rPr>
              <a:t>– regulatory - document </a:t>
            </a:r>
            <a:r>
              <a:rPr lang="da-DK" sz="1400" dirty="0">
                <a:solidFill>
                  <a:srgbClr val="000099"/>
                </a:solidFill>
              </a:rPr>
              <a:t>types</a:t>
            </a:r>
            <a:r>
              <a:rPr lang="da-DK" sz="1400" dirty="0" smtClean="0">
                <a:solidFill>
                  <a:srgbClr val="000099"/>
                </a:solidFill>
              </a:rPr>
              <a:t>:</a:t>
            </a:r>
            <a:endParaRPr lang="da-DK" sz="1400" dirty="0">
              <a:solidFill>
                <a:srgbClr val="000099"/>
              </a:solidFill>
            </a:endParaRPr>
          </a:p>
          <a:p>
            <a:pPr marL="800100" lvl="1" indent="-342900">
              <a:buFont typeface="Arial" charset="0"/>
              <a:buChar char="•"/>
            </a:pPr>
            <a:r>
              <a:rPr lang="da-DK" sz="1400" dirty="0" smtClean="0">
                <a:solidFill>
                  <a:srgbClr val="000099"/>
                </a:solidFill>
              </a:rPr>
              <a:t>‘EC Decisions’, linked to </a:t>
            </a:r>
            <a:r>
              <a:rPr lang="da-DK" sz="1400" dirty="0" smtClean="0">
                <a:solidFill>
                  <a:srgbClr val="000099"/>
                </a:solidFill>
              </a:rPr>
              <a:t>ECA in EFIS, </a:t>
            </a:r>
            <a:r>
              <a:rPr lang="da-DK" sz="1400" dirty="0" smtClean="0">
                <a:solidFill>
                  <a:srgbClr val="000099"/>
                </a:solidFill>
              </a:rPr>
              <a:t>uploaded by ECO</a:t>
            </a:r>
          </a:p>
          <a:p>
            <a:pPr marL="800100" lvl="1" indent="-342900">
              <a:buFont typeface="Arial" charset="0"/>
              <a:buChar char="•"/>
            </a:pPr>
            <a:r>
              <a:rPr lang="da-DK" sz="1400" dirty="0" smtClean="0">
                <a:solidFill>
                  <a:srgbClr val="000099"/>
                </a:solidFill>
              </a:rPr>
              <a:t>‘RIS Models’ , linked to </a:t>
            </a:r>
            <a:r>
              <a:rPr lang="da-DK" sz="1400" dirty="0" smtClean="0">
                <a:solidFill>
                  <a:srgbClr val="000099"/>
                </a:solidFill>
              </a:rPr>
              <a:t>ECA in EFIS, </a:t>
            </a:r>
            <a:r>
              <a:rPr lang="da-DK" sz="1400" dirty="0" smtClean="0">
                <a:solidFill>
                  <a:srgbClr val="000099"/>
                </a:solidFill>
              </a:rPr>
              <a:t>uploaded by ECO</a:t>
            </a:r>
          </a:p>
          <a:p>
            <a:pPr marL="800100" lvl="1" indent="-342900">
              <a:buFont typeface="Arial" charset="0"/>
              <a:buChar char="•"/>
            </a:pPr>
            <a:r>
              <a:rPr lang="da-DK" sz="1400" dirty="0" smtClean="0">
                <a:solidFill>
                  <a:srgbClr val="000099"/>
                </a:solidFill>
              </a:rPr>
              <a:t>‘Licensing info’:  </a:t>
            </a:r>
            <a:r>
              <a:rPr lang="en-US" sz="1400" dirty="0">
                <a:solidFill>
                  <a:srgbClr val="000099"/>
                </a:solidFill>
              </a:rPr>
              <a:t>for national administrations to upload general info on licence-exempt rulings or general licensing </a:t>
            </a:r>
            <a:r>
              <a:rPr lang="en-US" sz="1400" dirty="0" smtClean="0">
                <a:solidFill>
                  <a:srgbClr val="000099"/>
                </a:solidFill>
              </a:rPr>
              <a:t>documents </a:t>
            </a:r>
            <a:r>
              <a:rPr lang="en-US" sz="1400" dirty="0">
                <a:solidFill>
                  <a:srgbClr val="000099"/>
                </a:solidFill>
              </a:rPr>
              <a:t>(e.g. </a:t>
            </a:r>
            <a:r>
              <a:rPr lang="en-US" sz="1400" dirty="0" smtClean="0">
                <a:solidFill>
                  <a:srgbClr val="000099"/>
                </a:solidFill>
              </a:rPr>
              <a:t>PMR/PAMR)</a:t>
            </a:r>
            <a:endParaRPr lang="da-DK" sz="1400" dirty="0">
              <a:solidFill>
                <a:srgbClr val="000099"/>
              </a:solidFill>
            </a:endParaRPr>
          </a:p>
          <a:p>
            <a:pPr marL="800100" lvl="1" indent="-342900"/>
            <a:endParaRPr lang="da-DK" sz="1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35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251520" y="1446213"/>
            <a:ext cx="8640960" cy="533400"/>
          </a:xfrm>
        </p:spPr>
        <p:txBody>
          <a:bodyPr/>
          <a:lstStyle/>
          <a:p>
            <a:r>
              <a:rPr lang="da-DK" dirty="0"/>
              <a:t>S</a:t>
            </a:r>
            <a:r>
              <a:rPr lang="da-DK" dirty="0" smtClean="0"/>
              <a:t>oftware enhancement </a:t>
            </a:r>
            <a:r>
              <a:rPr lang="da-DK" dirty="0" smtClean="0"/>
              <a:t>(selection of)</a:t>
            </a:r>
            <a:endParaRPr lang="da-DK" sz="16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395536" y="2479536"/>
            <a:ext cx="842473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rgbClr val="FF0000"/>
                </a:solidFill>
              </a:rPr>
              <a:t>Improved </a:t>
            </a:r>
            <a:r>
              <a:rPr lang="en-US" sz="1600" dirty="0">
                <a:solidFill>
                  <a:srgbClr val="FF0000"/>
                </a:solidFill>
              </a:rPr>
              <a:t>export of </a:t>
            </a:r>
            <a:r>
              <a:rPr lang="en-US" sz="1600" dirty="0" smtClean="0">
                <a:solidFill>
                  <a:srgbClr val="FF0000"/>
                </a:solidFill>
              </a:rPr>
              <a:t>ALL data </a:t>
            </a:r>
            <a:r>
              <a:rPr lang="en-US" sz="1600" dirty="0">
                <a:solidFill>
                  <a:srgbClr val="FF0000"/>
                </a:solidFill>
              </a:rPr>
              <a:t>from </a:t>
            </a:r>
            <a:r>
              <a:rPr lang="en-US" sz="1600" dirty="0" smtClean="0">
                <a:solidFill>
                  <a:srgbClr val="FF0000"/>
                </a:solidFill>
              </a:rPr>
              <a:t>EFIS - all </a:t>
            </a:r>
            <a:r>
              <a:rPr lang="en-US" sz="1600" dirty="0">
                <a:solidFill>
                  <a:srgbClr val="FF0000"/>
                </a:solidFill>
              </a:rPr>
              <a:t>data can be exported in </a:t>
            </a:r>
            <a:r>
              <a:rPr lang="en-US" sz="1600" dirty="0" smtClean="0">
                <a:solidFill>
                  <a:srgbClr val="FF0000"/>
                </a:solidFill>
              </a:rPr>
              <a:t>table (csv format)</a:t>
            </a:r>
          </a:p>
          <a:p>
            <a:pPr marL="342900" indent="-342900"/>
            <a:endParaRPr lang="da-DK" sz="1600" dirty="0">
              <a:solidFill>
                <a:srgbClr val="000099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da-DK" sz="1600" dirty="0">
                <a:solidFill>
                  <a:srgbClr val="000099"/>
                </a:solidFill>
              </a:rPr>
              <a:t>ECC/ERC Decision/Recommendations shown in EFIS </a:t>
            </a:r>
            <a:r>
              <a:rPr lang="da-DK" sz="1600" dirty="0" smtClean="0">
                <a:solidFill>
                  <a:srgbClr val="000099"/>
                </a:solidFill>
              </a:rPr>
              <a:t>include link to </a:t>
            </a:r>
            <a:r>
              <a:rPr lang="da-DK" sz="1600" dirty="0">
                <a:solidFill>
                  <a:srgbClr val="000099"/>
                </a:solidFill>
              </a:rPr>
              <a:t>European map showing </a:t>
            </a:r>
            <a:r>
              <a:rPr lang="da-DK" sz="1600" dirty="0" smtClean="0">
                <a:solidFill>
                  <a:srgbClr val="000099"/>
                </a:solidFill>
              </a:rPr>
              <a:t>implementation of the Decs/Recs</a:t>
            </a:r>
          </a:p>
          <a:p>
            <a:pPr marL="342900" indent="-342900">
              <a:buFont typeface="Arial" charset="0"/>
              <a:buChar char="•"/>
            </a:pPr>
            <a:endParaRPr lang="da-DK" sz="1600" dirty="0" smtClean="0">
              <a:solidFill>
                <a:srgbClr val="000099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da-DK" sz="1600" dirty="0" smtClean="0">
                <a:solidFill>
                  <a:srgbClr val="000099"/>
                </a:solidFill>
              </a:rPr>
              <a:t>Tooltips (currently for main menu items; will be expanded in the near future)</a:t>
            </a:r>
          </a:p>
          <a:p>
            <a:pPr marL="342900" indent="-342900">
              <a:buFont typeface="Arial" charset="0"/>
              <a:buChar char="•"/>
            </a:pPr>
            <a:endParaRPr lang="da-DK" sz="1600" dirty="0" smtClean="0">
              <a:solidFill>
                <a:srgbClr val="000099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da-DK" sz="1600" dirty="0">
                <a:solidFill>
                  <a:srgbClr val="000099"/>
                </a:solidFill>
              </a:rPr>
              <a:t>Grouped document display (each doc appearing only once, related info displayed next to doc</a:t>
            </a:r>
            <a:r>
              <a:rPr lang="da-DK" sz="1600" dirty="0" smtClean="0">
                <a:solidFill>
                  <a:srgbClr val="000099"/>
                </a:solidFill>
              </a:rPr>
              <a:t>) + document comments</a:t>
            </a:r>
            <a:endParaRPr lang="da-DK" sz="1600" dirty="0">
              <a:solidFill>
                <a:srgbClr val="000099"/>
              </a:solidFill>
            </a:endParaRPr>
          </a:p>
          <a:p>
            <a:pPr marL="342900" indent="-342900">
              <a:buFont typeface="Arial" charset="0"/>
              <a:buChar char="•"/>
            </a:pPr>
            <a:endParaRPr lang="da-DK" sz="1600" dirty="0">
              <a:solidFill>
                <a:srgbClr val="000099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da-DK" sz="1600" dirty="0">
                <a:solidFill>
                  <a:srgbClr val="000099"/>
                </a:solidFill>
              </a:rPr>
              <a:t>European Common allocations for frequency range of any document linked to ECA displayable via click on </a:t>
            </a:r>
            <a:r>
              <a:rPr lang="da-DK" sz="1600" dirty="0" smtClean="0">
                <a:solidFill>
                  <a:srgbClr val="000099"/>
                </a:solidFill>
              </a:rPr>
              <a:t>icon</a:t>
            </a:r>
          </a:p>
          <a:p>
            <a:pPr marL="342900" indent="-342900">
              <a:buFont typeface="Arial" charset="0"/>
              <a:buChar char="•"/>
            </a:pPr>
            <a:endParaRPr lang="da-DK" sz="1600" dirty="0" smtClean="0">
              <a:solidFill>
                <a:srgbClr val="000099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1600" dirty="0">
                <a:solidFill>
                  <a:srgbClr val="000099"/>
                </a:solidFill>
              </a:rPr>
              <a:t>Google</a:t>
            </a:r>
            <a:r>
              <a:rPr lang="da-DK" sz="1600" dirty="0">
                <a:solidFill>
                  <a:srgbClr val="000099"/>
                </a:solidFill>
              </a:rPr>
              <a:t> translate functionality</a:t>
            </a:r>
          </a:p>
          <a:p>
            <a:pPr marL="342900" indent="-342900">
              <a:buFont typeface="Arial" charset="0"/>
              <a:buChar char="•"/>
            </a:pPr>
            <a:endParaRPr lang="da-DK" sz="1600" dirty="0">
              <a:solidFill>
                <a:srgbClr val="000099"/>
              </a:solidFill>
            </a:endParaRPr>
          </a:p>
          <a:p>
            <a:pPr marL="342900" indent="-342900">
              <a:buFont typeface="Arial" charset="0"/>
              <a:buChar char="•"/>
            </a:pPr>
            <a:endParaRPr lang="da-DK" sz="16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251520" y="1446213"/>
            <a:ext cx="8640960" cy="533400"/>
          </a:xfrm>
        </p:spPr>
        <p:txBody>
          <a:bodyPr/>
          <a:lstStyle/>
          <a:p>
            <a:r>
              <a:rPr lang="da-DK" dirty="0" smtClean="0"/>
              <a:t>Software enhancement (selection of)</a:t>
            </a:r>
            <a:r>
              <a:rPr lang="da-DK" dirty="0" smtClean="0"/>
              <a:t/>
            </a:r>
            <a:br>
              <a:rPr lang="da-DK" dirty="0" smtClean="0"/>
            </a:br>
            <a:endParaRPr lang="da-DK" sz="16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23528" y="2156658"/>
            <a:ext cx="8493571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US" sz="1600" dirty="0">
              <a:solidFill>
                <a:srgbClr val="000099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1600" dirty="0" smtClean="0">
                <a:solidFill>
                  <a:srgbClr val="000099"/>
                </a:solidFill>
              </a:rPr>
              <a:t>Choice </a:t>
            </a:r>
            <a:r>
              <a:rPr lang="en-US" sz="1600" dirty="0" smtClean="0">
                <a:solidFill>
                  <a:srgbClr val="000099"/>
                </a:solidFill>
              </a:rPr>
              <a:t>of hierarchical or alphabetical application term list (‘flat list’) throughout the system (in addition to the ‘layer’ selection option)</a:t>
            </a:r>
          </a:p>
          <a:p>
            <a:pPr marL="342900" indent="-342900">
              <a:buFont typeface="Arial" charset="0"/>
              <a:buChar char="•"/>
            </a:pPr>
            <a:endParaRPr lang="en-US" sz="1600" dirty="0" smtClean="0">
              <a:solidFill>
                <a:srgbClr val="000099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1600" dirty="0" smtClean="0">
                <a:solidFill>
                  <a:srgbClr val="FF0000"/>
                </a:solidFill>
              </a:rPr>
              <a:t>ECA applications search for frequency range of ETSI </a:t>
            </a:r>
            <a:r>
              <a:rPr lang="en-US" sz="1600" dirty="0" err="1" smtClean="0">
                <a:solidFill>
                  <a:srgbClr val="FF0000"/>
                </a:solidFill>
              </a:rPr>
              <a:t>Srdocs</a:t>
            </a:r>
            <a:r>
              <a:rPr lang="en-US" sz="1600" dirty="0" smtClean="0">
                <a:solidFill>
                  <a:srgbClr val="FF0000"/>
                </a:solidFill>
              </a:rPr>
              <a:t> and ETSI Draft </a:t>
            </a:r>
            <a:r>
              <a:rPr lang="en-US" sz="1600" dirty="0" err="1" smtClean="0">
                <a:solidFill>
                  <a:srgbClr val="FF0000"/>
                </a:solidFill>
              </a:rPr>
              <a:t>Srdocs</a:t>
            </a:r>
            <a:r>
              <a:rPr lang="en-US" sz="1600" dirty="0" smtClean="0">
                <a:solidFill>
                  <a:srgbClr val="FF0000"/>
                </a:solidFill>
              </a:rPr>
              <a:t> (as was requested by ETSI)</a:t>
            </a:r>
            <a:endParaRPr lang="en-US" sz="1600" dirty="0" smtClean="0">
              <a:solidFill>
                <a:srgbClr val="FF0000"/>
              </a:solidFill>
            </a:endParaRPr>
          </a:p>
          <a:p>
            <a:pPr marL="342900" indent="-342900">
              <a:buFont typeface="Arial" charset="0"/>
              <a:buChar char="•"/>
            </a:pPr>
            <a:endParaRPr lang="en-US" sz="1600" dirty="0">
              <a:solidFill>
                <a:srgbClr val="000099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1600" dirty="0">
                <a:solidFill>
                  <a:srgbClr val="000099"/>
                </a:solidFill>
              </a:rPr>
              <a:t>Third party’ documents (proposed by ECC/ECO </a:t>
            </a:r>
            <a:r>
              <a:rPr lang="en-US" sz="1600" dirty="0" err="1">
                <a:solidFill>
                  <a:srgbClr val="000099"/>
                </a:solidFill>
              </a:rPr>
              <a:t>MoU</a:t>
            </a:r>
            <a:r>
              <a:rPr lang="en-US" sz="1600" dirty="0">
                <a:solidFill>
                  <a:srgbClr val="000099"/>
                </a:solidFill>
              </a:rPr>
              <a:t> or </a:t>
            </a:r>
            <a:r>
              <a:rPr lang="en-US" sz="1600" dirty="0" err="1">
                <a:solidFill>
                  <a:srgbClr val="000099"/>
                </a:solidFill>
              </a:rPr>
              <a:t>LoU</a:t>
            </a:r>
            <a:r>
              <a:rPr lang="en-US" sz="1600" dirty="0">
                <a:solidFill>
                  <a:srgbClr val="000099"/>
                </a:solidFill>
              </a:rPr>
              <a:t> partner, uploaded by ECO):</a:t>
            </a:r>
          </a:p>
          <a:p>
            <a:pPr marL="800100" lvl="1" indent="-342900">
              <a:buFont typeface="Arial" charset="0"/>
              <a:buChar char="•"/>
            </a:pPr>
            <a:r>
              <a:rPr lang="fr-FR" sz="1600" dirty="0">
                <a:solidFill>
                  <a:srgbClr val="000099"/>
                </a:solidFill>
              </a:rPr>
              <a:t>Documentation </a:t>
            </a:r>
            <a:r>
              <a:rPr lang="fr-FR" sz="1600" dirty="0" err="1">
                <a:solidFill>
                  <a:srgbClr val="000099"/>
                </a:solidFill>
              </a:rPr>
              <a:t>from</a:t>
            </a:r>
            <a:r>
              <a:rPr lang="fr-FR" sz="1600" dirty="0">
                <a:solidFill>
                  <a:srgbClr val="000099"/>
                </a:solidFill>
              </a:rPr>
              <a:t> ETSI, CRAF, UIC, EBU and ITU </a:t>
            </a:r>
            <a:r>
              <a:rPr lang="fr-FR" sz="1600" dirty="0" err="1">
                <a:solidFill>
                  <a:srgbClr val="000099"/>
                </a:solidFill>
              </a:rPr>
              <a:t>Broadcast</a:t>
            </a:r>
            <a:r>
              <a:rPr lang="fr-FR" sz="1600" dirty="0">
                <a:solidFill>
                  <a:srgbClr val="000099"/>
                </a:solidFill>
              </a:rPr>
              <a:t> Web </a:t>
            </a:r>
            <a:r>
              <a:rPr lang="fr-FR" sz="1600" dirty="0" err="1">
                <a:solidFill>
                  <a:srgbClr val="000099"/>
                </a:solidFill>
              </a:rPr>
              <a:t>already</a:t>
            </a:r>
            <a:r>
              <a:rPr lang="fr-FR" sz="1600" dirty="0">
                <a:solidFill>
                  <a:srgbClr val="000099"/>
                </a:solidFill>
              </a:rPr>
              <a:t> </a:t>
            </a:r>
            <a:r>
              <a:rPr lang="fr-FR" sz="1600" dirty="0" err="1">
                <a:solidFill>
                  <a:srgbClr val="000099"/>
                </a:solidFill>
              </a:rPr>
              <a:t>available</a:t>
            </a:r>
            <a:r>
              <a:rPr lang="fr-FR" sz="1600" dirty="0">
                <a:solidFill>
                  <a:srgbClr val="000099"/>
                </a:solidFill>
              </a:rPr>
              <a:t>; ECO continues to </a:t>
            </a:r>
            <a:r>
              <a:rPr lang="fr-FR" sz="1600" dirty="0" err="1">
                <a:solidFill>
                  <a:srgbClr val="000099"/>
                </a:solidFill>
              </a:rPr>
              <a:t>add</a:t>
            </a:r>
            <a:r>
              <a:rPr lang="fr-FR" sz="1600" dirty="0">
                <a:solidFill>
                  <a:srgbClr val="000099"/>
                </a:solidFill>
              </a:rPr>
              <a:t> info </a:t>
            </a:r>
            <a:r>
              <a:rPr lang="fr-FR" sz="1600" dirty="0" err="1">
                <a:solidFill>
                  <a:srgbClr val="000099"/>
                </a:solidFill>
              </a:rPr>
              <a:t>from</a:t>
            </a:r>
            <a:r>
              <a:rPr lang="fr-FR" sz="1600" dirty="0">
                <a:solidFill>
                  <a:srgbClr val="000099"/>
                </a:solidFill>
              </a:rPr>
              <a:t> ‘</a:t>
            </a:r>
            <a:r>
              <a:rPr lang="fr-FR" sz="1600" dirty="0" err="1">
                <a:solidFill>
                  <a:srgbClr val="000099"/>
                </a:solidFill>
              </a:rPr>
              <a:t>third</a:t>
            </a:r>
            <a:r>
              <a:rPr lang="fr-FR" sz="1600" dirty="0">
                <a:solidFill>
                  <a:srgbClr val="000099"/>
                </a:solidFill>
              </a:rPr>
              <a:t> parties</a:t>
            </a:r>
            <a:r>
              <a:rPr lang="fr-FR" sz="1600" dirty="0" smtClean="0">
                <a:solidFill>
                  <a:srgbClr val="000099"/>
                </a:solidFill>
              </a:rPr>
              <a:t>’</a:t>
            </a:r>
          </a:p>
          <a:p>
            <a:pPr marL="800100" lvl="1" indent="-342900">
              <a:buFont typeface="Arial" charset="0"/>
              <a:buChar char="•"/>
            </a:pPr>
            <a:endParaRPr lang="fr-FR" sz="1600" dirty="0">
              <a:solidFill>
                <a:srgbClr val="000099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1600" dirty="0" smtClean="0">
                <a:solidFill>
                  <a:srgbClr val="000099"/>
                </a:solidFill>
              </a:rPr>
              <a:t>Various </a:t>
            </a:r>
            <a:r>
              <a:rPr lang="en-US" sz="1600" dirty="0">
                <a:solidFill>
                  <a:srgbClr val="000099"/>
                </a:solidFill>
              </a:rPr>
              <a:t>layout improvements, </a:t>
            </a:r>
            <a:r>
              <a:rPr lang="en-US" sz="1600" dirty="0" smtClean="0">
                <a:solidFill>
                  <a:srgbClr val="000099"/>
                </a:solidFill>
              </a:rPr>
              <a:t>incl. </a:t>
            </a:r>
            <a:r>
              <a:rPr lang="en-US" sz="1600" dirty="0">
                <a:solidFill>
                  <a:srgbClr val="000099"/>
                </a:solidFill>
              </a:rPr>
              <a:t>menu bar layout and use of icons for </a:t>
            </a:r>
            <a:r>
              <a:rPr lang="en-US" sz="1600" dirty="0" smtClean="0">
                <a:solidFill>
                  <a:srgbClr val="000099"/>
                </a:solidFill>
              </a:rPr>
              <a:t>some data items</a:t>
            </a:r>
          </a:p>
          <a:p>
            <a:pPr marL="342900" indent="-342900">
              <a:buFont typeface="Arial" charset="0"/>
              <a:buChar char="•"/>
            </a:pPr>
            <a:endParaRPr lang="en-US" sz="1600" dirty="0" smtClean="0">
              <a:solidFill>
                <a:srgbClr val="000099"/>
              </a:solidFill>
            </a:endParaRPr>
          </a:p>
          <a:p>
            <a:pPr marL="342900" indent="-342900">
              <a:buFont typeface="Arial" charset="0"/>
              <a:buChar char="•"/>
            </a:pPr>
            <a:endParaRPr lang="en-US" sz="1600" dirty="0">
              <a:solidFill>
                <a:srgbClr val="000099"/>
              </a:solidFill>
            </a:endParaRPr>
          </a:p>
          <a:p>
            <a:pPr marL="342900" indent="-342900">
              <a:buFont typeface="Arial" charset="0"/>
              <a:buChar char="•"/>
            </a:pPr>
            <a:endParaRPr lang="en-US" sz="1600" dirty="0" smtClean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76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446213"/>
            <a:ext cx="7543800" cy="533400"/>
          </a:xfrm>
        </p:spPr>
        <p:txBody>
          <a:bodyPr/>
          <a:lstStyle/>
          <a:p>
            <a:r>
              <a:rPr lang="en-GB" dirty="0" smtClean="0"/>
              <a:t>General overview </a:t>
            </a:r>
            <a:endParaRPr lang="en-US" dirty="0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23528" y="2183904"/>
            <a:ext cx="8640960" cy="424829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600" dirty="0" smtClean="0">
                <a:solidFill>
                  <a:srgbClr val="000099"/>
                </a:solidFill>
              </a:rPr>
              <a:t>The ECA (European Common Allocations) table is fully merged into </a:t>
            </a:r>
            <a:r>
              <a:rPr lang="en-US" sz="1600" dirty="0" smtClean="0">
                <a:solidFill>
                  <a:srgbClr val="000099"/>
                </a:solidFill>
              </a:rPr>
              <a:t>EFIS. The ECA database was switched of in September 2012.</a:t>
            </a:r>
            <a:endParaRPr lang="en-US" sz="1600" dirty="0" smtClean="0">
              <a:solidFill>
                <a:srgbClr val="000099"/>
              </a:solidFill>
            </a:endParaRPr>
          </a:p>
          <a:p>
            <a:pPr marL="342900" lvl="1" indent="-342900">
              <a:buFontTx/>
              <a:buChar char="•"/>
            </a:pPr>
            <a:r>
              <a:rPr lang="en-US" sz="1600" dirty="0" smtClean="0">
                <a:solidFill>
                  <a:srgbClr val="000099"/>
                </a:solidFill>
              </a:rPr>
              <a:t>EFIS contains the ECA table, an ITU table and 42 national tables</a:t>
            </a:r>
          </a:p>
          <a:p>
            <a:pPr marL="742950" lvl="2" indent="-342900"/>
            <a:r>
              <a:rPr lang="en-US" sz="1600" dirty="0" smtClean="0">
                <a:solidFill>
                  <a:srgbClr val="000099"/>
                </a:solidFill>
              </a:rPr>
              <a:t>Macedonia </a:t>
            </a:r>
            <a:r>
              <a:rPr lang="en-US" sz="1600" dirty="0">
                <a:solidFill>
                  <a:srgbClr val="000099"/>
                </a:solidFill>
              </a:rPr>
              <a:t>FYROM has recently uploaded frequency allocations and </a:t>
            </a:r>
            <a:r>
              <a:rPr lang="en-US" sz="1600" dirty="0" smtClean="0">
                <a:solidFill>
                  <a:srgbClr val="000099"/>
                </a:solidFill>
              </a:rPr>
              <a:t>applications</a:t>
            </a:r>
          </a:p>
          <a:p>
            <a:pPr marL="742950" lvl="2" indent="-342900"/>
            <a:r>
              <a:rPr lang="en-US" sz="1600" dirty="0" smtClean="0">
                <a:solidFill>
                  <a:srgbClr val="000099"/>
                </a:solidFill>
              </a:rPr>
              <a:t>Albania </a:t>
            </a:r>
            <a:r>
              <a:rPr lang="en-US" sz="1600" dirty="0">
                <a:solidFill>
                  <a:srgbClr val="000099"/>
                </a:solidFill>
              </a:rPr>
              <a:t>and Georgia have published frequency allocations</a:t>
            </a:r>
          </a:p>
          <a:p>
            <a:pPr marL="742950" lvl="2" indent="-342900"/>
            <a:r>
              <a:rPr lang="en-US" sz="1600" dirty="0" smtClean="0">
                <a:solidFill>
                  <a:srgbClr val="000099"/>
                </a:solidFill>
              </a:rPr>
              <a:t>Three of the countries in EFIS currently have links to NTFAs on national websites, but are expected to upload data before long</a:t>
            </a:r>
          </a:p>
          <a:p>
            <a:pPr lvl="2"/>
            <a:r>
              <a:rPr lang="en-US" sz="1600" dirty="0" smtClean="0">
                <a:solidFill>
                  <a:srgbClr val="000099"/>
                </a:solidFill>
              </a:rPr>
              <a:t>Russia is expected to upload its NTFA data to EFIS some time in the autumn</a:t>
            </a:r>
          </a:p>
          <a:p>
            <a:pPr lvl="2"/>
            <a:r>
              <a:rPr lang="en-US" sz="1600" dirty="0" smtClean="0">
                <a:solidFill>
                  <a:srgbClr val="000099"/>
                </a:solidFill>
              </a:rPr>
              <a:t>ECO is in regular contact with Belarus and the Ukraine</a:t>
            </a:r>
          </a:p>
          <a:p>
            <a:endParaRPr lang="en-US" sz="1600" dirty="0" smtClean="0">
              <a:solidFill>
                <a:srgbClr val="000099"/>
              </a:solidFill>
            </a:endParaRPr>
          </a:p>
          <a:p>
            <a:r>
              <a:rPr lang="en-US" sz="1600" dirty="0" smtClean="0">
                <a:solidFill>
                  <a:srgbClr val="000099"/>
                </a:solidFill>
              </a:rPr>
              <a:t>Some general EFIS statistics</a:t>
            </a:r>
            <a:br>
              <a:rPr lang="en-US" sz="1600" dirty="0" smtClean="0">
                <a:solidFill>
                  <a:srgbClr val="000099"/>
                </a:solidFill>
              </a:rPr>
            </a:br>
            <a:r>
              <a:rPr lang="en-US" sz="1600" dirty="0" smtClean="0">
                <a:solidFill>
                  <a:srgbClr val="000099"/>
                </a:solidFill>
              </a:rPr>
              <a:t>(as of 3 August 2012):</a:t>
            </a:r>
            <a:endParaRPr lang="en-US" sz="1600" dirty="0">
              <a:solidFill>
                <a:srgbClr val="000099"/>
              </a:solidFill>
            </a:endParaRPr>
          </a:p>
          <a:p>
            <a:pPr marL="342900" lvl="1" indent="-342900">
              <a:buFontTx/>
              <a:buChar char="•"/>
            </a:pPr>
            <a:endParaRPr lang="en-US" sz="1600" dirty="0">
              <a:solidFill>
                <a:srgbClr val="000099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049406"/>
              </p:ext>
            </p:extLst>
          </p:nvPr>
        </p:nvGraphicFramePr>
        <p:xfrm>
          <a:off x="3714138" y="5137399"/>
          <a:ext cx="4530271" cy="1617686"/>
        </p:xfrm>
        <a:graphic>
          <a:graphicData uri="http://schemas.openxmlformats.org/drawingml/2006/table">
            <a:tbl>
              <a:tblPr>
                <a:tableStyleId>{638B1855-1B75-4FBE-930C-398BA8C253C6}</a:tableStyleId>
              </a:tblPr>
              <a:tblGrid>
                <a:gridCol w="353806"/>
                <a:gridCol w="2938772"/>
                <a:gridCol w="91681"/>
                <a:gridCol w="1146012"/>
              </a:tblGrid>
              <a:tr h="205737">
                <a:tc>
                  <a:txBody>
                    <a:bodyPr/>
                    <a:lstStyle/>
                    <a:p>
                      <a:pPr algn="l"/>
                      <a:endParaRPr lang="da-DK" sz="1100" dirty="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00" dirty="0">
                          <a:solidFill>
                            <a:srgbClr val="FFFFFF"/>
                          </a:solidFill>
                        </a:rPr>
                        <a:t>Frequency </a:t>
                      </a:r>
                      <a:r>
                        <a:rPr lang="da-DK" sz="1100" dirty="0" smtClean="0">
                          <a:solidFill>
                            <a:srgbClr val="FFFFFF"/>
                          </a:solidFill>
                        </a:rPr>
                        <a:t>allocations </a:t>
                      </a:r>
                      <a:endParaRPr lang="da-DK" sz="1100" dirty="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a-DK" sz="110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00" dirty="0" smtClean="0">
                          <a:solidFill>
                            <a:srgbClr val="FFFFFF"/>
                          </a:solidFill>
                        </a:rPr>
                        <a:t>   55,285</a:t>
                      </a:r>
                      <a:endParaRPr lang="da-DK" sz="1100" dirty="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5737">
                <a:tc>
                  <a:txBody>
                    <a:bodyPr/>
                    <a:lstStyle/>
                    <a:p>
                      <a:pPr algn="l"/>
                      <a:endParaRPr lang="da-DK" sz="1100" dirty="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00" dirty="0">
                          <a:solidFill>
                            <a:srgbClr val="FFFFFF"/>
                          </a:solidFill>
                        </a:rPr>
                        <a:t>Frequency </a:t>
                      </a:r>
                      <a:r>
                        <a:rPr lang="da-DK" sz="1100" dirty="0" smtClean="0">
                          <a:solidFill>
                            <a:srgbClr val="FFFFFF"/>
                          </a:solidFill>
                        </a:rPr>
                        <a:t>applications </a:t>
                      </a:r>
                      <a:endParaRPr lang="da-DK" sz="1100" dirty="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a-DK" sz="110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00" dirty="0" smtClean="0">
                          <a:solidFill>
                            <a:srgbClr val="FFFFFF"/>
                          </a:solidFill>
                        </a:rPr>
                        <a:t>   43,401</a:t>
                      </a:r>
                      <a:endParaRPr lang="da-DK" sz="1100" dirty="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5737">
                <a:tc>
                  <a:txBody>
                    <a:bodyPr/>
                    <a:lstStyle/>
                    <a:p>
                      <a:pPr algn="l"/>
                      <a:endParaRPr lang="da-DK" sz="1100" dirty="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00" dirty="0">
                          <a:solidFill>
                            <a:srgbClr val="FFFFFF"/>
                          </a:solidFill>
                        </a:rPr>
                        <a:t>Frequency </a:t>
                      </a:r>
                      <a:r>
                        <a:rPr lang="da-DK" sz="1100" dirty="0" smtClean="0">
                          <a:solidFill>
                            <a:srgbClr val="FFFFFF"/>
                          </a:solidFill>
                        </a:rPr>
                        <a:t>tables </a:t>
                      </a:r>
                      <a:r>
                        <a:rPr lang="da-DK" sz="1100" dirty="0">
                          <a:solidFill>
                            <a:srgbClr val="FFFFFF"/>
                          </a:solidFill>
                        </a:rPr>
                        <a:t>(active users) </a:t>
                      </a:r>
                    </a:p>
                  </a:txBody>
                  <a:tcPr marL="31729" marR="31729" marT="31729" marB="31729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a-DK" sz="110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00" dirty="0" smtClean="0">
                          <a:solidFill>
                            <a:srgbClr val="FFFFFF"/>
                          </a:solidFill>
                        </a:rPr>
                        <a:t>          45</a:t>
                      </a:r>
                      <a:endParaRPr lang="da-DK" sz="1100" dirty="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5737">
                <a:tc>
                  <a:txBody>
                    <a:bodyPr/>
                    <a:lstStyle/>
                    <a:p>
                      <a:pPr algn="l"/>
                      <a:endParaRPr lang="da-DK" sz="1100" dirty="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00" dirty="0">
                          <a:solidFill>
                            <a:srgbClr val="FFFFFF"/>
                          </a:solidFill>
                        </a:rPr>
                        <a:t>Radio </a:t>
                      </a:r>
                      <a:r>
                        <a:rPr lang="da-DK" sz="1100" dirty="0" smtClean="0">
                          <a:solidFill>
                            <a:srgbClr val="FFFFFF"/>
                          </a:solidFill>
                        </a:rPr>
                        <a:t>interfaces </a:t>
                      </a:r>
                      <a:endParaRPr lang="da-DK" sz="1100" dirty="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a-DK" sz="110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00" dirty="0" smtClean="0">
                          <a:solidFill>
                            <a:srgbClr val="FFFFFF"/>
                          </a:solidFill>
                        </a:rPr>
                        <a:t>   10,375</a:t>
                      </a:r>
                      <a:endParaRPr lang="da-DK" sz="1100" dirty="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5737">
                <a:tc>
                  <a:txBody>
                    <a:bodyPr/>
                    <a:lstStyle/>
                    <a:p>
                      <a:pPr algn="l"/>
                      <a:endParaRPr lang="da-DK" sz="1100" dirty="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00" dirty="0">
                          <a:solidFill>
                            <a:srgbClr val="FFFFFF"/>
                          </a:solidFill>
                        </a:rPr>
                        <a:t>Related </a:t>
                      </a:r>
                      <a:r>
                        <a:rPr lang="da-DK" sz="1100" dirty="0" smtClean="0">
                          <a:solidFill>
                            <a:srgbClr val="FFFFFF"/>
                          </a:solidFill>
                        </a:rPr>
                        <a:t>documents </a:t>
                      </a:r>
                      <a:endParaRPr lang="da-DK" sz="1100" dirty="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a-DK" sz="110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00" dirty="0" smtClean="0">
                          <a:solidFill>
                            <a:srgbClr val="FFFFFF"/>
                          </a:solidFill>
                        </a:rPr>
                        <a:t>     7,966</a:t>
                      </a:r>
                      <a:endParaRPr lang="da-DK" sz="1100" dirty="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5737">
                <a:tc>
                  <a:txBody>
                    <a:bodyPr/>
                    <a:lstStyle/>
                    <a:p>
                      <a:pPr algn="l"/>
                      <a:endParaRPr lang="da-DK" sz="1100" dirty="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00" dirty="0">
                          <a:solidFill>
                            <a:srgbClr val="FFFFFF"/>
                          </a:solidFill>
                        </a:rPr>
                        <a:t>Related </a:t>
                      </a:r>
                      <a:r>
                        <a:rPr lang="da-DK" sz="1100" dirty="0" smtClean="0">
                          <a:solidFill>
                            <a:srgbClr val="FFFFFF"/>
                          </a:solidFill>
                        </a:rPr>
                        <a:t>document types </a:t>
                      </a:r>
                      <a:endParaRPr lang="da-DK" sz="1100" dirty="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a-DK" sz="110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00" dirty="0" smtClean="0">
                          <a:solidFill>
                            <a:srgbClr val="FFFFFF"/>
                          </a:solidFill>
                        </a:rPr>
                        <a:t>          15</a:t>
                      </a:r>
                      <a:endParaRPr lang="da-DK" sz="1100" dirty="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5737">
                <a:tc>
                  <a:txBody>
                    <a:bodyPr/>
                    <a:lstStyle/>
                    <a:p>
                      <a:pPr algn="l"/>
                      <a:endParaRPr lang="da-DK" sz="110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00">
                          <a:solidFill>
                            <a:srgbClr val="FFFFFF"/>
                          </a:solidFill>
                        </a:rPr>
                        <a:t>Radio Interface Notes </a:t>
                      </a:r>
                    </a:p>
                  </a:txBody>
                  <a:tcPr marL="31729" marR="31729" marT="31729" marB="31729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a-DK" sz="110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00" dirty="0" smtClean="0">
                          <a:solidFill>
                            <a:srgbClr val="FFFFFF"/>
                          </a:solidFill>
                        </a:rPr>
                        <a:t> 354,823</a:t>
                      </a:r>
                      <a:endParaRPr lang="da-DK" sz="1100" dirty="0">
                        <a:solidFill>
                          <a:srgbClr val="FFFFFF"/>
                        </a:solidFill>
                      </a:endParaRPr>
                    </a:p>
                  </a:txBody>
                  <a:tcPr marL="31729" marR="31729" marT="31729" marB="31729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582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BFC5C8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DCDFE0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2825</TotalTime>
  <Words>563</Words>
  <Application>Microsoft Office PowerPoint</Application>
  <PresentationFormat>On-screen Show (4:3)</PresentationFormat>
  <Paragraphs>66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Blank Presentation</vt:lpstr>
      <vt:lpstr>ECO Frequency Information System (EFIS)  Updates and enhancements in 2012</vt:lpstr>
      <vt:lpstr>Some Changes following major software update to v. 4  late December 2011</vt:lpstr>
      <vt:lpstr>Software enhancement (selection of)</vt:lpstr>
      <vt:lpstr>Software enhancement (selection of) </vt:lpstr>
      <vt:lpstr>General overview </vt:lpstr>
    </vt:vector>
  </TitlesOfParts>
  <Company>WTA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Pia HB</dc:creator>
  <cp:lastModifiedBy>Thomas Weber</cp:lastModifiedBy>
  <cp:revision>320</cp:revision>
  <cp:lastPrinted>2012-08-03T13:35:49Z</cp:lastPrinted>
  <dcterms:created xsi:type="dcterms:W3CDTF">2011-05-10T00:01:45Z</dcterms:created>
  <dcterms:modified xsi:type="dcterms:W3CDTF">2012-10-03T08:08:27Z</dcterms:modified>
</cp:coreProperties>
</file>