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89" r:id="rId3"/>
    <p:sldId id="324" r:id="rId4"/>
    <p:sldId id="301" r:id="rId5"/>
    <p:sldId id="302" r:id="rId6"/>
    <p:sldId id="320" r:id="rId7"/>
    <p:sldId id="310" r:id="rId8"/>
    <p:sldId id="332" r:id="rId9"/>
    <p:sldId id="333" r:id="rId10"/>
    <p:sldId id="311" r:id="rId11"/>
    <p:sldId id="312" r:id="rId12"/>
    <p:sldId id="335" r:id="rId13"/>
    <p:sldId id="334" r:id="rId14"/>
    <p:sldId id="306" r:id="rId15"/>
    <p:sldId id="307" r:id="rId16"/>
    <p:sldId id="308" r:id="rId17"/>
    <p:sldId id="309" r:id="rId18"/>
    <p:sldId id="336" r:id="rId19"/>
    <p:sldId id="337" r:id="rId20"/>
    <p:sldId id="321" r:id="rId21"/>
    <p:sldId id="322" r:id="rId22"/>
    <p:sldId id="323" r:id="rId23"/>
    <p:sldId id="327" r:id="rId24"/>
    <p:sldId id="303" r:id="rId25"/>
    <p:sldId id="313" r:id="rId26"/>
    <p:sldId id="314" r:id="rId27"/>
    <p:sldId id="319" r:id="rId28"/>
    <p:sldId id="315" r:id="rId29"/>
    <p:sldId id="316" r:id="rId30"/>
    <p:sldId id="317" r:id="rId31"/>
    <p:sldId id="318" r:id="rId32"/>
    <p:sldId id="326" r:id="rId33"/>
    <p:sldId id="328" r:id="rId34"/>
    <p:sldId id="338" r:id="rId35"/>
    <p:sldId id="329" r:id="rId36"/>
    <p:sldId id="305" r:id="rId37"/>
  </p:sldIdLst>
  <p:sldSz cx="9144000" cy="6858000" type="screen4x3"/>
  <p:notesSz cx="6797675" cy="987425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3333FF"/>
    <a:srgbClr val="CCFFCC"/>
    <a:srgbClr val="CCFFFF"/>
    <a:srgbClr val="FFFFCC"/>
    <a:srgbClr val="0033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0417" autoAdjust="0"/>
    <p:restoredTop sz="82587" autoAdjust="0"/>
  </p:normalViewPr>
  <p:slideViewPr>
    <p:cSldViewPr snapToGrid="0" showGuides="1">
      <p:cViewPr>
        <p:scale>
          <a:sx n="112" d="100"/>
          <a:sy n="112" d="100"/>
        </p:scale>
        <p:origin x="-1590" y="-582"/>
      </p:cViewPr>
      <p:guideLst>
        <p:guide orient="horz" pos="2836"/>
        <p:guide pos="423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9F0AD-7E34-43E5-9B8D-8929CA8171BA}" type="doc">
      <dgm:prSet loTypeId="urn:microsoft.com/office/officeart/2008/layout/VerticalCurvedList" loCatId="list" qsTypeId="urn:microsoft.com/office/officeart/2005/8/quickstyle/3d6" qsCatId="3D" csTypeId="urn:microsoft.com/office/officeart/2005/8/colors/accent2_2" csCatId="accent2" phldr="1"/>
      <dgm:spPr/>
      <dgm:t>
        <a:bodyPr/>
        <a:lstStyle/>
        <a:p>
          <a:endParaRPr lang="en-GB"/>
        </a:p>
      </dgm:t>
    </dgm:pt>
    <dgm:pt modelId="{803FE2F6-E2AC-4576-A71F-10BFEA78C81E}">
      <dgm:prSet phldrT="[Text]"/>
      <dgm:spPr/>
      <dgm:t>
        <a:bodyPr/>
        <a:lstStyle/>
        <a:p>
          <a:r>
            <a:rPr lang="en-GB" dirty="0" smtClean="0">
              <a:solidFill>
                <a:srgbClr val="FFFFFF"/>
              </a:solidFill>
            </a:rPr>
            <a:t>Commonalities</a:t>
          </a:r>
          <a:endParaRPr lang="en-GB" dirty="0">
            <a:solidFill>
              <a:srgbClr val="FFFFFF"/>
            </a:solidFill>
          </a:endParaRPr>
        </a:p>
      </dgm:t>
    </dgm:pt>
    <dgm:pt modelId="{B0C88CD9-39C1-4637-A282-87D43C6A1AE1}" type="parTrans" cxnId="{3C7F40A7-9BD6-4DBD-80EA-E1612676559A}">
      <dgm:prSet/>
      <dgm:spPr/>
      <dgm:t>
        <a:bodyPr/>
        <a:lstStyle/>
        <a:p>
          <a:endParaRPr lang="en-GB"/>
        </a:p>
      </dgm:t>
    </dgm:pt>
    <dgm:pt modelId="{5D09C5B2-B334-4AC0-8AF2-5BD15E62E53D}" type="sibTrans" cxnId="{3C7F40A7-9BD6-4DBD-80EA-E1612676559A}">
      <dgm:prSet/>
      <dgm:spPr/>
      <dgm:t>
        <a:bodyPr/>
        <a:lstStyle/>
        <a:p>
          <a:endParaRPr lang="en-GB"/>
        </a:p>
      </dgm:t>
    </dgm:pt>
    <dgm:pt modelId="{691264F2-BEF2-4C4E-AFAB-854BE46EC715}">
      <dgm:prSet phldrT="[Text]"/>
      <dgm:spPr/>
      <dgm:t>
        <a:bodyPr/>
        <a:lstStyle/>
        <a:p>
          <a:r>
            <a:rPr lang="da-DK" dirty="0" smtClean="0">
              <a:solidFill>
                <a:srgbClr val="FFFFFF"/>
              </a:solidFill>
            </a:rPr>
            <a:t>Conclusion</a:t>
          </a:r>
          <a:endParaRPr lang="en-GB" dirty="0">
            <a:solidFill>
              <a:srgbClr val="FFFFFF"/>
            </a:solidFill>
          </a:endParaRPr>
        </a:p>
      </dgm:t>
    </dgm:pt>
    <dgm:pt modelId="{A40FC9FC-C68F-4282-980B-E681D1549CCF}" type="parTrans" cxnId="{A9444933-AB71-453F-9322-FD930EE8FCB0}">
      <dgm:prSet/>
      <dgm:spPr/>
      <dgm:t>
        <a:bodyPr/>
        <a:lstStyle/>
        <a:p>
          <a:endParaRPr lang="en-GB"/>
        </a:p>
      </dgm:t>
    </dgm:pt>
    <dgm:pt modelId="{95DFEE25-B3BE-447F-9E43-2F3FABBC0D93}" type="sibTrans" cxnId="{A9444933-AB71-453F-9322-FD930EE8FCB0}">
      <dgm:prSet/>
      <dgm:spPr/>
      <dgm:t>
        <a:bodyPr/>
        <a:lstStyle/>
        <a:p>
          <a:endParaRPr lang="en-GB"/>
        </a:p>
      </dgm:t>
    </dgm:pt>
    <dgm:pt modelId="{B6D55C2C-0E88-480A-A33B-E7C8A0C1168D}">
      <dgm:prSet phldrT="[Text]"/>
      <dgm:spPr/>
      <dgm:t>
        <a:bodyPr/>
        <a:lstStyle/>
        <a:p>
          <a:r>
            <a:rPr lang="da-DK" dirty="0" smtClean="0">
              <a:solidFill>
                <a:srgbClr val="FFFFFF"/>
              </a:solidFill>
            </a:rPr>
            <a:t>Exercise #1 - CDMA</a:t>
          </a:r>
          <a:endParaRPr lang="en-GB" dirty="0">
            <a:solidFill>
              <a:srgbClr val="FFFFFF"/>
            </a:solidFill>
          </a:endParaRPr>
        </a:p>
      </dgm:t>
    </dgm:pt>
    <dgm:pt modelId="{A3BA1D77-2C0E-4E2E-99A2-DF02831C9EFA}" type="parTrans" cxnId="{045ABB8B-E9CA-48E0-A774-FE01A5C7C56C}">
      <dgm:prSet/>
      <dgm:spPr/>
      <dgm:t>
        <a:bodyPr/>
        <a:lstStyle/>
        <a:p>
          <a:endParaRPr lang="en-GB"/>
        </a:p>
      </dgm:t>
    </dgm:pt>
    <dgm:pt modelId="{A5998E76-EF6E-4C6F-98BC-5A392CE33477}" type="sibTrans" cxnId="{045ABB8B-E9CA-48E0-A774-FE01A5C7C56C}">
      <dgm:prSet/>
      <dgm:spPr/>
      <dgm:t>
        <a:bodyPr/>
        <a:lstStyle/>
        <a:p>
          <a:endParaRPr lang="en-GB"/>
        </a:p>
      </dgm:t>
    </dgm:pt>
    <dgm:pt modelId="{17E3417F-D12B-47BC-9325-BE226B653C98}">
      <dgm:prSet phldrT="[Text]"/>
      <dgm:spPr/>
      <dgm:t>
        <a:bodyPr/>
        <a:lstStyle/>
        <a:p>
          <a:r>
            <a:rPr lang="da-DK" dirty="0" smtClean="0">
              <a:solidFill>
                <a:srgbClr val="FFFFFF"/>
              </a:solidFill>
            </a:rPr>
            <a:t>Exercise #2 - OFDMA</a:t>
          </a:r>
          <a:endParaRPr lang="en-GB" dirty="0" smtClean="0">
            <a:solidFill>
              <a:srgbClr val="FFFFFF"/>
            </a:solidFill>
          </a:endParaRPr>
        </a:p>
      </dgm:t>
    </dgm:pt>
    <dgm:pt modelId="{C4F2CD3A-5BFE-4FC7-82C8-EBE196D5D2B0}" type="parTrans" cxnId="{671A22B9-34EC-479B-9649-BA49F25B6DAB}">
      <dgm:prSet/>
      <dgm:spPr/>
      <dgm:t>
        <a:bodyPr/>
        <a:lstStyle/>
        <a:p>
          <a:endParaRPr lang="en-GB"/>
        </a:p>
      </dgm:t>
    </dgm:pt>
    <dgm:pt modelId="{F318BA6D-1C96-48C2-BCF7-0F0C2CEC9C2C}" type="sibTrans" cxnId="{671A22B9-34EC-479B-9649-BA49F25B6DAB}">
      <dgm:prSet/>
      <dgm:spPr/>
      <dgm:t>
        <a:bodyPr/>
        <a:lstStyle/>
        <a:p>
          <a:endParaRPr lang="en-GB"/>
        </a:p>
      </dgm:t>
    </dgm:pt>
    <dgm:pt modelId="{EC1BCEE0-887F-485B-8047-6FF124F8A4F5}">
      <dgm:prSet phldrT="[Text]"/>
      <dgm:spPr/>
      <dgm:t>
        <a:bodyPr/>
        <a:lstStyle/>
        <a:p>
          <a:r>
            <a:rPr lang="da-DK" smtClean="0">
              <a:solidFill>
                <a:srgbClr val="FFFFFF"/>
              </a:solidFill>
            </a:rPr>
            <a:t>CDMA System</a:t>
          </a:r>
          <a:endParaRPr lang="en-GB" dirty="0">
            <a:solidFill>
              <a:srgbClr val="FFFFFF"/>
            </a:solidFill>
          </a:endParaRPr>
        </a:p>
      </dgm:t>
    </dgm:pt>
    <dgm:pt modelId="{C4732E77-6664-4C9F-95B5-11E24B4BF95D}" type="parTrans" cxnId="{97013FD8-1C52-41BD-BE25-192B1E395C03}">
      <dgm:prSet/>
      <dgm:spPr/>
      <dgm:t>
        <a:bodyPr/>
        <a:lstStyle/>
        <a:p>
          <a:endParaRPr lang="en-GB"/>
        </a:p>
      </dgm:t>
    </dgm:pt>
    <dgm:pt modelId="{8BD73EDE-6573-40EE-8CCC-53A2AF8E83D0}" type="sibTrans" cxnId="{97013FD8-1C52-41BD-BE25-192B1E395C03}">
      <dgm:prSet/>
      <dgm:spPr/>
      <dgm:t>
        <a:bodyPr/>
        <a:lstStyle/>
        <a:p>
          <a:endParaRPr lang="en-GB"/>
        </a:p>
      </dgm:t>
    </dgm:pt>
    <dgm:pt modelId="{8DC72B07-C8C6-4DB6-99FA-6B58CEA6D9CE}">
      <dgm:prSet phldrT="[Text]"/>
      <dgm:spPr/>
      <dgm:t>
        <a:bodyPr/>
        <a:lstStyle/>
        <a:p>
          <a:r>
            <a:rPr lang="da-DK" smtClean="0">
              <a:solidFill>
                <a:srgbClr val="FFFFFF"/>
              </a:solidFill>
            </a:rPr>
            <a:t>OFDMA </a:t>
          </a:r>
          <a:r>
            <a:rPr lang="da-DK" dirty="0" smtClean="0">
              <a:solidFill>
                <a:srgbClr val="FFFFFF"/>
              </a:solidFill>
            </a:rPr>
            <a:t>System</a:t>
          </a:r>
          <a:endParaRPr lang="en-GB" dirty="0">
            <a:solidFill>
              <a:srgbClr val="FFFFFF"/>
            </a:solidFill>
          </a:endParaRPr>
        </a:p>
      </dgm:t>
    </dgm:pt>
    <dgm:pt modelId="{87F55DA1-D0B5-4A85-A8FE-6C5B4574F05D}" type="parTrans" cxnId="{A67A5799-7F38-4441-BE0B-71C396D37376}">
      <dgm:prSet/>
      <dgm:spPr/>
      <dgm:t>
        <a:bodyPr/>
        <a:lstStyle/>
        <a:p>
          <a:endParaRPr lang="en-GB"/>
        </a:p>
      </dgm:t>
    </dgm:pt>
    <dgm:pt modelId="{9A9081A1-1BA9-44E9-9467-80330B8E0E49}" type="sibTrans" cxnId="{A67A5799-7F38-4441-BE0B-71C396D37376}">
      <dgm:prSet/>
      <dgm:spPr/>
      <dgm:t>
        <a:bodyPr/>
        <a:lstStyle/>
        <a:p>
          <a:endParaRPr lang="en-GB"/>
        </a:p>
      </dgm:t>
    </dgm:pt>
    <dgm:pt modelId="{2D407713-5F0F-4A32-82CD-E4E9D852B59D}" type="pres">
      <dgm:prSet presAssocID="{9989F0AD-7E34-43E5-9B8D-8929CA8171BA}" presName="Name0" presStyleCnt="0">
        <dgm:presLayoutVars>
          <dgm:chMax val="7"/>
          <dgm:chPref val="7"/>
          <dgm:dir/>
        </dgm:presLayoutVars>
      </dgm:prSet>
      <dgm:spPr/>
      <dgm:t>
        <a:bodyPr/>
        <a:lstStyle/>
        <a:p>
          <a:endParaRPr lang="en-GB"/>
        </a:p>
      </dgm:t>
    </dgm:pt>
    <dgm:pt modelId="{F2E2C7D7-EE3A-44A2-9F8E-2386E19E933F}" type="pres">
      <dgm:prSet presAssocID="{9989F0AD-7E34-43E5-9B8D-8929CA8171BA}" presName="Name1" presStyleCnt="0"/>
      <dgm:spPr/>
    </dgm:pt>
    <dgm:pt modelId="{B0E9A388-86D8-40DD-ACF2-444698672024}" type="pres">
      <dgm:prSet presAssocID="{9989F0AD-7E34-43E5-9B8D-8929CA8171BA}" presName="cycle" presStyleCnt="0"/>
      <dgm:spPr/>
    </dgm:pt>
    <dgm:pt modelId="{01A8FD31-26DD-4298-9247-239514808DA0}" type="pres">
      <dgm:prSet presAssocID="{9989F0AD-7E34-43E5-9B8D-8929CA8171BA}" presName="srcNode" presStyleLbl="node1" presStyleIdx="0" presStyleCnt="6"/>
      <dgm:spPr/>
    </dgm:pt>
    <dgm:pt modelId="{0A8B37C6-498C-4208-BF8E-6AC2EB4F4BCB}" type="pres">
      <dgm:prSet presAssocID="{9989F0AD-7E34-43E5-9B8D-8929CA8171BA}" presName="conn" presStyleLbl="parChTrans1D2" presStyleIdx="0" presStyleCnt="1"/>
      <dgm:spPr/>
      <dgm:t>
        <a:bodyPr/>
        <a:lstStyle/>
        <a:p>
          <a:endParaRPr lang="en-GB"/>
        </a:p>
      </dgm:t>
    </dgm:pt>
    <dgm:pt modelId="{B3E74355-5E18-4EE0-87D4-F4410FF53739}" type="pres">
      <dgm:prSet presAssocID="{9989F0AD-7E34-43E5-9B8D-8929CA8171BA}" presName="extraNode" presStyleLbl="node1" presStyleIdx="0" presStyleCnt="6"/>
      <dgm:spPr/>
    </dgm:pt>
    <dgm:pt modelId="{EB343CFF-B486-40AF-81CE-F367846CE573}" type="pres">
      <dgm:prSet presAssocID="{9989F0AD-7E34-43E5-9B8D-8929CA8171BA}" presName="dstNode" presStyleLbl="node1" presStyleIdx="0" presStyleCnt="6"/>
      <dgm:spPr/>
    </dgm:pt>
    <dgm:pt modelId="{3AEA8BA4-9A45-4A1C-9B26-CDF594671F66}" type="pres">
      <dgm:prSet presAssocID="{803FE2F6-E2AC-4576-A71F-10BFEA78C81E}" presName="text_1" presStyleLbl="node1" presStyleIdx="0" presStyleCnt="6">
        <dgm:presLayoutVars>
          <dgm:bulletEnabled val="1"/>
        </dgm:presLayoutVars>
      </dgm:prSet>
      <dgm:spPr/>
      <dgm:t>
        <a:bodyPr/>
        <a:lstStyle/>
        <a:p>
          <a:endParaRPr lang="en-GB"/>
        </a:p>
      </dgm:t>
    </dgm:pt>
    <dgm:pt modelId="{FFB9CD2E-7B53-40CD-82C6-E96EFE56A009}" type="pres">
      <dgm:prSet presAssocID="{803FE2F6-E2AC-4576-A71F-10BFEA78C81E}" presName="accent_1" presStyleCnt="0"/>
      <dgm:spPr/>
    </dgm:pt>
    <dgm:pt modelId="{5A6EDB9A-47F8-4BC2-A6BF-C15D761462AC}" type="pres">
      <dgm:prSet presAssocID="{803FE2F6-E2AC-4576-A71F-10BFEA78C81E}" presName="accentRepeatNode" presStyleLbl="solidFgAcc1" presStyleIdx="0" presStyleCnt="6"/>
      <dgm:spPr/>
    </dgm:pt>
    <dgm:pt modelId="{54B71165-2552-4B82-8CC0-7A3BD405F273}" type="pres">
      <dgm:prSet presAssocID="{EC1BCEE0-887F-485B-8047-6FF124F8A4F5}" presName="text_2" presStyleLbl="node1" presStyleIdx="1" presStyleCnt="6">
        <dgm:presLayoutVars>
          <dgm:bulletEnabled val="1"/>
        </dgm:presLayoutVars>
      </dgm:prSet>
      <dgm:spPr/>
      <dgm:t>
        <a:bodyPr/>
        <a:lstStyle/>
        <a:p>
          <a:endParaRPr lang="en-GB"/>
        </a:p>
      </dgm:t>
    </dgm:pt>
    <dgm:pt modelId="{E6732BE3-8941-4E84-8C81-DDFBE891A5F4}" type="pres">
      <dgm:prSet presAssocID="{EC1BCEE0-887F-485B-8047-6FF124F8A4F5}" presName="accent_2" presStyleCnt="0"/>
      <dgm:spPr/>
    </dgm:pt>
    <dgm:pt modelId="{DD7877CB-B44B-4626-AB36-5E32B5701135}" type="pres">
      <dgm:prSet presAssocID="{EC1BCEE0-887F-485B-8047-6FF124F8A4F5}" presName="accentRepeatNode" presStyleLbl="solidFgAcc1" presStyleIdx="1" presStyleCnt="6"/>
      <dgm:spPr/>
    </dgm:pt>
    <dgm:pt modelId="{6BF54730-057D-49F0-AA69-99C00434D628}" type="pres">
      <dgm:prSet presAssocID="{B6D55C2C-0E88-480A-A33B-E7C8A0C1168D}" presName="text_3" presStyleLbl="node1" presStyleIdx="2" presStyleCnt="6">
        <dgm:presLayoutVars>
          <dgm:bulletEnabled val="1"/>
        </dgm:presLayoutVars>
      </dgm:prSet>
      <dgm:spPr/>
      <dgm:t>
        <a:bodyPr/>
        <a:lstStyle/>
        <a:p>
          <a:endParaRPr lang="en-GB"/>
        </a:p>
      </dgm:t>
    </dgm:pt>
    <dgm:pt modelId="{E725D4AF-B91E-4E0A-A22A-25331B91225F}" type="pres">
      <dgm:prSet presAssocID="{B6D55C2C-0E88-480A-A33B-E7C8A0C1168D}" presName="accent_3" presStyleCnt="0"/>
      <dgm:spPr/>
    </dgm:pt>
    <dgm:pt modelId="{FEF78840-9499-49CB-92EA-B3DBFA98226A}" type="pres">
      <dgm:prSet presAssocID="{B6D55C2C-0E88-480A-A33B-E7C8A0C1168D}" presName="accentRepeatNode" presStyleLbl="solidFgAcc1" presStyleIdx="2" presStyleCnt="6"/>
      <dgm:spPr/>
    </dgm:pt>
    <dgm:pt modelId="{A5970B53-FCD7-4776-82E8-7FCEB29D65A2}" type="pres">
      <dgm:prSet presAssocID="{8DC72B07-C8C6-4DB6-99FA-6B58CEA6D9CE}" presName="text_4" presStyleLbl="node1" presStyleIdx="3" presStyleCnt="6">
        <dgm:presLayoutVars>
          <dgm:bulletEnabled val="1"/>
        </dgm:presLayoutVars>
      </dgm:prSet>
      <dgm:spPr/>
      <dgm:t>
        <a:bodyPr/>
        <a:lstStyle/>
        <a:p>
          <a:endParaRPr lang="en-GB"/>
        </a:p>
      </dgm:t>
    </dgm:pt>
    <dgm:pt modelId="{A9EF03A0-52C1-4973-BFB0-0573C1FE5CEA}" type="pres">
      <dgm:prSet presAssocID="{8DC72B07-C8C6-4DB6-99FA-6B58CEA6D9CE}" presName="accent_4" presStyleCnt="0"/>
      <dgm:spPr/>
    </dgm:pt>
    <dgm:pt modelId="{CF6B56E8-3E68-4944-8BA7-44B5110D8D85}" type="pres">
      <dgm:prSet presAssocID="{8DC72B07-C8C6-4DB6-99FA-6B58CEA6D9CE}" presName="accentRepeatNode" presStyleLbl="solidFgAcc1" presStyleIdx="3" presStyleCnt="6"/>
      <dgm:spPr/>
    </dgm:pt>
    <dgm:pt modelId="{106EBD7C-6319-4E9B-A6CA-FD2C8C477F54}" type="pres">
      <dgm:prSet presAssocID="{17E3417F-D12B-47BC-9325-BE226B653C98}" presName="text_5" presStyleLbl="node1" presStyleIdx="4" presStyleCnt="6">
        <dgm:presLayoutVars>
          <dgm:bulletEnabled val="1"/>
        </dgm:presLayoutVars>
      </dgm:prSet>
      <dgm:spPr/>
      <dgm:t>
        <a:bodyPr/>
        <a:lstStyle/>
        <a:p>
          <a:endParaRPr lang="en-GB"/>
        </a:p>
      </dgm:t>
    </dgm:pt>
    <dgm:pt modelId="{26C06B62-885C-40AC-9275-909036291115}" type="pres">
      <dgm:prSet presAssocID="{17E3417F-D12B-47BC-9325-BE226B653C98}" presName="accent_5" presStyleCnt="0"/>
      <dgm:spPr/>
    </dgm:pt>
    <dgm:pt modelId="{416A50ED-FCC7-453E-A32C-535511B25AE5}" type="pres">
      <dgm:prSet presAssocID="{17E3417F-D12B-47BC-9325-BE226B653C98}" presName="accentRepeatNode" presStyleLbl="solidFgAcc1" presStyleIdx="4" presStyleCnt="6"/>
      <dgm:spPr/>
    </dgm:pt>
    <dgm:pt modelId="{A34B183A-4A94-45AA-BF07-E77974127AFD}" type="pres">
      <dgm:prSet presAssocID="{691264F2-BEF2-4C4E-AFAB-854BE46EC715}" presName="text_6" presStyleLbl="node1" presStyleIdx="5" presStyleCnt="6">
        <dgm:presLayoutVars>
          <dgm:bulletEnabled val="1"/>
        </dgm:presLayoutVars>
      </dgm:prSet>
      <dgm:spPr/>
      <dgm:t>
        <a:bodyPr/>
        <a:lstStyle/>
        <a:p>
          <a:endParaRPr lang="en-GB"/>
        </a:p>
      </dgm:t>
    </dgm:pt>
    <dgm:pt modelId="{F41BF4B8-507F-400C-9639-B4E030AB42E9}" type="pres">
      <dgm:prSet presAssocID="{691264F2-BEF2-4C4E-AFAB-854BE46EC715}" presName="accent_6" presStyleCnt="0"/>
      <dgm:spPr/>
    </dgm:pt>
    <dgm:pt modelId="{C1847DA4-9701-4F1A-A3EC-EF0E143EA5F7}" type="pres">
      <dgm:prSet presAssocID="{691264F2-BEF2-4C4E-AFAB-854BE46EC715}" presName="accentRepeatNode" presStyleLbl="solidFgAcc1" presStyleIdx="5" presStyleCnt="6"/>
      <dgm:spPr/>
    </dgm:pt>
  </dgm:ptLst>
  <dgm:cxnLst>
    <dgm:cxn modelId="{FC40B234-E000-483E-A3B0-DF5E58638814}" type="presOf" srcId="{EC1BCEE0-887F-485B-8047-6FF124F8A4F5}" destId="{54B71165-2552-4B82-8CC0-7A3BD405F273}" srcOrd="0" destOrd="0" presId="urn:microsoft.com/office/officeart/2008/layout/VerticalCurvedList"/>
    <dgm:cxn modelId="{255F3496-5DC0-4B5E-AA57-E1D3C896357C}" type="presOf" srcId="{691264F2-BEF2-4C4E-AFAB-854BE46EC715}" destId="{A34B183A-4A94-45AA-BF07-E77974127AFD}" srcOrd="0" destOrd="0" presId="urn:microsoft.com/office/officeart/2008/layout/VerticalCurvedList"/>
    <dgm:cxn modelId="{97013FD8-1C52-41BD-BE25-192B1E395C03}" srcId="{9989F0AD-7E34-43E5-9B8D-8929CA8171BA}" destId="{EC1BCEE0-887F-485B-8047-6FF124F8A4F5}" srcOrd="1" destOrd="0" parTransId="{C4732E77-6664-4C9F-95B5-11E24B4BF95D}" sibTransId="{8BD73EDE-6573-40EE-8CCC-53A2AF8E83D0}"/>
    <dgm:cxn modelId="{476A133B-9A66-4D8F-95F4-E1D1EC45F1C3}" type="presOf" srcId="{17E3417F-D12B-47BC-9325-BE226B653C98}" destId="{106EBD7C-6319-4E9B-A6CA-FD2C8C477F54}" srcOrd="0" destOrd="0" presId="urn:microsoft.com/office/officeart/2008/layout/VerticalCurvedList"/>
    <dgm:cxn modelId="{045ABB8B-E9CA-48E0-A774-FE01A5C7C56C}" srcId="{9989F0AD-7E34-43E5-9B8D-8929CA8171BA}" destId="{B6D55C2C-0E88-480A-A33B-E7C8A0C1168D}" srcOrd="2" destOrd="0" parTransId="{A3BA1D77-2C0E-4E2E-99A2-DF02831C9EFA}" sibTransId="{A5998E76-EF6E-4C6F-98BC-5A392CE33477}"/>
    <dgm:cxn modelId="{4003F68D-13E8-4178-846A-8098373D9077}" type="presOf" srcId="{9989F0AD-7E34-43E5-9B8D-8929CA8171BA}" destId="{2D407713-5F0F-4A32-82CD-E4E9D852B59D}" srcOrd="0" destOrd="0" presId="urn:microsoft.com/office/officeart/2008/layout/VerticalCurvedList"/>
    <dgm:cxn modelId="{AA4BB05B-87C2-40A4-9850-042EFA976535}" type="presOf" srcId="{B6D55C2C-0E88-480A-A33B-E7C8A0C1168D}" destId="{6BF54730-057D-49F0-AA69-99C00434D628}" srcOrd="0" destOrd="0" presId="urn:microsoft.com/office/officeart/2008/layout/VerticalCurvedList"/>
    <dgm:cxn modelId="{10693806-2804-48B2-BAB2-84682C0D2971}" type="presOf" srcId="{803FE2F6-E2AC-4576-A71F-10BFEA78C81E}" destId="{3AEA8BA4-9A45-4A1C-9B26-CDF594671F66}" srcOrd="0" destOrd="0" presId="urn:microsoft.com/office/officeart/2008/layout/VerticalCurvedList"/>
    <dgm:cxn modelId="{78697CF5-D56F-4DC0-9BE2-989800D3E230}" type="presOf" srcId="{5D09C5B2-B334-4AC0-8AF2-5BD15E62E53D}" destId="{0A8B37C6-498C-4208-BF8E-6AC2EB4F4BCB}" srcOrd="0" destOrd="0" presId="urn:microsoft.com/office/officeart/2008/layout/VerticalCurvedList"/>
    <dgm:cxn modelId="{A90BD34A-30E3-4C3B-92BD-5E12B624CF7B}" type="presOf" srcId="{8DC72B07-C8C6-4DB6-99FA-6B58CEA6D9CE}" destId="{A5970B53-FCD7-4776-82E8-7FCEB29D65A2}" srcOrd="0" destOrd="0" presId="urn:microsoft.com/office/officeart/2008/layout/VerticalCurvedList"/>
    <dgm:cxn modelId="{3C7F40A7-9BD6-4DBD-80EA-E1612676559A}" srcId="{9989F0AD-7E34-43E5-9B8D-8929CA8171BA}" destId="{803FE2F6-E2AC-4576-A71F-10BFEA78C81E}" srcOrd="0" destOrd="0" parTransId="{B0C88CD9-39C1-4637-A282-87D43C6A1AE1}" sibTransId="{5D09C5B2-B334-4AC0-8AF2-5BD15E62E53D}"/>
    <dgm:cxn modelId="{A9444933-AB71-453F-9322-FD930EE8FCB0}" srcId="{9989F0AD-7E34-43E5-9B8D-8929CA8171BA}" destId="{691264F2-BEF2-4C4E-AFAB-854BE46EC715}" srcOrd="5" destOrd="0" parTransId="{A40FC9FC-C68F-4282-980B-E681D1549CCF}" sibTransId="{95DFEE25-B3BE-447F-9E43-2F3FABBC0D93}"/>
    <dgm:cxn modelId="{A67A5799-7F38-4441-BE0B-71C396D37376}" srcId="{9989F0AD-7E34-43E5-9B8D-8929CA8171BA}" destId="{8DC72B07-C8C6-4DB6-99FA-6B58CEA6D9CE}" srcOrd="3" destOrd="0" parTransId="{87F55DA1-D0B5-4A85-A8FE-6C5B4574F05D}" sibTransId="{9A9081A1-1BA9-44E9-9467-80330B8E0E49}"/>
    <dgm:cxn modelId="{671A22B9-34EC-479B-9649-BA49F25B6DAB}" srcId="{9989F0AD-7E34-43E5-9B8D-8929CA8171BA}" destId="{17E3417F-D12B-47BC-9325-BE226B653C98}" srcOrd="4" destOrd="0" parTransId="{C4F2CD3A-5BFE-4FC7-82C8-EBE196D5D2B0}" sibTransId="{F318BA6D-1C96-48C2-BCF7-0F0C2CEC9C2C}"/>
    <dgm:cxn modelId="{C36D1381-2DC3-40E0-92DC-C4CAFF9ED0BA}" type="presParOf" srcId="{2D407713-5F0F-4A32-82CD-E4E9D852B59D}" destId="{F2E2C7D7-EE3A-44A2-9F8E-2386E19E933F}" srcOrd="0" destOrd="0" presId="urn:microsoft.com/office/officeart/2008/layout/VerticalCurvedList"/>
    <dgm:cxn modelId="{572DDF16-1F56-46B8-A585-C0D5F20C6F52}" type="presParOf" srcId="{F2E2C7D7-EE3A-44A2-9F8E-2386E19E933F}" destId="{B0E9A388-86D8-40DD-ACF2-444698672024}" srcOrd="0" destOrd="0" presId="urn:microsoft.com/office/officeart/2008/layout/VerticalCurvedList"/>
    <dgm:cxn modelId="{258ED157-0BAD-428D-A153-54837E4BA6C7}" type="presParOf" srcId="{B0E9A388-86D8-40DD-ACF2-444698672024}" destId="{01A8FD31-26DD-4298-9247-239514808DA0}" srcOrd="0" destOrd="0" presId="urn:microsoft.com/office/officeart/2008/layout/VerticalCurvedList"/>
    <dgm:cxn modelId="{2608106A-673F-47DC-966C-5D23B6B8E9C4}" type="presParOf" srcId="{B0E9A388-86D8-40DD-ACF2-444698672024}" destId="{0A8B37C6-498C-4208-BF8E-6AC2EB4F4BCB}" srcOrd="1" destOrd="0" presId="urn:microsoft.com/office/officeart/2008/layout/VerticalCurvedList"/>
    <dgm:cxn modelId="{96EB0BDC-FD12-465A-8FFB-3F6B4BA35DF1}" type="presParOf" srcId="{B0E9A388-86D8-40DD-ACF2-444698672024}" destId="{B3E74355-5E18-4EE0-87D4-F4410FF53739}" srcOrd="2" destOrd="0" presId="urn:microsoft.com/office/officeart/2008/layout/VerticalCurvedList"/>
    <dgm:cxn modelId="{8DCED582-98E5-4B9B-8899-E6A17E10AF7C}" type="presParOf" srcId="{B0E9A388-86D8-40DD-ACF2-444698672024}" destId="{EB343CFF-B486-40AF-81CE-F367846CE573}" srcOrd="3" destOrd="0" presId="urn:microsoft.com/office/officeart/2008/layout/VerticalCurvedList"/>
    <dgm:cxn modelId="{709E7879-865D-4D25-A976-3FB10ADC860A}" type="presParOf" srcId="{F2E2C7D7-EE3A-44A2-9F8E-2386E19E933F}" destId="{3AEA8BA4-9A45-4A1C-9B26-CDF594671F66}" srcOrd="1" destOrd="0" presId="urn:microsoft.com/office/officeart/2008/layout/VerticalCurvedList"/>
    <dgm:cxn modelId="{4DD64FAF-76F5-4DE1-9163-DF73A37EAD10}" type="presParOf" srcId="{F2E2C7D7-EE3A-44A2-9F8E-2386E19E933F}" destId="{FFB9CD2E-7B53-40CD-82C6-E96EFE56A009}" srcOrd="2" destOrd="0" presId="urn:microsoft.com/office/officeart/2008/layout/VerticalCurvedList"/>
    <dgm:cxn modelId="{42AE5CBF-E66C-49E9-9E86-1C664186FD34}" type="presParOf" srcId="{FFB9CD2E-7B53-40CD-82C6-E96EFE56A009}" destId="{5A6EDB9A-47F8-4BC2-A6BF-C15D761462AC}" srcOrd="0" destOrd="0" presId="urn:microsoft.com/office/officeart/2008/layout/VerticalCurvedList"/>
    <dgm:cxn modelId="{08352F29-AAD2-4D8C-B084-1BED78FECC21}" type="presParOf" srcId="{F2E2C7D7-EE3A-44A2-9F8E-2386E19E933F}" destId="{54B71165-2552-4B82-8CC0-7A3BD405F273}" srcOrd="3" destOrd="0" presId="urn:microsoft.com/office/officeart/2008/layout/VerticalCurvedList"/>
    <dgm:cxn modelId="{08D3C6EF-1B51-4045-B001-EFFDD2DC2A21}" type="presParOf" srcId="{F2E2C7D7-EE3A-44A2-9F8E-2386E19E933F}" destId="{E6732BE3-8941-4E84-8C81-DDFBE891A5F4}" srcOrd="4" destOrd="0" presId="urn:microsoft.com/office/officeart/2008/layout/VerticalCurvedList"/>
    <dgm:cxn modelId="{9F7C707B-ABE5-47ED-94D5-6A9844A91BAB}" type="presParOf" srcId="{E6732BE3-8941-4E84-8C81-DDFBE891A5F4}" destId="{DD7877CB-B44B-4626-AB36-5E32B5701135}" srcOrd="0" destOrd="0" presId="urn:microsoft.com/office/officeart/2008/layout/VerticalCurvedList"/>
    <dgm:cxn modelId="{886A5FB2-07E6-4118-B961-8EB7EEB3E233}" type="presParOf" srcId="{F2E2C7D7-EE3A-44A2-9F8E-2386E19E933F}" destId="{6BF54730-057D-49F0-AA69-99C00434D628}" srcOrd="5" destOrd="0" presId="urn:microsoft.com/office/officeart/2008/layout/VerticalCurvedList"/>
    <dgm:cxn modelId="{E20AFB7B-7A9E-4AE9-949C-9F141498241E}" type="presParOf" srcId="{F2E2C7D7-EE3A-44A2-9F8E-2386E19E933F}" destId="{E725D4AF-B91E-4E0A-A22A-25331B91225F}" srcOrd="6" destOrd="0" presId="urn:microsoft.com/office/officeart/2008/layout/VerticalCurvedList"/>
    <dgm:cxn modelId="{A155206A-4CB4-4FC1-B245-2E9F00479F4F}" type="presParOf" srcId="{E725D4AF-B91E-4E0A-A22A-25331B91225F}" destId="{FEF78840-9499-49CB-92EA-B3DBFA98226A}" srcOrd="0" destOrd="0" presId="urn:microsoft.com/office/officeart/2008/layout/VerticalCurvedList"/>
    <dgm:cxn modelId="{BF656E34-8CAB-4BE0-A5AB-D0CC6F508577}" type="presParOf" srcId="{F2E2C7D7-EE3A-44A2-9F8E-2386E19E933F}" destId="{A5970B53-FCD7-4776-82E8-7FCEB29D65A2}" srcOrd="7" destOrd="0" presId="urn:microsoft.com/office/officeart/2008/layout/VerticalCurvedList"/>
    <dgm:cxn modelId="{600B2085-070F-45B7-8890-1DF86364D8D4}" type="presParOf" srcId="{F2E2C7D7-EE3A-44A2-9F8E-2386E19E933F}" destId="{A9EF03A0-52C1-4973-BFB0-0573C1FE5CEA}" srcOrd="8" destOrd="0" presId="urn:microsoft.com/office/officeart/2008/layout/VerticalCurvedList"/>
    <dgm:cxn modelId="{82652D0B-F42E-4DE7-96DC-241CFED533F4}" type="presParOf" srcId="{A9EF03A0-52C1-4973-BFB0-0573C1FE5CEA}" destId="{CF6B56E8-3E68-4944-8BA7-44B5110D8D85}" srcOrd="0" destOrd="0" presId="urn:microsoft.com/office/officeart/2008/layout/VerticalCurvedList"/>
    <dgm:cxn modelId="{693F867F-2EF0-4F68-8054-815B438537F2}" type="presParOf" srcId="{F2E2C7D7-EE3A-44A2-9F8E-2386E19E933F}" destId="{106EBD7C-6319-4E9B-A6CA-FD2C8C477F54}" srcOrd="9" destOrd="0" presId="urn:microsoft.com/office/officeart/2008/layout/VerticalCurvedList"/>
    <dgm:cxn modelId="{8E12101C-AC02-4156-8CB3-577B51E62BA4}" type="presParOf" srcId="{F2E2C7D7-EE3A-44A2-9F8E-2386E19E933F}" destId="{26C06B62-885C-40AC-9275-909036291115}" srcOrd="10" destOrd="0" presId="urn:microsoft.com/office/officeart/2008/layout/VerticalCurvedList"/>
    <dgm:cxn modelId="{74676697-C898-45C2-87EA-98C4F06DE29B}" type="presParOf" srcId="{26C06B62-885C-40AC-9275-909036291115}" destId="{416A50ED-FCC7-453E-A32C-535511B25AE5}" srcOrd="0" destOrd="0" presId="urn:microsoft.com/office/officeart/2008/layout/VerticalCurvedList"/>
    <dgm:cxn modelId="{87DECC4E-D5C4-4D5E-9C9B-8FE972DE817F}" type="presParOf" srcId="{F2E2C7D7-EE3A-44A2-9F8E-2386E19E933F}" destId="{A34B183A-4A94-45AA-BF07-E77974127AFD}" srcOrd="11" destOrd="0" presId="urn:microsoft.com/office/officeart/2008/layout/VerticalCurvedList"/>
    <dgm:cxn modelId="{6488A269-F960-476B-8DE0-6C2D71673CA6}" type="presParOf" srcId="{F2E2C7D7-EE3A-44A2-9F8E-2386E19E933F}" destId="{F41BF4B8-507F-400C-9639-B4E030AB42E9}" srcOrd="12" destOrd="0" presId="urn:microsoft.com/office/officeart/2008/layout/VerticalCurvedList"/>
    <dgm:cxn modelId="{61CCF79E-CEB6-4611-9ABA-7FE699D6F0B7}" type="presParOf" srcId="{F41BF4B8-507F-400C-9639-B4E030AB42E9}" destId="{C1847DA4-9701-4F1A-A3EC-EF0E143EA5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B37C6-498C-4208-BF8E-6AC2EB4F4BCB}">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2">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3AEA8BA4-9A45-4A1C-9B26-CDF594671F66}">
      <dsp:nvSpPr>
        <dsp:cNvPr id="0" name=""/>
        <dsp:cNvSpPr/>
      </dsp:nvSpPr>
      <dsp:spPr>
        <a:xfrm>
          <a:off x="370796" y="242684"/>
          <a:ext cx="5974129"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solidFill>
                <a:srgbClr val="FFFFFF"/>
              </a:solidFill>
            </a:rPr>
            <a:t>Commonalities</a:t>
          </a:r>
          <a:endParaRPr lang="en-GB" sz="2500" kern="1200" dirty="0">
            <a:solidFill>
              <a:srgbClr val="FFFFFF"/>
            </a:solidFill>
          </a:endParaRPr>
        </a:p>
      </dsp:txBody>
      <dsp:txXfrm>
        <a:off x="370796" y="242684"/>
        <a:ext cx="5974129" cy="485184"/>
      </dsp:txXfrm>
    </dsp:sp>
    <dsp:sp modelId="{5A6EDB9A-47F8-4BC2-A6BF-C15D761462AC}">
      <dsp:nvSpPr>
        <dsp:cNvPr id="0" name=""/>
        <dsp:cNvSpPr/>
      </dsp:nvSpPr>
      <dsp:spPr>
        <a:xfrm>
          <a:off x="67556" y="182036"/>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4B71165-2552-4B82-8CC0-7A3BD405F273}">
      <dsp:nvSpPr>
        <dsp:cNvPr id="0" name=""/>
        <dsp:cNvSpPr/>
      </dsp:nvSpPr>
      <dsp:spPr>
        <a:xfrm>
          <a:off x="769893" y="970368"/>
          <a:ext cx="5575032"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da-DK" sz="2500" kern="1200" smtClean="0">
              <a:solidFill>
                <a:srgbClr val="FFFFFF"/>
              </a:solidFill>
            </a:rPr>
            <a:t>CDMA System</a:t>
          </a:r>
          <a:endParaRPr lang="en-GB" sz="2500" kern="1200" dirty="0">
            <a:solidFill>
              <a:srgbClr val="FFFFFF"/>
            </a:solidFill>
          </a:endParaRPr>
        </a:p>
      </dsp:txBody>
      <dsp:txXfrm>
        <a:off x="769893" y="970368"/>
        <a:ext cx="5575032" cy="485184"/>
      </dsp:txXfrm>
    </dsp:sp>
    <dsp:sp modelId="{DD7877CB-B44B-4626-AB36-5E32B5701135}">
      <dsp:nvSpPr>
        <dsp:cNvPr id="0" name=""/>
        <dsp:cNvSpPr/>
      </dsp:nvSpPr>
      <dsp:spPr>
        <a:xfrm>
          <a:off x="466653" y="909720"/>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BF54730-057D-49F0-AA69-99C00434D628}">
      <dsp:nvSpPr>
        <dsp:cNvPr id="0" name=""/>
        <dsp:cNvSpPr/>
      </dsp:nvSpPr>
      <dsp:spPr>
        <a:xfrm>
          <a:off x="952390" y="1698052"/>
          <a:ext cx="5392535"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da-DK" sz="2500" kern="1200" dirty="0" smtClean="0">
              <a:solidFill>
                <a:srgbClr val="FFFFFF"/>
              </a:solidFill>
            </a:rPr>
            <a:t>Exercise #1 - CDMA</a:t>
          </a:r>
          <a:endParaRPr lang="en-GB" sz="2500" kern="1200" dirty="0">
            <a:solidFill>
              <a:srgbClr val="FFFFFF"/>
            </a:solidFill>
          </a:endParaRPr>
        </a:p>
      </dsp:txBody>
      <dsp:txXfrm>
        <a:off x="952390" y="1698052"/>
        <a:ext cx="5392535" cy="485184"/>
      </dsp:txXfrm>
    </dsp:sp>
    <dsp:sp modelId="{FEF78840-9499-49CB-92EA-B3DBFA98226A}">
      <dsp:nvSpPr>
        <dsp:cNvPr id="0" name=""/>
        <dsp:cNvSpPr/>
      </dsp:nvSpPr>
      <dsp:spPr>
        <a:xfrm>
          <a:off x="649150" y="1637404"/>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5970B53-FCD7-4776-82E8-7FCEB29D65A2}">
      <dsp:nvSpPr>
        <dsp:cNvPr id="0" name=""/>
        <dsp:cNvSpPr/>
      </dsp:nvSpPr>
      <dsp:spPr>
        <a:xfrm>
          <a:off x="952390" y="2425275"/>
          <a:ext cx="5392535"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da-DK" sz="2500" kern="1200" smtClean="0">
              <a:solidFill>
                <a:srgbClr val="FFFFFF"/>
              </a:solidFill>
            </a:rPr>
            <a:t>OFDMA </a:t>
          </a:r>
          <a:r>
            <a:rPr lang="da-DK" sz="2500" kern="1200" dirty="0" smtClean="0">
              <a:solidFill>
                <a:srgbClr val="FFFFFF"/>
              </a:solidFill>
            </a:rPr>
            <a:t>System</a:t>
          </a:r>
          <a:endParaRPr lang="en-GB" sz="2500" kern="1200" dirty="0">
            <a:solidFill>
              <a:srgbClr val="FFFFFF"/>
            </a:solidFill>
          </a:endParaRPr>
        </a:p>
      </dsp:txBody>
      <dsp:txXfrm>
        <a:off x="952390" y="2425275"/>
        <a:ext cx="5392535" cy="485184"/>
      </dsp:txXfrm>
    </dsp:sp>
    <dsp:sp modelId="{CF6B56E8-3E68-4944-8BA7-44B5110D8D85}">
      <dsp:nvSpPr>
        <dsp:cNvPr id="0" name=""/>
        <dsp:cNvSpPr/>
      </dsp:nvSpPr>
      <dsp:spPr>
        <a:xfrm>
          <a:off x="649150" y="2364627"/>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106EBD7C-6319-4E9B-A6CA-FD2C8C477F54}">
      <dsp:nvSpPr>
        <dsp:cNvPr id="0" name=""/>
        <dsp:cNvSpPr/>
      </dsp:nvSpPr>
      <dsp:spPr>
        <a:xfrm>
          <a:off x="769893" y="3152959"/>
          <a:ext cx="5575032"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da-DK" sz="2500" kern="1200" dirty="0" smtClean="0">
              <a:solidFill>
                <a:srgbClr val="FFFFFF"/>
              </a:solidFill>
            </a:rPr>
            <a:t>Exercise #2 - OFDMA</a:t>
          </a:r>
          <a:endParaRPr lang="en-GB" sz="2500" kern="1200" dirty="0" smtClean="0">
            <a:solidFill>
              <a:srgbClr val="FFFFFF"/>
            </a:solidFill>
          </a:endParaRPr>
        </a:p>
      </dsp:txBody>
      <dsp:txXfrm>
        <a:off x="769893" y="3152959"/>
        <a:ext cx="5575032" cy="485184"/>
      </dsp:txXfrm>
    </dsp:sp>
    <dsp:sp modelId="{416A50ED-FCC7-453E-A32C-535511B25AE5}">
      <dsp:nvSpPr>
        <dsp:cNvPr id="0" name=""/>
        <dsp:cNvSpPr/>
      </dsp:nvSpPr>
      <dsp:spPr>
        <a:xfrm>
          <a:off x="466653" y="3092311"/>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34B183A-4A94-45AA-BF07-E77974127AFD}">
      <dsp:nvSpPr>
        <dsp:cNvPr id="0" name=""/>
        <dsp:cNvSpPr/>
      </dsp:nvSpPr>
      <dsp:spPr>
        <a:xfrm>
          <a:off x="370796" y="3880643"/>
          <a:ext cx="5974129" cy="4851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da-DK" sz="2500" kern="1200" dirty="0" smtClean="0">
              <a:solidFill>
                <a:srgbClr val="FFFFFF"/>
              </a:solidFill>
            </a:rPr>
            <a:t>Conclusion</a:t>
          </a:r>
          <a:endParaRPr lang="en-GB" sz="2500" kern="1200" dirty="0">
            <a:solidFill>
              <a:srgbClr val="FFFFFF"/>
            </a:solidFill>
          </a:endParaRPr>
        </a:p>
      </dsp:txBody>
      <dsp:txXfrm>
        <a:off x="370796" y="3880643"/>
        <a:ext cx="5974129" cy="485184"/>
      </dsp:txXfrm>
    </dsp:sp>
    <dsp:sp modelId="{C1847DA4-9701-4F1A-A3EC-EF0E143EA5F7}">
      <dsp:nvSpPr>
        <dsp:cNvPr id="0" name=""/>
        <dsp:cNvSpPr/>
      </dsp:nvSpPr>
      <dsp:spPr>
        <a:xfrm>
          <a:off x="67556" y="3819995"/>
          <a:ext cx="606480" cy="60648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sz="quarter"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5" name="Rectangle 5"/>
          <p:cNvSpPr>
            <a:spLocks noGrp="1" noChangeArrowheads="1"/>
          </p:cNvSpPr>
          <p:nvPr>
            <p:ph type="sldNum" sz="quarter" idx="3"/>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B87582-FAE1-41DA-886D-7BFFF83B1038}" type="slidenum">
              <a:rPr lang="en-US"/>
              <a:pPr/>
              <a:t>‹#›</a:t>
            </a:fld>
            <a:endParaRPr lang="en-US"/>
          </a:p>
        </p:txBody>
      </p:sp>
    </p:spTree>
    <p:extLst>
      <p:ext uri="{BB962C8B-B14F-4D97-AF65-F5344CB8AC3E}">
        <p14:creationId xmlns:p14="http://schemas.microsoft.com/office/powerpoint/2010/main" val="397294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075" name="Rectangle 3"/>
          <p:cNvSpPr>
            <a:spLocks noGrp="1" noChangeArrowheads="1"/>
          </p:cNvSpPr>
          <p:nvPr>
            <p:ph type="dt"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690269"/>
            <a:ext cx="543814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r>
              <a:rPr lang="en-US"/>
              <a:t>Jukka Rakkolainen/ERO</a:t>
            </a:r>
          </a:p>
        </p:txBody>
      </p:sp>
      <p:sp>
        <p:nvSpPr>
          <p:cNvPr id="3079" name="Rectangle 7"/>
          <p:cNvSpPr>
            <a:spLocks noGrp="1" noChangeArrowheads="1"/>
          </p:cNvSpPr>
          <p:nvPr>
            <p:ph type="sldNum" sz="quarter" idx="5"/>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55254E-5F31-443D-8D30-E3B92AEAD639}" type="slidenum">
              <a:rPr lang="en-US"/>
              <a:pPr/>
              <a:t>‹#›</a:t>
            </a:fld>
            <a:endParaRPr lang="en-US"/>
          </a:p>
        </p:txBody>
      </p:sp>
    </p:spTree>
    <p:extLst>
      <p:ext uri="{BB962C8B-B14F-4D97-AF65-F5344CB8AC3E}">
        <p14:creationId xmlns:p14="http://schemas.microsoft.com/office/powerpoint/2010/main" val="96587786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0CE7BA8B-28E1-4015-B6C7-566612066BC2}" type="slidenum">
              <a:rPr lang="en-US"/>
              <a:pPr/>
              <a:t>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4A2B66DB-5BDE-4128-A1E4-20A1E0709D54}" type="slidenum">
              <a:rPr lang="en-US"/>
              <a:pPr/>
              <a:t>35</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06357" y="4690269"/>
            <a:ext cx="4984962" cy="444341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41750EFF-64CA-4145-AA5A-B14B02CD14B7}" type="slidenum">
              <a:rPr lang="en-US"/>
              <a:pPr/>
              <a:t>4</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41750EFF-64CA-4145-AA5A-B14B02CD14B7}" type="slidenum">
              <a:rPr lang="en-US"/>
              <a:pPr/>
              <a:t>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310B9DE4-64BD-4951-A999-20DEA0686805}" type="slidenum">
              <a:rPr lang="en-US"/>
              <a:pPr/>
              <a:t>8</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310B9DE4-64BD-4951-A999-20DEA0686805}" type="slidenum">
              <a:rPr lang="en-US"/>
              <a:pPr/>
              <a:t>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14441734-7DE8-4899-A5AF-C38D84023B69}" type="slidenum">
              <a:rPr lang="en-US"/>
              <a:pPr/>
              <a:t>12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1BD5A3DD-7339-489B-8C72-254E73D9BCD6}" type="slidenum">
              <a:rPr lang="en-US"/>
              <a:pPr/>
              <a:t>13</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14441734-7DE8-4899-A5AF-C38D84023B69}" type="slidenum">
              <a:rPr lang="en-US"/>
              <a:pPr/>
              <a:t>24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14441734-7DE8-4899-A5AF-C38D84023B69}" type="slidenum">
              <a:rPr lang="en-US"/>
              <a:pPr/>
              <a:t>34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63618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24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558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571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290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428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196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37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6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2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10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6" name="Text Box 42"/>
          <p:cNvSpPr txBox="1">
            <a:spLocks noChangeArrowheads="1"/>
          </p:cNvSpPr>
          <p:nvPr/>
        </p:nvSpPr>
        <p:spPr bwMode="auto">
          <a:xfrm>
            <a:off x="468313" y="6083300"/>
            <a:ext cx="14943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dirty="0">
                <a:solidFill>
                  <a:schemeClr val="accent2"/>
                </a:solidFill>
                <a:latin typeface="Verdana" pitchFamily="34" charset="0"/>
              </a:rPr>
              <a:t>SEAMCAT </a:t>
            </a:r>
            <a:r>
              <a:rPr lang="en-GB" sz="1000" dirty="0" smtClean="0">
                <a:solidFill>
                  <a:schemeClr val="accent2"/>
                </a:solidFill>
                <a:latin typeface="Verdana" pitchFamily="34" charset="0"/>
              </a:rPr>
              <a:t>Workshop</a:t>
            </a:r>
            <a:endParaRPr lang="en-GB" sz="1000" dirty="0">
              <a:solidFill>
                <a:schemeClr val="accent2"/>
              </a:solidFill>
              <a:latin typeface="Verdana" pitchFamily="34" charset="0"/>
            </a:endParaRPr>
          </a:p>
        </p:txBody>
      </p:sp>
      <p:sp>
        <p:nvSpPr>
          <p:cNvPr id="1067" name="Text Box 43"/>
          <p:cNvSpPr txBox="1">
            <a:spLocks noChangeArrowheads="1"/>
          </p:cNvSpPr>
          <p:nvPr/>
        </p:nvSpPr>
        <p:spPr bwMode="auto">
          <a:xfrm>
            <a:off x="4211638" y="6083300"/>
            <a:ext cx="754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a:solidFill>
                  <a:schemeClr val="accent2"/>
                </a:solidFill>
                <a:latin typeface="Verdana" pitchFamily="34" charset="0"/>
              </a:rPr>
              <a:t>Page </a:t>
            </a:r>
            <a:fld id="{E36A1F30-F04B-4499-AE00-052755F05513}" type="slidenum">
              <a:rPr lang="en-GB" sz="1000">
                <a:solidFill>
                  <a:schemeClr val="accent2"/>
                </a:solidFill>
                <a:latin typeface="Verdana" pitchFamily="34" charset="0"/>
              </a:rPr>
              <a:pPr algn="l"/>
              <a:t>‹#›</a:t>
            </a:fld>
            <a:endParaRPr lang="en-GB" sz="1000">
              <a:solidFill>
                <a:schemeClr val="accent2"/>
              </a:solidFill>
              <a:latin typeface="Verdana" pitchFamily="34" charset="0"/>
            </a:endParaRPr>
          </a:p>
        </p:txBody>
      </p:sp>
      <p:sp>
        <p:nvSpPr>
          <p:cNvPr id="1068" name="Line 44"/>
          <p:cNvSpPr>
            <a:spLocks noChangeShapeType="1"/>
          </p:cNvSpPr>
          <p:nvPr/>
        </p:nvSpPr>
        <p:spPr bwMode="auto">
          <a:xfrm>
            <a:off x="1403350" y="5949950"/>
            <a:ext cx="74898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70" name="Picture 46" descr="eco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1550" y="250825"/>
            <a:ext cx="1508125" cy="1511300"/>
          </a:xfrm>
          <a:prstGeom prst="rect">
            <a:avLst/>
          </a:prstGeom>
          <a:noFill/>
          <a:extLst>
            <a:ext uri="{909E8E84-426E-40DD-AFC4-6F175D3DCCD1}">
              <a14:hiddenFill xmlns:a14="http://schemas.microsoft.com/office/drawing/2010/main">
                <a:solidFill>
                  <a:srgbClr val="FFFFFF"/>
                </a:solidFill>
              </a14:hiddenFill>
            </a:ext>
          </a:extLst>
        </p:spPr>
      </p:pic>
      <p:grpSp>
        <p:nvGrpSpPr>
          <p:cNvPr id="1071" name="Group 47"/>
          <p:cNvGrpSpPr>
            <a:grpSpLocks/>
          </p:cNvGrpSpPr>
          <p:nvPr/>
        </p:nvGrpSpPr>
        <p:grpSpPr bwMode="auto">
          <a:xfrm>
            <a:off x="290513" y="5883275"/>
            <a:ext cx="844550" cy="131763"/>
            <a:chOff x="1781" y="3352"/>
            <a:chExt cx="532" cy="83"/>
          </a:xfrm>
        </p:grpSpPr>
        <p:sp>
          <p:nvSpPr>
            <p:cNvPr id="1072" name="Oval 48"/>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3" name="Oval 49"/>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4" name="Oval 50"/>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b="1">
          <a:solidFill>
            <a:srgbClr val="0033CC"/>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2pPr>
      <a:lvl3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3pPr>
      <a:lvl4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4pPr>
      <a:lvl5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an-Philippe.Kermoal@eco.cept.org"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cept.org/eco" TargetMode="External"/><Relationship Id="rId4" Type="http://schemas.openxmlformats.org/officeDocument/2006/relationships/hyperlink" Target="mailto:eco@eco.cpet.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3.wmf"/><Relationship Id="rId4" Type="http://schemas.openxmlformats.org/officeDocument/2006/relationships/oleObject" Target="../embeddings/Microsoft_Word_97_-_2003_Document1.doc"/></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349500"/>
            <a:ext cx="7772400" cy="1470025"/>
          </a:xfrm>
        </p:spPr>
        <p:txBody>
          <a:bodyPr/>
          <a:lstStyle/>
          <a:p>
            <a:pPr algn="ctr"/>
            <a:r>
              <a:rPr lang="en-GB" sz="3200" dirty="0">
                <a:solidFill>
                  <a:schemeClr val="accent2"/>
                </a:solidFill>
              </a:rPr>
              <a:t>Overview of </a:t>
            </a:r>
            <a:r>
              <a:rPr lang="en-GB" sz="3200" dirty="0" smtClean="0">
                <a:solidFill>
                  <a:schemeClr val="accent2"/>
                </a:solidFill>
              </a:rPr>
              <a:t>CDMA – OFDMA</a:t>
            </a:r>
            <a:endParaRPr lang="en-GB" sz="3200" dirty="0">
              <a:solidFill>
                <a:schemeClr val="accent2"/>
              </a:solidFill>
              <a:effectLst/>
            </a:endParaRPr>
          </a:p>
        </p:txBody>
      </p:sp>
      <p:sp>
        <p:nvSpPr>
          <p:cNvPr id="2051" name="Rectangle 3"/>
          <p:cNvSpPr>
            <a:spLocks noGrp="1" noChangeArrowheads="1"/>
          </p:cNvSpPr>
          <p:nvPr>
            <p:ph type="subTitle" idx="1"/>
          </p:nvPr>
        </p:nvSpPr>
        <p:spPr>
          <a:xfrm>
            <a:off x="1371600" y="4114800"/>
            <a:ext cx="6400800" cy="1752600"/>
          </a:xfrm>
        </p:spPr>
        <p:txBody>
          <a:bodyPr/>
          <a:lstStyle/>
          <a:p>
            <a:endParaRPr lang="en-GB" sz="1800" dirty="0">
              <a:solidFill>
                <a:schemeClr val="accent2"/>
              </a:solidFill>
            </a:endParaRPr>
          </a:p>
          <a:p>
            <a:r>
              <a:rPr lang="en-GB" sz="1400" dirty="0">
                <a:solidFill>
                  <a:schemeClr val="accent2"/>
                </a:solidFill>
              </a:rPr>
              <a:t>European Communications Office</a:t>
            </a:r>
          </a:p>
          <a:p>
            <a:r>
              <a:rPr lang="en-GB" sz="1400" dirty="0">
                <a:solidFill>
                  <a:schemeClr val="accent2"/>
                </a:solidFill>
              </a:rPr>
              <a:t>Jean-Philippe Kermoal - SEAMCAT Manager (ECO)</a:t>
            </a:r>
          </a:p>
          <a:p>
            <a:r>
              <a:rPr lang="en-GB" sz="1400" dirty="0" smtClean="0">
                <a:solidFill>
                  <a:schemeClr val="accent2"/>
                </a:solidFill>
              </a:rPr>
              <a:t>27 November 2012</a:t>
            </a:r>
            <a:endParaRPr lang="en-GB" sz="1400" dirty="0">
              <a:solidFill>
                <a:schemeClr val="accent2"/>
              </a:solidFill>
            </a:endParaRPr>
          </a:p>
          <a:p>
            <a:r>
              <a:rPr lang="da-DK" sz="1400" dirty="0">
                <a:solidFill>
                  <a:schemeClr val="accent2"/>
                </a:solidFill>
              </a:rPr>
              <a:t>(</a:t>
            </a:r>
            <a:r>
              <a:rPr lang="da-DK" sz="1400" dirty="0">
                <a:solidFill>
                  <a:schemeClr val="accent2"/>
                </a:solidFill>
                <a:hlinkClick r:id="rId3"/>
              </a:rPr>
              <a:t>Jean-Philippe.Kermoal@eco.cept.org</a:t>
            </a:r>
            <a:r>
              <a:rPr lang="da-DK" sz="1400" dirty="0">
                <a:solidFill>
                  <a:schemeClr val="accent2"/>
                </a:solidFill>
              </a:rPr>
              <a:t>)</a:t>
            </a:r>
            <a:endParaRPr lang="en-GB" sz="1400" dirty="0">
              <a:solidFill>
                <a:schemeClr val="accent2"/>
              </a:solidFill>
            </a:endParaRPr>
          </a:p>
        </p:txBody>
      </p:sp>
      <p:graphicFrame>
        <p:nvGraphicFramePr>
          <p:cNvPr id="2052" name="Group 4"/>
          <p:cNvGraphicFramePr>
            <a:graphicFrameLocks noGrp="1"/>
          </p:cNvGraphicFramePr>
          <p:nvPr>
            <p:extLst>
              <p:ext uri="{D42A27DB-BD31-4B8C-83A1-F6EECF244321}">
                <p14:modId xmlns:p14="http://schemas.microsoft.com/office/powerpoint/2010/main" val="2453513507"/>
              </p:ext>
            </p:extLst>
          </p:nvPr>
        </p:nvGraphicFramePr>
        <p:xfrm>
          <a:off x="827088" y="6021388"/>
          <a:ext cx="7610475" cy="458788"/>
        </p:xfrm>
        <a:graphic>
          <a:graphicData uri="http://schemas.openxmlformats.org/drawingml/2006/table">
            <a:tbl>
              <a:tblPr/>
              <a:tblGrid>
                <a:gridCol w="1620837"/>
                <a:gridCol w="2027238"/>
                <a:gridCol w="1981200"/>
                <a:gridCol w="1981200"/>
              </a:tblGrid>
              <a:tr h="458788">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EUROPEAN</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COMMUNICATIONS</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OFFICE</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dirty="0" err="1" smtClean="0">
                          <a:ln>
                            <a:noFill/>
                          </a:ln>
                          <a:solidFill>
                            <a:srgbClr val="000080"/>
                          </a:solidFill>
                          <a:effectLst/>
                          <a:latin typeface="Verdana" pitchFamily="34" charset="0"/>
                          <a:cs typeface="Times New Roman" pitchFamily="18" charset="0"/>
                        </a:rPr>
                        <a:t>Nansensgade</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19</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DK-1366 Copenhagen</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Denmark</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Telephone:    </a:t>
                      </a:r>
                      <a:r>
                        <a:rPr kumimoji="0" lang="en-GB" sz="600" b="0" i="1" u="none" strike="noStrike" cap="none" normalizeH="0" baseline="0" smtClean="0">
                          <a:ln>
                            <a:noFill/>
                          </a:ln>
                          <a:solidFill>
                            <a:srgbClr val="000080"/>
                          </a:solidFill>
                          <a:effectLst/>
                          <a:latin typeface="Verdana" pitchFamily="34" charset="0"/>
                          <a:cs typeface="Times New Roman" pitchFamily="18" charset="0"/>
                        </a:rPr>
                        <a:t>+ 45 33 89 63 00</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Telefax:</a:t>
                      </a:r>
                      <a:r>
                        <a:rPr kumimoji="0" lang="en-GB" sz="600" b="0" i="1" u="none" strike="noStrike" cap="none" normalizeH="0" baseline="0" smtClean="0">
                          <a:ln>
                            <a:noFill/>
                          </a:ln>
                          <a:solidFill>
                            <a:srgbClr val="000080"/>
                          </a:solidFill>
                          <a:effectLst/>
                          <a:latin typeface="Verdana" pitchFamily="34" charset="0"/>
                          <a:cs typeface="Times New Roman" pitchFamily="18" charset="0"/>
                        </a:rPr>
                        <a:t>	        + 45 33 89 63 30</a:t>
                      </a:r>
                      <a:endParaRPr kumimoji="0" lang="en-GB" sz="1400" b="0" i="0" u="none" strike="noStrike" cap="none" normalizeH="0" baseline="0" smtClean="0">
                        <a:ln>
                          <a:noFill/>
                        </a:ln>
                        <a:solidFill>
                          <a:schemeClr val="tx1"/>
                        </a:solidFill>
                        <a:effectLst/>
                        <a:latin typeface="Verdana"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E-mail:</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r>
                        <a:rPr kumimoji="0" lang="en-GB" sz="600" b="0" i="1" u="none" strike="noStrike" cap="none" normalizeH="0" baseline="0" dirty="0" smtClean="0">
                          <a:ln>
                            <a:noFill/>
                          </a:ln>
                          <a:solidFill>
                            <a:srgbClr val="000080"/>
                          </a:solidFill>
                          <a:effectLst/>
                          <a:latin typeface="Verdana" pitchFamily="34" charset="0"/>
                          <a:cs typeface="Times New Roman" pitchFamily="18" charset="0"/>
                          <a:hlinkClick r:id="rId4"/>
                        </a:rPr>
                        <a:t>eco@eco.cpet.org</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Web Site:</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r>
                        <a:rPr kumimoji="0" lang="en-GB" sz="600" b="0" i="1" u="none" strike="noStrike" cap="none" normalizeH="0" baseline="0" dirty="0" smtClean="0">
                          <a:ln>
                            <a:noFill/>
                          </a:ln>
                          <a:solidFill>
                            <a:srgbClr val="000080"/>
                          </a:solidFill>
                          <a:effectLst/>
                          <a:latin typeface="Verdana" pitchFamily="34" charset="0"/>
                          <a:cs typeface="Times New Roman" pitchFamily="18" charset="0"/>
                          <a:hlinkClick r:id="rId5"/>
                        </a:rPr>
                        <a:t>http://www.cept.org/eco</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pSp>
        <p:nvGrpSpPr>
          <p:cNvPr id="2073" name="Group 25"/>
          <p:cNvGrpSpPr>
            <a:grpSpLocks/>
          </p:cNvGrpSpPr>
          <p:nvPr/>
        </p:nvGrpSpPr>
        <p:grpSpPr bwMode="auto">
          <a:xfrm>
            <a:off x="536575" y="5724525"/>
            <a:ext cx="844550" cy="131763"/>
            <a:chOff x="1781" y="3352"/>
            <a:chExt cx="532" cy="83"/>
          </a:xfrm>
        </p:grpSpPr>
        <p:sp>
          <p:nvSpPr>
            <p:cNvPr id="2074" name="Oval 26"/>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5" name="Oval 27"/>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6" name="Oval 28"/>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2077" name="Picture 29"/>
          <p:cNvPicPr>
            <a:picLocks noChangeAspect="1" noChangeArrowheads="1"/>
          </p:cNvPicPr>
          <p:nvPr/>
        </p:nvPicPr>
        <p:blipFill>
          <a:blip r:embed="rId6">
            <a:extLst>
              <a:ext uri="{28A0092B-C50C-407E-A947-70E740481C1C}">
                <a14:useLocalDpi xmlns:a14="http://schemas.microsoft.com/office/drawing/2010/main" val="0"/>
              </a:ext>
            </a:extLst>
          </a:blip>
          <a:srcRect l="44742" t="20457" r="28830" b="45448"/>
          <a:stretch>
            <a:fillRect/>
          </a:stretch>
        </p:blipFill>
        <p:spPr bwMode="auto">
          <a:xfrm>
            <a:off x="0" y="0"/>
            <a:ext cx="140493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eco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7625" y="250825"/>
            <a:ext cx="1162050" cy="116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Pathloss</a:t>
            </a:r>
            <a:r>
              <a:rPr lang="en-GB" dirty="0" smtClean="0"/>
              <a:t>/Effective </a:t>
            </a:r>
            <a:r>
              <a:rPr lang="en-GB" dirty="0" err="1"/>
              <a:t>Pathloss</a:t>
            </a:r>
            <a:endParaRPr lang="en-GB" dirty="0"/>
          </a:p>
        </p:txBody>
      </p:sp>
      <p:sp>
        <p:nvSpPr>
          <p:cNvPr id="3" name="Content Placeholder 2"/>
          <p:cNvSpPr>
            <a:spLocks noGrp="1"/>
          </p:cNvSpPr>
          <p:nvPr>
            <p:ph idx="1"/>
          </p:nvPr>
        </p:nvSpPr>
        <p:spPr/>
        <p:txBody>
          <a:bodyPr/>
          <a:lstStyle/>
          <a:p>
            <a:r>
              <a:rPr lang="en-GB" sz="2000" dirty="0"/>
              <a:t>D</a:t>
            </a:r>
            <a:r>
              <a:rPr lang="en-GB" sz="2000" dirty="0" smtClean="0"/>
              <a:t>istinction </a:t>
            </a:r>
            <a:r>
              <a:rPr lang="en-GB" sz="2000" dirty="0"/>
              <a:t>between the raw </a:t>
            </a:r>
            <a:r>
              <a:rPr lang="en-GB" sz="2000" dirty="0" err="1"/>
              <a:t>pathloss</a:t>
            </a:r>
            <a:r>
              <a:rPr lang="en-GB" sz="2000" dirty="0"/>
              <a:t> and the effective </a:t>
            </a:r>
            <a:r>
              <a:rPr lang="en-GB" sz="2000" dirty="0" err="1"/>
              <a:t>pathloss</a:t>
            </a:r>
            <a:r>
              <a:rPr lang="en-GB" sz="2000" dirty="0"/>
              <a:t>. </a:t>
            </a:r>
            <a:endParaRPr lang="en-GB" sz="2000" dirty="0" smtClean="0"/>
          </a:p>
          <a:p>
            <a:endParaRPr lang="da-DK" sz="2000" dirty="0" smtClean="0"/>
          </a:p>
          <a:p>
            <a:endParaRPr lang="da-DK" sz="2000" dirty="0"/>
          </a:p>
          <a:p>
            <a:endParaRPr lang="en-GB" sz="2000" dirty="0" smtClean="0"/>
          </a:p>
          <a:p>
            <a:r>
              <a:rPr lang="en-GB" sz="2000" dirty="0" smtClean="0"/>
              <a:t>The </a:t>
            </a:r>
            <a:r>
              <a:rPr lang="en-GB" sz="2000" dirty="0"/>
              <a:t>MCL is the parameter describing the minimum loss in signal between BS and UE or UE and UE in the worst case and is defined as the minimum distance loss including antenna gains measured between antenna connectors. </a:t>
            </a:r>
            <a:endParaRPr lang="en-GB" sz="2000" dirty="0" smtClean="0"/>
          </a:p>
          <a:p>
            <a:r>
              <a:rPr lang="en-GB" sz="2000" dirty="0" smtClean="0"/>
              <a:t>Typical </a:t>
            </a:r>
            <a:r>
              <a:rPr lang="en-GB" sz="2000" dirty="0"/>
              <a:t>values of MCL can be found in 3GPP </a:t>
            </a:r>
            <a:r>
              <a:rPr lang="en-GB" sz="2000" dirty="0" smtClean="0"/>
              <a:t>documents.</a:t>
            </a:r>
            <a:r>
              <a:rPr lang="en-GB" sz="2000" dirty="0"/>
              <a:t/>
            </a:r>
            <a:br>
              <a:rPr lang="en-GB" sz="2000" dirty="0"/>
            </a:br>
            <a:endParaRPr lang="en-GB"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08" y="2594538"/>
            <a:ext cx="7294206" cy="53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97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Cell</a:t>
            </a:r>
          </a:p>
        </p:txBody>
      </p:sp>
      <p:sp>
        <p:nvSpPr>
          <p:cNvPr id="3" name="Content Placeholder 2"/>
          <p:cNvSpPr>
            <a:spLocks noGrp="1"/>
          </p:cNvSpPr>
          <p:nvPr>
            <p:ph idx="1"/>
          </p:nvPr>
        </p:nvSpPr>
        <p:spPr>
          <a:xfrm>
            <a:off x="450166" y="1135956"/>
            <a:ext cx="6773594" cy="4276725"/>
          </a:xfrm>
        </p:spPr>
        <p:txBody>
          <a:bodyPr/>
          <a:lstStyle/>
          <a:p>
            <a:r>
              <a:rPr lang="en-GB" sz="2000" dirty="0"/>
              <a:t>The </a:t>
            </a:r>
            <a:r>
              <a:rPr lang="en-GB" sz="2000" dirty="0" err="1" smtClean="0"/>
              <a:t>ref.cell</a:t>
            </a:r>
            <a:r>
              <a:rPr lang="en-GB" sz="2000" dirty="0" smtClean="0"/>
              <a:t> </a:t>
            </a:r>
            <a:r>
              <a:rPr lang="en-GB" sz="2000" dirty="0"/>
              <a:t>is used </a:t>
            </a:r>
            <a:r>
              <a:rPr lang="en-GB" sz="2000" dirty="0" smtClean="0"/>
              <a:t>to </a:t>
            </a:r>
            <a:r>
              <a:rPr lang="en-GB" sz="2000" dirty="0"/>
              <a:t>measure </a:t>
            </a:r>
            <a:r>
              <a:rPr lang="en-GB" sz="2000" dirty="0" smtClean="0"/>
              <a:t>results</a:t>
            </a:r>
          </a:p>
          <a:p>
            <a:r>
              <a:rPr lang="en-GB" sz="2000" b="1" u="sng" dirty="0" smtClean="0"/>
              <a:t>All</a:t>
            </a:r>
            <a:r>
              <a:rPr lang="en-GB" sz="2000" dirty="0" smtClean="0"/>
              <a:t> </a:t>
            </a:r>
            <a:r>
              <a:rPr lang="en-GB" sz="2000" dirty="0"/>
              <a:t>none reference cells are used to provide a proper interference background to the </a:t>
            </a:r>
            <a:r>
              <a:rPr lang="en-GB" sz="2000" dirty="0" err="1" smtClean="0"/>
              <a:t>ref.cell</a:t>
            </a:r>
            <a:r>
              <a:rPr lang="en-GB" sz="2000"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17" y="2314317"/>
            <a:ext cx="8503920" cy="437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2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dirty="0"/>
              <a:t>N</a:t>
            </a:r>
            <a:r>
              <a:rPr lang="en-GB" dirty="0" smtClean="0"/>
              <a:t>etwork-edge </a:t>
            </a:r>
            <a:r>
              <a:rPr lang="en-GB" dirty="0"/>
              <a:t>case</a:t>
            </a:r>
          </a:p>
        </p:txBody>
      </p:sp>
      <p:sp>
        <p:nvSpPr>
          <p:cNvPr id="165891" name="Rectangle 3"/>
          <p:cNvSpPr>
            <a:spLocks noChangeArrowheads="1"/>
          </p:cNvSpPr>
          <p:nvPr/>
        </p:nvSpPr>
        <p:spPr bwMode="auto">
          <a:xfrm>
            <a:off x="312058" y="1177701"/>
            <a:ext cx="7554913"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2400" dirty="0">
                <a:latin typeface="Verdana" pitchFamily="34" charset="0"/>
              </a:rPr>
              <a:t>Instead of centre cell, takes the cell at the edge </a:t>
            </a:r>
            <a:r>
              <a:rPr lang="en-GB" sz="2400" dirty="0" smtClean="0">
                <a:latin typeface="Verdana" pitchFamily="34" charset="0"/>
              </a:rPr>
              <a:t>cluster </a:t>
            </a:r>
            <a:r>
              <a:rPr lang="en-GB" sz="2400" dirty="0">
                <a:latin typeface="Verdana" pitchFamily="34" charset="0"/>
              </a:rPr>
              <a:t>as a reference </a:t>
            </a:r>
            <a:r>
              <a:rPr lang="en-GB" sz="2400" dirty="0" smtClean="0">
                <a:latin typeface="Verdana" pitchFamily="34" charset="0"/>
              </a:rPr>
              <a:t>cell</a:t>
            </a:r>
          </a:p>
          <a:p>
            <a:pPr marL="342900" indent="-342900" algn="l">
              <a:spcBef>
                <a:spcPct val="20000"/>
              </a:spcBef>
              <a:buClr>
                <a:srgbClr val="FF3300"/>
              </a:buClr>
              <a:buSzPct val="110000"/>
              <a:buFontTx/>
              <a:buChar char="•"/>
            </a:pPr>
            <a:r>
              <a:rPr lang="en-GB" sz="2400" dirty="0" smtClean="0">
                <a:latin typeface="Verdana" pitchFamily="34" charset="0"/>
              </a:rPr>
              <a:t>Wrap-around </a:t>
            </a:r>
            <a:r>
              <a:rPr lang="en-GB" sz="2400" dirty="0">
                <a:latin typeface="Verdana" pitchFamily="34" charset="0"/>
              </a:rPr>
              <a:t>formulas adjusted as if no other cells are located beyond that </a:t>
            </a:r>
            <a:r>
              <a:rPr lang="en-GB" sz="2400" dirty="0" smtClean="0">
                <a:latin typeface="Verdana" pitchFamily="34" charset="0"/>
              </a:rPr>
              <a:t>cell</a:t>
            </a:r>
          </a:p>
          <a:p>
            <a:pPr marL="342900" indent="-342900" algn="l">
              <a:spcBef>
                <a:spcPct val="20000"/>
              </a:spcBef>
              <a:buClr>
                <a:srgbClr val="FF3300"/>
              </a:buClr>
              <a:buSzPct val="110000"/>
              <a:buFontTx/>
              <a:buChar char="•"/>
            </a:pPr>
            <a:endParaRPr lang="da-DK" sz="2400" dirty="0">
              <a:latin typeface="Verdana" pitchFamily="34" charset="0"/>
            </a:endParaRPr>
          </a:p>
          <a:p>
            <a:pPr marL="342900" indent="-342900" algn="l">
              <a:spcBef>
                <a:spcPct val="20000"/>
              </a:spcBef>
              <a:buClr>
                <a:srgbClr val="FF3300"/>
              </a:buClr>
              <a:buSzPct val="110000"/>
              <a:buFontTx/>
              <a:buChar char="•"/>
            </a:pPr>
            <a:endParaRPr lang="da-DK" sz="2400" dirty="0" smtClean="0">
              <a:latin typeface="Verdana" pitchFamily="34" charset="0"/>
            </a:endParaRPr>
          </a:p>
          <a:p>
            <a:pPr marL="342900" indent="-342900" algn="l">
              <a:spcBef>
                <a:spcPct val="20000"/>
              </a:spcBef>
              <a:buClr>
                <a:srgbClr val="FF3300"/>
              </a:buClr>
              <a:buSzPct val="110000"/>
              <a:buFontTx/>
              <a:buChar char="•"/>
            </a:pPr>
            <a:endParaRPr lang="da-DK" sz="2400" dirty="0">
              <a:latin typeface="Verdana" pitchFamily="34" charset="0"/>
            </a:endParaRPr>
          </a:p>
          <a:p>
            <a:pPr marL="342900" indent="-342900" algn="l">
              <a:spcBef>
                <a:spcPct val="20000"/>
              </a:spcBef>
              <a:buClr>
                <a:srgbClr val="FF3300"/>
              </a:buClr>
              <a:buSzPct val="110000"/>
              <a:buFontTx/>
              <a:buChar char="•"/>
            </a:pPr>
            <a:endParaRPr lang="da-DK" sz="2400" dirty="0" smtClean="0">
              <a:latin typeface="Verdana" pitchFamily="34" charset="0"/>
            </a:endParaRPr>
          </a:p>
          <a:p>
            <a:pPr marL="342900" indent="-342900" algn="l">
              <a:spcBef>
                <a:spcPct val="20000"/>
              </a:spcBef>
              <a:buClr>
                <a:srgbClr val="FF3300"/>
              </a:buClr>
              <a:buSzPct val="110000"/>
              <a:buFontTx/>
              <a:buChar char="•"/>
            </a:pPr>
            <a:endParaRPr lang="da-DK" sz="2400" dirty="0">
              <a:latin typeface="Verdana" pitchFamily="34" charset="0"/>
            </a:endParaRPr>
          </a:p>
          <a:p>
            <a:pPr marL="342900" indent="-342900" algn="l">
              <a:spcBef>
                <a:spcPct val="20000"/>
              </a:spcBef>
              <a:buClr>
                <a:srgbClr val="FF3300"/>
              </a:buClr>
              <a:buSzPct val="110000"/>
              <a:buFontTx/>
              <a:buChar char="•"/>
            </a:pPr>
            <a:endParaRPr lang="en-GB" sz="2400" dirty="0">
              <a:latin typeface="Verdana" pitchFamily="34" charset="0"/>
            </a:endParaRPr>
          </a:p>
          <a:p>
            <a:pPr marL="342900" indent="-342900" algn="l">
              <a:spcBef>
                <a:spcPct val="20000"/>
              </a:spcBef>
              <a:buClr>
                <a:srgbClr val="FF3300"/>
              </a:buClr>
              <a:buSzPct val="110000"/>
              <a:buFontTx/>
              <a:buChar char="•"/>
            </a:pPr>
            <a:r>
              <a:rPr lang="en-GB" sz="2400" dirty="0" smtClean="0">
                <a:latin typeface="Verdana" pitchFamily="34" charset="0"/>
              </a:rPr>
              <a:t>cross-border </a:t>
            </a:r>
            <a:r>
              <a:rPr lang="en-GB" sz="2400" dirty="0">
                <a:latin typeface="Verdana" pitchFamily="34" charset="0"/>
              </a:rPr>
              <a:t>or similar interference scenarios</a:t>
            </a:r>
          </a:p>
        </p:txBody>
      </p:sp>
      <p:pic>
        <p:nvPicPr>
          <p:cNvPr id="102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522" t="16632" b="28611"/>
          <a:stretch/>
        </p:blipFill>
        <p:spPr bwMode="auto">
          <a:xfrm>
            <a:off x="1404370" y="3031037"/>
            <a:ext cx="5370287" cy="228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7684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514" y="1355820"/>
            <a:ext cx="6437086" cy="45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bwMode="auto">
          <a:xfrm>
            <a:off x="4341812" y="1941102"/>
            <a:ext cx="1092200" cy="402771"/>
          </a:xfrm>
          <a:prstGeom prst="wedgeRoundRectCallout">
            <a:avLst>
              <a:gd name="adj1" fmla="val -85165"/>
              <a:gd name="adj2" fmla="val -91944"/>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endParaRPr lang="en-GB" dirty="0">
              <a:latin typeface="Verdana" pitchFamily="34" charset="0"/>
            </a:endParaRPr>
          </a:p>
        </p:txBody>
      </p:sp>
      <p:sp>
        <p:nvSpPr>
          <p:cNvPr id="10" name="Rounded Rectangular Callout 9"/>
          <p:cNvSpPr/>
          <p:nvPr/>
        </p:nvSpPr>
        <p:spPr bwMode="auto">
          <a:xfrm>
            <a:off x="80169" y="1397822"/>
            <a:ext cx="1092200" cy="402771"/>
          </a:xfrm>
          <a:prstGeom prst="wedgeRoundRectCallout">
            <a:avLst>
              <a:gd name="adj1" fmla="val 84270"/>
              <a:gd name="adj2" fmla="val 156705"/>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r>
              <a:rPr lang="en-GB" dirty="0" smtClean="0">
                <a:latin typeface="Verdana" pitchFamily="34" charset="0"/>
              </a:rPr>
              <a:t>legend</a:t>
            </a:r>
            <a:endParaRPr lang="en-GB" dirty="0">
              <a:latin typeface="Verdana" pitchFamily="34" charset="0"/>
            </a:endParaRPr>
          </a:p>
        </p:txBody>
      </p:sp>
      <p:sp>
        <p:nvSpPr>
          <p:cNvPr id="12" name="Rectangle 2"/>
          <p:cNvSpPr>
            <a:spLocks noChangeArrowheads="1"/>
          </p:cNvSpPr>
          <p:nvPr/>
        </p:nvSpPr>
        <p:spPr bwMode="auto">
          <a:xfrm>
            <a:off x="357188" y="5445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GB" sz="3600" b="1" dirty="0" smtClean="0">
                <a:solidFill>
                  <a:srgbClr val="0033CC"/>
                </a:solidFill>
                <a:effectLst>
                  <a:outerShdw blurRad="38100" dist="38100" dir="2700000" algn="tl">
                    <a:srgbClr val="C0C0C0"/>
                  </a:outerShdw>
                </a:effectLst>
                <a:latin typeface="Verdana" pitchFamily="34" charset="0"/>
              </a:rPr>
              <a:t>Cellular system last event</a:t>
            </a:r>
            <a:endParaRPr lang="en-US" sz="3600" b="1" dirty="0">
              <a:solidFill>
                <a:srgbClr val="0033CC"/>
              </a:solidFill>
              <a:effectLst>
                <a:outerShdw blurRad="38100" dist="38100" dir="2700000" algn="tl">
                  <a:srgbClr val="C0C0C0"/>
                </a:outerShdw>
              </a:effectLst>
              <a:latin typeface="Verdana" pitchFamily="34" charset="0"/>
            </a:endParaRPr>
          </a:p>
        </p:txBody>
      </p:sp>
      <p:sp>
        <p:nvSpPr>
          <p:cNvPr id="13" name="Rounded Rectangular Callout 12"/>
          <p:cNvSpPr/>
          <p:nvPr/>
        </p:nvSpPr>
        <p:spPr bwMode="auto">
          <a:xfrm>
            <a:off x="4189412" y="1941099"/>
            <a:ext cx="1092200" cy="402771"/>
          </a:xfrm>
          <a:prstGeom prst="wedgeRoundRectCallout">
            <a:avLst>
              <a:gd name="adj1" fmla="val 120150"/>
              <a:gd name="adj2" fmla="val 153102"/>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r>
              <a:rPr lang="en-GB" dirty="0" smtClean="0">
                <a:latin typeface="Verdana" pitchFamily="34" charset="0"/>
              </a:rPr>
              <a:t>legend</a:t>
            </a:r>
            <a:endParaRPr lang="en-GB" dirty="0">
              <a:latin typeface="Verdana" pitchFamily="34" charset="0"/>
            </a:endParaRPr>
          </a:p>
        </p:txBody>
      </p:sp>
      <p:sp>
        <p:nvSpPr>
          <p:cNvPr id="14" name="Rounded Rectangular Callout 13"/>
          <p:cNvSpPr/>
          <p:nvPr/>
        </p:nvSpPr>
        <p:spPr bwMode="auto">
          <a:xfrm>
            <a:off x="3824515" y="1941099"/>
            <a:ext cx="1836056" cy="402771"/>
          </a:xfrm>
          <a:prstGeom prst="wedgeRoundRectCallout">
            <a:avLst>
              <a:gd name="adj1" fmla="val -29321"/>
              <a:gd name="adj2" fmla="val 304454"/>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r>
              <a:rPr lang="en-GB" dirty="0" smtClean="0">
                <a:latin typeface="Verdana" pitchFamily="34" charset="0"/>
              </a:rPr>
              <a:t>BS antenna</a:t>
            </a:r>
            <a:endParaRPr lang="en-GB" dirty="0">
              <a:latin typeface="Verdana" pitchFamily="34" charset="0"/>
            </a:endParaRPr>
          </a:p>
        </p:txBody>
      </p:sp>
      <p:sp>
        <p:nvSpPr>
          <p:cNvPr id="16" name="Rounded Rectangular Callout 15"/>
          <p:cNvSpPr/>
          <p:nvPr/>
        </p:nvSpPr>
        <p:spPr bwMode="auto">
          <a:xfrm>
            <a:off x="7211560" y="2489199"/>
            <a:ext cx="1836056" cy="711013"/>
          </a:xfrm>
          <a:prstGeom prst="wedgeRoundRectCallout">
            <a:avLst>
              <a:gd name="adj1" fmla="val -53827"/>
              <a:gd name="adj2" fmla="val 14727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r>
              <a:rPr lang="en-GB" dirty="0">
                <a:latin typeface="Verdana" pitchFamily="34" charset="0"/>
              </a:rPr>
              <a:t>BS or MS info display</a:t>
            </a:r>
          </a:p>
        </p:txBody>
      </p:sp>
      <p:sp>
        <p:nvSpPr>
          <p:cNvPr id="17" name="Rounded Rectangular Callout 16"/>
          <p:cNvSpPr/>
          <p:nvPr/>
        </p:nvSpPr>
        <p:spPr bwMode="auto">
          <a:xfrm>
            <a:off x="5181600" y="5203371"/>
            <a:ext cx="2013858" cy="1654628"/>
          </a:xfrm>
          <a:prstGeom prst="wedgeRoundRectCallout">
            <a:avLst>
              <a:gd name="adj1" fmla="val 20069"/>
              <a:gd name="adj2" fmla="val -6845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r>
              <a:rPr lang="en-GB" sz="1100" u="sng" dirty="0">
                <a:latin typeface="Verdana" pitchFamily="34" charset="0"/>
              </a:rPr>
              <a:t>General system </a:t>
            </a:r>
            <a:r>
              <a:rPr lang="en-GB" sz="1100" u="sng" dirty="0" smtClean="0">
                <a:latin typeface="Verdana" pitchFamily="34" charset="0"/>
              </a:rPr>
              <a:t>info:</a:t>
            </a:r>
            <a:endParaRPr lang="en-GB" sz="1100" u="sng" dirty="0">
              <a:latin typeface="Verdana" pitchFamily="34" charset="0"/>
            </a:endParaRPr>
          </a:p>
          <a:p>
            <a:pPr algn="l"/>
            <a:r>
              <a:rPr lang="en-GB" sz="1100" dirty="0">
                <a:latin typeface="Verdana" pitchFamily="34" charset="0"/>
              </a:rPr>
              <a:t>Cell specific info</a:t>
            </a:r>
          </a:p>
          <a:p>
            <a:pPr algn="l"/>
            <a:r>
              <a:rPr lang="en-GB" sz="1100" dirty="0">
                <a:latin typeface="Verdana" pitchFamily="34" charset="0"/>
              </a:rPr>
              <a:t>Connected - voice active user</a:t>
            </a:r>
          </a:p>
          <a:p>
            <a:pPr algn="l"/>
            <a:r>
              <a:rPr lang="en-GB" sz="1100" dirty="0">
                <a:latin typeface="Verdana" pitchFamily="34" charset="0"/>
              </a:rPr>
              <a:t>Active link</a:t>
            </a:r>
          </a:p>
          <a:p>
            <a:pPr algn="l"/>
            <a:r>
              <a:rPr lang="en-GB" sz="1100" dirty="0">
                <a:latin typeface="Verdana" pitchFamily="34" charset="0"/>
              </a:rPr>
              <a:t>Inactive link</a:t>
            </a:r>
          </a:p>
          <a:p>
            <a:pPr algn="l"/>
            <a:r>
              <a:rPr lang="en-GB" sz="1100" dirty="0">
                <a:latin typeface="Verdana" pitchFamily="34" charset="0"/>
              </a:rPr>
              <a:t>Dropped user</a:t>
            </a:r>
          </a:p>
          <a:p>
            <a:pPr algn="l"/>
            <a:r>
              <a:rPr lang="en-GB" sz="1100" dirty="0">
                <a:latin typeface="Verdana" pitchFamily="34" charset="0"/>
              </a:rPr>
              <a:t>CDMA interferer</a:t>
            </a:r>
          </a:p>
        </p:txBody>
      </p:sp>
      <p:sp>
        <p:nvSpPr>
          <p:cNvPr id="18" name="Rectangle 17"/>
          <p:cNvSpPr/>
          <p:nvPr/>
        </p:nvSpPr>
        <p:spPr>
          <a:xfrm>
            <a:off x="163512" y="4135735"/>
            <a:ext cx="4572000" cy="646331"/>
          </a:xfrm>
          <a:prstGeom prst="rect">
            <a:avLst/>
          </a:prstGeom>
          <a:solidFill>
            <a:srgbClr val="92D050"/>
          </a:solidFill>
        </p:spPr>
        <p:txBody>
          <a:bodyPr>
            <a:spAutoFit/>
          </a:bodyPr>
          <a:lstStyle/>
          <a:p>
            <a:pPr algn="l">
              <a:spcBef>
                <a:spcPct val="20000"/>
              </a:spcBef>
              <a:buClr>
                <a:srgbClr val="FF3300"/>
              </a:buClr>
              <a:buSzPct val="110000"/>
            </a:pPr>
            <a:r>
              <a:rPr lang="en-GB" dirty="0" smtClean="0">
                <a:latin typeface="Verdana" pitchFamily="34" charset="0"/>
              </a:rPr>
              <a:t>Detailed insight into simulated data for modelled CDMA/OFDAM system</a:t>
            </a:r>
            <a:endParaRPr lang="en-US" dirty="0">
              <a:latin typeface="Verdana" pitchFamily="34" charset="0"/>
            </a:endParaRPr>
          </a:p>
        </p:txBody>
      </p:sp>
    </p:spTree>
    <p:extLst>
      <p:ext uri="{BB962C8B-B14F-4D97-AF65-F5344CB8AC3E}">
        <p14:creationId xmlns:p14="http://schemas.microsoft.com/office/powerpoint/2010/main" val="295439761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CDMA – GUI</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1849969"/>
            <a:ext cx="9005038"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316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4" y="1151466"/>
            <a:ext cx="2454804" cy="234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a-DK" dirty="0" smtClean="0"/>
              <a:t>CDMA - </a:t>
            </a:r>
            <a:r>
              <a:rPr lang="da-DK" dirty="0"/>
              <a:t>General Settings</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198" y="4996074"/>
            <a:ext cx="3393464" cy="24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836"/>
          <a:stretch/>
        </p:blipFill>
        <p:spPr bwMode="auto">
          <a:xfrm>
            <a:off x="456018" y="2829982"/>
            <a:ext cx="8608505" cy="374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475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CDMA capacity finding</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0" y="1224405"/>
            <a:ext cx="2624137" cy="129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6" y="2516287"/>
            <a:ext cx="8976141" cy="336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3967089" y="5641145"/>
            <a:ext cx="492369" cy="133643"/>
          </a:xfrm>
          <a:prstGeom prst="rect">
            <a:avLst/>
          </a:prstGeom>
          <a:solidFill>
            <a:srgbClr val="FFFF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761956" y="5160498"/>
            <a:ext cx="6206198" cy="133643"/>
          </a:xfrm>
          <a:prstGeom prst="rect">
            <a:avLst/>
          </a:prstGeom>
          <a:solidFill>
            <a:srgbClr val="FFFF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110174" y="5294141"/>
            <a:ext cx="2561494" cy="133643"/>
          </a:xfrm>
          <a:prstGeom prst="rect">
            <a:avLst/>
          </a:prstGeom>
          <a:solidFill>
            <a:srgbClr val="FFFF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3078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CDMA UL and DL as victim</a:t>
            </a:r>
            <a:endParaRPr lang="en-GB" dirty="0"/>
          </a:p>
        </p:txBody>
      </p:sp>
      <p:sp>
        <p:nvSpPr>
          <p:cNvPr id="3" name="Text Placeholder 2"/>
          <p:cNvSpPr>
            <a:spLocks noGrp="1"/>
          </p:cNvSpPr>
          <p:nvPr>
            <p:ph type="body" idx="1"/>
          </p:nvPr>
        </p:nvSpPr>
        <p:spPr>
          <a:xfrm>
            <a:off x="457200" y="3577735"/>
            <a:ext cx="4040188" cy="377407"/>
          </a:xfrm>
        </p:spPr>
        <p:txBody>
          <a:bodyPr/>
          <a:lstStyle/>
          <a:p>
            <a:r>
              <a:rPr lang="da-DK" dirty="0" smtClean="0"/>
              <a:t>CDMA UL</a:t>
            </a:r>
            <a:endParaRPr lang="en-GB" dirty="0"/>
          </a:p>
        </p:txBody>
      </p:sp>
      <p:sp>
        <p:nvSpPr>
          <p:cNvPr id="4" name="Content Placeholder 3"/>
          <p:cNvSpPr>
            <a:spLocks noGrp="1"/>
          </p:cNvSpPr>
          <p:nvPr>
            <p:ph sz="half" idx="2"/>
          </p:nvPr>
        </p:nvSpPr>
        <p:spPr>
          <a:xfrm>
            <a:off x="457200" y="3961432"/>
            <a:ext cx="3679371" cy="1902339"/>
          </a:xfrm>
        </p:spPr>
        <p:txBody>
          <a:bodyPr/>
          <a:lstStyle/>
          <a:p>
            <a:r>
              <a:rPr lang="en-GB" sz="2000" dirty="0">
                <a:latin typeface="Verdana" pitchFamily="34" charset="0"/>
              </a:rPr>
              <a:t>Noise rise is measured as the linear average of dB values – across all 19/57 </a:t>
            </a:r>
            <a:r>
              <a:rPr lang="en-GB" sz="2000" dirty="0" smtClean="0">
                <a:latin typeface="Verdana" pitchFamily="34" charset="0"/>
              </a:rPr>
              <a:t>base-stations</a:t>
            </a:r>
            <a:endParaRPr lang="en-GB" sz="2000" dirty="0"/>
          </a:p>
        </p:txBody>
      </p:sp>
      <p:sp>
        <p:nvSpPr>
          <p:cNvPr id="5" name="Text Placeholder 4"/>
          <p:cNvSpPr>
            <a:spLocks noGrp="1"/>
          </p:cNvSpPr>
          <p:nvPr>
            <p:ph type="body" sz="quarter" idx="3"/>
          </p:nvPr>
        </p:nvSpPr>
        <p:spPr>
          <a:xfrm>
            <a:off x="4042694" y="3577735"/>
            <a:ext cx="4586168" cy="377407"/>
          </a:xfrm>
        </p:spPr>
        <p:txBody>
          <a:bodyPr/>
          <a:lstStyle/>
          <a:p>
            <a:r>
              <a:rPr lang="da-DK" dirty="0" smtClean="0"/>
              <a:t>CDMA DL</a:t>
            </a:r>
            <a:endParaRPr lang="en-GB" dirty="0"/>
          </a:p>
        </p:txBody>
      </p:sp>
      <p:sp>
        <p:nvSpPr>
          <p:cNvPr id="6" name="Content Placeholder 5"/>
          <p:cNvSpPr>
            <a:spLocks noGrp="1"/>
          </p:cNvSpPr>
          <p:nvPr>
            <p:ph sz="quarter" idx="4"/>
          </p:nvPr>
        </p:nvSpPr>
        <p:spPr>
          <a:xfrm>
            <a:off x="4042694" y="3961432"/>
            <a:ext cx="4890849" cy="1902339"/>
          </a:xfrm>
        </p:spPr>
        <p:txBody>
          <a:bodyPr/>
          <a:lstStyle/>
          <a:p>
            <a:r>
              <a:rPr lang="en-GB" sz="2000" dirty="0" smtClean="0"/>
              <a:t>Number </a:t>
            </a:r>
            <a:r>
              <a:rPr lang="en-GB" sz="2000" dirty="0"/>
              <a:t>of users that can fit into the system in 80% of the trials</a:t>
            </a:r>
            <a:r>
              <a:rPr lang="en-GB" sz="2000" dirty="0" smtClean="0"/>
              <a:t>.</a:t>
            </a:r>
          </a:p>
          <a:p>
            <a:r>
              <a:rPr lang="en-GB" sz="1050" dirty="0" smtClean="0"/>
              <a:t>Red: &lt;80</a:t>
            </a:r>
            <a:r>
              <a:rPr lang="en-GB" sz="1050" dirty="0"/>
              <a:t>% has been reached (i.e. too many users in the system – or not all trials yet complete</a:t>
            </a:r>
            <a:r>
              <a:rPr lang="en-GB" sz="1050" dirty="0" smtClean="0"/>
              <a:t>)</a:t>
            </a:r>
          </a:p>
          <a:p>
            <a:r>
              <a:rPr lang="en-GB" sz="1050" dirty="0" smtClean="0"/>
              <a:t>Green: =80%</a:t>
            </a:r>
          </a:p>
          <a:p>
            <a:r>
              <a:rPr lang="en-GB" sz="1050" dirty="0" smtClean="0"/>
              <a:t>Yellow: &gt;80</a:t>
            </a:r>
            <a:r>
              <a:rPr lang="en-GB" sz="1050" dirty="0"/>
              <a:t>% of the trials are successful (too few users in the system). </a:t>
            </a:r>
            <a:endParaRPr lang="en-GB" sz="1050" dirty="0" smtClean="0"/>
          </a:p>
          <a:p>
            <a:r>
              <a:rPr lang="en-GB" sz="1050" dirty="0" smtClean="0"/>
              <a:t>SEAMCAT </a:t>
            </a:r>
            <a:r>
              <a:rPr lang="en-GB" sz="1050" dirty="0"/>
              <a:t>stops when this dial stops in the green area after all trials completed.</a:t>
            </a:r>
          </a:p>
        </p:txBody>
      </p:sp>
      <p:pic>
        <p:nvPicPr>
          <p:cNvPr id="11266" name="Picture 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61" y="1342117"/>
            <a:ext cx="3998192" cy="18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251" y="1342117"/>
            <a:ext cx="4109515" cy="18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158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7381" cy="1143000"/>
          </a:xfrm>
        </p:spPr>
        <p:txBody>
          <a:bodyPr/>
          <a:lstStyle/>
          <a:p>
            <a:r>
              <a:rPr lang="da-DK" dirty="0" smtClean="0"/>
              <a:t>CDMA UL – network noise rise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48" y="1778189"/>
            <a:ext cx="3077234" cy="13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7631" y="3236532"/>
            <a:ext cx="3047067" cy="584775"/>
          </a:xfrm>
          <a:prstGeom prst="rect">
            <a:avLst/>
          </a:prstGeom>
          <a:noFill/>
        </p:spPr>
        <p:txBody>
          <a:bodyPr wrap="square" rtlCol="0">
            <a:spAutoFit/>
          </a:bodyPr>
          <a:lstStyle/>
          <a:p>
            <a:r>
              <a:rPr lang="da-DK" sz="1600" dirty="0" smtClean="0">
                <a:latin typeface="+mn-lt"/>
              </a:rPr>
              <a:t>Measure the noise rise over the whole network</a:t>
            </a:r>
            <a:endParaRPr lang="en-GB" sz="1600" dirty="0">
              <a:latin typeface="+mn-lt"/>
            </a:endParaRPr>
          </a:p>
        </p:txBody>
      </p:sp>
      <p:sp>
        <p:nvSpPr>
          <p:cNvPr id="10" name="Down Arrow 9"/>
          <p:cNvSpPr/>
          <p:nvPr/>
        </p:nvSpPr>
        <p:spPr bwMode="auto">
          <a:xfrm>
            <a:off x="1557676" y="3952147"/>
            <a:ext cx="407964" cy="471268"/>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40027" y="4423415"/>
            <a:ext cx="3417561" cy="1077218"/>
          </a:xfrm>
          <a:prstGeom prst="rect">
            <a:avLst/>
          </a:prstGeom>
          <a:noFill/>
        </p:spPr>
        <p:txBody>
          <a:bodyPr wrap="square" rtlCol="0">
            <a:spAutoFit/>
          </a:bodyPr>
          <a:lstStyle/>
          <a:p>
            <a:r>
              <a:rPr lang="da-DK" sz="1600" dirty="0" smtClean="0">
                <a:latin typeface="+mn-lt"/>
              </a:rPr>
              <a:t>Remove the users with </a:t>
            </a:r>
            <a:r>
              <a:rPr lang="da-DK" sz="1600" b="1" dirty="0" smtClean="0">
                <a:latin typeface="+mn-lt"/>
              </a:rPr>
              <a:t>highest power over the whole network</a:t>
            </a:r>
            <a:r>
              <a:rPr lang="da-DK" sz="1600" dirty="0" smtClean="0">
                <a:latin typeface="+mn-lt"/>
              </a:rPr>
              <a:t> to level out the network noise rise</a:t>
            </a:r>
            <a:endParaRPr lang="en-GB" sz="1600" dirty="0">
              <a:latin typeface="+mn-lt"/>
            </a:endParaRPr>
          </a:p>
        </p:txBody>
      </p:sp>
      <p:sp>
        <p:nvSpPr>
          <p:cNvPr id="3" name="Right Arrow 2"/>
          <p:cNvSpPr/>
          <p:nvPr/>
        </p:nvSpPr>
        <p:spPr bwMode="auto">
          <a:xfrm>
            <a:off x="2792436" y="3626352"/>
            <a:ext cx="1645921" cy="10761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tx1"/>
                </a:solidFill>
                <a:effectLst/>
                <a:latin typeface="Arial" charset="0"/>
              </a:rPr>
              <a:t>Adapted to</a:t>
            </a:r>
            <a:endParaRPr kumimoji="0" lang="en-GB" sz="1800" b="0" i="0" u="none" strike="noStrike" cap="none" normalizeH="0" baseline="0" dirty="0" smtClean="0">
              <a:ln>
                <a:noFill/>
              </a:ln>
              <a:solidFill>
                <a:schemeClr val="tx1"/>
              </a:solidFill>
              <a:effectLst/>
              <a:latin typeface="Arial" charset="0"/>
            </a:endParaRPr>
          </a:p>
        </p:txBody>
      </p:sp>
      <p:grpSp>
        <p:nvGrpSpPr>
          <p:cNvPr id="4" name="Group 3"/>
          <p:cNvGrpSpPr/>
          <p:nvPr/>
        </p:nvGrpSpPr>
        <p:grpSpPr>
          <a:xfrm>
            <a:off x="4729370" y="2948627"/>
            <a:ext cx="2598738" cy="2949575"/>
            <a:chOff x="2670175" y="1263650"/>
            <a:chExt cx="2598738" cy="2949575"/>
          </a:xfrm>
          <a:scene3d>
            <a:camera prst="isometricOffAxis2Top"/>
            <a:lightRig rig="threePt" dir="t"/>
          </a:scene3d>
        </p:grpSpPr>
        <p:grpSp>
          <p:nvGrpSpPr>
            <p:cNvPr id="16" name="Group 6"/>
            <p:cNvGrpSpPr>
              <a:grpSpLocks noChangeAspect="1"/>
            </p:cNvGrpSpPr>
            <p:nvPr/>
          </p:nvGrpSpPr>
          <p:grpSpPr bwMode="auto">
            <a:xfrm>
              <a:off x="3644900" y="2441575"/>
              <a:ext cx="647700" cy="590550"/>
              <a:chOff x="3641" y="3471"/>
              <a:chExt cx="1137" cy="1026"/>
            </a:xfrm>
          </p:grpSpPr>
          <p:sp>
            <p:nvSpPr>
              <p:cNvPr id="17" name="AutoShape 7"/>
              <p:cNvSpPr>
                <a:spLocks noChangeAspect="1" noChangeArrowheads="1"/>
              </p:cNvSpPr>
              <p:nvPr/>
            </p:nvSpPr>
            <p:spPr bwMode="auto">
              <a:xfrm>
                <a:off x="3641" y="3471"/>
                <a:ext cx="1137" cy="1026"/>
              </a:xfrm>
              <a:prstGeom prst="hexagon">
                <a:avLst>
                  <a:gd name="adj" fmla="val 27705"/>
                  <a:gd name="vf" fmla="val 115470"/>
                </a:avLst>
              </a:prstGeom>
              <a:solidFill>
                <a:srgbClr val="92D050"/>
              </a:solidFill>
              <a:ln w="25400">
                <a:solidFill>
                  <a:schemeClr val="tx1"/>
                </a:solidFill>
                <a:miter lim="800000"/>
                <a:headEnd/>
                <a:tailEnd/>
              </a:ln>
            </p:spPr>
            <p:txBody>
              <a:bodyPr/>
              <a:lstStyle/>
              <a:p>
                <a:endParaRPr lang="en-GB"/>
              </a:p>
            </p:txBody>
          </p:sp>
          <p:sp>
            <p:nvSpPr>
              <p:cNvPr id="18" name="AutoShape 8"/>
              <p:cNvSpPr>
                <a:spLocks noChangeAspect="1" noChangeArrowheads="1"/>
              </p:cNvSpPr>
              <p:nvPr/>
            </p:nvSpPr>
            <p:spPr bwMode="auto">
              <a:xfrm>
                <a:off x="4148" y="3870"/>
                <a:ext cx="120" cy="180"/>
              </a:xfrm>
              <a:prstGeom prst="triangle">
                <a:avLst>
                  <a:gd name="adj" fmla="val 50000"/>
                </a:avLst>
              </a:prstGeom>
              <a:solidFill>
                <a:srgbClr val="FF6600"/>
              </a:solidFill>
              <a:ln w="9525">
                <a:solidFill>
                  <a:schemeClr val="tx1"/>
                </a:solidFill>
                <a:miter lim="800000"/>
                <a:headEnd/>
                <a:tailEnd/>
              </a:ln>
            </p:spPr>
            <p:txBody>
              <a:bodyPr/>
              <a:lstStyle/>
              <a:p>
                <a:endParaRPr lang="en-GB"/>
              </a:p>
            </p:txBody>
          </p:sp>
        </p:grpSp>
        <p:grpSp>
          <p:nvGrpSpPr>
            <p:cNvPr id="19" name="Group 10"/>
            <p:cNvGrpSpPr>
              <a:grpSpLocks noChangeAspect="1"/>
            </p:cNvGrpSpPr>
            <p:nvPr/>
          </p:nvGrpSpPr>
          <p:grpSpPr bwMode="auto">
            <a:xfrm>
              <a:off x="2670175" y="1849438"/>
              <a:ext cx="649288" cy="592137"/>
              <a:chOff x="3641" y="3471"/>
              <a:chExt cx="1137" cy="1026"/>
            </a:xfrm>
          </p:grpSpPr>
          <p:sp>
            <p:nvSpPr>
              <p:cNvPr id="20" name="AutoShape 11"/>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21" name="AutoShape 12"/>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2" name="Group 13"/>
            <p:cNvGrpSpPr>
              <a:grpSpLocks noChangeAspect="1"/>
            </p:cNvGrpSpPr>
            <p:nvPr/>
          </p:nvGrpSpPr>
          <p:grpSpPr bwMode="auto">
            <a:xfrm>
              <a:off x="2670175" y="3032125"/>
              <a:ext cx="649288" cy="590550"/>
              <a:chOff x="3641" y="3471"/>
              <a:chExt cx="1137" cy="1026"/>
            </a:xfrm>
          </p:grpSpPr>
          <p:sp>
            <p:nvSpPr>
              <p:cNvPr id="23" name="AutoShape 14"/>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24" name="AutoShape 15"/>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5" name="Group 16"/>
            <p:cNvGrpSpPr>
              <a:grpSpLocks noChangeAspect="1"/>
            </p:cNvGrpSpPr>
            <p:nvPr/>
          </p:nvGrpSpPr>
          <p:grpSpPr bwMode="auto">
            <a:xfrm>
              <a:off x="3155950" y="3325813"/>
              <a:ext cx="650875" cy="592137"/>
              <a:chOff x="3641" y="3471"/>
              <a:chExt cx="1137" cy="1026"/>
            </a:xfrm>
          </p:grpSpPr>
          <p:sp>
            <p:nvSpPr>
              <p:cNvPr id="26" name="AutoShape 17"/>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27" name="AutoShape 18"/>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8" name="Group 19"/>
            <p:cNvGrpSpPr>
              <a:grpSpLocks noChangeAspect="1"/>
            </p:cNvGrpSpPr>
            <p:nvPr/>
          </p:nvGrpSpPr>
          <p:grpSpPr bwMode="auto">
            <a:xfrm>
              <a:off x="2670175" y="2441575"/>
              <a:ext cx="649288" cy="590550"/>
              <a:chOff x="3641" y="3471"/>
              <a:chExt cx="1137" cy="1026"/>
            </a:xfrm>
          </p:grpSpPr>
          <p:sp>
            <p:nvSpPr>
              <p:cNvPr id="29" name="AutoShape 20"/>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30" name="AutoShape 21"/>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31" name="Group 22"/>
            <p:cNvGrpSpPr>
              <a:grpSpLocks noChangeAspect="1"/>
            </p:cNvGrpSpPr>
            <p:nvPr/>
          </p:nvGrpSpPr>
          <p:grpSpPr bwMode="auto">
            <a:xfrm>
              <a:off x="3155950" y="2736850"/>
              <a:ext cx="650875" cy="588963"/>
              <a:chOff x="3641" y="3471"/>
              <a:chExt cx="1137" cy="1026"/>
            </a:xfrm>
          </p:grpSpPr>
          <p:sp>
            <p:nvSpPr>
              <p:cNvPr id="32" name="AutoShape 23"/>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33" name="AutoShape 24"/>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34" name="AutoShape 26"/>
            <p:cNvSpPr>
              <a:spLocks noChangeAspect="1" noChangeArrowheads="1"/>
            </p:cNvSpPr>
            <p:nvPr/>
          </p:nvSpPr>
          <p:spPr bwMode="auto">
            <a:xfrm>
              <a:off x="4619625" y="3032125"/>
              <a:ext cx="649288" cy="590550"/>
            </a:xfrm>
            <a:prstGeom prst="hexagon">
              <a:avLst>
                <a:gd name="adj" fmla="val 27487"/>
                <a:gd name="vf" fmla="val 115470"/>
              </a:avLst>
            </a:prstGeom>
            <a:solidFill>
              <a:schemeClr val="bg1"/>
            </a:solidFill>
            <a:ln w="9525">
              <a:solidFill>
                <a:schemeClr val="tx1"/>
              </a:solidFill>
              <a:miter lim="800000"/>
              <a:headEnd/>
              <a:tailEnd/>
            </a:ln>
          </p:spPr>
          <p:txBody>
            <a:bodyPr/>
            <a:lstStyle/>
            <a:p>
              <a:endParaRPr lang="en-GB"/>
            </a:p>
          </p:txBody>
        </p:sp>
        <p:sp>
          <p:nvSpPr>
            <p:cNvPr id="35" name="AutoShape 27"/>
            <p:cNvSpPr>
              <a:spLocks noChangeAspect="1" noChangeArrowheads="1"/>
            </p:cNvSpPr>
            <p:nvPr/>
          </p:nvSpPr>
          <p:spPr bwMode="auto">
            <a:xfrm>
              <a:off x="4908550" y="3262313"/>
              <a:ext cx="69850"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sp>
          <p:nvSpPr>
            <p:cNvPr id="36" name="AutoShape 29"/>
            <p:cNvSpPr>
              <a:spLocks noChangeAspect="1" noChangeArrowheads="1"/>
            </p:cNvSpPr>
            <p:nvPr/>
          </p:nvSpPr>
          <p:spPr bwMode="auto">
            <a:xfrm>
              <a:off x="4133850" y="3325813"/>
              <a:ext cx="647700" cy="592137"/>
            </a:xfrm>
            <a:prstGeom prst="hexagon">
              <a:avLst>
                <a:gd name="adj" fmla="val 27346"/>
                <a:gd name="vf" fmla="val 115470"/>
              </a:avLst>
            </a:prstGeom>
            <a:solidFill>
              <a:schemeClr val="bg1"/>
            </a:solidFill>
            <a:ln w="9525">
              <a:solidFill>
                <a:schemeClr val="tx1"/>
              </a:solidFill>
              <a:miter lim="800000"/>
              <a:headEnd/>
              <a:tailEnd/>
            </a:ln>
          </p:spPr>
          <p:txBody>
            <a:bodyPr/>
            <a:lstStyle/>
            <a:p>
              <a:endParaRPr lang="en-GB"/>
            </a:p>
          </p:txBody>
        </p:sp>
        <p:sp>
          <p:nvSpPr>
            <p:cNvPr id="37" name="AutoShape 30"/>
            <p:cNvSpPr>
              <a:spLocks noChangeAspect="1" noChangeArrowheads="1"/>
            </p:cNvSpPr>
            <p:nvPr/>
          </p:nvSpPr>
          <p:spPr bwMode="auto">
            <a:xfrm>
              <a:off x="4422775" y="3556000"/>
              <a:ext cx="68263" cy="103188"/>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sp>
          <p:nvSpPr>
            <p:cNvPr id="38" name="AutoShape 32"/>
            <p:cNvSpPr>
              <a:spLocks noChangeAspect="1" noChangeArrowheads="1"/>
            </p:cNvSpPr>
            <p:nvPr/>
          </p:nvSpPr>
          <p:spPr bwMode="auto">
            <a:xfrm>
              <a:off x="3644900" y="3622675"/>
              <a:ext cx="647700" cy="590550"/>
            </a:xfrm>
            <a:prstGeom prst="hexagon">
              <a:avLst>
                <a:gd name="adj" fmla="val 27419"/>
                <a:gd name="vf" fmla="val 115470"/>
              </a:avLst>
            </a:prstGeom>
            <a:solidFill>
              <a:schemeClr val="bg1"/>
            </a:solidFill>
            <a:ln w="9525">
              <a:solidFill>
                <a:schemeClr val="tx1"/>
              </a:solidFill>
              <a:miter lim="800000"/>
              <a:headEnd/>
              <a:tailEnd/>
            </a:ln>
          </p:spPr>
          <p:txBody>
            <a:bodyPr/>
            <a:lstStyle/>
            <a:p>
              <a:endParaRPr lang="en-GB"/>
            </a:p>
          </p:txBody>
        </p:sp>
        <p:sp>
          <p:nvSpPr>
            <p:cNvPr id="39" name="AutoShape 33"/>
            <p:cNvSpPr>
              <a:spLocks noChangeAspect="1" noChangeArrowheads="1"/>
            </p:cNvSpPr>
            <p:nvPr/>
          </p:nvSpPr>
          <p:spPr bwMode="auto">
            <a:xfrm>
              <a:off x="3933825" y="3852863"/>
              <a:ext cx="68263"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40" name="Group 34"/>
            <p:cNvGrpSpPr>
              <a:grpSpLocks noChangeAspect="1"/>
            </p:cNvGrpSpPr>
            <p:nvPr/>
          </p:nvGrpSpPr>
          <p:grpSpPr bwMode="auto">
            <a:xfrm>
              <a:off x="3646488" y="1263650"/>
              <a:ext cx="650875" cy="590550"/>
              <a:chOff x="3641" y="3471"/>
              <a:chExt cx="1137" cy="1026"/>
            </a:xfrm>
          </p:grpSpPr>
          <p:sp>
            <p:nvSpPr>
              <p:cNvPr id="41" name="AutoShape 35"/>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42" name="AutoShape 36"/>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43" name="Group 37"/>
            <p:cNvGrpSpPr>
              <a:grpSpLocks noChangeAspect="1"/>
            </p:cNvGrpSpPr>
            <p:nvPr/>
          </p:nvGrpSpPr>
          <p:grpSpPr bwMode="auto">
            <a:xfrm>
              <a:off x="3646488" y="1854200"/>
              <a:ext cx="650875" cy="590550"/>
              <a:chOff x="3641" y="3471"/>
              <a:chExt cx="1137" cy="1026"/>
            </a:xfrm>
          </p:grpSpPr>
          <p:sp>
            <p:nvSpPr>
              <p:cNvPr id="44" name="AutoShape 38"/>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45" name="AutoShape 39"/>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46" name="AutoShape 41"/>
            <p:cNvSpPr>
              <a:spLocks noChangeAspect="1" noChangeArrowheads="1"/>
            </p:cNvSpPr>
            <p:nvPr/>
          </p:nvSpPr>
          <p:spPr bwMode="auto">
            <a:xfrm>
              <a:off x="3646488" y="3035300"/>
              <a:ext cx="650875" cy="590550"/>
            </a:xfrm>
            <a:prstGeom prst="hexagon">
              <a:avLst>
                <a:gd name="adj" fmla="val 27554"/>
                <a:gd name="vf" fmla="val 115470"/>
              </a:avLst>
            </a:prstGeom>
            <a:solidFill>
              <a:schemeClr val="bg1"/>
            </a:solidFill>
            <a:ln w="9525">
              <a:solidFill>
                <a:schemeClr val="tx1"/>
              </a:solidFill>
              <a:miter lim="800000"/>
              <a:headEnd/>
              <a:tailEnd/>
            </a:ln>
          </p:spPr>
          <p:txBody>
            <a:bodyPr/>
            <a:lstStyle/>
            <a:p>
              <a:endParaRPr lang="en-GB"/>
            </a:p>
          </p:txBody>
        </p:sp>
        <p:sp>
          <p:nvSpPr>
            <p:cNvPr id="47" name="AutoShape 42"/>
            <p:cNvSpPr>
              <a:spLocks noChangeAspect="1" noChangeArrowheads="1"/>
            </p:cNvSpPr>
            <p:nvPr/>
          </p:nvSpPr>
          <p:spPr bwMode="auto">
            <a:xfrm>
              <a:off x="3937000" y="3265488"/>
              <a:ext cx="68263"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48" name="Group 43"/>
            <p:cNvGrpSpPr>
              <a:grpSpLocks noChangeAspect="1"/>
            </p:cNvGrpSpPr>
            <p:nvPr/>
          </p:nvGrpSpPr>
          <p:grpSpPr bwMode="auto">
            <a:xfrm>
              <a:off x="3646488" y="2444750"/>
              <a:ext cx="650875" cy="590550"/>
              <a:chOff x="3641" y="3471"/>
              <a:chExt cx="1137" cy="1026"/>
            </a:xfrm>
          </p:grpSpPr>
          <p:sp>
            <p:nvSpPr>
              <p:cNvPr id="49" name="AutoShape 44"/>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0" name="AutoShape 45"/>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51" name="Group 46"/>
            <p:cNvGrpSpPr>
              <a:grpSpLocks noChangeAspect="1"/>
            </p:cNvGrpSpPr>
            <p:nvPr/>
          </p:nvGrpSpPr>
          <p:grpSpPr bwMode="auto">
            <a:xfrm>
              <a:off x="3159125" y="2151063"/>
              <a:ext cx="649288" cy="588962"/>
              <a:chOff x="3641" y="3471"/>
              <a:chExt cx="1137" cy="1026"/>
            </a:xfrm>
          </p:grpSpPr>
          <p:sp>
            <p:nvSpPr>
              <p:cNvPr id="52" name="AutoShape 47"/>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3" name="AutoShape 48"/>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54" name="Group 49"/>
            <p:cNvGrpSpPr>
              <a:grpSpLocks noChangeAspect="1"/>
            </p:cNvGrpSpPr>
            <p:nvPr/>
          </p:nvGrpSpPr>
          <p:grpSpPr bwMode="auto">
            <a:xfrm>
              <a:off x="3162300" y="1558925"/>
              <a:ext cx="647700" cy="592138"/>
              <a:chOff x="3641" y="3471"/>
              <a:chExt cx="1137" cy="1026"/>
            </a:xfrm>
          </p:grpSpPr>
          <p:sp>
            <p:nvSpPr>
              <p:cNvPr id="55" name="AutoShape 50"/>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6" name="AutoShape 51"/>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57" name="Group 52"/>
            <p:cNvGrpSpPr>
              <a:grpSpLocks noChangeAspect="1"/>
            </p:cNvGrpSpPr>
            <p:nvPr/>
          </p:nvGrpSpPr>
          <p:grpSpPr bwMode="auto">
            <a:xfrm>
              <a:off x="4133850" y="1558925"/>
              <a:ext cx="649288" cy="592138"/>
              <a:chOff x="3641" y="3471"/>
              <a:chExt cx="1137" cy="1026"/>
            </a:xfrm>
          </p:grpSpPr>
          <p:sp>
            <p:nvSpPr>
              <p:cNvPr id="58" name="AutoShape 53"/>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9" name="AutoShape 54"/>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60" name="Group 55"/>
            <p:cNvGrpSpPr>
              <a:grpSpLocks noChangeAspect="1"/>
            </p:cNvGrpSpPr>
            <p:nvPr/>
          </p:nvGrpSpPr>
          <p:grpSpPr bwMode="auto">
            <a:xfrm>
              <a:off x="4133850" y="2151063"/>
              <a:ext cx="649288" cy="588962"/>
              <a:chOff x="3641" y="3471"/>
              <a:chExt cx="1137" cy="1026"/>
            </a:xfrm>
          </p:grpSpPr>
          <p:sp>
            <p:nvSpPr>
              <p:cNvPr id="61" name="AutoShape 56"/>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2" name="AutoShape 57"/>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63" name="AutoShape 59"/>
            <p:cNvSpPr>
              <a:spLocks noChangeAspect="1" noChangeArrowheads="1"/>
            </p:cNvSpPr>
            <p:nvPr/>
          </p:nvSpPr>
          <p:spPr bwMode="auto">
            <a:xfrm>
              <a:off x="4133850" y="2740025"/>
              <a:ext cx="649288" cy="590550"/>
            </a:xfrm>
            <a:prstGeom prst="hexagon">
              <a:avLst>
                <a:gd name="adj" fmla="val 27487"/>
                <a:gd name="vf" fmla="val 115470"/>
              </a:avLst>
            </a:prstGeom>
            <a:solidFill>
              <a:schemeClr val="bg1"/>
            </a:solidFill>
            <a:ln w="9525">
              <a:solidFill>
                <a:schemeClr val="tx1"/>
              </a:solidFill>
              <a:miter lim="800000"/>
              <a:headEnd/>
              <a:tailEnd/>
            </a:ln>
          </p:spPr>
          <p:txBody>
            <a:bodyPr/>
            <a:lstStyle/>
            <a:p>
              <a:endParaRPr lang="en-GB"/>
            </a:p>
          </p:txBody>
        </p:sp>
        <p:sp>
          <p:nvSpPr>
            <p:cNvPr id="64" name="AutoShape 60"/>
            <p:cNvSpPr>
              <a:spLocks noChangeAspect="1" noChangeArrowheads="1"/>
            </p:cNvSpPr>
            <p:nvPr/>
          </p:nvSpPr>
          <p:spPr bwMode="auto">
            <a:xfrm>
              <a:off x="4422775" y="2970213"/>
              <a:ext cx="69850"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65" name="Group 61"/>
            <p:cNvGrpSpPr>
              <a:grpSpLocks noChangeAspect="1"/>
            </p:cNvGrpSpPr>
            <p:nvPr/>
          </p:nvGrpSpPr>
          <p:grpSpPr bwMode="auto">
            <a:xfrm>
              <a:off x="4619625" y="1849438"/>
              <a:ext cx="649288" cy="592137"/>
              <a:chOff x="3641" y="3471"/>
              <a:chExt cx="1137" cy="1026"/>
            </a:xfrm>
          </p:grpSpPr>
          <p:sp>
            <p:nvSpPr>
              <p:cNvPr id="66" name="AutoShape 62"/>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7" name="AutoShape 63"/>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68" name="Group 64"/>
            <p:cNvGrpSpPr>
              <a:grpSpLocks noChangeAspect="1"/>
            </p:cNvGrpSpPr>
            <p:nvPr/>
          </p:nvGrpSpPr>
          <p:grpSpPr bwMode="auto">
            <a:xfrm>
              <a:off x="4619625" y="2441575"/>
              <a:ext cx="649288" cy="590550"/>
              <a:chOff x="3641" y="3471"/>
              <a:chExt cx="1137" cy="1026"/>
            </a:xfrm>
          </p:grpSpPr>
          <p:sp>
            <p:nvSpPr>
              <p:cNvPr id="69" name="AutoShape 65"/>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70" name="AutoShape 66"/>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grpSp>
        <p:nvGrpSpPr>
          <p:cNvPr id="71" name="Group 70"/>
          <p:cNvGrpSpPr/>
          <p:nvPr/>
        </p:nvGrpSpPr>
        <p:grpSpPr>
          <a:xfrm>
            <a:off x="5411202" y="1851769"/>
            <a:ext cx="2984690" cy="3110255"/>
            <a:chOff x="2670175" y="1263650"/>
            <a:chExt cx="2598738" cy="2949575"/>
          </a:xfrm>
          <a:scene3d>
            <a:camera prst="isometricOffAxis2Top"/>
            <a:lightRig rig="threePt" dir="t"/>
          </a:scene3d>
        </p:grpSpPr>
        <p:grpSp>
          <p:nvGrpSpPr>
            <p:cNvPr id="72" name="Group 6"/>
            <p:cNvGrpSpPr>
              <a:grpSpLocks noChangeAspect="1"/>
            </p:cNvGrpSpPr>
            <p:nvPr/>
          </p:nvGrpSpPr>
          <p:grpSpPr bwMode="auto">
            <a:xfrm>
              <a:off x="3644900" y="2441575"/>
              <a:ext cx="647700" cy="590550"/>
              <a:chOff x="3641" y="3471"/>
              <a:chExt cx="1137" cy="1026"/>
            </a:xfrm>
          </p:grpSpPr>
          <p:sp>
            <p:nvSpPr>
              <p:cNvPr id="125" name="AutoShape 7"/>
              <p:cNvSpPr>
                <a:spLocks noChangeAspect="1" noChangeArrowheads="1"/>
              </p:cNvSpPr>
              <p:nvPr/>
            </p:nvSpPr>
            <p:spPr bwMode="auto">
              <a:xfrm>
                <a:off x="3641" y="3471"/>
                <a:ext cx="1137" cy="1026"/>
              </a:xfrm>
              <a:prstGeom prst="hexagon">
                <a:avLst>
                  <a:gd name="adj" fmla="val 27705"/>
                  <a:gd name="vf" fmla="val 115470"/>
                </a:avLst>
              </a:prstGeom>
              <a:solidFill>
                <a:srgbClr val="FF0000"/>
              </a:solidFill>
              <a:ln w="25400">
                <a:solidFill>
                  <a:srgbClr val="FF3300"/>
                </a:solidFill>
                <a:prstDash val="solid"/>
                <a:miter lim="800000"/>
                <a:headEnd/>
                <a:tailEnd/>
              </a:ln>
            </p:spPr>
            <p:txBody>
              <a:bodyPr/>
              <a:lstStyle/>
              <a:p>
                <a:endParaRPr lang="en-GB"/>
              </a:p>
            </p:txBody>
          </p:sp>
          <p:sp>
            <p:nvSpPr>
              <p:cNvPr id="126" name="AutoShape 8"/>
              <p:cNvSpPr>
                <a:spLocks noChangeAspect="1" noChangeArrowheads="1"/>
              </p:cNvSpPr>
              <p:nvPr/>
            </p:nvSpPr>
            <p:spPr bwMode="auto">
              <a:xfrm>
                <a:off x="4148" y="3870"/>
                <a:ext cx="120" cy="180"/>
              </a:xfrm>
              <a:prstGeom prst="triangle">
                <a:avLst>
                  <a:gd name="adj" fmla="val 50000"/>
                </a:avLst>
              </a:prstGeom>
              <a:solidFill>
                <a:srgbClr val="FF6600"/>
              </a:solidFill>
              <a:ln w="9525">
                <a:solidFill>
                  <a:srgbClr val="FF3300"/>
                </a:solidFill>
                <a:prstDash val="solid"/>
                <a:miter lim="800000"/>
                <a:headEnd/>
                <a:tailEnd/>
              </a:ln>
            </p:spPr>
            <p:txBody>
              <a:bodyPr/>
              <a:lstStyle/>
              <a:p>
                <a:endParaRPr lang="en-GB"/>
              </a:p>
            </p:txBody>
          </p:sp>
        </p:grpSp>
        <p:grpSp>
          <p:nvGrpSpPr>
            <p:cNvPr id="73" name="Group 10"/>
            <p:cNvGrpSpPr>
              <a:grpSpLocks noChangeAspect="1"/>
            </p:cNvGrpSpPr>
            <p:nvPr/>
          </p:nvGrpSpPr>
          <p:grpSpPr bwMode="auto">
            <a:xfrm>
              <a:off x="2670175" y="1849438"/>
              <a:ext cx="649288" cy="592137"/>
              <a:chOff x="3641" y="3471"/>
              <a:chExt cx="1137" cy="1026"/>
            </a:xfrm>
          </p:grpSpPr>
          <p:sp>
            <p:nvSpPr>
              <p:cNvPr id="123" name="AutoShape 11"/>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24" name="AutoShape 12"/>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74" name="Group 13"/>
            <p:cNvGrpSpPr>
              <a:grpSpLocks noChangeAspect="1"/>
            </p:cNvGrpSpPr>
            <p:nvPr/>
          </p:nvGrpSpPr>
          <p:grpSpPr bwMode="auto">
            <a:xfrm>
              <a:off x="2670175" y="3032125"/>
              <a:ext cx="649288" cy="590550"/>
              <a:chOff x="3641" y="3471"/>
              <a:chExt cx="1137" cy="1026"/>
            </a:xfrm>
          </p:grpSpPr>
          <p:sp>
            <p:nvSpPr>
              <p:cNvPr id="121" name="AutoShape 14"/>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22" name="AutoShape 15"/>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75" name="Group 16"/>
            <p:cNvGrpSpPr>
              <a:grpSpLocks noChangeAspect="1"/>
            </p:cNvGrpSpPr>
            <p:nvPr/>
          </p:nvGrpSpPr>
          <p:grpSpPr bwMode="auto">
            <a:xfrm>
              <a:off x="3155950" y="3325813"/>
              <a:ext cx="650875" cy="592137"/>
              <a:chOff x="3641" y="3471"/>
              <a:chExt cx="1137" cy="1026"/>
            </a:xfrm>
          </p:grpSpPr>
          <p:sp>
            <p:nvSpPr>
              <p:cNvPr id="119" name="AutoShape 17"/>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20" name="AutoShape 18"/>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76" name="Group 19"/>
            <p:cNvGrpSpPr>
              <a:grpSpLocks noChangeAspect="1"/>
            </p:cNvGrpSpPr>
            <p:nvPr/>
          </p:nvGrpSpPr>
          <p:grpSpPr bwMode="auto">
            <a:xfrm>
              <a:off x="2670175" y="2441575"/>
              <a:ext cx="649288" cy="590550"/>
              <a:chOff x="3641" y="3471"/>
              <a:chExt cx="1137" cy="1026"/>
            </a:xfrm>
          </p:grpSpPr>
          <p:sp>
            <p:nvSpPr>
              <p:cNvPr id="117" name="AutoShape 20"/>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18" name="AutoShape 21"/>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77" name="Group 22"/>
            <p:cNvGrpSpPr>
              <a:grpSpLocks noChangeAspect="1"/>
            </p:cNvGrpSpPr>
            <p:nvPr/>
          </p:nvGrpSpPr>
          <p:grpSpPr bwMode="auto">
            <a:xfrm>
              <a:off x="3155950" y="2736850"/>
              <a:ext cx="650875" cy="588963"/>
              <a:chOff x="3641" y="3471"/>
              <a:chExt cx="1137" cy="1026"/>
            </a:xfrm>
          </p:grpSpPr>
          <p:sp>
            <p:nvSpPr>
              <p:cNvPr id="115" name="AutoShape 23"/>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16" name="AutoShape 24"/>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sp>
          <p:nvSpPr>
            <p:cNvPr id="78" name="AutoShape 26"/>
            <p:cNvSpPr>
              <a:spLocks noChangeAspect="1" noChangeArrowheads="1"/>
            </p:cNvSpPr>
            <p:nvPr/>
          </p:nvSpPr>
          <p:spPr bwMode="auto">
            <a:xfrm>
              <a:off x="4619625" y="3032125"/>
              <a:ext cx="649288" cy="590550"/>
            </a:xfrm>
            <a:prstGeom prst="hexagon">
              <a:avLst>
                <a:gd name="adj" fmla="val 27487"/>
                <a:gd name="vf" fmla="val 115470"/>
              </a:avLst>
            </a:prstGeom>
            <a:solidFill>
              <a:schemeClr val="bg1"/>
            </a:solidFill>
            <a:ln w="9525">
              <a:solidFill>
                <a:srgbClr val="FF3300"/>
              </a:solidFill>
              <a:prstDash val="solid"/>
              <a:miter lim="800000"/>
              <a:headEnd/>
              <a:tailEnd/>
            </a:ln>
          </p:spPr>
          <p:txBody>
            <a:bodyPr/>
            <a:lstStyle/>
            <a:p>
              <a:endParaRPr lang="en-GB"/>
            </a:p>
          </p:txBody>
        </p:sp>
        <p:sp>
          <p:nvSpPr>
            <p:cNvPr id="79" name="AutoShape 27"/>
            <p:cNvSpPr>
              <a:spLocks noChangeAspect="1" noChangeArrowheads="1"/>
            </p:cNvSpPr>
            <p:nvPr/>
          </p:nvSpPr>
          <p:spPr bwMode="auto">
            <a:xfrm>
              <a:off x="4908550" y="3262313"/>
              <a:ext cx="69850" cy="103187"/>
            </a:xfrm>
            <a:prstGeom prst="triangle">
              <a:avLst>
                <a:gd name="adj" fmla="val 50000"/>
              </a:avLst>
            </a:prstGeom>
            <a:solidFill>
              <a:schemeClr val="tx1"/>
            </a:solidFill>
            <a:ln w="9525">
              <a:solidFill>
                <a:srgbClr val="FF3300"/>
              </a:solidFill>
              <a:prstDash val="solid"/>
              <a:miter lim="800000"/>
              <a:headEnd/>
              <a:tailEnd/>
            </a:ln>
          </p:spPr>
          <p:txBody>
            <a:bodyPr/>
            <a:lstStyle/>
            <a:p>
              <a:endParaRPr lang="en-GB"/>
            </a:p>
          </p:txBody>
        </p:sp>
        <p:sp>
          <p:nvSpPr>
            <p:cNvPr id="80" name="AutoShape 29"/>
            <p:cNvSpPr>
              <a:spLocks noChangeAspect="1" noChangeArrowheads="1"/>
            </p:cNvSpPr>
            <p:nvPr/>
          </p:nvSpPr>
          <p:spPr bwMode="auto">
            <a:xfrm>
              <a:off x="4133850" y="3325813"/>
              <a:ext cx="647700" cy="592137"/>
            </a:xfrm>
            <a:prstGeom prst="hexagon">
              <a:avLst>
                <a:gd name="adj" fmla="val 27346"/>
                <a:gd name="vf" fmla="val 115470"/>
              </a:avLst>
            </a:prstGeom>
            <a:solidFill>
              <a:schemeClr val="bg1"/>
            </a:solidFill>
            <a:ln w="9525">
              <a:solidFill>
                <a:srgbClr val="FF3300"/>
              </a:solidFill>
              <a:prstDash val="solid"/>
              <a:miter lim="800000"/>
              <a:headEnd/>
              <a:tailEnd/>
            </a:ln>
          </p:spPr>
          <p:txBody>
            <a:bodyPr/>
            <a:lstStyle/>
            <a:p>
              <a:endParaRPr lang="en-GB"/>
            </a:p>
          </p:txBody>
        </p:sp>
        <p:sp>
          <p:nvSpPr>
            <p:cNvPr id="81" name="AutoShape 30"/>
            <p:cNvSpPr>
              <a:spLocks noChangeAspect="1" noChangeArrowheads="1"/>
            </p:cNvSpPr>
            <p:nvPr/>
          </p:nvSpPr>
          <p:spPr bwMode="auto">
            <a:xfrm>
              <a:off x="4422775" y="3556000"/>
              <a:ext cx="68263" cy="103188"/>
            </a:xfrm>
            <a:prstGeom prst="triangle">
              <a:avLst>
                <a:gd name="adj" fmla="val 50000"/>
              </a:avLst>
            </a:prstGeom>
            <a:solidFill>
              <a:schemeClr val="tx1"/>
            </a:solidFill>
            <a:ln w="9525">
              <a:solidFill>
                <a:srgbClr val="FF3300"/>
              </a:solidFill>
              <a:prstDash val="solid"/>
              <a:miter lim="800000"/>
              <a:headEnd/>
              <a:tailEnd/>
            </a:ln>
          </p:spPr>
          <p:txBody>
            <a:bodyPr/>
            <a:lstStyle/>
            <a:p>
              <a:endParaRPr lang="en-GB"/>
            </a:p>
          </p:txBody>
        </p:sp>
        <p:sp>
          <p:nvSpPr>
            <p:cNvPr id="82" name="AutoShape 32"/>
            <p:cNvSpPr>
              <a:spLocks noChangeAspect="1" noChangeArrowheads="1"/>
            </p:cNvSpPr>
            <p:nvPr/>
          </p:nvSpPr>
          <p:spPr bwMode="auto">
            <a:xfrm>
              <a:off x="3644900" y="3622675"/>
              <a:ext cx="647700" cy="590550"/>
            </a:xfrm>
            <a:prstGeom prst="hexagon">
              <a:avLst>
                <a:gd name="adj" fmla="val 27419"/>
                <a:gd name="vf" fmla="val 115470"/>
              </a:avLst>
            </a:prstGeom>
            <a:solidFill>
              <a:schemeClr val="bg1"/>
            </a:solidFill>
            <a:ln w="9525">
              <a:solidFill>
                <a:srgbClr val="FF3300"/>
              </a:solidFill>
              <a:prstDash val="solid"/>
              <a:miter lim="800000"/>
              <a:headEnd/>
              <a:tailEnd/>
            </a:ln>
          </p:spPr>
          <p:txBody>
            <a:bodyPr/>
            <a:lstStyle/>
            <a:p>
              <a:endParaRPr lang="en-GB"/>
            </a:p>
          </p:txBody>
        </p:sp>
        <p:sp>
          <p:nvSpPr>
            <p:cNvPr id="83" name="AutoShape 33"/>
            <p:cNvSpPr>
              <a:spLocks noChangeAspect="1" noChangeArrowheads="1"/>
            </p:cNvSpPr>
            <p:nvPr/>
          </p:nvSpPr>
          <p:spPr bwMode="auto">
            <a:xfrm>
              <a:off x="3933825" y="3852863"/>
              <a:ext cx="68263" cy="103187"/>
            </a:xfrm>
            <a:prstGeom prst="triangle">
              <a:avLst>
                <a:gd name="adj" fmla="val 50000"/>
              </a:avLst>
            </a:prstGeom>
            <a:solidFill>
              <a:schemeClr val="tx1"/>
            </a:solidFill>
            <a:ln w="9525">
              <a:solidFill>
                <a:srgbClr val="FF3300"/>
              </a:solidFill>
              <a:prstDash val="solid"/>
              <a:miter lim="800000"/>
              <a:headEnd/>
              <a:tailEnd/>
            </a:ln>
          </p:spPr>
          <p:txBody>
            <a:bodyPr/>
            <a:lstStyle/>
            <a:p>
              <a:endParaRPr lang="en-GB"/>
            </a:p>
          </p:txBody>
        </p:sp>
        <p:grpSp>
          <p:nvGrpSpPr>
            <p:cNvPr id="84" name="Group 34"/>
            <p:cNvGrpSpPr>
              <a:grpSpLocks noChangeAspect="1"/>
            </p:cNvGrpSpPr>
            <p:nvPr/>
          </p:nvGrpSpPr>
          <p:grpSpPr bwMode="auto">
            <a:xfrm>
              <a:off x="3646488" y="1263650"/>
              <a:ext cx="650875" cy="590550"/>
              <a:chOff x="3641" y="3471"/>
              <a:chExt cx="1137" cy="1026"/>
            </a:xfrm>
          </p:grpSpPr>
          <p:sp>
            <p:nvSpPr>
              <p:cNvPr id="113" name="AutoShape 35"/>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14" name="AutoShape 36"/>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85" name="Group 37"/>
            <p:cNvGrpSpPr>
              <a:grpSpLocks noChangeAspect="1"/>
            </p:cNvGrpSpPr>
            <p:nvPr/>
          </p:nvGrpSpPr>
          <p:grpSpPr bwMode="auto">
            <a:xfrm>
              <a:off x="3646488" y="1854200"/>
              <a:ext cx="650875" cy="590550"/>
              <a:chOff x="3641" y="3471"/>
              <a:chExt cx="1137" cy="1026"/>
            </a:xfrm>
          </p:grpSpPr>
          <p:sp>
            <p:nvSpPr>
              <p:cNvPr id="111" name="AutoShape 38"/>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12" name="AutoShape 39"/>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sp>
          <p:nvSpPr>
            <p:cNvPr id="86" name="AutoShape 41"/>
            <p:cNvSpPr>
              <a:spLocks noChangeAspect="1" noChangeArrowheads="1"/>
            </p:cNvSpPr>
            <p:nvPr/>
          </p:nvSpPr>
          <p:spPr bwMode="auto">
            <a:xfrm>
              <a:off x="3646488" y="3035300"/>
              <a:ext cx="650875" cy="590550"/>
            </a:xfrm>
            <a:prstGeom prst="hexagon">
              <a:avLst>
                <a:gd name="adj" fmla="val 27554"/>
                <a:gd name="vf" fmla="val 115470"/>
              </a:avLst>
            </a:prstGeom>
            <a:solidFill>
              <a:schemeClr val="bg1"/>
            </a:solidFill>
            <a:ln w="9525">
              <a:solidFill>
                <a:srgbClr val="FF3300"/>
              </a:solidFill>
              <a:prstDash val="solid"/>
              <a:miter lim="800000"/>
              <a:headEnd/>
              <a:tailEnd/>
            </a:ln>
          </p:spPr>
          <p:txBody>
            <a:bodyPr/>
            <a:lstStyle/>
            <a:p>
              <a:endParaRPr lang="en-GB"/>
            </a:p>
          </p:txBody>
        </p:sp>
        <p:sp>
          <p:nvSpPr>
            <p:cNvPr id="87" name="AutoShape 42"/>
            <p:cNvSpPr>
              <a:spLocks noChangeAspect="1" noChangeArrowheads="1"/>
            </p:cNvSpPr>
            <p:nvPr/>
          </p:nvSpPr>
          <p:spPr bwMode="auto">
            <a:xfrm>
              <a:off x="3937000" y="3265488"/>
              <a:ext cx="68263" cy="103187"/>
            </a:xfrm>
            <a:prstGeom prst="triangle">
              <a:avLst>
                <a:gd name="adj" fmla="val 50000"/>
              </a:avLst>
            </a:prstGeom>
            <a:solidFill>
              <a:schemeClr val="tx1"/>
            </a:solidFill>
            <a:ln w="9525">
              <a:solidFill>
                <a:srgbClr val="FF3300"/>
              </a:solidFill>
              <a:prstDash val="solid"/>
              <a:miter lim="800000"/>
              <a:headEnd/>
              <a:tailEnd/>
            </a:ln>
          </p:spPr>
          <p:txBody>
            <a:bodyPr/>
            <a:lstStyle/>
            <a:p>
              <a:endParaRPr lang="en-GB"/>
            </a:p>
          </p:txBody>
        </p:sp>
        <p:grpSp>
          <p:nvGrpSpPr>
            <p:cNvPr id="88" name="Group 43"/>
            <p:cNvGrpSpPr>
              <a:grpSpLocks noChangeAspect="1"/>
            </p:cNvGrpSpPr>
            <p:nvPr/>
          </p:nvGrpSpPr>
          <p:grpSpPr bwMode="auto">
            <a:xfrm>
              <a:off x="3646488" y="2444750"/>
              <a:ext cx="650875" cy="590550"/>
              <a:chOff x="3641" y="3471"/>
              <a:chExt cx="1137" cy="1026"/>
            </a:xfrm>
          </p:grpSpPr>
          <p:sp>
            <p:nvSpPr>
              <p:cNvPr id="109" name="AutoShape 44"/>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10" name="AutoShape 45"/>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89" name="Group 46"/>
            <p:cNvGrpSpPr>
              <a:grpSpLocks noChangeAspect="1"/>
            </p:cNvGrpSpPr>
            <p:nvPr/>
          </p:nvGrpSpPr>
          <p:grpSpPr bwMode="auto">
            <a:xfrm>
              <a:off x="3159125" y="2151063"/>
              <a:ext cx="649288" cy="588962"/>
              <a:chOff x="3641" y="3471"/>
              <a:chExt cx="1137" cy="1026"/>
            </a:xfrm>
          </p:grpSpPr>
          <p:sp>
            <p:nvSpPr>
              <p:cNvPr id="107" name="AutoShape 47"/>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08" name="AutoShape 48"/>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90" name="Group 49"/>
            <p:cNvGrpSpPr>
              <a:grpSpLocks noChangeAspect="1"/>
            </p:cNvGrpSpPr>
            <p:nvPr/>
          </p:nvGrpSpPr>
          <p:grpSpPr bwMode="auto">
            <a:xfrm>
              <a:off x="3162300" y="1558925"/>
              <a:ext cx="647700" cy="592138"/>
              <a:chOff x="3641" y="3471"/>
              <a:chExt cx="1137" cy="1026"/>
            </a:xfrm>
          </p:grpSpPr>
          <p:sp>
            <p:nvSpPr>
              <p:cNvPr id="105" name="AutoShape 50"/>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06" name="AutoShape 51"/>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91" name="Group 52"/>
            <p:cNvGrpSpPr>
              <a:grpSpLocks noChangeAspect="1"/>
            </p:cNvGrpSpPr>
            <p:nvPr/>
          </p:nvGrpSpPr>
          <p:grpSpPr bwMode="auto">
            <a:xfrm>
              <a:off x="4133850" y="1558925"/>
              <a:ext cx="649288" cy="592138"/>
              <a:chOff x="3641" y="3471"/>
              <a:chExt cx="1137" cy="1026"/>
            </a:xfrm>
          </p:grpSpPr>
          <p:sp>
            <p:nvSpPr>
              <p:cNvPr id="103" name="AutoShape 53"/>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04" name="AutoShape 54"/>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92" name="Group 55"/>
            <p:cNvGrpSpPr>
              <a:grpSpLocks noChangeAspect="1"/>
            </p:cNvGrpSpPr>
            <p:nvPr/>
          </p:nvGrpSpPr>
          <p:grpSpPr bwMode="auto">
            <a:xfrm>
              <a:off x="4133850" y="2151063"/>
              <a:ext cx="649288" cy="588962"/>
              <a:chOff x="3641" y="3471"/>
              <a:chExt cx="1137" cy="1026"/>
            </a:xfrm>
          </p:grpSpPr>
          <p:sp>
            <p:nvSpPr>
              <p:cNvPr id="101" name="AutoShape 56"/>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02" name="AutoShape 57"/>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sp>
          <p:nvSpPr>
            <p:cNvPr id="93" name="AutoShape 59"/>
            <p:cNvSpPr>
              <a:spLocks noChangeAspect="1" noChangeArrowheads="1"/>
            </p:cNvSpPr>
            <p:nvPr/>
          </p:nvSpPr>
          <p:spPr bwMode="auto">
            <a:xfrm>
              <a:off x="4133850" y="2740025"/>
              <a:ext cx="649288" cy="590550"/>
            </a:xfrm>
            <a:prstGeom prst="hexagon">
              <a:avLst>
                <a:gd name="adj" fmla="val 27487"/>
                <a:gd name="vf" fmla="val 115470"/>
              </a:avLst>
            </a:prstGeom>
            <a:solidFill>
              <a:schemeClr val="bg1"/>
            </a:solidFill>
            <a:ln w="9525">
              <a:solidFill>
                <a:srgbClr val="FF3300"/>
              </a:solidFill>
              <a:prstDash val="solid"/>
              <a:miter lim="800000"/>
              <a:headEnd/>
              <a:tailEnd/>
            </a:ln>
          </p:spPr>
          <p:txBody>
            <a:bodyPr/>
            <a:lstStyle/>
            <a:p>
              <a:endParaRPr lang="en-GB"/>
            </a:p>
          </p:txBody>
        </p:sp>
        <p:sp>
          <p:nvSpPr>
            <p:cNvPr id="94" name="AutoShape 60"/>
            <p:cNvSpPr>
              <a:spLocks noChangeAspect="1" noChangeArrowheads="1"/>
            </p:cNvSpPr>
            <p:nvPr/>
          </p:nvSpPr>
          <p:spPr bwMode="auto">
            <a:xfrm>
              <a:off x="4422775" y="2970213"/>
              <a:ext cx="69850" cy="103187"/>
            </a:xfrm>
            <a:prstGeom prst="triangle">
              <a:avLst>
                <a:gd name="adj" fmla="val 50000"/>
              </a:avLst>
            </a:prstGeom>
            <a:solidFill>
              <a:schemeClr val="tx1"/>
            </a:solidFill>
            <a:ln w="9525">
              <a:solidFill>
                <a:srgbClr val="FF3300"/>
              </a:solidFill>
              <a:prstDash val="solid"/>
              <a:miter lim="800000"/>
              <a:headEnd/>
              <a:tailEnd/>
            </a:ln>
          </p:spPr>
          <p:txBody>
            <a:bodyPr/>
            <a:lstStyle/>
            <a:p>
              <a:endParaRPr lang="en-GB"/>
            </a:p>
          </p:txBody>
        </p:sp>
        <p:grpSp>
          <p:nvGrpSpPr>
            <p:cNvPr id="95" name="Group 61"/>
            <p:cNvGrpSpPr>
              <a:grpSpLocks noChangeAspect="1"/>
            </p:cNvGrpSpPr>
            <p:nvPr/>
          </p:nvGrpSpPr>
          <p:grpSpPr bwMode="auto">
            <a:xfrm>
              <a:off x="4619625" y="1849438"/>
              <a:ext cx="649288" cy="592137"/>
              <a:chOff x="3641" y="3471"/>
              <a:chExt cx="1137" cy="1026"/>
            </a:xfrm>
          </p:grpSpPr>
          <p:sp>
            <p:nvSpPr>
              <p:cNvPr id="99" name="AutoShape 62"/>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00" name="AutoShape 63"/>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nvGrpSpPr>
            <p:cNvPr id="96" name="Group 64"/>
            <p:cNvGrpSpPr>
              <a:grpSpLocks noChangeAspect="1"/>
            </p:cNvGrpSpPr>
            <p:nvPr/>
          </p:nvGrpSpPr>
          <p:grpSpPr bwMode="auto">
            <a:xfrm>
              <a:off x="4619625" y="2441575"/>
              <a:ext cx="649288" cy="590550"/>
              <a:chOff x="3641" y="3471"/>
              <a:chExt cx="1137" cy="1026"/>
            </a:xfrm>
          </p:grpSpPr>
          <p:sp>
            <p:nvSpPr>
              <p:cNvPr id="97" name="AutoShape 65"/>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FF3300"/>
                </a:solidFill>
                <a:prstDash val="solid"/>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98" name="AutoShape 66"/>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FF3300"/>
                </a:solidFill>
                <a:prstDash val="solid"/>
                <a:miter lim="800000"/>
                <a:headEnd/>
                <a:tailEnd/>
              </a:ln>
            </p:spPr>
            <p:txBody>
              <a:bodyPr/>
              <a:lstStyle/>
              <a:p>
                <a:endParaRPr lang="en-GB"/>
              </a:p>
            </p:txBody>
          </p:sp>
        </p:grpSp>
      </p:grpSp>
      <p:sp>
        <p:nvSpPr>
          <p:cNvPr id="6" name="TextBox 5"/>
          <p:cNvSpPr txBox="1"/>
          <p:nvPr/>
        </p:nvSpPr>
        <p:spPr>
          <a:xfrm>
            <a:off x="5320095" y="2515492"/>
            <a:ext cx="3365025" cy="369332"/>
          </a:xfrm>
          <a:prstGeom prst="rect">
            <a:avLst/>
          </a:prstGeom>
          <a:noFill/>
        </p:spPr>
        <p:txBody>
          <a:bodyPr wrap="none" rtlCol="0">
            <a:spAutoFit/>
          </a:bodyPr>
          <a:lstStyle/>
          <a:p>
            <a:r>
              <a:rPr lang="da-DK" b="1" dirty="0" smtClean="0">
                <a:solidFill>
                  <a:srgbClr val="FF0000"/>
                </a:solidFill>
              </a:rPr>
              <a:t>Interferering cellular network</a:t>
            </a:r>
            <a:endParaRPr lang="en-GB" b="1" dirty="0">
              <a:solidFill>
                <a:srgbClr val="FF0000"/>
              </a:solidFill>
            </a:endParaRPr>
          </a:p>
        </p:txBody>
      </p:sp>
      <p:sp>
        <p:nvSpPr>
          <p:cNvPr id="127" name="TextBox 126"/>
          <p:cNvSpPr txBox="1"/>
          <p:nvPr/>
        </p:nvSpPr>
        <p:spPr>
          <a:xfrm>
            <a:off x="5009554" y="4937526"/>
            <a:ext cx="2694006" cy="369332"/>
          </a:xfrm>
          <a:prstGeom prst="rect">
            <a:avLst/>
          </a:prstGeom>
          <a:noFill/>
        </p:spPr>
        <p:txBody>
          <a:bodyPr wrap="none" rtlCol="0">
            <a:spAutoFit/>
          </a:bodyPr>
          <a:lstStyle/>
          <a:p>
            <a:r>
              <a:rPr lang="da-DK" b="1" dirty="0" smtClean="0"/>
              <a:t>Victim cellular network</a:t>
            </a:r>
            <a:endParaRPr lang="en-GB" b="1" dirty="0"/>
          </a:p>
        </p:txBody>
      </p:sp>
    </p:spTree>
    <p:extLst>
      <p:ext uri="{BB962C8B-B14F-4D97-AF65-F5344CB8AC3E}">
        <p14:creationId xmlns:p14="http://schemas.microsoft.com/office/powerpoint/2010/main" val="90890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CDMA UL – cell noise rise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55" y="1602343"/>
            <a:ext cx="3047067" cy="137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8887" y="3060418"/>
            <a:ext cx="3047067" cy="584775"/>
          </a:xfrm>
          <a:prstGeom prst="rect">
            <a:avLst/>
          </a:prstGeom>
          <a:noFill/>
        </p:spPr>
        <p:txBody>
          <a:bodyPr wrap="square" rtlCol="0">
            <a:spAutoFit/>
          </a:bodyPr>
          <a:lstStyle/>
          <a:p>
            <a:r>
              <a:rPr lang="da-DK" sz="1600" dirty="0" smtClean="0">
                <a:latin typeface="+mn-lt"/>
              </a:rPr>
              <a:t>Measure the noise rise in each cell</a:t>
            </a:r>
            <a:endParaRPr lang="en-GB" sz="1600" dirty="0">
              <a:latin typeface="+mn-lt"/>
            </a:endParaRPr>
          </a:p>
        </p:txBody>
      </p:sp>
      <p:sp>
        <p:nvSpPr>
          <p:cNvPr id="12" name="Down Arrow 11"/>
          <p:cNvSpPr/>
          <p:nvPr/>
        </p:nvSpPr>
        <p:spPr bwMode="auto">
          <a:xfrm>
            <a:off x="1478932" y="3593276"/>
            <a:ext cx="407964" cy="471268"/>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89859" y="4008428"/>
            <a:ext cx="3098006" cy="584775"/>
          </a:xfrm>
          <a:prstGeom prst="rect">
            <a:avLst/>
          </a:prstGeom>
          <a:noFill/>
        </p:spPr>
        <p:txBody>
          <a:bodyPr wrap="square" rtlCol="0">
            <a:spAutoFit/>
          </a:bodyPr>
          <a:lstStyle/>
          <a:p>
            <a:r>
              <a:rPr lang="da-DK" sz="1600" dirty="0" smtClean="0">
                <a:latin typeface="+mn-lt"/>
              </a:rPr>
              <a:t>Select cells with highest cell noise rise</a:t>
            </a:r>
            <a:endParaRPr lang="en-GB" sz="1600" dirty="0">
              <a:latin typeface="+mn-lt"/>
            </a:endParaRPr>
          </a:p>
        </p:txBody>
      </p:sp>
      <p:sp>
        <p:nvSpPr>
          <p:cNvPr id="14" name="Down Arrow 13"/>
          <p:cNvSpPr/>
          <p:nvPr/>
        </p:nvSpPr>
        <p:spPr bwMode="auto">
          <a:xfrm>
            <a:off x="1478465" y="4526324"/>
            <a:ext cx="407964" cy="471268"/>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89391" y="4941476"/>
            <a:ext cx="4272009" cy="830997"/>
          </a:xfrm>
          <a:prstGeom prst="rect">
            <a:avLst/>
          </a:prstGeom>
          <a:noFill/>
        </p:spPr>
        <p:txBody>
          <a:bodyPr wrap="square" rtlCol="0">
            <a:spAutoFit/>
          </a:bodyPr>
          <a:lstStyle/>
          <a:p>
            <a:r>
              <a:rPr lang="da-DK" sz="1600" b="1" dirty="0" smtClean="0">
                <a:latin typeface="+mn-lt"/>
              </a:rPr>
              <a:t>Iteratively</a:t>
            </a:r>
            <a:r>
              <a:rPr lang="da-DK" sz="1600" dirty="0" smtClean="0">
                <a:latin typeface="+mn-lt"/>
              </a:rPr>
              <a:t>, from cell to cell, remove the users with </a:t>
            </a:r>
            <a:r>
              <a:rPr lang="da-DK" sz="1600" b="1" dirty="0" smtClean="0">
                <a:latin typeface="+mn-lt"/>
              </a:rPr>
              <a:t>highest power in the cell</a:t>
            </a:r>
            <a:r>
              <a:rPr lang="da-DK" sz="1600" dirty="0" smtClean="0">
                <a:latin typeface="+mn-lt"/>
              </a:rPr>
              <a:t> to level out the network noise rise</a:t>
            </a:r>
            <a:endParaRPr lang="en-GB" sz="1600" dirty="0">
              <a:latin typeface="+mn-lt"/>
            </a:endParaRPr>
          </a:p>
        </p:txBody>
      </p:sp>
      <p:sp>
        <p:nvSpPr>
          <p:cNvPr id="16" name="Right Arrow 15"/>
          <p:cNvSpPr/>
          <p:nvPr/>
        </p:nvSpPr>
        <p:spPr bwMode="auto">
          <a:xfrm>
            <a:off x="3051011" y="3155084"/>
            <a:ext cx="1645921" cy="10761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tx1"/>
                </a:solidFill>
                <a:effectLst/>
                <a:latin typeface="Arial" charset="0"/>
              </a:rPr>
              <a:t>Adapted to</a:t>
            </a:r>
            <a:endParaRPr kumimoji="0" lang="en-GB" sz="1800" b="0" i="0" u="none" strike="noStrike" cap="none" normalizeH="0" baseline="0" dirty="0" smtClean="0">
              <a:ln>
                <a:noFill/>
              </a:ln>
              <a:solidFill>
                <a:schemeClr val="tx1"/>
              </a:solidFill>
              <a:effectLst/>
              <a:latin typeface="Arial" charset="0"/>
            </a:endParaRPr>
          </a:p>
        </p:txBody>
      </p:sp>
      <p:grpSp>
        <p:nvGrpSpPr>
          <p:cNvPr id="17" name="Group 16"/>
          <p:cNvGrpSpPr/>
          <p:nvPr/>
        </p:nvGrpSpPr>
        <p:grpSpPr>
          <a:xfrm>
            <a:off x="4987945" y="2477359"/>
            <a:ext cx="2598738" cy="2949575"/>
            <a:chOff x="2670175" y="1263650"/>
            <a:chExt cx="2598738" cy="2949575"/>
          </a:xfrm>
          <a:scene3d>
            <a:camera prst="isometricOffAxis2Top"/>
            <a:lightRig rig="threePt" dir="t"/>
          </a:scene3d>
        </p:grpSpPr>
        <p:grpSp>
          <p:nvGrpSpPr>
            <p:cNvPr id="18" name="Group 6"/>
            <p:cNvGrpSpPr>
              <a:grpSpLocks noChangeAspect="1"/>
            </p:cNvGrpSpPr>
            <p:nvPr/>
          </p:nvGrpSpPr>
          <p:grpSpPr bwMode="auto">
            <a:xfrm>
              <a:off x="3644900" y="2441575"/>
              <a:ext cx="647700" cy="590550"/>
              <a:chOff x="3641" y="3471"/>
              <a:chExt cx="1137" cy="1026"/>
            </a:xfrm>
          </p:grpSpPr>
          <p:sp>
            <p:nvSpPr>
              <p:cNvPr id="71" name="AutoShape 7"/>
              <p:cNvSpPr>
                <a:spLocks noChangeAspect="1" noChangeArrowheads="1"/>
              </p:cNvSpPr>
              <p:nvPr/>
            </p:nvSpPr>
            <p:spPr bwMode="auto">
              <a:xfrm>
                <a:off x="3641" y="3471"/>
                <a:ext cx="1137" cy="1026"/>
              </a:xfrm>
              <a:prstGeom prst="hexagon">
                <a:avLst>
                  <a:gd name="adj" fmla="val 27705"/>
                  <a:gd name="vf" fmla="val 115470"/>
                </a:avLst>
              </a:prstGeom>
              <a:solidFill>
                <a:srgbClr val="92D050"/>
              </a:solidFill>
              <a:ln w="25400">
                <a:solidFill>
                  <a:schemeClr val="tx1"/>
                </a:solidFill>
                <a:miter lim="800000"/>
                <a:headEnd/>
                <a:tailEnd/>
              </a:ln>
            </p:spPr>
            <p:txBody>
              <a:bodyPr/>
              <a:lstStyle/>
              <a:p>
                <a:endParaRPr lang="en-GB"/>
              </a:p>
            </p:txBody>
          </p:sp>
          <p:sp>
            <p:nvSpPr>
              <p:cNvPr id="72" name="AutoShape 8"/>
              <p:cNvSpPr>
                <a:spLocks noChangeAspect="1" noChangeArrowheads="1"/>
              </p:cNvSpPr>
              <p:nvPr/>
            </p:nvSpPr>
            <p:spPr bwMode="auto">
              <a:xfrm>
                <a:off x="4148" y="3870"/>
                <a:ext cx="120" cy="180"/>
              </a:xfrm>
              <a:prstGeom prst="triangle">
                <a:avLst>
                  <a:gd name="adj" fmla="val 50000"/>
                </a:avLst>
              </a:prstGeom>
              <a:solidFill>
                <a:srgbClr val="FF6600"/>
              </a:solidFill>
              <a:ln w="9525">
                <a:solidFill>
                  <a:schemeClr val="tx1"/>
                </a:solidFill>
                <a:miter lim="800000"/>
                <a:headEnd/>
                <a:tailEnd/>
              </a:ln>
            </p:spPr>
            <p:txBody>
              <a:bodyPr/>
              <a:lstStyle/>
              <a:p>
                <a:endParaRPr lang="en-GB"/>
              </a:p>
            </p:txBody>
          </p:sp>
        </p:grpSp>
        <p:grpSp>
          <p:nvGrpSpPr>
            <p:cNvPr id="19" name="Group 10"/>
            <p:cNvGrpSpPr>
              <a:grpSpLocks noChangeAspect="1"/>
            </p:cNvGrpSpPr>
            <p:nvPr/>
          </p:nvGrpSpPr>
          <p:grpSpPr bwMode="auto">
            <a:xfrm>
              <a:off x="2670175" y="1849438"/>
              <a:ext cx="649288" cy="592137"/>
              <a:chOff x="3641" y="3471"/>
              <a:chExt cx="1137" cy="1026"/>
            </a:xfrm>
          </p:grpSpPr>
          <p:sp>
            <p:nvSpPr>
              <p:cNvPr id="69" name="AutoShape 11"/>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70" name="AutoShape 12"/>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0" name="Group 13"/>
            <p:cNvGrpSpPr>
              <a:grpSpLocks noChangeAspect="1"/>
            </p:cNvGrpSpPr>
            <p:nvPr/>
          </p:nvGrpSpPr>
          <p:grpSpPr bwMode="auto">
            <a:xfrm>
              <a:off x="2670175" y="3032125"/>
              <a:ext cx="649288" cy="590550"/>
              <a:chOff x="3641" y="3471"/>
              <a:chExt cx="1137" cy="1026"/>
            </a:xfrm>
          </p:grpSpPr>
          <p:sp>
            <p:nvSpPr>
              <p:cNvPr id="67" name="AutoShape 14"/>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8" name="AutoShape 15"/>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1" name="Group 16"/>
            <p:cNvGrpSpPr>
              <a:grpSpLocks noChangeAspect="1"/>
            </p:cNvGrpSpPr>
            <p:nvPr/>
          </p:nvGrpSpPr>
          <p:grpSpPr bwMode="auto">
            <a:xfrm>
              <a:off x="3155950" y="3325813"/>
              <a:ext cx="650875" cy="592137"/>
              <a:chOff x="3641" y="3471"/>
              <a:chExt cx="1137" cy="1026"/>
            </a:xfrm>
          </p:grpSpPr>
          <p:sp>
            <p:nvSpPr>
              <p:cNvPr id="65" name="AutoShape 17"/>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6" name="AutoShape 18"/>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2" name="Group 19"/>
            <p:cNvGrpSpPr>
              <a:grpSpLocks noChangeAspect="1"/>
            </p:cNvGrpSpPr>
            <p:nvPr/>
          </p:nvGrpSpPr>
          <p:grpSpPr bwMode="auto">
            <a:xfrm>
              <a:off x="2670175" y="2441575"/>
              <a:ext cx="649288" cy="590550"/>
              <a:chOff x="3641" y="3471"/>
              <a:chExt cx="1137" cy="1026"/>
            </a:xfrm>
          </p:grpSpPr>
          <p:sp>
            <p:nvSpPr>
              <p:cNvPr id="63" name="AutoShape 20"/>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4" name="AutoShape 21"/>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23" name="Group 22"/>
            <p:cNvGrpSpPr>
              <a:grpSpLocks noChangeAspect="1"/>
            </p:cNvGrpSpPr>
            <p:nvPr/>
          </p:nvGrpSpPr>
          <p:grpSpPr bwMode="auto">
            <a:xfrm>
              <a:off x="3155950" y="2736850"/>
              <a:ext cx="650875" cy="588963"/>
              <a:chOff x="3641" y="3471"/>
              <a:chExt cx="1137" cy="1026"/>
            </a:xfrm>
          </p:grpSpPr>
          <p:sp>
            <p:nvSpPr>
              <p:cNvPr id="61" name="AutoShape 23"/>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2" name="AutoShape 24"/>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24" name="AutoShape 26"/>
            <p:cNvSpPr>
              <a:spLocks noChangeAspect="1" noChangeArrowheads="1"/>
            </p:cNvSpPr>
            <p:nvPr/>
          </p:nvSpPr>
          <p:spPr bwMode="auto">
            <a:xfrm>
              <a:off x="4619625" y="3032125"/>
              <a:ext cx="649288" cy="590550"/>
            </a:xfrm>
            <a:prstGeom prst="hexagon">
              <a:avLst>
                <a:gd name="adj" fmla="val 27487"/>
                <a:gd name="vf" fmla="val 115470"/>
              </a:avLst>
            </a:prstGeom>
            <a:solidFill>
              <a:schemeClr val="bg1"/>
            </a:solidFill>
            <a:ln w="9525">
              <a:solidFill>
                <a:schemeClr val="tx1"/>
              </a:solidFill>
              <a:miter lim="800000"/>
              <a:headEnd/>
              <a:tailEnd/>
            </a:ln>
          </p:spPr>
          <p:txBody>
            <a:bodyPr/>
            <a:lstStyle/>
            <a:p>
              <a:endParaRPr lang="en-GB"/>
            </a:p>
          </p:txBody>
        </p:sp>
        <p:sp>
          <p:nvSpPr>
            <p:cNvPr id="25" name="AutoShape 27"/>
            <p:cNvSpPr>
              <a:spLocks noChangeAspect="1" noChangeArrowheads="1"/>
            </p:cNvSpPr>
            <p:nvPr/>
          </p:nvSpPr>
          <p:spPr bwMode="auto">
            <a:xfrm>
              <a:off x="4908550" y="3262313"/>
              <a:ext cx="69850"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sp>
          <p:nvSpPr>
            <p:cNvPr id="26" name="AutoShape 29"/>
            <p:cNvSpPr>
              <a:spLocks noChangeAspect="1" noChangeArrowheads="1"/>
            </p:cNvSpPr>
            <p:nvPr/>
          </p:nvSpPr>
          <p:spPr bwMode="auto">
            <a:xfrm>
              <a:off x="4133850" y="3325813"/>
              <a:ext cx="647700" cy="592137"/>
            </a:xfrm>
            <a:prstGeom prst="hexagon">
              <a:avLst>
                <a:gd name="adj" fmla="val 27346"/>
                <a:gd name="vf" fmla="val 115470"/>
              </a:avLst>
            </a:prstGeom>
            <a:solidFill>
              <a:schemeClr val="bg1"/>
            </a:solidFill>
            <a:ln w="9525">
              <a:solidFill>
                <a:schemeClr val="tx1"/>
              </a:solidFill>
              <a:miter lim="800000"/>
              <a:headEnd/>
              <a:tailEnd/>
            </a:ln>
          </p:spPr>
          <p:txBody>
            <a:bodyPr/>
            <a:lstStyle/>
            <a:p>
              <a:endParaRPr lang="en-GB"/>
            </a:p>
          </p:txBody>
        </p:sp>
        <p:sp>
          <p:nvSpPr>
            <p:cNvPr id="27" name="AutoShape 30"/>
            <p:cNvSpPr>
              <a:spLocks noChangeAspect="1" noChangeArrowheads="1"/>
            </p:cNvSpPr>
            <p:nvPr/>
          </p:nvSpPr>
          <p:spPr bwMode="auto">
            <a:xfrm>
              <a:off x="4422775" y="3556000"/>
              <a:ext cx="68263" cy="103188"/>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sp>
          <p:nvSpPr>
            <p:cNvPr id="28" name="AutoShape 32"/>
            <p:cNvSpPr>
              <a:spLocks noChangeAspect="1" noChangeArrowheads="1"/>
            </p:cNvSpPr>
            <p:nvPr/>
          </p:nvSpPr>
          <p:spPr bwMode="auto">
            <a:xfrm>
              <a:off x="3644900" y="3622675"/>
              <a:ext cx="647700" cy="590550"/>
            </a:xfrm>
            <a:prstGeom prst="hexagon">
              <a:avLst>
                <a:gd name="adj" fmla="val 27419"/>
                <a:gd name="vf" fmla="val 115470"/>
              </a:avLst>
            </a:prstGeom>
            <a:solidFill>
              <a:schemeClr val="bg1"/>
            </a:solidFill>
            <a:ln w="9525">
              <a:solidFill>
                <a:schemeClr val="tx1"/>
              </a:solidFill>
              <a:miter lim="800000"/>
              <a:headEnd/>
              <a:tailEnd/>
            </a:ln>
          </p:spPr>
          <p:txBody>
            <a:bodyPr/>
            <a:lstStyle/>
            <a:p>
              <a:endParaRPr lang="en-GB"/>
            </a:p>
          </p:txBody>
        </p:sp>
        <p:sp>
          <p:nvSpPr>
            <p:cNvPr id="29" name="AutoShape 33"/>
            <p:cNvSpPr>
              <a:spLocks noChangeAspect="1" noChangeArrowheads="1"/>
            </p:cNvSpPr>
            <p:nvPr/>
          </p:nvSpPr>
          <p:spPr bwMode="auto">
            <a:xfrm>
              <a:off x="3933825" y="3852863"/>
              <a:ext cx="68263"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30" name="Group 34"/>
            <p:cNvGrpSpPr>
              <a:grpSpLocks noChangeAspect="1"/>
            </p:cNvGrpSpPr>
            <p:nvPr/>
          </p:nvGrpSpPr>
          <p:grpSpPr bwMode="auto">
            <a:xfrm>
              <a:off x="3646488" y="1263650"/>
              <a:ext cx="650875" cy="590550"/>
              <a:chOff x="3641" y="3471"/>
              <a:chExt cx="1137" cy="1026"/>
            </a:xfrm>
          </p:grpSpPr>
          <p:sp>
            <p:nvSpPr>
              <p:cNvPr id="59" name="AutoShape 35"/>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60" name="AutoShape 36"/>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31" name="Group 37"/>
            <p:cNvGrpSpPr>
              <a:grpSpLocks noChangeAspect="1"/>
            </p:cNvGrpSpPr>
            <p:nvPr/>
          </p:nvGrpSpPr>
          <p:grpSpPr bwMode="auto">
            <a:xfrm>
              <a:off x="3646488" y="1854200"/>
              <a:ext cx="650875" cy="590550"/>
              <a:chOff x="3641" y="3471"/>
              <a:chExt cx="1137" cy="1026"/>
            </a:xfrm>
          </p:grpSpPr>
          <p:sp>
            <p:nvSpPr>
              <p:cNvPr id="57" name="AutoShape 38"/>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8" name="AutoShape 39"/>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32" name="AutoShape 41"/>
            <p:cNvSpPr>
              <a:spLocks noChangeAspect="1" noChangeArrowheads="1"/>
            </p:cNvSpPr>
            <p:nvPr/>
          </p:nvSpPr>
          <p:spPr bwMode="auto">
            <a:xfrm>
              <a:off x="3646488" y="3035300"/>
              <a:ext cx="650875" cy="590550"/>
            </a:xfrm>
            <a:prstGeom prst="hexagon">
              <a:avLst>
                <a:gd name="adj" fmla="val 27554"/>
                <a:gd name="vf" fmla="val 115470"/>
              </a:avLst>
            </a:prstGeom>
            <a:solidFill>
              <a:schemeClr val="bg1"/>
            </a:solidFill>
            <a:ln w="9525">
              <a:solidFill>
                <a:schemeClr val="tx1"/>
              </a:solidFill>
              <a:miter lim="800000"/>
              <a:headEnd/>
              <a:tailEnd/>
            </a:ln>
          </p:spPr>
          <p:txBody>
            <a:bodyPr/>
            <a:lstStyle/>
            <a:p>
              <a:endParaRPr lang="en-GB"/>
            </a:p>
          </p:txBody>
        </p:sp>
        <p:sp>
          <p:nvSpPr>
            <p:cNvPr id="33" name="AutoShape 42"/>
            <p:cNvSpPr>
              <a:spLocks noChangeAspect="1" noChangeArrowheads="1"/>
            </p:cNvSpPr>
            <p:nvPr/>
          </p:nvSpPr>
          <p:spPr bwMode="auto">
            <a:xfrm>
              <a:off x="3937000" y="3265488"/>
              <a:ext cx="68263"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34" name="Group 43"/>
            <p:cNvGrpSpPr>
              <a:grpSpLocks noChangeAspect="1"/>
            </p:cNvGrpSpPr>
            <p:nvPr/>
          </p:nvGrpSpPr>
          <p:grpSpPr bwMode="auto">
            <a:xfrm>
              <a:off x="3646488" y="2444750"/>
              <a:ext cx="650875" cy="590550"/>
              <a:chOff x="3641" y="3471"/>
              <a:chExt cx="1137" cy="1026"/>
            </a:xfrm>
          </p:grpSpPr>
          <p:sp>
            <p:nvSpPr>
              <p:cNvPr id="55" name="AutoShape 44"/>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6" name="AutoShape 45"/>
              <p:cNvSpPr>
                <a:spLocks noChangeAspect="1" noChangeArrowheads="1"/>
              </p:cNvSpPr>
              <p:nvPr/>
            </p:nvSpPr>
            <p:spPr bwMode="auto">
              <a:xfrm>
                <a:off x="4148" y="3870"/>
                <a:ext cx="120" cy="180"/>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grpSp>
          <p:nvGrpSpPr>
            <p:cNvPr id="35" name="Group 46"/>
            <p:cNvGrpSpPr>
              <a:grpSpLocks noChangeAspect="1"/>
            </p:cNvGrpSpPr>
            <p:nvPr/>
          </p:nvGrpSpPr>
          <p:grpSpPr bwMode="auto">
            <a:xfrm>
              <a:off x="3159125" y="2151063"/>
              <a:ext cx="649288" cy="588962"/>
              <a:chOff x="3641" y="3471"/>
              <a:chExt cx="1137" cy="1026"/>
            </a:xfrm>
          </p:grpSpPr>
          <p:sp>
            <p:nvSpPr>
              <p:cNvPr id="53" name="AutoShape 47"/>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4" name="AutoShape 48"/>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36" name="Group 49"/>
            <p:cNvGrpSpPr>
              <a:grpSpLocks noChangeAspect="1"/>
            </p:cNvGrpSpPr>
            <p:nvPr/>
          </p:nvGrpSpPr>
          <p:grpSpPr bwMode="auto">
            <a:xfrm>
              <a:off x="3162300" y="1558925"/>
              <a:ext cx="647700" cy="592138"/>
              <a:chOff x="3641" y="3471"/>
              <a:chExt cx="1137" cy="1026"/>
            </a:xfrm>
          </p:grpSpPr>
          <p:sp>
            <p:nvSpPr>
              <p:cNvPr id="51" name="AutoShape 50"/>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2" name="AutoShape 51"/>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37" name="Group 52"/>
            <p:cNvGrpSpPr>
              <a:grpSpLocks noChangeAspect="1"/>
            </p:cNvGrpSpPr>
            <p:nvPr/>
          </p:nvGrpSpPr>
          <p:grpSpPr bwMode="auto">
            <a:xfrm>
              <a:off x="4133850" y="1558925"/>
              <a:ext cx="649288" cy="592138"/>
              <a:chOff x="3641" y="3471"/>
              <a:chExt cx="1137" cy="1026"/>
            </a:xfrm>
          </p:grpSpPr>
          <p:sp>
            <p:nvSpPr>
              <p:cNvPr id="49" name="AutoShape 53"/>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50" name="AutoShape 54"/>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38" name="Group 55"/>
            <p:cNvGrpSpPr>
              <a:grpSpLocks noChangeAspect="1"/>
            </p:cNvGrpSpPr>
            <p:nvPr/>
          </p:nvGrpSpPr>
          <p:grpSpPr bwMode="auto">
            <a:xfrm>
              <a:off x="4133850" y="2151063"/>
              <a:ext cx="649288" cy="588962"/>
              <a:chOff x="3641" y="3471"/>
              <a:chExt cx="1137" cy="1026"/>
            </a:xfrm>
          </p:grpSpPr>
          <p:sp>
            <p:nvSpPr>
              <p:cNvPr id="47" name="AutoShape 56"/>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48" name="AutoShape 57"/>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sp>
          <p:nvSpPr>
            <p:cNvPr id="39" name="AutoShape 59"/>
            <p:cNvSpPr>
              <a:spLocks noChangeAspect="1" noChangeArrowheads="1"/>
            </p:cNvSpPr>
            <p:nvPr/>
          </p:nvSpPr>
          <p:spPr bwMode="auto">
            <a:xfrm>
              <a:off x="4133850" y="2740025"/>
              <a:ext cx="649288" cy="590550"/>
            </a:xfrm>
            <a:prstGeom prst="hexagon">
              <a:avLst>
                <a:gd name="adj" fmla="val 27487"/>
                <a:gd name="vf" fmla="val 115470"/>
              </a:avLst>
            </a:prstGeom>
            <a:solidFill>
              <a:schemeClr val="bg1"/>
            </a:solidFill>
            <a:ln w="9525">
              <a:solidFill>
                <a:schemeClr val="tx1"/>
              </a:solidFill>
              <a:miter lim="800000"/>
              <a:headEnd/>
              <a:tailEnd/>
            </a:ln>
          </p:spPr>
          <p:txBody>
            <a:bodyPr/>
            <a:lstStyle/>
            <a:p>
              <a:endParaRPr lang="en-GB"/>
            </a:p>
          </p:txBody>
        </p:sp>
        <p:sp>
          <p:nvSpPr>
            <p:cNvPr id="40" name="AutoShape 60"/>
            <p:cNvSpPr>
              <a:spLocks noChangeAspect="1" noChangeArrowheads="1"/>
            </p:cNvSpPr>
            <p:nvPr/>
          </p:nvSpPr>
          <p:spPr bwMode="auto">
            <a:xfrm>
              <a:off x="4422775" y="2970213"/>
              <a:ext cx="69850" cy="103187"/>
            </a:xfrm>
            <a:prstGeom prst="triangle">
              <a:avLst>
                <a:gd name="adj" fmla="val 50000"/>
              </a:avLst>
            </a:prstGeom>
            <a:solidFill>
              <a:schemeClr val="tx1"/>
            </a:solidFill>
            <a:ln w="9525">
              <a:solidFill>
                <a:schemeClr val="tx1"/>
              </a:solidFill>
              <a:miter lim="800000"/>
              <a:headEnd/>
              <a:tailEnd/>
            </a:ln>
          </p:spPr>
          <p:txBody>
            <a:bodyPr/>
            <a:lstStyle/>
            <a:p>
              <a:endParaRPr lang="en-GB"/>
            </a:p>
          </p:txBody>
        </p:sp>
        <p:grpSp>
          <p:nvGrpSpPr>
            <p:cNvPr id="41" name="Group 61"/>
            <p:cNvGrpSpPr>
              <a:grpSpLocks noChangeAspect="1"/>
            </p:cNvGrpSpPr>
            <p:nvPr/>
          </p:nvGrpSpPr>
          <p:grpSpPr bwMode="auto">
            <a:xfrm>
              <a:off x="4619625" y="1849438"/>
              <a:ext cx="649288" cy="592137"/>
              <a:chOff x="3641" y="3471"/>
              <a:chExt cx="1137" cy="1026"/>
            </a:xfrm>
          </p:grpSpPr>
          <p:sp>
            <p:nvSpPr>
              <p:cNvPr id="45" name="AutoShape 62"/>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46" name="AutoShape 63"/>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nvGrpSpPr>
            <p:cNvPr id="42" name="Group 64"/>
            <p:cNvGrpSpPr>
              <a:grpSpLocks noChangeAspect="1"/>
            </p:cNvGrpSpPr>
            <p:nvPr/>
          </p:nvGrpSpPr>
          <p:grpSpPr bwMode="auto">
            <a:xfrm>
              <a:off x="4619625" y="2441575"/>
              <a:ext cx="649288" cy="590550"/>
              <a:chOff x="3641" y="3471"/>
              <a:chExt cx="1137" cy="1026"/>
            </a:xfrm>
          </p:grpSpPr>
          <p:sp>
            <p:nvSpPr>
              <p:cNvPr id="43" name="AutoShape 65"/>
              <p:cNvSpPr>
                <a:spLocks noChangeAspect="1" noChangeArrowheads="1"/>
              </p:cNvSpPr>
              <p:nvPr/>
            </p:nvSpPr>
            <p:spPr bwMode="auto">
              <a:xfrm>
                <a:off x="3641" y="3471"/>
                <a:ext cx="1137" cy="1026"/>
              </a:xfrm>
              <a:prstGeom prst="hexagon">
                <a:avLst>
                  <a:gd name="adj" fmla="val 2770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44" name="AutoShape 66"/>
              <p:cNvSpPr>
                <a:spLocks noChangeAspect="1" noChangeArrowheads="1"/>
              </p:cNvSpPr>
              <p:nvPr/>
            </p:nvSpPr>
            <p:spPr bwMode="auto">
              <a:xfrm>
                <a:off x="4148" y="3870"/>
                <a:ext cx="120" cy="180"/>
              </a:xfrm>
              <a:prstGeom prst="triangle">
                <a:avLst>
                  <a:gd name="adj" fmla="val 50000"/>
                </a:avLst>
              </a:prstGeom>
              <a:solidFill>
                <a:srgbClr val="000000"/>
              </a:solidFill>
              <a:ln w="9525">
                <a:solidFill>
                  <a:schemeClr val="tx1"/>
                </a:solidFill>
                <a:miter lim="800000"/>
                <a:headEnd/>
                <a:tailEnd/>
              </a:ln>
            </p:spPr>
            <p:txBody>
              <a:bodyPr/>
              <a:lstStyle/>
              <a:p>
                <a:endParaRPr lang="en-GB"/>
              </a:p>
            </p:txBody>
          </p:sp>
        </p:grpSp>
      </p:grpSp>
      <p:sp>
        <p:nvSpPr>
          <p:cNvPr id="73" name="TextBox 72"/>
          <p:cNvSpPr txBox="1"/>
          <p:nvPr/>
        </p:nvSpPr>
        <p:spPr>
          <a:xfrm>
            <a:off x="5700503" y="2044224"/>
            <a:ext cx="3121367" cy="369332"/>
          </a:xfrm>
          <a:prstGeom prst="rect">
            <a:avLst/>
          </a:prstGeom>
          <a:noFill/>
        </p:spPr>
        <p:txBody>
          <a:bodyPr wrap="none" rtlCol="0">
            <a:spAutoFit/>
          </a:bodyPr>
          <a:lstStyle/>
          <a:p>
            <a:r>
              <a:rPr lang="da-DK" b="1" dirty="0" smtClean="0">
                <a:solidFill>
                  <a:srgbClr val="FF0000"/>
                </a:solidFill>
              </a:rPr>
              <a:t>Single Interferering source</a:t>
            </a:r>
            <a:endParaRPr lang="en-GB" b="1" dirty="0">
              <a:solidFill>
                <a:srgbClr val="FF0000"/>
              </a:solidFill>
            </a:endParaRPr>
          </a:p>
        </p:txBody>
      </p:sp>
      <p:sp>
        <p:nvSpPr>
          <p:cNvPr id="74" name="TextBox 73"/>
          <p:cNvSpPr txBox="1"/>
          <p:nvPr/>
        </p:nvSpPr>
        <p:spPr>
          <a:xfrm>
            <a:off x="5268129" y="4466258"/>
            <a:ext cx="2694006" cy="369332"/>
          </a:xfrm>
          <a:prstGeom prst="rect">
            <a:avLst/>
          </a:prstGeom>
          <a:noFill/>
        </p:spPr>
        <p:txBody>
          <a:bodyPr wrap="none" rtlCol="0">
            <a:spAutoFit/>
          </a:bodyPr>
          <a:lstStyle/>
          <a:p>
            <a:r>
              <a:rPr lang="da-DK" b="1" dirty="0" smtClean="0"/>
              <a:t>Victim cellular network</a:t>
            </a:r>
            <a:endParaRPr lang="en-GB" b="1" dirty="0"/>
          </a:p>
        </p:txBody>
      </p:sp>
      <p:grpSp>
        <p:nvGrpSpPr>
          <p:cNvPr id="131" name="Group 17"/>
          <p:cNvGrpSpPr>
            <a:grpSpLocks/>
          </p:cNvGrpSpPr>
          <p:nvPr/>
        </p:nvGrpSpPr>
        <p:grpSpPr bwMode="auto">
          <a:xfrm>
            <a:off x="6774092" y="2645104"/>
            <a:ext cx="247650" cy="1239838"/>
            <a:chOff x="591" y="328"/>
            <a:chExt cx="388" cy="1953"/>
          </a:xfrm>
          <a:solidFill>
            <a:srgbClr val="FF0000"/>
          </a:solidFill>
        </p:grpSpPr>
        <p:sp>
          <p:nvSpPr>
            <p:cNvPr id="132" name="Rectangle 18"/>
            <p:cNvSpPr>
              <a:spLocks noChangeArrowheads="1"/>
            </p:cNvSpPr>
            <p:nvPr/>
          </p:nvSpPr>
          <p:spPr bwMode="auto">
            <a:xfrm>
              <a:off x="648" y="1740"/>
              <a:ext cx="274" cy="49"/>
            </a:xfrm>
            <a:prstGeom prst="rect">
              <a:avLst/>
            </a:prstGeom>
            <a:grpFill/>
            <a:ln w="9525">
              <a:solidFill>
                <a:srgbClr val="FF0000"/>
              </a:solidFill>
              <a:miter lim="800000"/>
              <a:headEnd/>
              <a:tailEnd/>
            </a:ln>
            <a:extLst/>
          </p:spPr>
          <p:txBody>
            <a:bodyPr/>
            <a:lstStyle/>
            <a:p>
              <a:endParaRPr lang="en-GB"/>
            </a:p>
          </p:txBody>
        </p:sp>
        <p:sp>
          <p:nvSpPr>
            <p:cNvPr id="133" name="Rectangle 19"/>
            <p:cNvSpPr>
              <a:spLocks noChangeArrowheads="1"/>
            </p:cNvSpPr>
            <p:nvPr/>
          </p:nvSpPr>
          <p:spPr bwMode="auto">
            <a:xfrm>
              <a:off x="634" y="2002"/>
              <a:ext cx="302" cy="49"/>
            </a:xfrm>
            <a:prstGeom prst="rect">
              <a:avLst/>
            </a:prstGeom>
            <a:grpFill/>
            <a:ln w="9525">
              <a:solidFill>
                <a:srgbClr val="FF0000"/>
              </a:solidFill>
              <a:miter lim="800000"/>
              <a:headEnd/>
              <a:tailEnd/>
            </a:ln>
            <a:extLst/>
          </p:spPr>
          <p:txBody>
            <a:bodyPr/>
            <a:lstStyle/>
            <a:p>
              <a:endParaRPr lang="en-GB"/>
            </a:p>
          </p:txBody>
        </p:sp>
        <p:sp>
          <p:nvSpPr>
            <p:cNvPr id="134" name="Rectangle 20"/>
            <p:cNvSpPr>
              <a:spLocks noChangeArrowheads="1"/>
            </p:cNvSpPr>
            <p:nvPr/>
          </p:nvSpPr>
          <p:spPr bwMode="auto">
            <a:xfrm>
              <a:off x="677" y="1444"/>
              <a:ext cx="216" cy="49"/>
            </a:xfrm>
            <a:prstGeom prst="rect">
              <a:avLst/>
            </a:prstGeom>
            <a:grpFill/>
            <a:ln w="9525">
              <a:solidFill>
                <a:srgbClr val="FF0000"/>
              </a:solidFill>
              <a:miter lim="800000"/>
              <a:headEnd/>
              <a:tailEnd/>
            </a:ln>
            <a:extLst/>
          </p:spPr>
          <p:txBody>
            <a:bodyPr/>
            <a:lstStyle/>
            <a:p>
              <a:endParaRPr lang="en-GB"/>
            </a:p>
          </p:txBody>
        </p:sp>
        <p:sp>
          <p:nvSpPr>
            <p:cNvPr id="135" name="Rectangle 21"/>
            <p:cNvSpPr>
              <a:spLocks noChangeArrowheads="1"/>
            </p:cNvSpPr>
            <p:nvPr/>
          </p:nvSpPr>
          <p:spPr bwMode="auto">
            <a:xfrm>
              <a:off x="691" y="1182"/>
              <a:ext cx="188" cy="49"/>
            </a:xfrm>
            <a:prstGeom prst="rect">
              <a:avLst/>
            </a:prstGeom>
            <a:grpFill/>
            <a:ln w="9525">
              <a:solidFill>
                <a:srgbClr val="FF0000"/>
              </a:solidFill>
              <a:miter lim="800000"/>
              <a:headEnd/>
              <a:tailEnd/>
            </a:ln>
            <a:extLst/>
          </p:spPr>
          <p:txBody>
            <a:bodyPr/>
            <a:lstStyle/>
            <a:p>
              <a:endParaRPr lang="en-GB"/>
            </a:p>
          </p:txBody>
        </p:sp>
        <p:sp>
          <p:nvSpPr>
            <p:cNvPr id="136" name="Freeform 22"/>
            <p:cNvSpPr>
              <a:spLocks/>
            </p:cNvSpPr>
            <p:nvPr/>
          </p:nvSpPr>
          <p:spPr bwMode="auto">
            <a:xfrm>
              <a:off x="778" y="328"/>
              <a:ext cx="201" cy="1937"/>
            </a:xfrm>
            <a:custGeom>
              <a:avLst/>
              <a:gdLst>
                <a:gd name="T0" fmla="*/ 0 w 201"/>
                <a:gd name="T1" fmla="*/ 0 h 1937"/>
                <a:gd name="T2" fmla="*/ 187 w 201"/>
                <a:gd name="T3" fmla="*/ 1937 h 1937"/>
                <a:gd name="T4" fmla="*/ 201 w 201"/>
                <a:gd name="T5" fmla="*/ 1937 h 1937"/>
                <a:gd name="T6" fmla="*/ 14 w 201"/>
                <a:gd name="T7" fmla="*/ 0 h 1937"/>
                <a:gd name="T8" fmla="*/ 0 w 201"/>
                <a:gd name="T9" fmla="*/ 0 h 1937"/>
              </a:gdLst>
              <a:ahLst/>
              <a:cxnLst>
                <a:cxn ang="0">
                  <a:pos x="T0" y="T1"/>
                </a:cxn>
                <a:cxn ang="0">
                  <a:pos x="T2" y="T3"/>
                </a:cxn>
                <a:cxn ang="0">
                  <a:pos x="T4" y="T5"/>
                </a:cxn>
                <a:cxn ang="0">
                  <a:pos x="T6" y="T7"/>
                </a:cxn>
                <a:cxn ang="0">
                  <a:pos x="T8" y="T9"/>
                </a:cxn>
              </a:cxnLst>
              <a:rect l="0" t="0" r="r" b="b"/>
              <a:pathLst>
                <a:path w="201" h="1937">
                  <a:moveTo>
                    <a:pt x="0" y="0"/>
                  </a:moveTo>
                  <a:lnTo>
                    <a:pt x="187" y="1937"/>
                  </a:lnTo>
                  <a:lnTo>
                    <a:pt x="201" y="1937"/>
                  </a:lnTo>
                  <a:lnTo>
                    <a:pt x="14" y="0"/>
                  </a:lnTo>
                  <a:lnTo>
                    <a:pt x="0" y="0"/>
                  </a:lnTo>
                  <a:close/>
                </a:path>
              </a:pathLst>
            </a:custGeom>
            <a:grpFill/>
            <a:ln w="9525">
              <a:solidFill>
                <a:srgbClr val="FF0000"/>
              </a:solidFill>
              <a:round/>
              <a:headEnd/>
              <a:tailEnd/>
            </a:ln>
            <a:extLst/>
          </p:spPr>
          <p:txBody>
            <a:bodyPr/>
            <a:lstStyle/>
            <a:p>
              <a:endParaRPr lang="en-GB"/>
            </a:p>
          </p:txBody>
        </p:sp>
        <p:sp>
          <p:nvSpPr>
            <p:cNvPr id="137" name="Freeform 23"/>
            <p:cNvSpPr>
              <a:spLocks/>
            </p:cNvSpPr>
            <p:nvPr/>
          </p:nvSpPr>
          <p:spPr bwMode="auto">
            <a:xfrm>
              <a:off x="591" y="328"/>
              <a:ext cx="201" cy="1953"/>
            </a:xfrm>
            <a:custGeom>
              <a:avLst/>
              <a:gdLst>
                <a:gd name="T0" fmla="*/ 201 w 201"/>
                <a:gd name="T1" fmla="*/ 0 h 1953"/>
                <a:gd name="T2" fmla="*/ 14 w 201"/>
                <a:gd name="T3" fmla="*/ 1953 h 1953"/>
                <a:gd name="T4" fmla="*/ 0 w 201"/>
                <a:gd name="T5" fmla="*/ 1953 h 1953"/>
                <a:gd name="T6" fmla="*/ 187 w 201"/>
                <a:gd name="T7" fmla="*/ 0 h 1953"/>
                <a:gd name="T8" fmla="*/ 201 w 201"/>
                <a:gd name="T9" fmla="*/ 0 h 1953"/>
              </a:gdLst>
              <a:ahLst/>
              <a:cxnLst>
                <a:cxn ang="0">
                  <a:pos x="T0" y="T1"/>
                </a:cxn>
                <a:cxn ang="0">
                  <a:pos x="T2" y="T3"/>
                </a:cxn>
                <a:cxn ang="0">
                  <a:pos x="T4" y="T5"/>
                </a:cxn>
                <a:cxn ang="0">
                  <a:pos x="T6" y="T7"/>
                </a:cxn>
                <a:cxn ang="0">
                  <a:pos x="T8" y="T9"/>
                </a:cxn>
              </a:cxnLst>
              <a:rect l="0" t="0" r="r" b="b"/>
              <a:pathLst>
                <a:path w="201" h="1953">
                  <a:moveTo>
                    <a:pt x="201" y="0"/>
                  </a:moveTo>
                  <a:lnTo>
                    <a:pt x="14" y="1953"/>
                  </a:lnTo>
                  <a:lnTo>
                    <a:pt x="0" y="1953"/>
                  </a:lnTo>
                  <a:lnTo>
                    <a:pt x="187" y="0"/>
                  </a:lnTo>
                  <a:lnTo>
                    <a:pt x="201" y="0"/>
                  </a:lnTo>
                  <a:close/>
                </a:path>
              </a:pathLst>
            </a:custGeom>
            <a:grpFill/>
            <a:ln w="9525">
              <a:solidFill>
                <a:srgbClr val="FF0000"/>
              </a:solidFill>
              <a:round/>
              <a:headEnd/>
              <a:tailEnd/>
            </a:ln>
            <a:extLst/>
          </p:spPr>
          <p:txBody>
            <a:bodyPr/>
            <a:lstStyle/>
            <a:p>
              <a:endParaRPr lang="en-GB"/>
            </a:p>
          </p:txBody>
        </p:sp>
        <p:sp>
          <p:nvSpPr>
            <p:cNvPr id="138" name="Freeform 24"/>
            <p:cNvSpPr>
              <a:spLocks/>
            </p:cNvSpPr>
            <p:nvPr/>
          </p:nvSpPr>
          <p:spPr bwMode="auto">
            <a:xfrm>
              <a:off x="720" y="935"/>
              <a:ext cx="159" cy="263"/>
            </a:xfrm>
            <a:custGeom>
              <a:avLst/>
              <a:gdLst>
                <a:gd name="T0" fmla="*/ 0 w 159"/>
                <a:gd name="T1" fmla="*/ 0 h 263"/>
                <a:gd name="T2" fmla="*/ 144 w 159"/>
                <a:gd name="T3" fmla="*/ 263 h 263"/>
                <a:gd name="T4" fmla="*/ 159 w 159"/>
                <a:gd name="T5" fmla="*/ 263 h 263"/>
                <a:gd name="T6" fmla="*/ 15 w 159"/>
                <a:gd name="T7" fmla="*/ 0 h 263"/>
                <a:gd name="T8" fmla="*/ 0 w 159"/>
                <a:gd name="T9" fmla="*/ 0 h 263"/>
              </a:gdLst>
              <a:ahLst/>
              <a:cxnLst>
                <a:cxn ang="0">
                  <a:pos x="T0" y="T1"/>
                </a:cxn>
                <a:cxn ang="0">
                  <a:pos x="T2" y="T3"/>
                </a:cxn>
                <a:cxn ang="0">
                  <a:pos x="T4" y="T5"/>
                </a:cxn>
                <a:cxn ang="0">
                  <a:pos x="T6" y="T7"/>
                </a:cxn>
                <a:cxn ang="0">
                  <a:pos x="T8" y="T9"/>
                </a:cxn>
              </a:cxnLst>
              <a:rect l="0" t="0" r="r" b="b"/>
              <a:pathLst>
                <a:path w="159" h="263">
                  <a:moveTo>
                    <a:pt x="0" y="0"/>
                  </a:moveTo>
                  <a:lnTo>
                    <a:pt x="144" y="263"/>
                  </a:lnTo>
                  <a:lnTo>
                    <a:pt x="159" y="263"/>
                  </a:lnTo>
                  <a:lnTo>
                    <a:pt x="15" y="0"/>
                  </a:lnTo>
                  <a:lnTo>
                    <a:pt x="0" y="0"/>
                  </a:lnTo>
                  <a:close/>
                </a:path>
              </a:pathLst>
            </a:custGeom>
            <a:grpFill/>
            <a:ln w="9525">
              <a:solidFill>
                <a:srgbClr val="FF0000"/>
              </a:solidFill>
              <a:round/>
              <a:headEnd/>
              <a:tailEnd/>
            </a:ln>
            <a:extLst/>
          </p:spPr>
          <p:txBody>
            <a:bodyPr/>
            <a:lstStyle/>
            <a:p>
              <a:endParaRPr lang="en-GB"/>
            </a:p>
          </p:txBody>
        </p:sp>
        <p:sp>
          <p:nvSpPr>
            <p:cNvPr id="139" name="Freeform 25"/>
            <p:cNvSpPr>
              <a:spLocks/>
            </p:cNvSpPr>
            <p:nvPr/>
          </p:nvSpPr>
          <p:spPr bwMode="auto">
            <a:xfrm>
              <a:off x="691" y="935"/>
              <a:ext cx="159" cy="263"/>
            </a:xfrm>
            <a:custGeom>
              <a:avLst/>
              <a:gdLst>
                <a:gd name="T0" fmla="*/ 159 w 159"/>
                <a:gd name="T1" fmla="*/ 0 h 263"/>
                <a:gd name="T2" fmla="*/ 15 w 159"/>
                <a:gd name="T3" fmla="*/ 263 h 263"/>
                <a:gd name="T4" fmla="*/ 0 w 159"/>
                <a:gd name="T5" fmla="*/ 263 h 263"/>
                <a:gd name="T6" fmla="*/ 144 w 159"/>
                <a:gd name="T7" fmla="*/ 0 h 263"/>
                <a:gd name="T8" fmla="*/ 159 w 159"/>
                <a:gd name="T9" fmla="*/ 0 h 263"/>
              </a:gdLst>
              <a:ahLst/>
              <a:cxnLst>
                <a:cxn ang="0">
                  <a:pos x="T0" y="T1"/>
                </a:cxn>
                <a:cxn ang="0">
                  <a:pos x="T2" y="T3"/>
                </a:cxn>
                <a:cxn ang="0">
                  <a:pos x="T4" y="T5"/>
                </a:cxn>
                <a:cxn ang="0">
                  <a:pos x="T6" y="T7"/>
                </a:cxn>
                <a:cxn ang="0">
                  <a:pos x="T8" y="T9"/>
                </a:cxn>
              </a:cxnLst>
              <a:rect l="0" t="0" r="r" b="b"/>
              <a:pathLst>
                <a:path w="159" h="263">
                  <a:moveTo>
                    <a:pt x="159" y="0"/>
                  </a:moveTo>
                  <a:lnTo>
                    <a:pt x="15" y="263"/>
                  </a:lnTo>
                  <a:lnTo>
                    <a:pt x="0" y="263"/>
                  </a:lnTo>
                  <a:lnTo>
                    <a:pt x="144" y="0"/>
                  </a:lnTo>
                  <a:lnTo>
                    <a:pt x="159" y="0"/>
                  </a:lnTo>
                  <a:close/>
                </a:path>
              </a:pathLst>
            </a:custGeom>
            <a:grpFill/>
            <a:ln w="9525">
              <a:solidFill>
                <a:srgbClr val="FF0000"/>
              </a:solidFill>
              <a:round/>
              <a:headEnd/>
              <a:tailEnd/>
            </a:ln>
            <a:extLst/>
          </p:spPr>
          <p:txBody>
            <a:bodyPr/>
            <a:lstStyle/>
            <a:p>
              <a:endParaRPr lang="en-GB"/>
            </a:p>
          </p:txBody>
        </p:sp>
        <p:sp>
          <p:nvSpPr>
            <p:cNvPr id="140" name="Freeform 26"/>
            <p:cNvSpPr>
              <a:spLocks/>
            </p:cNvSpPr>
            <p:nvPr/>
          </p:nvSpPr>
          <p:spPr bwMode="auto">
            <a:xfrm>
              <a:off x="691" y="1214"/>
              <a:ext cx="202" cy="247"/>
            </a:xfrm>
            <a:custGeom>
              <a:avLst/>
              <a:gdLst>
                <a:gd name="T0" fmla="*/ 15 w 202"/>
                <a:gd name="T1" fmla="*/ 0 h 247"/>
                <a:gd name="T2" fmla="*/ 202 w 202"/>
                <a:gd name="T3" fmla="*/ 247 h 247"/>
                <a:gd name="T4" fmla="*/ 188 w 202"/>
                <a:gd name="T5" fmla="*/ 247 h 247"/>
                <a:gd name="T6" fmla="*/ 0 w 202"/>
                <a:gd name="T7" fmla="*/ 0 h 247"/>
                <a:gd name="T8" fmla="*/ 15 w 202"/>
                <a:gd name="T9" fmla="*/ 0 h 247"/>
              </a:gdLst>
              <a:ahLst/>
              <a:cxnLst>
                <a:cxn ang="0">
                  <a:pos x="T0" y="T1"/>
                </a:cxn>
                <a:cxn ang="0">
                  <a:pos x="T2" y="T3"/>
                </a:cxn>
                <a:cxn ang="0">
                  <a:pos x="T4" y="T5"/>
                </a:cxn>
                <a:cxn ang="0">
                  <a:pos x="T6" y="T7"/>
                </a:cxn>
                <a:cxn ang="0">
                  <a:pos x="T8" y="T9"/>
                </a:cxn>
              </a:cxnLst>
              <a:rect l="0" t="0" r="r" b="b"/>
              <a:pathLst>
                <a:path w="202" h="247">
                  <a:moveTo>
                    <a:pt x="15" y="0"/>
                  </a:moveTo>
                  <a:lnTo>
                    <a:pt x="202" y="247"/>
                  </a:lnTo>
                  <a:lnTo>
                    <a:pt x="188" y="247"/>
                  </a:lnTo>
                  <a:lnTo>
                    <a:pt x="0" y="0"/>
                  </a:lnTo>
                  <a:lnTo>
                    <a:pt x="15" y="0"/>
                  </a:lnTo>
                  <a:close/>
                </a:path>
              </a:pathLst>
            </a:custGeom>
            <a:grpFill/>
            <a:ln w="9525">
              <a:solidFill>
                <a:srgbClr val="FF0000"/>
              </a:solidFill>
              <a:round/>
              <a:headEnd/>
              <a:tailEnd/>
            </a:ln>
            <a:extLst/>
          </p:spPr>
          <p:txBody>
            <a:bodyPr/>
            <a:lstStyle/>
            <a:p>
              <a:endParaRPr lang="en-GB"/>
            </a:p>
          </p:txBody>
        </p:sp>
        <p:sp>
          <p:nvSpPr>
            <p:cNvPr id="141" name="Freeform 27"/>
            <p:cNvSpPr>
              <a:spLocks/>
            </p:cNvSpPr>
            <p:nvPr/>
          </p:nvSpPr>
          <p:spPr bwMode="auto">
            <a:xfrm>
              <a:off x="691" y="1214"/>
              <a:ext cx="188" cy="247"/>
            </a:xfrm>
            <a:custGeom>
              <a:avLst/>
              <a:gdLst>
                <a:gd name="T0" fmla="*/ 173 w 188"/>
                <a:gd name="T1" fmla="*/ 0 h 247"/>
                <a:gd name="T2" fmla="*/ 0 w 188"/>
                <a:gd name="T3" fmla="*/ 247 h 247"/>
                <a:gd name="T4" fmla="*/ 15 w 188"/>
                <a:gd name="T5" fmla="*/ 247 h 247"/>
                <a:gd name="T6" fmla="*/ 188 w 188"/>
                <a:gd name="T7" fmla="*/ 0 h 247"/>
                <a:gd name="T8" fmla="*/ 173 w 188"/>
                <a:gd name="T9" fmla="*/ 0 h 247"/>
              </a:gdLst>
              <a:ahLst/>
              <a:cxnLst>
                <a:cxn ang="0">
                  <a:pos x="T0" y="T1"/>
                </a:cxn>
                <a:cxn ang="0">
                  <a:pos x="T2" y="T3"/>
                </a:cxn>
                <a:cxn ang="0">
                  <a:pos x="T4" y="T5"/>
                </a:cxn>
                <a:cxn ang="0">
                  <a:pos x="T6" y="T7"/>
                </a:cxn>
                <a:cxn ang="0">
                  <a:pos x="T8" y="T9"/>
                </a:cxn>
              </a:cxnLst>
              <a:rect l="0" t="0" r="r" b="b"/>
              <a:pathLst>
                <a:path w="188" h="247">
                  <a:moveTo>
                    <a:pt x="173" y="0"/>
                  </a:moveTo>
                  <a:lnTo>
                    <a:pt x="0" y="247"/>
                  </a:lnTo>
                  <a:lnTo>
                    <a:pt x="15" y="247"/>
                  </a:lnTo>
                  <a:lnTo>
                    <a:pt x="188" y="0"/>
                  </a:lnTo>
                  <a:lnTo>
                    <a:pt x="173" y="0"/>
                  </a:lnTo>
                  <a:close/>
                </a:path>
              </a:pathLst>
            </a:custGeom>
            <a:grpFill/>
            <a:ln w="9525">
              <a:solidFill>
                <a:srgbClr val="FF0000"/>
              </a:solidFill>
              <a:round/>
              <a:headEnd/>
              <a:tailEnd/>
            </a:ln>
            <a:extLst/>
          </p:spPr>
          <p:txBody>
            <a:bodyPr/>
            <a:lstStyle/>
            <a:p>
              <a:endParaRPr lang="en-GB"/>
            </a:p>
          </p:txBody>
        </p:sp>
        <p:sp>
          <p:nvSpPr>
            <p:cNvPr id="142" name="Freeform 28"/>
            <p:cNvSpPr>
              <a:spLocks/>
            </p:cNvSpPr>
            <p:nvPr/>
          </p:nvSpPr>
          <p:spPr bwMode="auto">
            <a:xfrm>
              <a:off x="677" y="1477"/>
              <a:ext cx="245" cy="279"/>
            </a:xfrm>
            <a:custGeom>
              <a:avLst/>
              <a:gdLst>
                <a:gd name="T0" fmla="*/ 0 w 245"/>
                <a:gd name="T1" fmla="*/ 0 h 279"/>
                <a:gd name="T2" fmla="*/ 230 w 245"/>
                <a:gd name="T3" fmla="*/ 279 h 279"/>
                <a:gd name="T4" fmla="*/ 245 w 245"/>
                <a:gd name="T5" fmla="*/ 279 h 279"/>
                <a:gd name="T6" fmla="*/ 14 w 245"/>
                <a:gd name="T7" fmla="*/ 0 h 279"/>
                <a:gd name="T8" fmla="*/ 0 w 245"/>
                <a:gd name="T9" fmla="*/ 0 h 279"/>
              </a:gdLst>
              <a:ahLst/>
              <a:cxnLst>
                <a:cxn ang="0">
                  <a:pos x="T0" y="T1"/>
                </a:cxn>
                <a:cxn ang="0">
                  <a:pos x="T2" y="T3"/>
                </a:cxn>
                <a:cxn ang="0">
                  <a:pos x="T4" y="T5"/>
                </a:cxn>
                <a:cxn ang="0">
                  <a:pos x="T6" y="T7"/>
                </a:cxn>
                <a:cxn ang="0">
                  <a:pos x="T8" y="T9"/>
                </a:cxn>
              </a:cxnLst>
              <a:rect l="0" t="0" r="r" b="b"/>
              <a:pathLst>
                <a:path w="245" h="279">
                  <a:moveTo>
                    <a:pt x="0" y="0"/>
                  </a:moveTo>
                  <a:lnTo>
                    <a:pt x="230" y="279"/>
                  </a:lnTo>
                  <a:lnTo>
                    <a:pt x="245" y="279"/>
                  </a:lnTo>
                  <a:lnTo>
                    <a:pt x="14" y="0"/>
                  </a:lnTo>
                  <a:lnTo>
                    <a:pt x="0" y="0"/>
                  </a:lnTo>
                  <a:close/>
                </a:path>
              </a:pathLst>
            </a:custGeom>
            <a:grpFill/>
            <a:ln w="9525">
              <a:solidFill>
                <a:srgbClr val="FF0000"/>
              </a:solidFill>
              <a:round/>
              <a:headEnd/>
              <a:tailEnd/>
            </a:ln>
            <a:extLst/>
          </p:spPr>
          <p:txBody>
            <a:bodyPr/>
            <a:lstStyle/>
            <a:p>
              <a:endParaRPr lang="en-GB"/>
            </a:p>
          </p:txBody>
        </p:sp>
        <p:sp>
          <p:nvSpPr>
            <p:cNvPr id="143" name="Freeform 29"/>
            <p:cNvSpPr>
              <a:spLocks/>
            </p:cNvSpPr>
            <p:nvPr/>
          </p:nvSpPr>
          <p:spPr bwMode="auto">
            <a:xfrm>
              <a:off x="648" y="1477"/>
              <a:ext cx="245" cy="279"/>
            </a:xfrm>
            <a:custGeom>
              <a:avLst/>
              <a:gdLst>
                <a:gd name="T0" fmla="*/ 245 w 245"/>
                <a:gd name="T1" fmla="*/ 0 h 279"/>
                <a:gd name="T2" fmla="*/ 15 w 245"/>
                <a:gd name="T3" fmla="*/ 279 h 279"/>
                <a:gd name="T4" fmla="*/ 0 w 245"/>
                <a:gd name="T5" fmla="*/ 279 h 279"/>
                <a:gd name="T6" fmla="*/ 245 w 245"/>
                <a:gd name="T7" fmla="*/ 0 h 279"/>
              </a:gdLst>
              <a:ahLst/>
              <a:cxnLst>
                <a:cxn ang="0">
                  <a:pos x="T0" y="T1"/>
                </a:cxn>
                <a:cxn ang="0">
                  <a:pos x="T2" y="T3"/>
                </a:cxn>
                <a:cxn ang="0">
                  <a:pos x="T4" y="T5"/>
                </a:cxn>
                <a:cxn ang="0">
                  <a:pos x="T6" y="T7"/>
                </a:cxn>
              </a:cxnLst>
              <a:rect l="0" t="0" r="r" b="b"/>
              <a:pathLst>
                <a:path w="245" h="279">
                  <a:moveTo>
                    <a:pt x="245" y="0"/>
                  </a:moveTo>
                  <a:lnTo>
                    <a:pt x="15" y="279"/>
                  </a:lnTo>
                  <a:lnTo>
                    <a:pt x="0" y="279"/>
                  </a:lnTo>
                  <a:lnTo>
                    <a:pt x="245" y="0"/>
                  </a:lnTo>
                  <a:close/>
                </a:path>
              </a:pathLst>
            </a:custGeom>
            <a:grpFill/>
            <a:ln w="9525">
              <a:solidFill>
                <a:srgbClr val="FF0000"/>
              </a:solidFill>
              <a:round/>
              <a:headEnd/>
              <a:tailEnd/>
            </a:ln>
            <a:extLst/>
          </p:spPr>
          <p:txBody>
            <a:bodyPr/>
            <a:lstStyle/>
            <a:p>
              <a:endParaRPr lang="en-GB"/>
            </a:p>
          </p:txBody>
        </p:sp>
        <p:sp>
          <p:nvSpPr>
            <p:cNvPr id="144" name="Freeform 30"/>
            <p:cNvSpPr>
              <a:spLocks/>
            </p:cNvSpPr>
            <p:nvPr/>
          </p:nvSpPr>
          <p:spPr bwMode="auto">
            <a:xfrm>
              <a:off x="648" y="1772"/>
              <a:ext cx="288" cy="247"/>
            </a:xfrm>
            <a:custGeom>
              <a:avLst/>
              <a:gdLst>
                <a:gd name="T0" fmla="*/ 0 w 288"/>
                <a:gd name="T1" fmla="*/ 0 h 247"/>
                <a:gd name="T2" fmla="*/ 288 w 288"/>
                <a:gd name="T3" fmla="*/ 247 h 247"/>
                <a:gd name="T4" fmla="*/ 15 w 288"/>
                <a:gd name="T5" fmla="*/ 0 h 247"/>
                <a:gd name="T6" fmla="*/ 0 w 288"/>
                <a:gd name="T7" fmla="*/ 0 h 247"/>
              </a:gdLst>
              <a:ahLst/>
              <a:cxnLst>
                <a:cxn ang="0">
                  <a:pos x="T0" y="T1"/>
                </a:cxn>
                <a:cxn ang="0">
                  <a:pos x="T2" y="T3"/>
                </a:cxn>
                <a:cxn ang="0">
                  <a:pos x="T4" y="T5"/>
                </a:cxn>
                <a:cxn ang="0">
                  <a:pos x="T6" y="T7"/>
                </a:cxn>
              </a:cxnLst>
              <a:rect l="0" t="0" r="r" b="b"/>
              <a:pathLst>
                <a:path w="288" h="247">
                  <a:moveTo>
                    <a:pt x="0" y="0"/>
                  </a:moveTo>
                  <a:lnTo>
                    <a:pt x="288" y="247"/>
                  </a:lnTo>
                  <a:lnTo>
                    <a:pt x="15" y="0"/>
                  </a:lnTo>
                  <a:lnTo>
                    <a:pt x="0" y="0"/>
                  </a:lnTo>
                  <a:close/>
                </a:path>
              </a:pathLst>
            </a:custGeom>
            <a:grpFill/>
            <a:ln w="9525">
              <a:solidFill>
                <a:srgbClr val="FF0000"/>
              </a:solidFill>
              <a:round/>
              <a:headEnd/>
              <a:tailEnd/>
            </a:ln>
            <a:extLst/>
          </p:spPr>
          <p:txBody>
            <a:bodyPr/>
            <a:lstStyle/>
            <a:p>
              <a:endParaRPr lang="en-GB"/>
            </a:p>
          </p:txBody>
        </p:sp>
        <p:sp>
          <p:nvSpPr>
            <p:cNvPr id="145" name="Freeform 31"/>
            <p:cNvSpPr>
              <a:spLocks/>
            </p:cNvSpPr>
            <p:nvPr/>
          </p:nvSpPr>
          <p:spPr bwMode="auto">
            <a:xfrm>
              <a:off x="634" y="1772"/>
              <a:ext cx="288" cy="247"/>
            </a:xfrm>
            <a:custGeom>
              <a:avLst/>
              <a:gdLst>
                <a:gd name="T0" fmla="*/ 288 w 288"/>
                <a:gd name="T1" fmla="*/ 0 h 247"/>
                <a:gd name="T2" fmla="*/ 14 w 288"/>
                <a:gd name="T3" fmla="*/ 247 h 247"/>
                <a:gd name="T4" fmla="*/ 0 w 288"/>
                <a:gd name="T5" fmla="*/ 247 h 247"/>
                <a:gd name="T6" fmla="*/ 273 w 288"/>
                <a:gd name="T7" fmla="*/ 0 h 247"/>
                <a:gd name="T8" fmla="*/ 288 w 288"/>
                <a:gd name="T9" fmla="*/ 0 h 247"/>
              </a:gdLst>
              <a:ahLst/>
              <a:cxnLst>
                <a:cxn ang="0">
                  <a:pos x="T0" y="T1"/>
                </a:cxn>
                <a:cxn ang="0">
                  <a:pos x="T2" y="T3"/>
                </a:cxn>
                <a:cxn ang="0">
                  <a:pos x="T4" y="T5"/>
                </a:cxn>
                <a:cxn ang="0">
                  <a:pos x="T6" y="T7"/>
                </a:cxn>
                <a:cxn ang="0">
                  <a:pos x="T8" y="T9"/>
                </a:cxn>
              </a:cxnLst>
              <a:rect l="0" t="0" r="r" b="b"/>
              <a:pathLst>
                <a:path w="288" h="247">
                  <a:moveTo>
                    <a:pt x="288" y="0"/>
                  </a:moveTo>
                  <a:lnTo>
                    <a:pt x="14" y="247"/>
                  </a:lnTo>
                  <a:lnTo>
                    <a:pt x="0" y="247"/>
                  </a:lnTo>
                  <a:lnTo>
                    <a:pt x="273" y="0"/>
                  </a:lnTo>
                  <a:lnTo>
                    <a:pt x="288" y="0"/>
                  </a:lnTo>
                  <a:close/>
                </a:path>
              </a:pathLst>
            </a:custGeom>
            <a:grpFill/>
            <a:ln w="9525">
              <a:solidFill>
                <a:srgbClr val="FF0000"/>
              </a:solidFill>
              <a:round/>
              <a:headEnd/>
              <a:tailEnd/>
            </a:ln>
            <a:extLst/>
          </p:spPr>
          <p:txBody>
            <a:bodyPr/>
            <a:lstStyle/>
            <a:p>
              <a:endParaRPr lang="en-GB"/>
            </a:p>
          </p:txBody>
        </p:sp>
        <p:grpSp>
          <p:nvGrpSpPr>
            <p:cNvPr id="146" name="Group 32"/>
            <p:cNvGrpSpPr>
              <a:grpSpLocks/>
            </p:cNvGrpSpPr>
            <p:nvPr/>
          </p:nvGrpSpPr>
          <p:grpSpPr bwMode="auto">
            <a:xfrm>
              <a:off x="720" y="656"/>
              <a:ext cx="130" cy="296"/>
              <a:chOff x="720" y="656"/>
              <a:chExt cx="130" cy="296"/>
            </a:xfrm>
            <a:grpFill/>
          </p:grpSpPr>
          <p:sp>
            <p:nvSpPr>
              <p:cNvPr id="151" name="Rectangle 33"/>
              <p:cNvSpPr>
                <a:spLocks noChangeArrowheads="1"/>
              </p:cNvSpPr>
              <p:nvPr/>
            </p:nvSpPr>
            <p:spPr bwMode="auto">
              <a:xfrm>
                <a:off x="720" y="903"/>
                <a:ext cx="130" cy="49"/>
              </a:xfrm>
              <a:prstGeom prst="rect">
                <a:avLst/>
              </a:prstGeom>
              <a:grpFill/>
              <a:ln w="9525">
                <a:solidFill>
                  <a:srgbClr val="FF0000"/>
                </a:solidFill>
                <a:miter lim="800000"/>
                <a:headEnd/>
                <a:tailEnd/>
              </a:ln>
              <a:extLst/>
            </p:spPr>
            <p:txBody>
              <a:bodyPr/>
              <a:lstStyle/>
              <a:p>
                <a:endParaRPr lang="en-GB"/>
              </a:p>
            </p:txBody>
          </p:sp>
          <p:sp>
            <p:nvSpPr>
              <p:cNvPr id="152" name="Freeform 34"/>
              <p:cNvSpPr>
                <a:spLocks/>
              </p:cNvSpPr>
              <p:nvPr/>
            </p:nvSpPr>
            <p:spPr bwMode="auto">
              <a:xfrm>
                <a:off x="735" y="656"/>
                <a:ext cx="115" cy="263"/>
              </a:xfrm>
              <a:custGeom>
                <a:avLst/>
                <a:gdLst>
                  <a:gd name="T0" fmla="*/ 0 w 115"/>
                  <a:gd name="T1" fmla="*/ 0 h 263"/>
                  <a:gd name="T2" fmla="*/ 100 w 115"/>
                  <a:gd name="T3" fmla="*/ 263 h 263"/>
                  <a:gd name="T4" fmla="*/ 115 w 115"/>
                  <a:gd name="T5" fmla="*/ 263 h 263"/>
                  <a:gd name="T6" fmla="*/ 14 w 115"/>
                  <a:gd name="T7" fmla="*/ 0 h 263"/>
                  <a:gd name="T8" fmla="*/ 0 w 115"/>
                  <a:gd name="T9" fmla="*/ 0 h 263"/>
                </a:gdLst>
                <a:ahLst/>
                <a:cxnLst>
                  <a:cxn ang="0">
                    <a:pos x="T0" y="T1"/>
                  </a:cxn>
                  <a:cxn ang="0">
                    <a:pos x="T2" y="T3"/>
                  </a:cxn>
                  <a:cxn ang="0">
                    <a:pos x="T4" y="T5"/>
                  </a:cxn>
                  <a:cxn ang="0">
                    <a:pos x="T6" y="T7"/>
                  </a:cxn>
                  <a:cxn ang="0">
                    <a:pos x="T8" y="T9"/>
                  </a:cxn>
                </a:cxnLst>
                <a:rect l="0" t="0" r="r" b="b"/>
                <a:pathLst>
                  <a:path w="115" h="263">
                    <a:moveTo>
                      <a:pt x="0" y="0"/>
                    </a:moveTo>
                    <a:lnTo>
                      <a:pt x="100" y="263"/>
                    </a:lnTo>
                    <a:lnTo>
                      <a:pt x="115" y="263"/>
                    </a:lnTo>
                    <a:lnTo>
                      <a:pt x="14" y="0"/>
                    </a:lnTo>
                    <a:lnTo>
                      <a:pt x="0" y="0"/>
                    </a:lnTo>
                    <a:close/>
                  </a:path>
                </a:pathLst>
              </a:custGeom>
              <a:grpFill/>
              <a:ln w="9525">
                <a:solidFill>
                  <a:srgbClr val="FF0000"/>
                </a:solidFill>
                <a:round/>
                <a:headEnd/>
                <a:tailEnd/>
              </a:ln>
              <a:extLst/>
            </p:spPr>
            <p:txBody>
              <a:bodyPr/>
              <a:lstStyle/>
              <a:p>
                <a:endParaRPr lang="en-GB"/>
              </a:p>
            </p:txBody>
          </p:sp>
          <p:sp>
            <p:nvSpPr>
              <p:cNvPr id="153" name="Freeform 35"/>
              <p:cNvSpPr>
                <a:spLocks/>
              </p:cNvSpPr>
              <p:nvPr/>
            </p:nvSpPr>
            <p:spPr bwMode="auto">
              <a:xfrm>
                <a:off x="720" y="656"/>
                <a:ext cx="115" cy="263"/>
              </a:xfrm>
              <a:custGeom>
                <a:avLst/>
                <a:gdLst>
                  <a:gd name="T0" fmla="*/ 115 w 115"/>
                  <a:gd name="T1" fmla="*/ 0 h 263"/>
                  <a:gd name="T2" fmla="*/ 15 w 115"/>
                  <a:gd name="T3" fmla="*/ 263 h 263"/>
                  <a:gd name="T4" fmla="*/ 0 w 115"/>
                  <a:gd name="T5" fmla="*/ 263 h 263"/>
                  <a:gd name="T6" fmla="*/ 101 w 115"/>
                  <a:gd name="T7" fmla="*/ 0 h 263"/>
                  <a:gd name="T8" fmla="*/ 115 w 115"/>
                  <a:gd name="T9" fmla="*/ 0 h 263"/>
                </a:gdLst>
                <a:ahLst/>
                <a:cxnLst>
                  <a:cxn ang="0">
                    <a:pos x="T0" y="T1"/>
                  </a:cxn>
                  <a:cxn ang="0">
                    <a:pos x="T2" y="T3"/>
                  </a:cxn>
                  <a:cxn ang="0">
                    <a:pos x="T4" y="T5"/>
                  </a:cxn>
                  <a:cxn ang="0">
                    <a:pos x="T6" y="T7"/>
                  </a:cxn>
                  <a:cxn ang="0">
                    <a:pos x="T8" y="T9"/>
                  </a:cxn>
                </a:cxnLst>
                <a:rect l="0" t="0" r="r" b="b"/>
                <a:pathLst>
                  <a:path w="115" h="263">
                    <a:moveTo>
                      <a:pt x="115" y="0"/>
                    </a:moveTo>
                    <a:lnTo>
                      <a:pt x="15" y="263"/>
                    </a:lnTo>
                    <a:lnTo>
                      <a:pt x="0" y="263"/>
                    </a:lnTo>
                    <a:lnTo>
                      <a:pt x="101" y="0"/>
                    </a:lnTo>
                    <a:lnTo>
                      <a:pt x="115" y="0"/>
                    </a:lnTo>
                    <a:close/>
                  </a:path>
                </a:pathLst>
              </a:custGeom>
              <a:grpFill/>
              <a:ln w="9525">
                <a:solidFill>
                  <a:srgbClr val="FF0000"/>
                </a:solidFill>
                <a:round/>
                <a:headEnd/>
                <a:tailEnd/>
              </a:ln>
              <a:extLst/>
            </p:spPr>
            <p:txBody>
              <a:bodyPr/>
              <a:lstStyle/>
              <a:p>
                <a:endParaRPr lang="en-GB"/>
              </a:p>
            </p:txBody>
          </p:sp>
        </p:grpSp>
        <p:grpSp>
          <p:nvGrpSpPr>
            <p:cNvPr id="147" name="Group 36"/>
            <p:cNvGrpSpPr>
              <a:grpSpLocks/>
            </p:cNvGrpSpPr>
            <p:nvPr/>
          </p:nvGrpSpPr>
          <p:grpSpPr bwMode="auto">
            <a:xfrm>
              <a:off x="749" y="443"/>
              <a:ext cx="72" cy="230"/>
              <a:chOff x="749" y="443"/>
              <a:chExt cx="72" cy="230"/>
            </a:xfrm>
            <a:grpFill/>
          </p:grpSpPr>
          <p:sp>
            <p:nvSpPr>
              <p:cNvPr id="148" name="Rectangle 37"/>
              <p:cNvSpPr>
                <a:spLocks noChangeArrowheads="1"/>
              </p:cNvSpPr>
              <p:nvPr/>
            </p:nvSpPr>
            <p:spPr bwMode="auto">
              <a:xfrm>
                <a:off x="749" y="640"/>
                <a:ext cx="72" cy="33"/>
              </a:xfrm>
              <a:prstGeom prst="rect">
                <a:avLst/>
              </a:prstGeom>
              <a:grpFill/>
              <a:ln w="9525">
                <a:solidFill>
                  <a:srgbClr val="FF0000"/>
                </a:solidFill>
                <a:miter lim="800000"/>
                <a:headEnd/>
                <a:tailEnd/>
              </a:ln>
              <a:extLst/>
            </p:spPr>
            <p:txBody>
              <a:bodyPr/>
              <a:lstStyle/>
              <a:p>
                <a:endParaRPr lang="en-GB"/>
              </a:p>
            </p:txBody>
          </p:sp>
          <p:sp>
            <p:nvSpPr>
              <p:cNvPr id="149" name="Freeform 38"/>
              <p:cNvSpPr>
                <a:spLocks/>
              </p:cNvSpPr>
              <p:nvPr/>
            </p:nvSpPr>
            <p:spPr bwMode="auto">
              <a:xfrm>
                <a:off x="763" y="443"/>
                <a:ext cx="58" cy="197"/>
              </a:xfrm>
              <a:custGeom>
                <a:avLst/>
                <a:gdLst>
                  <a:gd name="T0" fmla="*/ 0 w 58"/>
                  <a:gd name="T1" fmla="*/ 0 h 197"/>
                  <a:gd name="T2" fmla="*/ 58 w 58"/>
                  <a:gd name="T3" fmla="*/ 197 h 197"/>
                  <a:gd name="T4" fmla="*/ 0 w 58"/>
                  <a:gd name="T5" fmla="*/ 0 h 197"/>
                </a:gdLst>
                <a:ahLst/>
                <a:cxnLst>
                  <a:cxn ang="0">
                    <a:pos x="T0" y="T1"/>
                  </a:cxn>
                  <a:cxn ang="0">
                    <a:pos x="T2" y="T3"/>
                  </a:cxn>
                  <a:cxn ang="0">
                    <a:pos x="T4" y="T5"/>
                  </a:cxn>
                </a:cxnLst>
                <a:rect l="0" t="0" r="r" b="b"/>
                <a:pathLst>
                  <a:path w="58" h="197">
                    <a:moveTo>
                      <a:pt x="0" y="0"/>
                    </a:moveTo>
                    <a:lnTo>
                      <a:pt x="58" y="197"/>
                    </a:lnTo>
                    <a:lnTo>
                      <a:pt x="0" y="0"/>
                    </a:lnTo>
                    <a:close/>
                  </a:path>
                </a:pathLst>
              </a:custGeom>
              <a:grpFill/>
              <a:ln w="9525">
                <a:solidFill>
                  <a:srgbClr val="FF0000"/>
                </a:solidFill>
                <a:round/>
                <a:headEnd/>
                <a:tailEnd/>
              </a:ln>
              <a:extLst/>
            </p:spPr>
            <p:txBody>
              <a:bodyPr/>
              <a:lstStyle/>
              <a:p>
                <a:endParaRPr lang="en-GB"/>
              </a:p>
            </p:txBody>
          </p:sp>
          <p:sp>
            <p:nvSpPr>
              <p:cNvPr id="150" name="Freeform 39"/>
              <p:cNvSpPr>
                <a:spLocks/>
              </p:cNvSpPr>
              <p:nvPr/>
            </p:nvSpPr>
            <p:spPr bwMode="auto">
              <a:xfrm>
                <a:off x="749" y="443"/>
                <a:ext cx="58" cy="197"/>
              </a:xfrm>
              <a:custGeom>
                <a:avLst/>
                <a:gdLst>
                  <a:gd name="T0" fmla="*/ 58 w 58"/>
                  <a:gd name="T1" fmla="*/ 0 h 197"/>
                  <a:gd name="T2" fmla="*/ 0 w 58"/>
                  <a:gd name="T3" fmla="*/ 197 h 197"/>
                  <a:gd name="T4" fmla="*/ 58 w 58"/>
                  <a:gd name="T5" fmla="*/ 0 h 197"/>
                </a:gdLst>
                <a:ahLst/>
                <a:cxnLst>
                  <a:cxn ang="0">
                    <a:pos x="T0" y="T1"/>
                  </a:cxn>
                  <a:cxn ang="0">
                    <a:pos x="T2" y="T3"/>
                  </a:cxn>
                  <a:cxn ang="0">
                    <a:pos x="T4" y="T5"/>
                  </a:cxn>
                </a:cxnLst>
                <a:rect l="0" t="0" r="r" b="b"/>
                <a:pathLst>
                  <a:path w="58" h="197">
                    <a:moveTo>
                      <a:pt x="58" y="0"/>
                    </a:moveTo>
                    <a:lnTo>
                      <a:pt x="0" y="197"/>
                    </a:lnTo>
                    <a:lnTo>
                      <a:pt x="58" y="0"/>
                    </a:lnTo>
                    <a:close/>
                  </a:path>
                </a:pathLst>
              </a:custGeom>
              <a:grpFill/>
              <a:ln w="9525">
                <a:solidFill>
                  <a:srgbClr val="FF0000"/>
                </a:solidFill>
                <a:round/>
                <a:headEnd/>
                <a:tailEnd/>
              </a:ln>
              <a:extLst/>
            </p:spPr>
            <p:txBody>
              <a:bodyPr/>
              <a:lstStyle/>
              <a:p>
                <a:endParaRPr lang="en-GB"/>
              </a:p>
            </p:txBody>
          </p:sp>
        </p:grpSp>
      </p:grpSp>
    </p:spTree>
    <p:extLst>
      <p:ext uri="{BB962C8B-B14F-4D97-AF65-F5344CB8AC3E}">
        <p14:creationId xmlns:p14="http://schemas.microsoft.com/office/powerpoint/2010/main" val="192977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Outline</a:t>
            </a:r>
          </a:p>
        </p:txBody>
      </p:sp>
      <p:graphicFrame>
        <p:nvGraphicFramePr>
          <p:cNvPr id="4" name="Diagram 3"/>
          <p:cNvGraphicFramePr/>
          <p:nvPr>
            <p:extLst>
              <p:ext uri="{D42A27DB-BD31-4B8C-83A1-F6EECF244321}">
                <p14:modId xmlns:p14="http://schemas.microsoft.com/office/powerpoint/2010/main" val="3475090001"/>
              </p:ext>
            </p:extLst>
          </p:nvPr>
        </p:nvGraphicFramePr>
        <p:xfrm>
          <a:off x="1663147" y="1263689"/>
          <a:ext cx="64087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55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CDMA Link Level </a:t>
            </a:r>
            <a:r>
              <a:rPr lang="en-GB" dirty="0" smtClean="0"/>
              <a:t>Data</a:t>
            </a:r>
            <a:endParaRPr lang="en-GB" dirty="0"/>
          </a:p>
        </p:txBody>
      </p:sp>
      <p:sp>
        <p:nvSpPr>
          <p:cNvPr id="3" name="Content Placeholder 2"/>
          <p:cNvSpPr>
            <a:spLocks noGrp="1"/>
          </p:cNvSpPr>
          <p:nvPr>
            <p:ph idx="1"/>
          </p:nvPr>
        </p:nvSpPr>
        <p:spPr/>
        <p:txBody>
          <a:bodyPr/>
          <a:lstStyle/>
          <a:p>
            <a:r>
              <a:rPr lang="en-GB" dirty="0" smtClean="0"/>
              <a:t>Link level results </a:t>
            </a:r>
            <a:r>
              <a:rPr lang="en-GB" dirty="0"/>
              <a:t>are independent of most system level variations (cell sizes, amplifier ratings, antenna types, etc</a:t>
            </a:r>
            <a:r>
              <a:rPr lang="en-GB" dirty="0" smtClean="0"/>
              <a:t>.) </a:t>
            </a:r>
            <a:r>
              <a:rPr lang="en-GB" dirty="0" smtClean="0">
                <a:sym typeface="Wingdings" pitchFamily="2" charset="2"/>
              </a:rPr>
              <a:t> </a:t>
            </a:r>
            <a:r>
              <a:rPr lang="en-GB" dirty="0" smtClean="0"/>
              <a:t>applicable </a:t>
            </a:r>
            <a:r>
              <a:rPr lang="en-GB" dirty="0"/>
              <a:t>to a wide variety of network configurations</a:t>
            </a:r>
            <a:r>
              <a:rPr lang="en-GB" dirty="0" smtClean="0"/>
              <a:t>.</a:t>
            </a:r>
          </a:p>
          <a:p>
            <a:r>
              <a:rPr lang="en-GB" dirty="0" smtClean="0"/>
              <a:t>Maps </a:t>
            </a:r>
            <a:r>
              <a:rPr lang="en-GB" dirty="0"/>
              <a:t>link quality to channel power.</a:t>
            </a:r>
            <a:endParaRPr lang="en-GB" dirty="0" smtClean="0"/>
          </a:p>
          <a:p>
            <a:r>
              <a:rPr lang="en-GB" dirty="0" smtClean="0"/>
              <a:t>Geometry</a:t>
            </a:r>
            <a:r>
              <a:rPr lang="en-GB" dirty="0"/>
              <a:t>:</a:t>
            </a:r>
            <a:r>
              <a:rPr lang="en-GB" sz="1600" dirty="0"/>
              <a:t> </a:t>
            </a:r>
            <a:r>
              <a:rPr lang="en-GB" dirty="0"/>
              <a:t>users in </a:t>
            </a:r>
            <a:r>
              <a:rPr lang="en-GB" dirty="0" err="1"/>
              <a:t>favorable</a:t>
            </a:r>
            <a:r>
              <a:rPr lang="en-GB" dirty="0"/>
              <a:t> locations (high geometry) may </a:t>
            </a:r>
            <a:r>
              <a:rPr lang="en-GB" dirty="0" smtClean="0"/>
              <a:t>require less </a:t>
            </a:r>
            <a:r>
              <a:rPr lang="en-GB" dirty="0"/>
              <a:t>power than users that are in </a:t>
            </a:r>
            <a:r>
              <a:rPr lang="en-GB" dirty="0" err="1"/>
              <a:t>unfavorable</a:t>
            </a:r>
            <a:r>
              <a:rPr lang="en-GB" dirty="0"/>
              <a:t> locations (low geometry</a:t>
            </a:r>
            <a:r>
              <a:rPr lang="en-GB" dirty="0" smtClean="0"/>
              <a:t>).</a:t>
            </a:r>
            <a:endParaRPr lang="en-GB" sz="2000"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954" y="4732388"/>
            <a:ext cx="4277970" cy="151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93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00" y="2137338"/>
            <a:ext cx="4208438" cy="136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LLD - DL</a:t>
            </a:r>
            <a:endParaRPr lang="en-GB" dirty="0"/>
          </a:p>
        </p:txBody>
      </p:sp>
      <p:sp>
        <p:nvSpPr>
          <p:cNvPr id="3" name="Content Placeholder 2"/>
          <p:cNvSpPr>
            <a:spLocks noGrp="1"/>
          </p:cNvSpPr>
          <p:nvPr>
            <p:ph idx="1"/>
          </p:nvPr>
        </p:nvSpPr>
        <p:spPr/>
        <p:txBody>
          <a:bodyPr/>
          <a:lstStyle/>
          <a:p>
            <a:r>
              <a:rPr lang="en-GB" dirty="0" smtClean="0"/>
              <a:t>Downlink </a:t>
            </a:r>
            <a:r>
              <a:rPr lang="en-GB" dirty="0" smtClean="0">
                <a:sym typeface="Wingdings" pitchFamily="2" charset="2"/>
              </a:rPr>
              <a:t> </a:t>
            </a:r>
            <a:r>
              <a:rPr lang="en-GB" dirty="0" err="1" smtClean="0"/>
              <a:t>Ec</a:t>
            </a:r>
            <a:r>
              <a:rPr lang="en-GB" dirty="0" smtClean="0"/>
              <a:t> </a:t>
            </a:r>
            <a:r>
              <a:rPr lang="en-GB" dirty="0"/>
              <a:t>/ </a:t>
            </a:r>
            <a:r>
              <a:rPr lang="en-GB" dirty="0" err="1"/>
              <a:t>Ior</a:t>
            </a:r>
            <a:r>
              <a:rPr lang="en-GB" dirty="0"/>
              <a:t> </a:t>
            </a:r>
            <a:r>
              <a:rPr lang="en-GB" dirty="0" smtClean="0"/>
              <a:t>requirements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22" y="3905861"/>
            <a:ext cx="4406593" cy="276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136" y="2137337"/>
            <a:ext cx="4160602" cy="337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58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LLD - UL</a:t>
            </a:r>
            <a:endParaRPr lang="en-GB" dirty="0"/>
          </a:p>
        </p:txBody>
      </p:sp>
      <p:sp>
        <p:nvSpPr>
          <p:cNvPr id="3" name="Content Placeholder 2"/>
          <p:cNvSpPr>
            <a:spLocks noGrp="1"/>
          </p:cNvSpPr>
          <p:nvPr>
            <p:ph idx="1"/>
          </p:nvPr>
        </p:nvSpPr>
        <p:spPr/>
        <p:txBody>
          <a:bodyPr/>
          <a:lstStyle/>
          <a:p>
            <a:r>
              <a:rPr lang="en-GB" dirty="0"/>
              <a:t>Uplink </a:t>
            </a:r>
            <a:r>
              <a:rPr lang="en-GB" dirty="0">
                <a:sym typeface="Wingdings" pitchFamily="2" charset="2"/>
              </a:rPr>
              <a:t> </a:t>
            </a:r>
            <a:r>
              <a:rPr lang="en-GB" dirty="0" err="1"/>
              <a:t>Eb</a:t>
            </a:r>
            <a:r>
              <a:rPr lang="en-GB" dirty="0"/>
              <a:t> / No </a:t>
            </a:r>
            <a:r>
              <a:rPr lang="en-GB" dirty="0" smtClean="0"/>
              <a:t>requirements</a:t>
            </a:r>
          </a:p>
          <a:p>
            <a:r>
              <a:rPr lang="en-GB" sz="1800" dirty="0" smtClean="0"/>
              <a:t>Closed-loop </a:t>
            </a:r>
            <a:r>
              <a:rPr lang="en-GB" sz="1800" dirty="0"/>
              <a:t>fast transmit power control (TPC) is supported in uplink. The </a:t>
            </a:r>
            <a:r>
              <a:rPr lang="en-GB" sz="1800" dirty="0" smtClean="0"/>
              <a:t>base station </a:t>
            </a:r>
            <a:r>
              <a:rPr lang="en-GB" sz="1800" dirty="0"/>
              <a:t>estimates the signal-to-interference ratio (C/I), measured in bit energy-to-noise density </a:t>
            </a:r>
            <a:r>
              <a:rPr lang="en-GB" sz="1800" dirty="0" smtClean="0"/>
              <a:t>ratio </a:t>
            </a:r>
            <a:r>
              <a:rPr lang="en-GB" sz="1800" dirty="0" err="1" smtClean="0"/>
              <a:t>Eb</a:t>
            </a:r>
            <a:r>
              <a:rPr lang="en-GB" sz="1800" dirty="0" smtClean="0"/>
              <a:t>/N0</a:t>
            </a:r>
            <a:r>
              <a:rPr lang="en-GB" sz="1800" dirty="0"/>
              <a:t>, and compares it to a target value (</a:t>
            </a:r>
            <a:r>
              <a:rPr lang="en-GB" sz="1800" dirty="0" err="1"/>
              <a:t>Eb</a:t>
            </a:r>
            <a:r>
              <a:rPr lang="en-GB" sz="1800" dirty="0"/>
              <a:t>/N0_target). </a:t>
            </a:r>
            <a:endParaRPr lang="en-GB" sz="1800" dirty="0" smtClean="0"/>
          </a:p>
          <a:p>
            <a:r>
              <a:rPr lang="en-GB" sz="1800" dirty="0" smtClean="0"/>
              <a:t>If </a:t>
            </a:r>
            <a:r>
              <a:rPr lang="en-GB" sz="1800" dirty="0"/>
              <a:t>the estimated C/I is below </a:t>
            </a:r>
            <a:r>
              <a:rPr lang="en-GB" sz="1800" dirty="0" err="1" smtClean="0"/>
              <a:t>Eb</a:t>
            </a:r>
            <a:r>
              <a:rPr lang="en-GB" sz="1800" dirty="0" smtClean="0"/>
              <a:t>/N0_target, the </a:t>
            </a:r>
            <a:r>
              <a:rPr lang="en-GB" sz="1800" dirty="0"/>
              <a:t>base station commands the mobile station to increase the transmit power; if the measured C/I </a:t>
            </a:r>
            <a:r>
              <a:rPr lang="en-GB" sz="1800" dirty="0" smtClean="0"/>
              <a:t>is above </a:t>
            </a:r>
            <a:r>
              <a:rPr lang="en-GB" sz="1800" dirty="0" err="1"/>
              <a:t>Eb</a:t>
            </a:r>
            <a:r>
              <a:rPr lang="en-GB" sz="1800" dirty="0"/>
              <a:t>/N0_target, it commands the mobile station to lower its power.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73" y="4058529"/>
            <a:ext cx="4853013" cy="263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201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da-DK"/>
              <a:t>CDMA results</a:t>
            </a:r>
            <a:endParaRPr lang="en-US"/>
          </a:p>
        </p:txBody>
      </p:sp>
      <p:sp>
        <p:nvSpPr>
          <p:cNvPr id="195587" name="Rectangle 3"/>
          <p:cNvSpPr>
            <a:spLocks noGrp="1" noChangeArrowheads="1"/>
          </p:cNvSpPr>
          <p:nvPr>
            <p:ph type="body" idx="1"/>
          </p:nvPr>
        </p:nvSpPr>
        <p:spPr>
          <a:xfrm>
            <a:off x="157252" y="1259681"/>
            <a:ext cx="7230519" cy="1439862"/>
          </a:xfrm>
        </p:spPr>
        <p:txBody>
          <a:bodyPr/>
          <a:lstStyle/>
          <a:p>
            <a:r>
              <a:rPr lang="en-US" sz="1400" b="1" dirty="0" smtClean="0"/>
              <a:t>Initial </a:t>
            </a:r>
            <a:r>
              <a:rPr lang="en-US" sz="1400" b="1" dirty="0"/>
              <a:t>capacity</a:t>
            </a:r>
            <a:r>
              <a:rPr lang="en-US" sz="1400" dirty="0"/>
              <a:t>: Number of connected UEs before any external interference is considered.</a:t>
            </a:r>
          </a:p>
          <a:p>
            <a:r>
              <a:rPr lang="en-US" sz="1400" b="1" dirty="0"/>
              <a:t>Interfered capacity</a:t>
            </a:r>
            <a:r>
              <a:rPr lang="en-US" sz="1400" dirty="0"/>
              <a:t>: Results after external interference is applied.</a:t>
            </a:r>
          </a:p>
          <a:p>
            <a:r>
              <a:rPr lang="en-US" sz="1400" b="1" dirty="0"/>
              <a:t>Excess outage, users</a:t>
            </a:r>
            <a:r>
              <a:rPr lang="en-US" sz="1400" dirty="0"/>
              <a:t>: How many UEs were dropped due to external interference.</a:t>
            </a:r>
          </a:p>
          <a:p>
            <a:r>
              <a:rPr lang="en-US" sz="1400" b="1" dirty="0"/>
              <a:t>Outage percentage</a:t>
            </a:r>
            <a:r>
              <a:rPr lang="en-US" sz="1400" dirty="0"/>
              <a:t>: Percentage of UEs dropped due to external interference.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24" y="2755446"/>
            <a:ext cx="5417860" cy="35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dirty="0" smtClean="0"/>
              <a:t>Exercise #1 - CDMA</a:t>
            </a:r>
            <a:endParaRPr lang="en-GB" dirty="0"/>
          </a:p>
        </p:txBody>
      </p:sp>
      <p:sp>
        <p:nvSpPr>
          <p:cNvPr id="165891" name="Rectangle 3"/>
          <p:cNvSpPr>
            <a:spLocks noChangeArrowheads="1"/>
          </p:cNvSpPr>
          <p:nvPr/>
        </p:nvSpPr>
        <p:spPr bwMode="auto">
          <a:xfrm>
            <a:off x="312058" y="1366383"/>
            <a:ext cx="7554913"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2400" dirty="0" smtClean="0">
                <a:latin typeface="Verdana" pitchFamily="34" charset="0"/>
              </a:rPr>
              <a:t>Victim: CDMA DL – default value</a:t>
            </a:r>
          </a:p>
          <a:p>
            <a:pPr marL="800100" lvl="1" indent="-342900" algn="l">
              <a:spcBef>
                <a:spcPct val="20000"/>
              </a:spcBef>
              <a:buClr>
                <a:srgbClr val="FF3300"/>
              </a:buClr>
              <a:buSzPct val="110000"/>
              <a:buFontTx/>
              <a:buChar char="•"/>
            </a:pPr>
            <a:r>
              <a:rPr lang="da-DK" sz="2400" dirty="0" smtClean="0">
                <a:latin typeface="Verdana" pitchFamily="34" charset="0"/>
              </a:rPr>
              <a:t>Delta users per cell: 5</a:t>
            </a:r>
          </a:p>
          <a:p>
            <a:pPr marL="800100" lvl="1" indent="-342900" algn="l">
              <a:spcBef>
                <a:spcPct val="20000"/>
              </a:spcBef>
              <a:buClr>
                <a:srgbClr val="FF3300"/>
              </a:buClr>
              <a:buSzPct val="110000"/>
              <a:buFontTx/>
              <a:buChar char="•"/>
            </a:pPr>
            <a:r>
              <a:rPr lang="da-DK" sz="2400" dirty="0" smtClean="0">
                <a:latin typeface="Verdana" pitchFamily="34" charset="0"/>
              </a:rPr>
              <a:t>Number of trials: 5</a:t>
            </a:r>
          </a:p>
          <a:p>
            <a:pPr lvl="1" algn="l">
              <a:spcBef>
                <a:spcPct val="20000"/>
              </a:spcBef>
              <a:buClr>
                <a:srgbClr val="FF3300"/>
              </a:buClr>
              <a:buSzPct val="110000"/>
            </a:pPr>
            <a:endParaRPr lang="en-GB" sz="2400" dirty="0" smtClean="0">
              <a:latin typeface="Verdana" pitchFamily="34" charset="0"/>
            </a:endParaRPr>
          </a:p>
          <a:p>
            <a:pPr marL="342900" indent="-342900" algn="l">
              <a:spcBef>
                <a:spcPct val="20000"/>
              </a:spcBef>
              <a:buClr>
                <a:srgbClr val="FF3300"/>
              </a:buClr>
              <a:buSzPct val="110000"/>
              <a:buFontTx/>
              <a:buChar char="•"/>
            </a:pPr>
            <a:r>
              <a:rPr lang="da-DK" sz="2400" dirty="0" smtClean="0">
                <a:latin typeface="Verdana" pitchFamily="34" charset="0"/>
              </a:rPr>
              <a:t>Interferer: default</a:t>
            </a:r>
          </a:p>
          <a:p>
            <a:pPr marL="342900" indent="-342900" algn="l">
              <a:spcBef>
                <a:spcPct val="20000"/>
              </a:spcBef>
              <a:buClr>
                <a:srgbClr val="FF3300"/>
              </a:buClr>
              <a:buSzPct val="110000"/>
              <a:buFontTx/>
              <a:buChar char="•"/>
            </a:pPr>
            <a:endParaRPr lang="da-DK" sz="2400" dirty="0" smtClean="0">
              <a:latin typeface="Verdana" pitchFamily="34" charset="0"/>
            </a:endParaRPr>
          </a:p>
          <a:p>
            <a:pPr marL="342900" indent="-342900" algn="l">
              <a:spcBef>
                <a:spcPct val="20000"/>
              </a:spcBef>
              <a:buClr>
                <a:srgbClr val="FF3300"/>
              </a:buClr>
              <a:buSzPct val="110000"/>
              <a:buFontTx/>
              <a:buChar char="•"/>
            </a:pPr>
            <a:r>
              <a:rPr lang="da-DK" sz="2400" dirty="0" smtClean="0">
                <a:latin typeface="Verdana" pitchFamily="34" charset="0"/>
              </a:rPr>
              <a:t>Simulation control: 5 events (fast)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58" y="1842030"/>
            <a:ext cx="43243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146" y="4355571"/>
            <a:ext cx="23907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72296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OFDMA - GUI</a:t>
            </a:r>
            <a:endParaRPr lang="en-GB" dirty="0"/>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2" y="1414867"/>
            <a:ext cx="8855937" cy="447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19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OFDMA – General settings</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54"/>
          <a:stretch/>
        </p:blipFill>
        <p:spPr bwMode="auto">
          <a:xfrm>
            <a:off x="218050" y="1710267"/>
            <a:ext cx="8377310" cy="414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609557" y="2525151"/>
            <a:ext cx="5873261" cy="175846"/>
          </a:xfrm>
          <a:prstGeom prst="rect">
            <a:avLst/>
          </a:prstGeom>
          <a:solidFill>
            <a:srgbClr val="FFFF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308296" y="2681068"/>
            <a:ext cx="1835833" cy="175846"/>
          </a:xfrm>
          <a:prstGeom prst="rect">
            <a:avLst/>
          </a:prstGeom>
          <a:solidFill>
            <a:srgbClr val="FFFF00">
              <a:alpha val="25098"/>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103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OFDMA capacity</a:t>
            </a:r>
            <a:endParaRPr lang="en-GB" dirty="0"/>
          </a:p>
        </p:txBody>
      </p:sp>
      <p:sp>
        <p:nvSpPr>
          <p:cNvPr id="3" name="Content Placeholder 2"/>
          <p:cNvSpPr>
            <a:spLocks noGrp="1"/>
          </p:cNvSpPr>
          <p:nvPr>
            <p:ph idx="1"/>
          </p:nvPr>
        </p:nvSpPr>
        <p:spPr/>
        <p:txBody>
          <a:bodyPr/>
          <a:lstStyle/>
          <a:p>
            <a:r>
              <a:rPr lang="en-GB" dirty="0"/>
              <a:t>Defines how many mobiles per cell should be generated in the system. For each BS, each UE will be added to served UE list of that BS. Depending on the propagation or handover conditions, a UE will either remain connected to the BS or will be disconnected. </a:t>
            </a:r>
            <a:endParaRPr lang="en-GB" dirty="0" smtClean="0"/>
          </a:p>
          <a:p>
            <a:r>
              <a:rPr lang="en-GB" b="1" dirty="0" smtClean="0">
                <a:solidFill>
                  <a:srgbClr val="FF0000"/>
                </a:solidFill>
              </a:rPr>
              <a:t>THIS IS NOT the number of active users</a:t>
            </a:r>
            <a:endParaRPr lang="en-GB"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065" y="4406339"/>
            <a:ext cx="51911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817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Pathloss Correlation</a:t>
            </a:r>
            <a:endParaRPr lang="en-GB" dirty="0"/>
          </a:p>
        </p:txBody>
      </p:sp>
      <p:sp>
        <p:nvSpPr>
          <p:cNvPr id="3" name="Content Placeholder 2"/>
          <p:cNvSpPr>
            <a:spLocks noGrp="1"/>
          </p:cNvSpPr>
          <p:nvPr>
            <p:ph idx="1"/>
          </p:nvPr>
        </p:nvSpPr>
        <p:spPr>
          <a:xfrm>
            <a:off x="457200" y="1733846"/>
            <a:ext cx="8229600" cy="4276725"/>
          </a:xfrm>
        </p:spPr>
        <p:txBody>
          <a:bodyPr/>
          <a:lstStyle/>
          <a:p>
            <a:r>
              <a:rPr lang="en-GB" sz="1800" dirty="0"/>
              <a:t>The concept of a simple correlation model for shadow fading has been widely adopted in LTE co-existence studies mostly employed in uplink case. </a:t>
            </a:r>
            <a:endParaRPr lang="en-GB" sz="1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08" y="2786802"/>
            <a:ext cx="3190654" cy="105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921" y="2554680"/>
            <a:ext cx="4975527" cy="397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739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Frequency UL</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87" y="1609065"/>
            <a:ext cx="2541182" cy="36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499" y="1843356"/>
            <a:ext cx="6458712" cy="278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623" y="4611565"/>
            <a:ext cx="649446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31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ean-philippe\My Documents\My Desktop\STG\Manual\cartoon\cartoon in english\déformation professionnel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3595" y="2830756"/>
            <a:ext cx="5350405" cy="4027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a-DK" dirty="0" smtClean="0"/>
              <a:t>Commonalities</a:t>
            </a:r>
            <a:endParaRPr lang="en-GB" dirty="0"/>
          </a:p>
        </p:txBody>
      </p:sp>
      <p:sp>
        <p:nvSpPr>
          <p:cNvPr id="3" name="Content Placeholder 2"/>
          <p:cNvSpPr>
            <a:spLocks noGrp="1"/>
          </p:cNvSpPr>
          <p:nvPr>
            <p:ph idx="1"/>
          </p:nvPr>
        </p:nvSpPr>
        <p:spPr/>
        <p:txBody>
          <a:bodyPr/>
          <a:lstStyle/>
          <a:p>
            <a:r>
              <a:rPr lang="da-DK" dirty="0" smtClean="0"/>
              <a:t>CDMA/OFDMA GUI overview</a:t>
            </a:r>
          </a:p>
          <a:p>
            <a:r>
              <a:rPr lang="da-DK" dirty="0" smtClean="0"/>
              <a:t>Cellular topology</a:t>
            </a:r>
          </a:p>
          <a:p>
            <a:r>
              <a:rPr lang="da-DK" dirty="0" smtClean="0"/>
              <a:t>Pathloss / Effective Pathloss</a:t>
            </a:r>
          </a:p>
          <a:p>
            <a:r>
              <a:rPr lang="da-DK" dirty="0" smtClean="0"/>
              <a:t>Reference cell</a:t>
            </a:r>
            <a:endParaRPr lang="en-GB" dirty="0"/>
          </a:p>
        </p:txBody>
      </p:sp>
    </p:spTree>
    <p:extLst>
      <p:ext uri="{BB962C8B-B14F-4D97-AF65-F5344CB8AC3E}">
        <p14:creationId xmlns:p14="http://schemas.microsoft.com/office/powerpoint/2010/main" val="3096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OFDMA DL SINR</a:t>
            </a:r>
            <a:endParaRPr lang="en-GB" dirty="0"/>
          </a:p>
        </p:txBody>
      </p:sp>
      <p:sp>
        <p:nvSpPr>
          <p:cNvPr id="3" name="Content Placeholder 2"/>
          <p:cNvSpPr>
            <a:spLocks noGrp="1"/>
          </p:cNvSpPr>
          <p:nvPr>
            <p:ph idx="1"/>
          </p:nvPr>
        </p:nvSpPr>
        <p:spPr/>
        <p:txBody>
          <a:bodyPr/>
          <a:lstStyle/>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 y="1164542"/>
            <a:ext cx="61912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35" y="4433814"/>
            <a:ext cx="2886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 y="3957564"/>
            <a:ext cx="9906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422" y="4102191"/>
            <a:ext cx="2076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422" y="4418715"/>
            <a:ext cx="32289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3422" y="4914015"/>
            <a:ext cx="3810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422" y="5409315"/>
            <a:ext cx="416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273422" y="4330791"/>
            <a:ext cx="1307870" cy="47625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charset="0"/>
              </a:rPr>
              <a:t>Adjacent cell interference</a:t>
            </a:r>
            <a:endParaRPr kumimoji="0" lang="en-GB" sz="1400" b="0" i="0" u="none" strike="noStrike" cap="none" normalizeH="0" baseline="0" dirty="0" smtClean="0">
              <a:ln>
                <a:noFill/>
              </a:ln>
              <a:solidFill>
                <a:schemeClr val="tx1"/>
              </a:solidFill>
              <a:effectLst/>
              <a:latin typeface="Arial" charset="0"/>
            </a:endParaRPr>
          </a:p>
        </p:txBody>
      </p:sp>
      <p:cxnSp>
        <p:nvCxnSpPr>
          <p:cNvPr id="6" name="Straight Arrow Connector 5"/>
          <p:cNvCxnSpPr>
            <a:endCxn id="12294" idx="3"/>
          </p:cNvCxnSpPr>
          <p:nvPr/>
        </p:nvCxnSpPr>
        <p:spPr bwMode="auto">
          <a:xfrm flipH="1">
            <a:off x="6692397" y="4568916"/>
            <a:ext cx="581025" cy="97449"/>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953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OFDMA UL SINR</a:t>
            </a:r>
            <a:endParaRPr lang="en-GB" dirty="0"/>
          </a:p>
        </p:txBody>
      </p:sp>
      <p:sp>
        <p:nvSpPr>
          <p:cNvPr id="3" name="Content Placeholder 2"/>
          <p:cNvSpPr>
            <a:spLocks noGrp="1"/>
          </p:cNvSpPr>
          <p:nvPr>
            <p:ph idx="1"/>
          </p:nvPr>
        </p:nvSpPr>
        <p:spPr>
          <a:xfrm>
            <a:off x="464234" y="1621302"/>
            <a:ext cx="8229600" cy="4276725"/>
          </a:xfrm>
        </p:spPr>
        <p:txBody>
          <a:bodyPr/>
          <a:lstStyle/>
          <a:p>
            <a:r>
              <a:rPr lang="en-GB" sz="2000" dirty="0" smtClean="0"/>
              <a:t>In UL each LTE user </a:t>
            </a:r>
            <a:r>
              <a:rPr lang="en-GB" sz="2000" dirty="0"/>
              <a:t>will be transmitting its own RB. </a:t>
            </a:r>
            <a:r>
              <a:rPr lang="en-GB" sz="2000" dirty="0" smtClean="0"/>
              <a:t>It </a:t>
            </a:r>
            <a:r>
              <a:rPr lang="en-GB" sz="2000" dirty="0"/>
              <a:t>is assumed that each UE transmit the same amount of RBs therefore they have the same emission spectrum mask. </a:t>
            </a:r>
            <a:endParaRPr lang="en-GB" sz="2000" dirty="0" smtClean="0"/>
          </a:p>
          <a:p>
            <a:r>
              <a:rPr lang="en-GB" sz="2000" dirty="0" smtClean="0"/>
              <a:t>OFDMA </a:t>
            </a:r>
            <a:r>
              <a:rPr lang="en-GB" sz="2000" dirty="0"/>
              <a:t>UL </a:t>
            </a:r>
            <a:r>
              <a:rPr lang="en-GB" sz="2000" dirty="0" smtClean="0"/>
              <a:t>= victim system. The </a:t>
            </a:r>
            <a:r>
              <a:rPr lang="en-GB" sz="2000" dirty="0"/>
              <a:t>interferer will impair each of the signals transmitted by the UEs serving its own BS (i.e. the victim BS). Therefore, for a </a:t>
            </a:r>
            <a:r>
              <a:rPr lang="en-GB" sz="2000" dirty="0" err="1"/>
              <a:t>specifc</a:t>
            </a:r>
            <a:r>
              <a:rPr lang="en-GB" sz="2000" dirty="0"/>
              <a:t> link (UE1 to BS1) the interference caused by an external interferer will only affect the spectrum occupied by the RBs allocated to UE1 for that link and not the whole system bandwidth at BS1. </a:t>
            </a:r>
            <a:br>
              <a:rPr lang="en-GB" sz="2000" dirty="0"/>
            </a:br>
            <a:r>
              <a:rPr lang="en-GB" sz="2000" dirty="0"/>
              <a:t/>
            </a:r>
            <a:br>
              <a:rPr lang="en-GB" sz="2000" dirty="0"/>
            </a:br>
            <a:endParaRPr lang="en-GB"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870" y="4911383"/>
            <a:ext cx="4775826" cy="52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202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LTE Link-to-system level mapping</a:t>
            </a:r>
            <a:endParaRPr lang="en-GB" dirty="0"/>
          </a:p>
        </p:txBody>
      </p:sp>
      <p:sp>
        <p:nvSpPr>
          <p:cNvPr id="3" name="Content Placeholder 2"/>
          <p:cNvSpPr>
            <a:spLocks noGrp="1"/>
          </p:cNvSpPr>
          <p:nvPr>
            <p:ph idx="1"/>
          </p:nvPr>
        </p:nvSpPr>
        <p:spPr/>
        <p:txBody>
          <a:bodyPr/>
          <a:lstStyle/>
          <a:p>
            <a:r>
              <a:rPr lang="en-GB" dirty="0"/>
              <a:t>A look up table is used to map throughput in terms of spectral efficiency (bps per Hz) with respect to calculated SINR (= C/(I+N)) (dB) level. </a:t>
            </a:r>
            <a:endParaRPr lang="en-GB" dirty="0" smtClean="0"/>
          </a:p>
          <a:p>
            <a:r>
              <a:rPr lang="en-GB" dirty="0" smtClean="0"/>
              <a:t>This </a:t>
            </a:r>
            <a:r>
              <a:rPr lang="en-GB" dirty="0"/>
              <a:t>link level data (bitrate mapping) is user selectable and can be modified depending on the simulation to perform.</a:t>
            </a:r>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52" y="4273406"/>
            <a:ext cx="6435530" cy="227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92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da-DK" dirty="0" smtClean="0"/>
              <a:t>OFDMA </a:t>
            </a:r>
            <a:r>
              <a:rPr lang="da-DK" dirty="0"/>
              <a:t>results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16" y="2191656"/>
            <a:ext cx="5433792" cy="356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157252" y="1259681"/>
            <a:ext cx="7230519"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a:lstStyle>
          <a:p>
            <a:r>
              <a:rPr lang="en-US" sz="1400" b="1" dirty="0" smtClean="0"/>
              <a:t>Capacity results +</a:t>
            </a:r>
          </a:p>
          <a:p>
            <a:r>
              <a:rPr lang="en-US" sz="1400" b="1" dirty="0" smtClean="0"/>
              <a:t>Non interfered bitrate</a:t>
            </a:r>
            <a:r>
              <a:rPr lang="en-US" sz="1400" dirty="0" smtClean="0"/>
              <a:t>: bitrate before any external interference </a:t>
            </a:r>
          </a:p>
          <a:p>
            <a:r>
              <a:rPr lang="en-US" sz="1400" b="1" dirty="0" smtClean="0"/>
              <a:t>interfered bitrate</a:t>
            </a:r>
            <a:r>
              <a:rPr lang="en-US" sz="1400" dirty="0" smtClean="0"/>
              <a:t>: bitrate after external interference is applied.</a:t>
            </a:r>
          </a:p>
        </p:txBody>
      </p:sp>
    </p:spTree>
    <p:extLst>
      <p:ext uri="{BB962C8B-B14F-4D97-AF65-F5344CB8AC3E}">
        <p14:creationId xmlns:p14="http://schemas.microsoft.com/office/powerpoint/2010/main" val="4066633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smtClean="0"/>
              <a:t>Exercise #2 </a:t>
            </a:r>
            <a:r>
              <a:rPr lang="en-GB" dirty="0" smtClean="0"/>
              <a:t>- OFDMA</a:t>
            </a:r>
            <a:endParaRPr lang="en-GB" dirty="0"/>
          </a:p>
        </p:txBody>
      </p:sp>
      <p:sp>
        <p:nvSpPr>
          <p:cNvPr id="165891" name="Rectangle 3"/>
          <p:cNvSpPr>
            <a:spLocks noChangeArrowheads="1"/>
          </p:cNvSpPr>
          <p:nvPr/>
        </p:nvSpPr>
        <p:spPr bwMode="auto">
          <a:xfrm>
            <a:off x="312058" y="1366383"/>
            <a:ext cx="7554913"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2400" dirty="0" smtClean="0">
                <a:latin typeface="Verdana" pitchFamily="34" charset="0"/>
              </a:rPr>
              <a:t>Victim: OFDMA DL</a:t>
            </a:r>
          </a:p>
          <a:p>
            <a:pPr marL="800100" lvl="1" indent="-342900" algn="l">
              <a:spcBef>
                <a:spcPct val="20000"/>
              </a:spcBef>
              <a:buClr>
                <a:srgbClr val="FF3300"/>
              </a:buClr>
              <a:buSzPct val="110000"/>
              <a:buFontTx/>
              <a:buChar char="•"/>
            </a:pPr>
            <a:r>
              <a:rPr lang="da-DK" sz="2400" dirty="0" smtClean="0">
                <a:latin typeface="Verdana" pitchFamily="34" charset="0"/>
              </a:rPr>
              <a:t>5 active users (with 50 subcarrier per BS)</a:t>
            </a:r>
          </a:p>
          <a:p>
            <a:pPr marL="800100" lvl="1" indent="-342900" algn="l">
              <a:spcBef>
                <a:spcPct val="20000"/>
              </a:spcBef>
              <a:buClr>
                <a:srgbClr val="FF3300"/>
              </a:buClr>
              <a:buSzPct val="110000"/>
              <a:buFontTx/>
              <a:buChar char="•"/>
            </a:pPr>
            <a:r>
              <a:rPr lang="da-DK" sz="2400" dirty="0" smtClean="0">
                <a:latin typeface="Verdana" pitchFamily="34" charset="0"/>
              </a:rPr>
              <a:t>Capacity (Initial users per BS):10</a:t>
            </a:r>
            <a:endParaRPr lang="en-GB" sz="2400" dirty="0" smtClean="0">
              <a:latin typeface="Verdana" pitchFamily="34" charset="0"/>
            </a:endParaRPr>
          </a:p>
          <a:p>
            <a:pPr marL="342900" indent="-342900" algn="l">
              <a:spcBef>
                <a:spcPct val="20000"/>
              </a:spcBef>
              <a:buClr>
                <a:srgbClr val="FF3300"/>
              </a:buClr>
              <a:buSzPct val="110000"/>
              <a:buFontTx/>
              <a:buChar char="•"/>
            </a:pPr>
            <a:r>
              <a:rPr lang="da-DK" sz="2400" dirty="0" smtClean="0">
                <a:latin typeface="Verdana" pitchFamily="34" charset="0"/>
              </a:rPr>
              <a:t>Interferer: DVB-T BS</a:t>
            </a:r>
          </a:p>
          <a:p>
            <a:pPr marL="800100" lvl="1" indent="-342900" algn="l">
              <a:spcBef>
                <a:spcPct val="20000"/>
              </a:spcBef>
              <a:buClr>
                <a:srgbClr val="FF3300"/>
              </a:buClr>
              <a:buSzPct val="110000"/>
              <a:buFontTx/>
              <a:buChar char="•"/>
            </a:pPr>
            <a:r>
              <a:rPr lang="da-DK" sz="2400" dirty="0" smtClean="0">
                <a:latin typeface="Verdana" pitchFamily="34" charset="0"/>
              </a:rPr>
              <a:t>Power = 55 dBm</a:t>
            </a:r>
          </a:p>
          <a:p>
            <a:pPr marL="800100" lvl="1" indent="-342900" algn="l">
              <a:spcBef>
                <a:spcPct val="20000"/>
              </a:spcBef>
              <a:buClr>
                <a:srgbClr val="FF3300"/>
              </a:buClr>
              <a:buSzPct val="110000"/>
              <a:buFontTx/>
              <a:buChar char="•"/>
            </a:pPr>
            <a:r>
              <a:rPr lang="da-DK" sz="2400" dirty="0" smtClean="0">
                <a:latin typeface="Verdana" pitchFamily="34" charset="0"/>
              </a:rPr>
              <a:t>SEM: DVB-T</a:t>
            </a:r>
            <a:endParaRPr lang="da-DK" sz="2400" dirty="0">
              <a:latin typeface="Verdana" pitchFamily="34" charset="0"/>
            </a:endParaRPr>
          </a:p>
          <a:p>
            <a:pPr marL="342900" indent="-342900" algn="l">
              <a:spcBef>
                <a:spcPct val="20000"/>
              </a:spcBef>
              <a:buClr>
                <a:srgbClr val="FF3300"/>
              </a:buClr>
              <a:buSzPct val="110000"/>
              <a:buFontTx/>
              <a:buChar char="•"/>
            </a:pPr>
            <a:endParaRPr lang="da-DK" sz="2400" dirty="0" smtClean="0">
              <a:latin typeface="Verdana" pitchFamily="34" charset="0"/>
            </a:endParaRPr>
          </a:p>
          <a:p>
            <a:pPr marL="342900" indent="-342900" algn="l">
              <a:spcBef>
                <a:spcPct val="20000"/>
              </a:spcBef>
              <a:buClr>
                <a:srgbClr val="FF3300"/>
              </a:buClr>
              <a:buSzPct val="110000"/>
              <a:buFontTx/>
              <a:buChar char="•"/>
            </a:pPr>
            <a:r>
              <a:rPr lang="da-DK" sz="2400" dirty="0" smtClean="0">
                <a:latin typeface="Verdana" pitchFamily="34" charset="0"/>
              </a:rPr>
              <a:t>Simulation control: 30 events (fast)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233" y="4125686"/>
            <a:ext cx="18954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64042"/>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GB"/>
              <a:t>Conclusions</a:t>
            </a:r>
          </a:p>
        </p:txBody>
      </p:sp>
      <p:sp>
        <p:nvSpPr>
          <p:cNvPr id="174083" name="Rectangle 3"/>
          <p:cNvSpPr>
            <a:spLocks noChangeArrowheads="1"/>
          </p:cNvSpPr>
          <p:nvPr/>
        </p:nvSpPr>
        <p:spPr bwMode="auto">
          <a:xfrm>
            <a:off x="727076" y="1418555"/>
            <a:ext cx="6508296"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sz="2000" dirty="0">
                <a:latin typeface="Verdana" pitchFamily="34" charset="0"/>
              </a:rPr>
              <a:t>Simplified cellular layout</a:t>
            </a:r>
          </a:p>
          <a:p>
            <a:pPr marL="342900" indent="-342900" algn="l">
              <a:spcBef>
                <a:spcPct val="20000"/>
              </a:spcBef>
              <a:buClr>
                <a:srgbClr val="FF3300"/>
              </a:buClr>
              <a:buSzPct val="110000"/>
              <a:buFontTx/>
              <a:buChar char="•"/>
            </a:pPr>
            <a:r>
              <a:rPr lang="en-US" sz="2000" dirty="0" smtClean="0">
                <a:latin typeface="Verdana" pitchFamily="34" charset="0"/>
              </a:rPr>
              <a:t>Versatile tool to configure victim and interferer</a:t>
            </a:r>
          </a:p>
          <a:p>
            <a:pPr marL="342900" indent="-342900" algn="l">
              <a:spcBef>
                <a:spcPct val="20000"/>
              </a:spcBef>
              <a:buClr>
                <a:srgbClr val="FF3300"/>
              </a:buClr>
              <a:buSzPct val="110000"/>
              <a:buFontTx/>
              <a:buChar char="•"/>
            </a:pPr>
            <a:r>
              <a:rPr lang="en-US" sz="2000" dirty="0" smtClean="0">
                <a:latin typeface="Verdana" pitchFamily="34" charset="0"/>
              </a:rPr>
              <a:t>Parameters received from ECC PT1 (STG(10)53)</a:t>
            </a:r>
          </a:p>
          <a:p>
            <a:pPr marL="342900" indent="-342900" algn="l">
              <a:spcBef>
                <a:spcPct val="20000"/>
              </a:spcBef>
              <a:buClr>
                <a:srgbClr val="FF3300"/>
              </a:buClr>
              <a:buSzPct val="110000"/>
              <a:buFontTx/>
              <a:buChar char="•"/>
            </a:pPr>
            <a:endParaRPr lang="en-US" sz="2000" dirty="0" smtClean="0">
              <a:latin typeface="Verdana" pitchFamily="34" charset="0"/>
            </a:endParaRPr>
          </a:p>
          <a:p>
            <a:pPr marL="342900" indent="-342900" algn="l">
              <a:spcBef>
                <a:spcPct val="20000"/>
              </a:spcBef>
              <a:buClr>
                <a:srgbClr val="FF3300"/>
              </a:buClr>
              <a:buSzPct val="110000"/>
              <a:buFontTx/>
              <a:buChar char="•"/>
            </a:pPr>
            <a:r>
              <a:rPr lang="en-US" sz="2000" dirty="0" smtClean="0">
                <a:latin typeface="Verdana" pitchFamily="34" charset="0"/>
              </a:rPr>
              <a:t>SEAMCAT returns the following results</a:t>
            </a:r>
          </a:p>
          <a:p>
            <a:pPr marL="342900" indent="-342900" algn="l">
              <a:spcBef>
                <a:spcPct val="20000"/>
              </a:spcBef>
              <a:buClr>
                <a:srgbClr val="FF3300"/>
              </a:buClr>
              <a:buSzPct val="110000"/>
              <a:buFontTx/>
              <a:buChar char="•"/>
            </a:pPr>
            <a:endParaRPr lang="en-US" sz="2000" dirty="0" smtClean="0">
              <a:latin typeface="Verdana" pitchFamily="34" charset="0"/>
            </a:endParaRPr>
          </a:p>
          <a:p>
            <a:pPr marL="342900" indent="-342900" algn="l">
              <a:spcBef>
                <a:spcPct val="20000"/>
              </a:spcBef>
              <a:buClr>
                <a:srgbClr val="FF3300"/>
              </a:buClr>
              <a:buSzPct val="110000"/>
              <a:buFontTx/>
              <a:buChar char="•"/>
            </a:pPr>
            <a:endParaRPr lang="en-US" sz="2000" dirty="0" smtClean="0">
              <a:latin typeface="Verdana" pitchFamily="34" charset="0"/>
            </a:endParaRPr>
          </a:p>
          <a:p>
            <a:pPr marL="342900" indent="-342900" algn="l">
              <a:spcBef>
                <a:spcPct val="20000"/>
              </a:spcBef>
              <a:buClr>
                <a:srgbClr val="FF3300"/>
              </a:buClr>
              <a:buSzPct val="110000"/>
              <a:buFontTx/>
              <a:buChar char="•"/>
            </a:pPr>
            <a:endParaRPr lang="en-US" sz="2000" dirty="0">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61237273"/>
              </p:ext>
            </p:extLst>
          </p:nvPr>
        </p:nvGraphicFramePr>
        <p:xfrm>
          <a:off x="1068160" y="3844307"/>
          <a:ext cx="6711496" cy="2348820"/>
        </p:xfrm>
        <a:graphic>
          <a:graphicData uri="http://schemas.openxmlformats.org/drawingml/2006/table">
            <a:tbl>
              <a:tblPr firstRow="1" firstCol="1" lastRow="1" lastCol="1" bandRow="1" bandCol="1">
                <a:tableStyleId>{8A107856-5554-42FB-B03E-39F5DBC370BA}</a:tableStyleId>
              </a:tblPr>
              <a:tblGrid>
                <a:gridCol w="2356746"/>
                <a:gridCol w="4354750"/>
              </a:tblGrid>
              <a:tr h="234882">
                <a:tc>
                  <a:txBody>
                    <a:bodyPr/>
                    <a:lstStyle/>
                    <a:p>
                      <a:pPr algn="just">
                        <a:spcAft>
                          <a:spcPts val="0"/>
                        </a:spcAft>
                      </a:pPr>
                      <a:r>
                        <a:rPr lang="en-GB" sz="1000" dirty="0">
                          <a:effectLst/>
                        </a:rPr>
                        <a:t>Victim system</a:t>
                      </a:r>
                      <a:endParaRPr lang="en-GB" sz="1000" dirty="0">
                        <a:solidFill>
                          <a:schemeClr val="tx1"/>
                        </a:solidFill>
                        <a:effectLst/>
                        <a:latin typeface="Times New Roman"/>
                        <a:ea typeface="Times New Roman"/>
                      </a:endParaRPr>
                    </a:p>
                  </a:txBody>
                  <a:tcPr marL="68580" marR="68580" marT="0" marB="0"/>
                </a:tc>
                <a:tc>
                  <a:txBody>
                    <a:bodyPr/>
                    <a:lstStyle/>
                    <a:p>
                      <a:pPr algn="just">
                        <a:spcAft>
                          <a:spcPts val="0"/>
                        </a:spcAft>
                      </a:pPr>
                      <a:r>
                        <a:rPr lang="en-GB" sz="1000">
                          <a:effectLst/>
                        </a:rPr>
                        <a:t>Intereference criteria</a:t>
                      </a:r>
                      <a:endParaRPr lang="en-GB" sz="1000">
                        <a:solidFill>
                          <a:schemeClr val="tx1"/>
                        </a:solidFill>
                        <a:effectLst/>
                        <a:latin typeface="Times New Roman"/>
                        <a:ea typeface="Times New Roman"/>
                      </a:endParaRPr>
                    </a:p>
                  </a:txBody>
                  <a:tcPr marL="68580" marR="68580" marT="0" marB="0"/>
                </a:tc>
              </a:tr>
              <a:tr h="469764">
                <a:tc>
                  <a:txBody>
                    <a:bodyPr/>
                    <a:lstStyle/>
                    <a:p>
                      <a:pPr>
                        <a:spcAft>
                          <a:spcPts val="0"/>
                        </a:spcAft>
                      </a:pPr>
                      <a:r>
                        <a:rPr lang="en-GB" sz="1000" dirty="0">
                          <a:effectLst/>
                        </a:rPr>
                        <a:t>Classical (i.e. non CDMA/OFDMA module)</a:t>
                      </a:r>
                      <a:endParaRPr lang="en-GB" sz="1000" dirty="0">
                        <a:solidFill>
                          <a:schemeClr val="tx1"/>
                        </a:solidFill>
                        <a:effectLst/>
                        <a:latin typeface="Times New Roman"/>
                        <a:ea typeface="Times New Roman"/>
                      </a:endParaRPr>
                    </a:p>
                  </a:txBody>
                  <a:tcPr marL="68580" marR="68580" marT="0" marB="0"/>
                </a:tc>
                <a:tc>
                  <a:txBody>
                    <a:bodyPr/>
                    <a:lstStyle/>
                    <a:p>
                      <a:pPr algn="just">
                        <a:spcAft>
                          <a:spcPts val="0"/>
                        </a:spcAft>
                      </a:pPr>
                      <a:r>
                        <a:rPr lang="en-GB" sz="1000">
                          <a:effectLst/>
                        </a:rPr>
                        <a:t>Probability of interference based on C/I, C/(I+N), (N+I)/N, I/N</a:t>
                      </a:r>
                      <a:endParaRPr lang="en-GB" sz="1000">
                        <a:solidFill>
                          <a:schemeClr val="tx1"/>
                        </a:solidFill>
                        <a:effectLst/>
                        <a:latin typeface="Times New Roman"/>
                        <a:ea typeface="Times New Roman"/>
                      </a:endParaRPr>
                    </a:p>
                  </a:txBody>
                  <a:tcPr marL="68580" marR="68580" marT="0" marB="0"/>
                </a:tc>
              </a:tr>
              <a:tr h="469764">
                <a:tc>
                  <a:txBody>
                    <a:bodyPr/>
                    <a:lstStyle/>
                    <a:p>
                      <a:pPr algn="just">
                        <a:spcAft>
                          <a:spcPts val="0"/>
                        </a:spcAft>
                      </a:pPr>
                      <a:r>
                        <a:rPr lang="en-GB" sz="1000">
                          <a:effectLst/>
                        </a:rPr>
                        <a:t>CDMA</a:t>
                      </a:r>
                      <a:endParaRPr lang="en-GB" sz="1000">
                        <a:solidFill>
                          <a:schemeClr val="tx1"/>
                        </a:solidFill>
                        <a:effectLst/>
                        <a:latin typeface="Times New Roman"/>
                        <a:ea typeface="Times New Roman"/>
                      </a:endParaRPr>
                    </a:p>
                  </a:txBody>
                  <a:tcPr marL="68580" marR="68580" marT="0" marB="0"/>
                </a:tc>
                <a:tc>
                  <a:txBody>
                    <a:bodyPr/>
                    <a:lstStyle/>
                    <a:p>
                      <a:pPr algn="just">
                        <a:spcAft>
                          <a:spcPts val="0"/>
                        </a:spcAft>
                      </a:pPr>
                      <a:r>
                        <a:rPr lang="en-GB" sz="1000">
                          <a:effectLst/>
                        </a:rPr>
                        <a:t>Capacity loss (i.e. number of voice users being dropped)</a:t>
                      </a:r>
                      <a:endParaRPr lang="en-GB" sz="1000">
                        <a:solidFill>
                          <a:schemeClr val="tx1"/>
                        </a:solidFill>
                        <a:effectLst/>
                        <a:latin typeface="Times New Roman"/>
                        <a:ea typeface="Times New Roman"/>
                      </a:endParaRPr>
                    </a:p>
                  </a:txBody>
                  <a:tcPr marL="68580" marR="68580" marT="0" marB="0"/>
                </a:tc>
              </a:tr>
              <a:tr h="1174410">
                <a:tc>
                  <a:txBody>
                    <a:bodyPr/>
                    <a:lstStyle/>
                    <a:p>
                      <a:pPr algn="just">
                        <a:spcAft>
                          <a:spcPts val="0"/>
                        </a:spcAft>
                      </a:pPr>
                      <a:r>
                        <a:rPr lang="en-GB" sz="1000" dirty="0">
                          <a:effectLst/>
                        </a:rPr>
                        <a:t>OFDMA</a:t>
                      </a:r>
                      <a:endParaRPr lang="en-GB" sz="1000" dirty="0">
                        <a:solidFill>
                          <a:schemeClr val="tx1"/>
                        </a:solidFill>
                        <a:effectLst/>
                        <a:latin typeface="Times New Roman"/>
                        <a:ea typeface="Times New Roman"/>
                      </a:endParaRPr>
                    </a:p>
                  </a:txBody>
                  <a:tcPr marL="68580" marR="68580" marT="0" marB="0"/>
                </a:tc>
                <a:tc>
                  <a:txBody>
                    <a:bodyPr/>
                    <a:lstStyle/>
                    <a:p>
                      <a:pPr algn="just">
                        <a:spcAft>
                          <a:spcPts val="0"/>
                        </a:spcAft>
                      </a:pPr>
                      <a:r>
                        <a:rPr lang="en-GB" sz="1000" dirty="0">
                          <a:effectLst/>
                        </a:rPr>
                        <a:t>Bitrate loss (i.e. number of bit rate </a:t>
                      </a:r>
                      <a:r>
                        <a:rPr lang="en-GB" sz="1000" dirty="0" err="1">
                          <a:effectLst/>
                        </a:rPr>
                        <a:t>lossed</a:t>
                      </a:r>
                      <a:r>
                        <a:rPr lang="en-GB" sz="1000" dirty="0">
                          <a:effectLst/>
                        </a:rPr>
                        <a:t> compared to a non interfered victim network)</a:t>
                      </a:r>
                    </a:p>
                    <a:p>
                      <a:pPr algn="just">
                        <a:spcAft>
                          <a:spcPts val="0"/>
                        </a:spcAft>
                      </a:pPr>
                      <a:r>
                        <a:rPr lang="en-GB" sz="1000" dirty="0">
                          <a:effectLst/>
                        </a:rPr>
                        <a:t>Capacity loss (i.e. number of voice users being dropped)</a:t>
                      </a:r>
                      <a:endParaRPr lang="en-GB" sz="1000" dirty="0">
                        <a:solidFill>
                          <a:schemeClr val="tx1"/>
                        </a:solidFill>
                        <a:effectLst/>
                        <a:latin typeface="Times New Roman"/>
                        <a:ea typeface="Times New Roman"/>
                      </a:endParaRPr>
                    </a:p>
                  </a:txBody>
                  <a:tcPr marL="68580" marR="68580" marT="0" marB="0"/>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1336068"/>
              </p:ext>
            </p:extLst>
          </p:nvPr>
        </p:nvGraphicFramePr>
        <p:xfrm>
          <a:off x="2883944" y="2504894"/>
          <a:ext cx="914400" cy="714375"/>
        </p:xfrm>
        <a:graphic>
          <a:graphicData uri="http://schemas.openxmlformats.org/presentationml/2006/ole">
            <mc:AlternateContent xmlns:mc="http://schemas.openxmlformats.org/markup-compatibility/2006">
              <mc:Choice xmlns:v="urn:schemas-microsoft-com:vml" Requires="v">
                <p:oleObj spid="_x0000_s2065" name="Document" showAsIcon="1" r:id="rId4" imgW="914400" imgH="714240" progId="Word.Document.8">
                  <p:embed/>
                </p:oleObj>
              </mc:Choice>
              <mc:Fallback>
                <p:oleObj name="Document" showAsIcon="1" r:id="rId4" imgW="914400" imgH="714240" progId="Word.Document.8">
                  <p:embed/>
                  <p:pic>
                    <p:nvPicPr>
                      <p:cNvPr id="0" name=""/>
                      <p:cNvPicPr/>
                      <p:nvPr/>
                    </p:nvPicPr>
                    <p:blipFill>
                      <a:blip r:embed="rId5"/>
                      <a:stretch>
                        <a:fillRect/>
                      </a:stretch>
                    </p:blipFill>
                    <p:spPr>
                      <a:xfrm>
                        <a:off x="2883944" y="2504894"/>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1113083791"/>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ean-philippe\My Documents\My Desktop\STG\Manual\cartoon\cartoon in english\02 radar rout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229" y="2336801"/>
            <a:ext cx="5715771" cy="4521200"/>
          </a:xfrm>
          <a:prstGeom prst="rect">
            <a:avLst/>
          </a:prstGeom>
          <a:noFill/>
          <a:extLst>
            <a:ext uri="{909E8E84-426E-40DD-AFC4-6F175D3DCCD1}">
              <a14:hiddenFill xmlns:a14="http://schemas.microsoft.com/office/drawing/2010/main">
                <a:solidFill>
                  <a:srgbClr val="FFFFFF"/>
                </a:solidFill>
              </a14:hiddenFill>
            </a:ext>
          </a:extLst>
        </p:spPr>
      </p:pic>
      <p:sp>
        <p:nvSpPr>
          <p:cNvPr id="198660" name="Rectangle 4"/>
          <p:cNvSpPr>
            <a:spLocks noGrp="1" noChangeArrowheads="1"/>
          </p:cNvSpPr>
          <p:nvPr>
            <p:ph type="ctrTitle"/>
          </p:nvPr>
        </p:nvSpPr>
        <p:spPr/>
        <p:txBody>
          <a:bodyPr/>
          <a:lstStyle/>
          <a:p>
            <a:r>
              <a:rPr lang="da-DK"/>
              <a:t>Thank you - Any questions?</a:t>
            </a:r>
            <a:endParaRPr lang="en-US"/>
          </a:p>
        </p:txBody>
      </p:sp>
    </p:spTree>
    <p:extLst>
      <p:ext uri="{BB962C8B-B14F-4D97-AF65-F5344CB8AC3E}">
        <p14:creationId xmlns:p14="http://schemas.microsoft.com/office/powerpoint/2010/main" val="143371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dirty="0" smtClean="0"/>
              <a:t>CDMA/OFDMA GUI (1/2)</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24" y="1773594"/>
            <a:ext cx="7624063" cy="337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12058" y="1177701"/>
            <a:ext cx="7554913"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2400" dirty="0" smtClean="0">
                <a:latin typeface="Verdana" pitchFamily="34" charset="0"/>
              </a:rPr>
              <a:t>2 tabs: General settings and Positioning</a:t>
            </a:r>
            <a:endParaRPr lang="en-GB" sz="2400" dirty="0">
              <a:latin typeface="Verdana"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542" y="4151086"/>
            <a:ext cx="2874577" cy="167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92217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dirty="0" smtClean="0"/>
              <a:t>CDMA/OFDMA GUI (2/2)</a:t>
            </a:r>
            <a:endParaRPr lang="en-GB" dirty="0"/>
          </a:p>
        </p:txBody>
      </p:sp>
      <p:sp>
        <p:nvSpPr>
          <p:cNvPr id="5" name="Rectangle 3"/>
          <p:cNvSpPr>
            <a:spLocks noChangeArrowheads="1"/>
          </p:cNvSpPr>
          <p:nvPr/>
        </p:nvSpPr>
        <p:spPr bwMode="auto">
          <a:xfrm>
            <a:off x="312058" y="1177701"/>
            <a:ext cx="7554913"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endParaRPr lang="en-GB" sz="2400" dirty="0">
              <a:latin typeface="Verdan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75" y="1848948"/>
            <a:ext cx="7624800" cy="337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75" y="4213453"/>
            <a:ext cx="2876400" cy="169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949569" y="1262107"/>
            <a:ext cx="5563772" cy="45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Common interface</a:t>
            </a:r>
            <a:r>
              <a:rPr kumimoji="0" lang="da-DK" sz="1800" b="1" i="0" u="none" strike="noStrike" cap="none" normalizeH="0" dirty="0" smtClean="0">
                <a:ln>
                  <a:noFill/>
                </a:ln>
                <a:solidFill>
                  <a:schemeClr val="tx1"/>
                </a:solidFill>
                <a:effectLst/>
                <a:latin typeface="Arial" charset="0"/>
              </a:rPr>
              <a:t> for both CDMA and OFDMA</a:t>
            </a:r>
            <a:endParaRPr kumimoji="0" lang="en-GB"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1280311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3rd tab when interferer</a:t>
            </a:r>
            <a:endParaRPr lang="en-GB" dirty="0"/>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22" y="1872346"/>
            <a:ext cx="8934193" cy="369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0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SEAMCAT cellular topology</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93" y="1248800"/>
            <a:ext cx="6138423" cy="315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576" y="4398931"/>
            <a:ext cx="6853530" cy="234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9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66" name="Picture 7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43275"/>
            <a:ext cx="50419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4" name="Rectangle 2"/>
          <p:cNvSpPr>
            <a:spLocks noChangeArrowheads="1"/>
          </p:cNvSpPr>
          <p:nvPr/>
        </p:nvSpPr>
        <p:spPr bwMode="auto">
          <a:xfrm>
            <a:off x="357188" y="5445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GB" sz="3600" b="1" dirty="0">
                <a:solidFill>
                  <a:srgbClr val="0033CC"/>
                </a:solidFill>
                <a:effectLst>
                  <a:outerShdw blurRad="38100" dist="38100" dir="2700000" algn="tl">
                    <a:srgbClr val="C0C0C0"/>
                  </a:outerShdw>
                </a:effectLst>
                <a:latin typeface="Verdana" pitchFamily="34" charset="0"/>
              </a:rPr>
              <a:t>Modelled </a:t>
            </a:r>
            <a:r>
              <a:rPr lang="en-GB" sz="3600" b="1" dirty="0" smtClean="0">
                <a:solidFill>
                  <a:srgbClr val="0033CC"/>
                </a:solidFill>
                <a:effectLst>
                  <a:outerShdw blurRad="38100" dist="38100" dir="2700000" algn="tl">
                    <a:srgbClr val="C0C0C0"/>
                  </a:outerShdw>
                </a:effectLst>
                <a:latin typeface="Verdana" pitchFamily="34" charset="0"/>
              </a:rPr>
              <a:t>cellular system</a:t>
            </a:r>
            <a:endParaRPr lang="en-US" sz="3600" b="1" dirty="0">
              <a:solidFill>
                <a:srgbClr val="0033CC"/>
              </a:solidFill>
              <a:effectLst>
                <a:outerShdw blurRad="38100" dist="38100" dir="2700000" algn="tl">
                  <a:srgbClr val="C0C0C0"/>
                </a:outerShdw>
              </a:effectLst>
              <a:latin typeface="Verdana" pitchFamily="34" charset="0"/>
            </a:endParaRPr>
          </a:p>
        </p:txBody>
      </p:sp>
      <p:grpSp>
        <p:nvGrpSpPr>
          <p:cNvPr id="161795" name="Group 3"/>
          <p:cNvGrpSpPr>
            <a:grpSpLocks noChangeAspect="1"/>
          </p:cNvGrpSpPr>
          <p:nvPr/>
        </p:nvGrpSpPr>
        <p:grpSpPr bwMode="auto">
          <a:xfrm>
            <a:off x="1631950" y="2441575"/>
            <a:ext cx="647700" cy="590550"/>
            <a:chOff x="3641" y="3471"/>
            <a:chExt cx="1137" cy="1026"/>
          </a:xfrm>
        </p:grpSpPr>
        <p:sp>
          <p:nvSpPr>
            <p:cNvPr id="161796" name="AutoShape 4"/>
            <p:cNvSpPr>
              <a:spLocks noChangeAspect="1" noChangeArrowheads="1"/>
            </p:cNvSpPr>
            <p:nvPr/>
          </p:nvSpPr>
          <p:spPr bwMode="auto">
            <a:xfrm>
              <a:off x="3641" y="3471"/>
              <a:ext cx="1137" cy="1026"/>
            </a:xfrm>
            <a:prstGeom prst="hexagon">
              <a:avLst>
                <a:gd name="adj" fmla="val 27705"/>
                <a:gd name="vf" fmla="val 115470"/>
              </a:avLst>
            </a:prstGeom>
            <a:pattFill prst="pct5">
              <a:fgClr>
                <a:srgbClr val="000000"/>
              </a:fgClr>
              <a:bgClr>
                <a:srgbClr val="FFFFFF"/>
              </a:bgClr>
            </a:pattFill>
            <a:ln w="25400">
              <a:solidFill>
                <a:srgbClr val="000000"/>
              </a:solidFill>
              <a:miter lim="800000"/>
              <a:headEnd/>
              <a:tailEnd/>
            </a:ln>
          </p:spPr>
          <p:txBody>
            <a:bodyPr/>
            <a:lstStyle/>
            <a:p>
              <a:endParaRPr lang="en-GB"/>
            </a:p>
          </p:txBody>
        </p:sp>
        <p:sp>
          <p:nvSpPr>
            <p:cNvPr id="161797" name="AutoShape 5"/>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798" name="Group 6"/>
          <p:cNvGrpSpPr>
            <a:grpSpLocks noChangeAspect="1"/>
          </p:cNvGrpSpPr>
          <p:nvPr/>
        </p:nvGrpSpPr>
        <p:grpSpPr bwMode="auto">
          <a:xfrm>
            <a:off x="3644900" y="2441575"/>
            <a:ext cx="647700" cy="590550"/>
            <a:chOff x="3641" y="3471"/>
            <a:chExt cx="1137" cy="1026"/>
          </a:xfrm>
        </p:grpSpPr>
        <p:sp>
          <p:nvSpPr>
            <p:cNvPr id="161799" name="AutoShape 7"/>
            <p:cNvSpPr>
              <a:spLocks noChangeAspect="1" noChangeArrowheads="1"/>
            </p:cNvSpPr>
            <p:nvPr/>
          </p:nvSpPr>
          <p:spPr bwMode="auto">
            <a:xfrm>
              <a:off x="3641" y="3471"/>
              <a:ext cx="1137" cy="1026"/>
            </a:xfrm>
            <a:prstGeom prst="hexagon">
              <a:avLst>
                <a:gd name="adj" fmla="val 27705"/>
                <a:gd name="vf" fmla="val 115470"/>
              </a:avLst>
            </a:prstGeom>
            <a:solidFill>
              <a:srgbClr val="FF0000"/>
            </a:solidFill>
            <a:ln w="25400">
              <a:solidFill>
                <a:srgbClr val="000000"/>
              </a:solidFill>
              <a:miter lim="800000"/>
              <a:headEnd/>
              <a:tailEnd/>
            </a:ln>
          </p:spPr>
          <p:txBody>
            <a:bodyPr/>
            <a:lstStyle/>
            <a:p>
              <a:endParaRPr lang="en-GB"/>
            </a:p>
          </p:txBody>
        </p:sp>
        <p:sp>
          <p:nvSpPr>
            <p:cNvPr id="161800" name="AutoShape 8"/>
            <p:cNvSpPr>
              <a:spLocks noChangeAspect="1" noChangeArrowheads="1"/>
            </p:cNvSpPr>
            <p:nvPr/>
          </p:nvSpPr>
          <p:spPr bwMode="auto">
            <a:xfrm>
              <a:off x="4148" y="3870"/>
              <a:ext cx="120" cy="180"/>
            </a:xfrm>
            <a:prstGeom prst="triangle">
              <a:avLst>
                <a:gd name="adj" fmla="val 50000"/>
              </a:avLst>
            </a:prstGeom>
            <a:solidFill>
              <a:srgbClr val="FF6600"/>
            </a:solidFill>
            <a:ln w="9525">
              <a:solidFill>
                <a:srgbClr val="000000"/>
              </a:solidFill>
              <a:miter lim="800000"/>
              <a:headEnd/>
              <a:tailEnd/>
            </a:ln>
          </p:spPr>
          <p:txBody>
            <a:bodyPr/>
            <a:lstStyle/>
            <a:p>
              <a:endParaRPr lang="en-GB"/>
            </a:p>
          </p:txBody>
        </p:sp>
      </p:grpSp>
      <p:sp>
        <p:nvSpPr>
          <p:cNvPr id="161801" name="Line 9"/>
          <p:cNvSpPr>
            <a:spLocks noChangeAspect="1" noChangeShapeType="1"/>
          </p:cNvSpPr>
          <p:nvPr/>
        </p:nvSpPr>
        <p:spPr bwMode="auto">
          <a:xfrm>
            <a:off x="1954213" y="2768600"/>
            <a:ext cx="2016125" cy="0"/>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GB"/>
          </a:p>
        </p:txBody>
      </p:sp>
      <p:grpSp>
        <p:nvGrpSpPr>
          <p:cNvPr id="161802" name="Group 10"/>
          <p:cNvGrpSpPr>
            <a:grpSpLocks noChangeAspect="1"/>
          </p:cNvGrpSpPr>
          <p:nvPr/>
        </p:nvGrpSpPr>
        <p:grpSpPr bwMode="auto">
          <a:xfrm>
            <a:off x="2670175" y="1849438"/>
            <a:ext cx="649288" cy="592137"/>
            <a:chOff x="3641" y="3471"/>
            <a:chExt cx="1137" cy="1026"/>
          </a:xfrm>
        </p:grpSpPr>
        <p:sp>
          <p:nvSpPr>
            <p:cNvPr id="161803" name="AutoShape 11"/>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04" name="AutoShape 12"/>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05" name="Group 13"/>
          <p:cNvGrpSpPr>
            <a:grpSpLocks noChangeAspect="1"/>
          </p:cNvGrpSpPr>
          <p:nvPr/>
        </p:nvGrpSpPr>
        <p:grpSpPr bwMode="auto">
          <a:xfrm>
            <a:off x="2670175" y="3032125"/>
            <a:ext cx="649288" cy="590550"/>
            <a:chOff x="3641" y="3471"/>
            <a:chExt cx="1137" cy="1026"/>
          </a:xfrm>
        </p:grpSpPr>
        <p:sp>
          <p:nvSpPr>
            <p:cNvPr id="161806" name="AutoShape 14"/>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07" name="AutoShape 15"/>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08" name="Group 16"/>
          <p:cNvGrpSpPr>
            <a:grpSpLocks noChangeAspect="1"/>
          </p:cNvGrpSpPr>
          <p:nvPr/>
        </p:nvGrpSpPr>
        <p:grpSpPr bwMode="auto">
          <a:xfrm>
            <a:off x="3155950" y="3325813"/>
            <a:ext cx="650875" cy="592137"/>
            <a:chOff x="3641" y="3471"/>
            <a:chExt cx="1137" cy="1026"/>
          </a:xfrm>
        </p:grpSpPr>
        <p:sp>
          <p:nvSpPr>
            <p:cNvPr id="161809" name="AutoShape 17"/>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10" name="AutoShape 18"/>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11" name="Group 19"/>
          <p:cNvGrpSpPr>
            <a:grpSpLocks noChangeAspect="1"/>
          </p:cNvGrpSpPr>
          <p:nvPr/>
        </p:nvGrpSpPr>
        <p:grpSpPr bwMode="auto">
          <a:xfrm>
            <a:off x="2670175" y="2441575"/>
            <a:ext cx="649288" cy="590550"/>
            <a:chOff x="3641" y="3471"/>
            <a:chExt cx="1137" cy="1026"/>
          </a:xfrm>
        </p:grpSpPr>
        <p:sp>
          <p:nvSpPr>
            <p:cNvPr id="161812" name="AutoShape 20"/>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13" name="AutoShape 21"/>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14" name="Group 22"/>
          <p:cNvGrpSpPr>
            <a:grpSpLocks noChangeAspect="1"/>
          </p:cNvGrpSpPr>
          <p:nvPr/>
        </p:nvGrpSpPr>
        <p:grpSpPr bwMode="auto">
          <a:xfrm>
            <a:off x="3155950" y="2736850"/>
            <a:ext cx="650875" cy="588963"/>
            <a:chOff x="3641" y="3471"/>
            <a:chExt cx="1137" cy="1026"/>
          </a:xfrm>
        </p:grpSpPr>
        <p:sp>
          <p:nvSpPr>
            <p:cNvPr id="161815" name="AutoShape 23"/>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16" name="AutoShape 24"/>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sp>
        <p:nvSpPr>
          <p:cNvPr id="161818" name="AutoShape 26"/>
          <p:cNvSpPr>
            <a:spLocks noChangeAspect="1" noChangeArrowheads="1"/>
          </p:cNvSpPr>
          <p:nvPr/>
        </p:nvSpPr>
        <p:spPr bwMode="auto">
          <a:xfrm>
            <a:off x="4619625" y="3032125"/>
            <a:ext cx="649288" cy="590550"/>
          </a:xfrm>
          <a:prstGeom prst="hexagon">
            <a:avLst>
              <a:gd name="adj" fmla="val 27487"/>
              <a:gd name="vf" fmla="val 115470"/>
            </a:avLst>
          </a:prstGeom>
          <a:solidFill>
            <a:schemeClr val="bg1"/>
          </a:solidFill>
          <a:ln w="9525">
            <a:solidFill>
              <a:srgbClr val="000000"/>
            </a:solidFill>
            <a:miter lim="800000"/>
            <a:headEnd/>
            <a:tailEnd/>
          </a:ln>
        </p:spPr>
        <p:txBody>
          <a:bodyPr/>
          <a:lstStyle/>
          <a:p>
            <a:endParaRPr lang="en-GB"/>
          </a:p>
        </p:txBody>
      </p:sp>
      <p:sp>
        <p:nvSpPr>
          <p:cNvPr id="161819" name="AutoShape 27"/>
          <p:cNvSpPr>
            <a:spLocks noChangeAspect="1" noChangeArrowheads="1"/>
          </p:cNvSpPr>
          <p:nvPr/>
        </p:nvSpPr>
        <p:spPr bwMode="auto">
          <a:xfrm>
            <a:off x="4908550" y="3262313"/>
            <a:ext cx="69850" cy="103187"/>
          </a:xfrm>
          <a:prstGeom prst="triangle">
            <a:avLst>
              <a:gd name="adj" fmla="val 50000"/>
            </a:avLst>
          </a:prstGeom>
          <a:solidFill>
            <a:schemeClr val="tx1"/>
          </a:solidFill>
          <a:ln w="9525">
            <a:solidFill>
              <a:srgbClr val="000000"/>
            </a:solidFill>
            <a:miter lim="800000"/>
            <a:headEnd/>
            <a:tailEnd/>
          </a:ln>
        </p:spPr>
        <p:txBody>
          <a:bodyPr/>
          <a:lstStyle/>
          <a:p>
            <a:endParaRPr lang="en-GB"/>
          </a:p>
        </p:txBody>
      </p:sp>
      <p:sp>
        <p:nvSpPr>
          <p:cNvPr id="161821" name="AutoShape 29"/>
          <p:cNvSpPr>
            <a:spLocks noChangeAspect="1" noChangeArrowheads="1"/>
          </p:cNvSpPr>
          <p:nvPr/>
        </p:nvSpPr>
        <p:spPr bwMode="auto">
          <a:xfrm>
            <a:off x="4133850" y="3325813"/>
            <a:ext cx="647700" cy="592137"/>
          </a:xfrm>
          <a:prstGeom prst="hexagon">
            <a:avLst>
              <a:gd name="adj" fmla="val 27346"/>
              <a:gd name="vf" fmla="val 115470"/>
            </a:avLst>
          </a:prstGeom>
          <a:solidFill>
            <a:schemeClr val="bg1"/>
          </a:solidFill>
          <a:ln w="9525">
            <a:solidFill>
              <a:srgbClr val="000000"/>
            </a:solidFill>
            <a:miter lim="800000"/>
            <a:headEnd/>
            <a:tailEnd/>
          </a:ln>
        </p:spPr>
        <p:txBody>
          <a:bodyPr/>
          <a:lstStyle/>
          <a:p>
            <a:endParaRPr lang="en-GB"/>
          </a:p>
        </p:txBody>
      </p:sp>
      <p:sp>
        <p:nvSpPr>
          <p:cNvPr id="161822" name="AutoShape 30"/>
          <p:cNvSpPr>
            <a:spLocks noChangeAspect="1" noChangeArrowheads="1"/>
          </p:cNvSpPr>
          <p:nvPr/>
        </p:nvSpPr>
        <p:spPr bwMode="auto">
          <a:xfrm>
            <a:off x="4422775" y="3556000"/>
            <a:ext cx="68263" cy="103188"/>
          </a:xfrm>
          <a:prstGeom prst="triangle">
            <a:avLst>
              <a:gd name="adj" fmla="val 50000"/>
            </a:avLst>
          </a:prstGeom>
          <a:solidFill>
            <a:schemeClr val="tx1"/>
          </a:solidFill>
          <a:ln w="9525">
            <a:solidFill>
              <a:srgbClr val="000000"/>
            </a:solidFill>
            <a:miter lim="800000"/>
            <a:headEnd/>
            <a:tailEnd/>
          </a:ln>
        </p:spPr>
        <p:txBody>
          <a:bodyPr/>
          <a:lstStyle/>
          <a:p>
            <a:endParaRPr lang="en-GB"/>
          </a:p>
        </p:txBody>
      </p:sp>
      <p:sp>
        <p:nvSpPr>
          <p:cNvPr id="161824" name="AutoShape 32"/>
          <p:cNvSpPr>
            <a:spLocks noChangeAspect="1" noChangeArrowheads="1"/>
          </p:cNvSpPr>
          <p:nvPr/>
        </p:nvSpPr>
        <p:spPr bwMode="auto">
          <a:xfrm>
            <a:off x="3644900" y="3622675"/>
            <a:ext cx="647700" cy="590550"/>
          </a:xfrm>
          <a:prstGeom prst="hexagon">
            <a:avLst>
              <a:gd name="adj" fmla="val 27419"/>
              <a:gd name="vf" fmla="val 115470"/>
            </a:avLst>
          </a:prstGeom>
          <a:solidFill>
            <a:schemeClr val="bg1"/>
          </a:solidFill>
          <a:ln w="9525">
            <a:solidFill>
              <a:srgbClr val="000000"/>
            </a:solidFill>
            <a:miter lim="800000"/>
            <a:headEnd/>
            <a:tailEnd/>
          </a:ln>
        </p:spPr>
        <p:txBody>
          <a:bodyPr/>
          <a:lstStyle/>
          <a:p>
            <a:endParaRPr lang="en-GB"/>
          </a:p>
        </p:txBody>
      </p:sp>
      <p:sp>
        <p:nvSpPr>
          <p:cNvPr id="161825" name="AutoShape 33"/>
          <p:cNvSpPr>
            <a:spLocks noChangeAspect="1" noChangeArrowheads="1"/>
          </p:cNvSpPr>
          <p:nvPr/>
        </p:nvSpPr>
        <p:spPr bwMode="auto">
          <a:xfrm>
            <a:off x="3933825" y="3852863"/>
            <a:ext cx="68263" cy="103187"/>
          </a:xfrm>
          <a:prstGeom prst="triangle">
            <a:avLst>
              <a:gd name="adj" fmla="val 50000"/>
            </a:avLst>
          </a:prstGeom>
          <a:solidFill>
            <a:schemeClr val="tx1"/>
          </a:solidFill>
          <a:ln w="9525">
            <a:solidFill>
              <a:srgbClr val="000000"/>
            </a:solidFill>
            <a:miter lim="800000"/>
            <a:headEnd/>
            <a:tailEnd/>
          </a:ln>
        </p:spPr>
        <p:txBody>
          <a:bodyPr/>
          <a:lstStyle/>
          <a:p>
            <a:endParaRPr lang="en-GB"/>
          </a:p>
        </p:txBody>
      </p:sp>
      <p:grpSp>
        <p:nvGrpSpPr>
          <p:cNvPr id="161826" name="Group 34"/>
          <p:cNvGrpSpPr>
            <a:grpSpLocks noChangeAspect="1"/>
          </p:cNvGrpSpPr>
          <p:nvPr/>
        </p:nvGrpSpPr>
        <p:grpSpPr bwMode="auto">
          <a:xfrm>
            <a:off x="3646488" y="1263650"/>
            <a:ext cx="650875" cy="590550"/>
            <a:chOff x="3641" y="3471"/>
            <a:chExt cx="1137" cy="1026"/>
          </a:xfrm>
        </p:grpSpPr>
        <p:sp>
          <p:nvSpPr>
            <p:cNvPr id="161827" name="AutoShape 35"/>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28" name="AutoShape 36"/>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29" name="Group 37"/>
          <p:cNvGrpSpPr>
            <a:grpSpLocks noChangeAspect="1"/>
          </p:cNvGrpSpPr>
          <p:nvPr/>
        </p:nvGrpSpPr>
        <p:grpSpPr bwMode="auto">
          <a:xfrm>
            <a:off x="3646488" y="1854200"/>
            <a:ext cx="650875" cy="590550"/>
            <a:chOff x="3641" y="3471"/>
            <a:chExt cx="1137" cy="1026"/>
          </a:xfrm>
        </p:grpSpPr>
        <p:sp>
          <p:nvSpPr>
            <p:cNvPr id="161830" name="AutoShape 38"/>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31" name="AutoShape 39"/>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sp>
        <p:nvSpPr>
          <p:cNvPr id="161833" name="AutoShape 41"/>
          <p:cNvSpPr>
            <a:spLocks noChangeAspect="1" noChangeArrowheads="1"/>
          </p:cNvSpPr>
          <p:nvPr/>
        </p:nvSpPr>
        <p:spPr bwMode="auto">
          <a:xfrm>
            <a:off x="3646488" y="3035300"/>
            <a:ext cx="650875" cy="590550"/>
          </a:xfrm>
          <a:prstGeom prst="hexagon">
            <a:avLst>
              <a:gd name="adj" fmla="val 27554"/>
              <a:gd name="vf" fmla="val 115470"/>
            </a:avLst>
          </a:prstGeom>
          <a:solidFill>
            <a:schemeClr val="bg1"/>
          </a:solidFill>
          <a:ln w="9525">
            <a:solidFill>
              <a:srgbClr val="000000"/>
            </a:solidFill>
            <a:miter lim="800000"/>
            <a:headEnd/>
            <a:tailEnd/>
          </a:ln>
        </p:spPr>
        <p:txBody>
          <a:bodyPr/>
          <a:lstStyle/>
          <a:p>
            <a:endParaRPr lang="en-GB"/>
          </a:p>
        </p:txBody>
      </p:sp>
      <p:sp>
        <p:nvSpPr>
          <p:cNvPr id="161834" name="AutoShape 42"/>
          <p:cNvSpPr>
            <a:spLocks noChangeAspect="1" noChangeArrowheads="1"/>
          </p:cNvSpPr>
          <p:nvPr/>
        </p:nvSpPr>
        <p:spPr bwMode="auto">
          <a:xfrm>
            <a:off x="3937000" y="3265488"/>
            <a:ext cx="68263" cy="103187"/>
          </a:xfrm>
          <a:prstGeom prst="triangle">
            <a:avLst>
              <a:gd name="adj" fmla="val 50000"/>
            </a:avLst>
          </a:prstGeom>
          <a:solidFill>
            <a:schemeClr val="tx1"/>
          </a:solidFill>
          <a:ln w="9525">
            <a:solidFill>
              <a:srgbClr val="000000"/>
            </a:solidFill>
            <a:miter lim="800000"/>
            <a:headEnd/>
            <a:tailEnd/>
          </a:ln>
        </p:spPr>
        <p:txBody>
          <a:bodyPr/>
          <a:lstStyle/>
          <a:p>
            <a:endParaRPr lang="en-GB"/>
          </a:p>
        </p:txBody>
      </p:sp>
      <p:grpSp>
        <p:nvGrpSpPr>
          <p:cNvPr id="161835" name="Group 43"/>
          <p:cNvGrpSpPr>
            <a:grpSpLocks noChangeAspect="1"/>
          </p:cNvGrpSpPr>
          <p:nvPr/>
        </p:nvGrpSpPr>
        <p:grpSpPr bwMode="auto">
          <a:xfrm>
            <a:off x="3646488" y="2444750"/>
            <a:ext cx="650875" cy="590550"/>
            <a:chOff x="3641" y="3471"/>
            <a:chExt cx="1137" cy="1026"/>
          </a:xfrm>
        </p:grpSpPr>
        <p:sp>
          <p:nvSpPr>
            <p:cNvPr id="161836" name="AutoShape 44"/>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37" name="AutoShape 45"/>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38" name="Group 46"/>
          <p:cNvGrpSpPr>
            <a:grpSpLocks noChangeAspect="1"/>
          </p:cNvGrpSpPr>
          <p:nvPr/>
        </p:nvGrpSpPr>
        <p:grpSpPr bwMode="auto">
          <a:xfrm>
            <a:off x="3159125" y="2151063"/>
            <a:ext cx="649288" cy="588962"/>
            <a:chOff x="3641" y="3471"/>
            <a:chExt cx="1137" cy="1026"/>
          </a:xfrm>
        </p:grpSpPr>
        <p:sp>
          <p:nvSpPr>
            <p:cNvPr id="161839" name="AutoShape 47"/>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40" name="AutoShape 48"/>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41" name="Group 49"/>
          <p:cNvGrpSpPr>
            <a:grpSpLocks noChangeAspect="1"/>
          </p:cNvGrpSpPr>
          <p:nvPr/>
        </p:nvGrpSpPr>
        <p:grpSpPr bwMode="auto">
          <a:xfrm>
            <a:off x="3162300" y="1558925"/>
            <a:ext cx="647700" cy="592138"/>
            <a:chOff x="3641" y="3471"/>
            <a:chExt cx="1137" cy="1026"/>
          </a:xfrm>
        </p:grpSpPr>
        <p:sp>
          <p:nvSpPr>
            <p:cNvPr id="161842" name="AutoShape 50"/>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43" name="AutoShape 51"/>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44" name="Group 52"/>
          <p:cNvGrpSpPr>
            <a:grpSpLocks noChangeAspect="1"/>
          </p:cNvGrpSpPr>
          <p:nvPr/>
        </p:nvGrpSpPr>
        <p:grpSpPr bwMode="auto">
          <a:xfrm>
            <a:off x="4133850" y="1558925"/>
            <a:ext cx="649288" cy="592138"/>
            <a:chOff x="3641" y="3471"/>
            <a:chExt cx="1137" cy="1026"/>
          </a:xfrm>
        </p:grpSpPr>
        <p:sp>
          <p:nvSpPr>
            <p:cNvPr id="161845" name="AutoShape 53"/>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46" name="AutoShape 54"/>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47" name="Group 55"/>
          <p:cNvGrpSpPr>
            <a:grpSpLocks noChangeAspect="1"/>
          </p:cNvGrpSpPr>
          <p:nvPr/>
        </p:nvGrpSpPr>
        <p:grpSpPr bwMode="auto">
          <a:xfrm>
            <a:off x="4133850" y="2151063"/>
            <a:ext cx="649288" cy="588962"/>
            <a:chOff x="3641" y="3471"/>
            <a:chExt cx="1137" cy="1026"/>
          </a:xfrm>
        </p:grpSpPr>
        <p:sp>
          <p:nvSpPr>
            <p:cNvPr id="161848" name="AutoShape 56"/>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49" name="AutoShape 57"/>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sp>
        <p:nvSpPr>
          <p:cNvPr id="161851" name="AutoShape 59"/>
          <p:cNvSpPr>
            <a:spLocks noChangeAspect="1" noChangeArrowheads="1"/>
          </p:cNvSpPr>
          <p:nvPr/>
        </p:nvSpPr>
        <p:spPr bwMode="auto">
          <a:xfrm>
            <a:off x="4133850" y="2740025"/>
            <a:ext cx="649288" cy="590550"/>
          </a:xfrm>
          <a:prstGeom prst="hexagon">
            <a:avLst>
              <a:gd name="adj" fmla="val 27487"/>
              <a:gd name="vf" fmla="val 115470"/>
            </a:avLst>
          </a:prstGeom>
          <a:solidFill>
            <a:schemeClr val="bg1"/>
          </a:solidFill>
          <a:ln w="9525">
            <a:solidFill>
              <a:srgbClr val="000000"/>
            </a:solidFill>
            <a:miter lim="800000"/>
            <a:headEnd/>
            <a:tailEnd/>
          </a:ln>
        </p:spPr>
        <p:txBody>
          <a:bodyPr/>
          <a:lstStyle/>
          <a:p>
            <a:endParaRPr lang="en-GB"/>
          </a:p>
        </p:txBody>
      </p:sp>
      <p:sp>
        <p:nvSpPr>
          <p:cNvPr id="161852" name="AutoShape 60"/>
          <p:cNvSpPr>
            <a:spLocks noChangeAspect="1" noChangeArrowheads="1"/>
          </p:cNvSpPr>
          <p:nvPr/>
        </p:nvSpPr>
        <p:spPr bwMode="auto">
          <a:xfrm>
            <a:off x="4422775" y="2970213"/>
            <a:ext cx="69850" cy="103187"/>
          </a:xfrm>
          <a:prstGeom prst="triangle">
            <a:avLst>
              <a:gd name="adj" fmla="val 50000"/>
            </a:avLst>
          </a:prstGeom>
          <a:solidFill>
            <a:schemeClr val="tx1"/>
          </a:solidFill>
          <a:ln w="9525">
            <a:solidFill>
              <a:srgbClr val="000000"/>
            </a:solidFill>
            <a:miter lim="800000"/>
            <a:headEnd/>
            <a:tailEnd/>
          </a:ln>
        </p:spPr>
        <p:txBody>
          <a:bodyPr/>
          <a:lstStyle/>
          <a:p>
            <a:endParaRPr lang="en-GB"/>
          </a:p>
        </p:txBody>
      </p:sp>
      <p:grpSp>
        <p:nvGrpSpPr>
          <p:cNvPr id="161853" name="Group 61"/>
          <p:cNvGrpSpPr>
            <a:grpSpLocks noChangeAspect="1"/>
          </p:cNvGrpSpPr>
          <p:nvPr/>
        </p:nvGrpSpPr>
        <p:grpSpPr bwMode="auto">
          <a:xfrm>
            <a:off x="4619625" y="1849438"/>
            <a:ext cx="649288" cy="592137"/>
            <a:chOff x="3641" y="3471"/>
            <a:chExt cx="1137" cy="1026"/>
          </a:xfrm>
        </p:grpSpPr>
        <p:sp>
          <p:nvSpPr>
            <p:cNvPr id="161854" name="AutoShape 62"/>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55" name="AutoShape 63"/>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grpSp>
        <p:nvGrpSpPr>
          <p:cNvPr id="161856" name="Group 64"/>
          <p:cNvGrpSpPr>
            <a:grpSpLocks noChangeAspect="1"/>
          </p:cNvGrpSpPr>
          <p:nvPr/>
        </p:nvGrpSpPr>
        <p:grpSpPr bwMode="auto">
          <a:xfrm>
            <a:off x="4619625" y="2441575"/>
            <a:ext cx="649288" cy="590550"/>
            <a:chOff x="3641" y="3471"/>
            <a:chExt cx="1137" cy="1026"/>
          </a:xfrm>
        </p:grpSpPr>
        <p:sp>
          <p:nvSpPr>
            <p:cNvPr id="161857" name="AutoShape 65"/>
            <p:cNvSpPr>
              <a:spLocks noChangeAspect="1" noChangeArrowheads="1"/>
            </p:cNvSpPr>
            <p:nvPr/>
          </p:nvSpPr>
          <p:spPr bwMode="auto">
            <a:xfrm>
              <a:off x="3641" y="3471"/>
              <a:ext cx="1137" cy="1026"/>
            </a:xfrm>
            <a:prstGeom prst="hexagon">
              <a:avLst>
                <a:gd name="adj" fmla="val 27705"/>
                <a:gd name="vf" fmla="val 11547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GB"/>
            </a:p>
          </p:txBody>
        </p:sp>
        <p:sp>
          <p:nvSpPr>
            <p:cNvPr id="161858" name="AutoShape 66"/>
            <p:cNvSpPr>
              <a:spLocks noChangeAspect="1" noChangeArrowheads="1"/>
            </p:cNvSpPr>
            <p:nvPr/>
          </p:nvSpPr>
          <p:spPr bwMode="auto">
            <a:xfrm>
              <a:off x="4148" y="3870"/>
              <a:ext cx="120" cy="180"/>
            </a:xfrm>
            <a:prstGeom prst="triangle">
              <a:avLst>
                <a:gd name="adj" fmla="val 50000"/>
              </a:avLst>
            </a:prstGeom>
            <a:solidFill>
              <a:srgbClr val="000000"/>
            </a:solidFill>
            <a:ln w="9525">
              <a:solidFill>
                <a:srgbClr val="000000"/>
              </a:solidFill>
              <a:miter lim="800000"/>
              <a:headEnd/>
              <a:tailEnd/>
            </a:ln>
          </p:spPr>
          <p:txBody>
            <a:bodyPr/>
            <a:lstStyle/>
            <a:p>
              <a:endParaRPr lang="en-GB"/>
            </a:p>
          </p:txBody>
        </p:sp>
      </p:grpSp>
      <p:sp>
        <p:nvSpPr>
          <p:cNvPr id="161859" name="AutoShape 67"/>
          <p:cNvSpPr>
            <a:spLocks noChangeAspect="1"/>
          </p:cNvSpPr>
          <p:nvPr/>
        </p:nvSpPr>
        <p:spPr bwMode="auto">
          <a:xfrm>
            <a:off x="5511800" y="2230438"/>
            <a:ext cx="1468438" cy="173037"/>
          </a:xfrm>
          <a:prstGeom prst="borderCallout1">
            <a:avLst>
              <a:gd name="adj1" fmla="val 45023"/>
              <a:gd name="adj2" fmla="val 104032"/>
              <a:gd name="adj3" fmla="val 59634"/>
              <a:gd name="adj4" fmla="val 103134"/>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stealth" w="med" len="med"/>
              </a14:hiddenLine>
            </a:ext>
          </a:extLst>
        </p:spPr>
        <p:txBody>
          <a:bodyPr lIns="18000" tIns="10800" rIns="18000" bIns="10800"/>
          <a:lstStyle/>
          <a:p>
            <a:pPr eaLnBrk="0" hangingPunct="0"/>
            <a:r>
              <a:rPr lang="en-GB" altLang="ko-KR" sz="900" b="1" dirty="0">
                <a:latin typeface="Verdana" pitchFamily="34" charset="0"/>
                <a:ea typeface="Batang" pitchFamily="18" charset="-127"/>
              </a:rPr>
              <a:t>Modelled</a:t>
            </a:r>
            <a:r>
              <a:rPr lang="en-US" altLang="ko-KR" sz="900" b="1" dirty="0">
                <a:latin typeface="Verdana" pitchFamily="34" charset="0"/>
                <a:ea typeface="Batang" pitchFamily="18" charset="-127"/>
              </a:rPr>
              <a:t> </a:t>
            </a:r>
            <a:r>
              <a:rPr lang="en-US" altLang="ko-KR" sz="900" b="1" dirty="0" smtClean="0">
                <a:latin typeface="Verdana" pitchFamily="34" charset="0"/>
                <a:ea typeface="Batang" pitchFamily="18" charset="-127"/>
              </a:rPr>
              <a:t>cellular system (i.e. CDMA or OFDMA)</a:t>
            </a:r>
            <a:endParaRPr lang="en-US" sz="900" b="1" dirty="0">
              <a:latin typeface="Verdana" pitchFamily="34" charset="0"/>
            </a:endParaRPr>
          </a:p>
        </p:txBody>
      </p:sp>
      <p:sp>
        <p:nvSpPr>
          <p:cNvPr id="161860" name="AutoShape 68"/>
          <p:cNvSpPr>
            <a:spLocks noChangeAspect="1"/>
          </p:cNvSpPr>
          <p:nvPr/>
        </p:nvSpPr>
        <p:spPr bwMode="auto">
          <a:xfrm>
            <a:off x="484188" y="3821113"/>
            <a:ext cx="1711325" cy="319087"/>
          </a:xfrm>
          <a:prstGeom prst="borderCallout1">
            <a:avLst>
              <a:gd name="adj1" fmla="val 36366"/>
              <a:gd name="adj2" fmla="val 103486"/>
              <a:gd name="adj3" fmla="val 33829"/>
              <a:gd name="adj4" fmla="val 105472"/>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stealth" w="med" len="med"/>
              </a14:hiddenLine>
            </a:ext>
          </a:extLst>
        </p:spPr>
        <p:txBody>
          <a:bodyPr lIns="18000" tIns="10800" rIns="18000" bIns="10800"/>
          <a:lstStyle/>
          <a:p>
            <a:pPr eaLnBrk="0" hangingPunct="0"/>
            <a:r>
              <a:rPr lang="en-US" altLang="ko-KR" sz="900" b="1">
                <a:latin typeface="Verdana" pitchFamily="34" charset="0"/>
                <a:ea typeface="Batang" pitchFamily="18" charset="-127"/>
              </a:rPr>
              <a:t>Two auto-generated tiers of auxiliary CDMA cells</a:t>
            </a:r>
            <a:endParaRPr lang="en-US" sz="900" b="1">
              <a:latin typeface="Verdana" pitchFamily="34" charset="0"/>
            </a:endParaRPr>
          </a:p>
        </p:txBody>
      </p:sp>
      <p:sp>
        <p:nvSpPr>
          <p:cNvPr id="161861" name="Line 69"/>
          <p:cNvSpPr>
            <a:spLocks noChangeAspect="1" noChangeShapeType="1"/>
          </p:cNvSpPr>
          <p:nvPr/>
        </p:nvSpPr>
        <p:spPr bwMode="auto">
          <a:xfrm>
            <a:off x="2241550" y="3938588"/>
            <a:ext cx="1566863" cy="127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1862" name="Line 70"/>
          <p:cNvSpPr>
            <a:spLocks noChangeAspect="1" noChangeShapeType="1"/>
          </p:cNvSpPr>
          <p:nvPr/>
        </p:nvSpPr>
        <p:spPr bwMode="auto">
          <a:xfrm flipV="1">
            <a:off x="2241550" y="3392488"/>
            <a:ext cx="914400" cy="546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1863" name="AutoShape 71"/>
          <p:cNvSpPr>
            <a:spLocks noChangeAspect="1"/>
          </p:cNvSpPr>
          <p:nvPr/>
        </p:nvSpPr>
        <p:spPr bwMode="auto">
          <a:xfrm>
            <a:off x="139700" y="1768475"/>
            <a:ext cx="1263650" cy="706438"/>
          </a:xfrm>
          <a:prstGeom prst="borderCallout1">
            <a:avLst>
              <a:gd name="adj1" fmla="val 42486"/>
              <a:gd name="adj2" fmla="val 105639"/>
              <a:gd name="adj3" fmla="val 41347"/>
              <a:gd name="adj4" fmla="val 105528"/>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stealth" w="med" len="med"/>
              </a14:hiddenLine>
            </a:ext>
          </a:extLst>
        </p:spPr>
        <p:txBody>
          <a:bodyPr lIns="18000" tIns="10800" rIns="18000" bIns="10800"/>
          <a:lstStyle/>
          <a:p>
            <a:pPr eaLnBrk="0" hangingPunct="0"/>
            <a:r>
              <a:rPr lang="en-US" altLang="ko-KR" sz="900" b="1">
                <a:latin typeface="Verdana" pitchFamily="34" charset="0"/>
                <a:ea typeface="Batang" pitchFamily="18" charset="-127"/>
              </a:rPr>
              <a:t>Other radio system, counter-part in interference simulation</a:t>
            </a:r>
            <a:endParaRPr lang="en-US" sz="900" b="1">
              <a:latin typeface="Verdana" pitchFamily="34" charset="0"/>
            </a:endParaRPr>
          </a:p>
        </p:txBody>
      </p:sp>
      <p:sp>
        <p:nvSpPr>
          <p:cNvPr id="161864" name="AutoShape 72"/>
          <p:cNvSpPr>
            <a:spLocks noChangeAspect="1"/>
          </p:cNvSpPr>
          <p:nvPr/>
        </p:nvSpPr>
        <p:spPr bwMode="auto">
          <a:xfrm>
            <a:off x="1282700" y="1363663"/>
            <a:ext cx="1050925" cy="303212"/>
          </a:xfrm>
          <a:prstGeom prst="borderCallout1">
            <a:avLst>
              <a:gd name="adj1" fmla="val 42486"/>
              <a:gd name="adj2" fmla="val 105639"/>
              <a:gd name="adj3" fmla="val 68588"/>
              <a:gd name="adj4" fmla="val 101056"/>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stealth" w="med" len="med"/>
              </a14:hiddenLine>
            </a:ext>
          </a:extLst>
        </p:spPr>
        <p:txBody>
          <a:bodyPr lIns="18000" tIns="10800" rIns="18000" bIns="10800"/>
          <a:lstStyle/>
          <a:p>
            <a:pPr eaLnBrk="0" hangingPunct="0"/>
            <a:r>
              <a:rPr lang="en-US" altLang="ko-KR" sz="900" b="1">
                <a:latin typeface="Verdana" pitchFamily="34" charset="0"/>
                <a:ea typeface="Batang" pitchFamily="18" charset="-127"/>
              </a:rPr>
              <a:t>Interferer-Victim distance</a:t>
            </a:r>
            <a:endParaRPr lang="en-US" sz="900" b="1">
              <a:latin typeface="Verdana" pitchFamily="34" charset="0"/>
            </a:endParaRPr>
          </a:p>
        </p:txBody>
      </p:sp>
      <p:sp>
        <p:nvSpPr>
          <p:cNvPr id="161867" name="Line 75"/>
          <p:cNvSpPr>
            <a:spLocks noChangeShapeType="1"/>
          </p:cNvSpPr>
          <p:nvPr/>
        </p:nvSpPr>
        <p:spPr bwMode="auto">
          <a:xfrm>
            <a:off x="1176338" y="2227263"/>
            <a:ext cx="652462" cy="490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1868" name="Line 76"/>
          <p:cNvSpPr>
            <a:spLocks noChangeShapeType="1"/>
          </p:cNvSpPr>
          <p:nvPr/>
        </p:nvSpPr>
        <p:spPr bwMode="auto">
          <a:xfrm>
            <a:off x="2024063" y="1778000"/>
            <a:ext cx="457200" cy="931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18568603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357188" y="5445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GB" sz="3600" b="1" dirty="0" smtClean="0">
                <a:solidFill>
                  <a:srgbClr val="0033CC"/>
                </a:solidFill>
                <a:effectLst>
                  <a:outerShdw blurRad="38100" dist="38100" dir="2700000" algn="tl">
                    <a:srgbClr val="C0C0C0"/>
                  </a:outerShdw>
                </a:effectLst>
                <a:latin typeface="Verdana" pitchFamily="34" charset="0"/>
              </a:rPr>
              <a:t>Several options</a:t>
            </a:r>
            <a:endParaRPr lang="en-US" sz="3600" b="1" dirty="0">
              <a:solidFill>
                <a:srgbClr val="0033CC"/>
              </a:solidFill>
              <a:effectLst>
                <a:outerShdw blurRad="38100" dist="38100" dir="2700000" algn="tl">
                  <a:srgbClr val="C0C0C0"/>
                </a:outerShdw>
              </a:effectLst>
              <a:latin typeface="Verdana"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59" y="1120775"/>
            <a:ext cx="4766355" cy="462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3"/>
          <p:cNvSpPr>
            <a:spLocks noChangeArrowheads="1"/>
          </p:cNvSpPr>
          <p:nvPr/>
        </p:nvSpPr>
        <p:spPr bwMode="auto">
          <a:xfrm>
            <a:off x="5190445" y="2420257"/>
            <a:ext cx="395355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1600" dirty="0" smtClean="0">
                <a:latin typeface="Verdana" pitchFamily="34" charset="0"/>
              </a:rPr>
              <a:t>Application </a:t>
            </a:r>
            <a:r>
              <a:rPr lang="en-GB" sz="1600" dirty="0">
                <a:latin typeface="Verdana" pitchFamily="34" charset="0"/>
              </a:rPr>
              <a:t>of Wrap-Around technique for calculation of distance to closest BS produces effect of “endless” uniform </a:t>
            </a:r>
            <a:r>
              <a:rPr lang="en-GB" sz="1600" dirty="0" smtClean="0">
                <a:latin typeface="Verdana" pitchFamily="34" charset="0"/>
              </a:rPr>
              <a:t>network</a:t>
            </a:r>
          </a:p>
          <a:p>
            <a:pPr marL="342900" indent="-342900" algn="l">
              <a:spcBef>
                <a:spcPct val="20000"/>
              </a:spcBef>
              <a:buClr>
                <a:srgbClr val="FF3300"/>
              </a:buClr>
              <a:buSzPct val="110000"/>
              <a:buFontTx/>
              <a:buChar char="•"/>
            </a:pPr>
            <a:r>
              <a:rPr lang="da-DK" sz="1600" dirty="0" smtClean="0">
                <a:latin typeface="Verdana" pitchFamily="34" charset="0"/>
              </a:rPr>
              <a:t>Only available in 2-tiers option</a:t>
            </a:r>
            <a:endParaRPr lang="en-US" sz="1600" dirty="0">
              <a:latin typeface="Verdana" pitchFamily="34" charset="0"/>
            </a:endParaRPr>
          </a:p>
        </p:txBody>
      </p:sp>
    </p:spTree>
    <p:extLst>
      <p:ext uri="{BB962C8B-B14F-4D97-AF65-F5344CB8AC3E}">
        <p14:creationId xmlns:p14="http://schemas.microsoft.com/office/powerpoint/2010/main" val="190885299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CO Presentation Template">
  <a:themeElements>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O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 Presentation Template</Template>
  <TotalTime>1441</TotalTime>
  <Words>1261</Words>
  <Application>Microsoft Office PowerPoint</Application>
  <PresentationFormat>On-screen Show (4:3)</PresentationFormat>
  <Paragraphs>189</Paragraphs>
  <Slides>36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ECO Presentation Template</vt:lpstr>
      <vt:lpstr>Document</vt:lpstr>
      <vt:lpstr>Overview of CDMA – OFDMA</vt:lpstr>
      <vt:lpstr>Outline</vt:lpstr>
      <vt:lpstr>Commonalities</vt:lpstr>
      <vt:lpstr>CDMA/OFDMA GUI (1/2)</vt:lpstr>
      <vt:lpstr>CDMA/OFDMA GUI (2/2)</vt:lpstr>
      <vt:lpstr>3rd tab when interferer</vt:lpstr>
      <vt:lpstr>SEAMCAT cellular topology</vt:lpstr>
      <vt:lpstr>PowerPoint Presentation</vt:lpstr>
      <vt:lpstr>PowerPoint Presentation</vt:lpstr>
      <vt:lpstr>Pathloss/Effective Pathloss</vt:lpstr>
      <vt:lpstr>Reference Cell</vt:lpstr>
      <vt:lpstr>Network-edge case</vt:lpstr>
      <vt:lpstr>PowerPoint Presentation</vt:lpstr>
      <vt:lpstr>CDMA – GUI</vt:lpstr>
      <vt:lpstr>CDMA - General Settings</vt:lpstr>
      <vt:lpstr>CDMA capacity finding</vt:lpstr>
      <vt:lpstr>CDMA UL and DL as victim</vt:lpstr>
      <vt:lpstr>CDMA UL – network noise rise</vt:lpstr>
      <vt:lpstr>CDMA UL – cell noise rise</vt:lpstr>
      <vt:lpstr>CDMA Link Level Data</vt:lpstr>
      <vt:lpstr>LLD - DL</vt:lpstr>
      <vt:lpstr>LLD - UL</vt:lpstr>
      <vt:lpstr>CDMA results</vt:lpstr>
      <vt:lpstr>Exercise #1 - CDMA</vt:lpstr>
      <vt:lpstr>OFDMA - GUI</vt:lpstr>
      <vt:lpstr>OFDMA – General settings</vt:lpstr>
      <vt:lpstr>OFDMA capacity</vt:lpstr>
      <vt:lpstr>Pathloss Correlation</vt:lpstr>
      <vt:lpstr>Frequency UL</vt:lpstr>
      <vt:lpstr>OFDMA DL SINR</vt:lpstr>
      <vt:lpstr>OFDMA UL SINR</vt:lpstr>
      <vt:lpstr>LTE Link-to-system level mapping</vt:lpstr>
      <vt:lpstr>OFDMA results</vt:lpstr>
      <vt:lpstr>Exercise #2 - OFDMA</vt:lpstr>
      <vt:lpstr>Conclusions</vt:lpstr>
      <vt:lpstr>Thank you - Any questions?</vt:lpstr>
    </vt:vector>
  </TitlesOfParts>
  <Company>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of Unwanted and Blocking  Interference Modes Introduction to Overloading</dc:title>
  <dc:subject/>
  <dc:creator>marc</dc:creator>
  <cp:lastModifiedBy>Jean-Philippe Kermoal</cp:lastModifiedBy>
  <cp:revision>77</cp:revision>
  <cp:lastPrinted>2012-06-01T07:02:38Z</cp:lastPrinted>
  <dcterms:created xsi:type="dcterms:W3CDTF">2009-11-26T16:02:25Z</dcterms:created>
  <dcterms:modified xsi:type="dcterms:W3CDTF">2013-06-06T09:58:21Z</dcterms:modified>
</cp:coreProperties>
</file>