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4" r:id="rId3"/>
    <p:sldId id="328" r:id="rId4"/>
    <p:sldId id="326" r:id="rId5"/>
    <p:sldId id="332" r:id="rId6"/>
    <p:sldId id="331" r:id="rId7"/>
    <p:sldId id="330" r:id="rId8"/>
    <p:sldId id="333" r:id="rId9"/>
    <p:sldId id="327" r:id="rId10"/>
    <p:sldId id="336" r:id="rId11"/>
    <p:sldId id="329" r:id="rId12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0033CC"/>
    <a:srgbClr val="CCFFCC"/>
    <a:srgbClr val="FF3300"/>
    <a:srgbClr val="3333FF"/>
    <a:srgbClr val="CCFFFF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9427" autoAdjust="0"/>
  </p:normalViewPr>
  <p:slideViewPr>
    <p:cSldViewPr snapToGrid="0" showGuides="1">
      <p:cViewPr varScale="1">
        <p:scale>
          <a:sx n="135" d="100"/>
          <a:sy n="135" d="100"/>
        </p:scale>
        <p:origin x="-930" y="-90"/>
      </p:cViewPr>
      <p:guideLst>
        <p:guide orient="horz" pos="2160"/>
        <p:guide pos="2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3D013-C16B-467F-A242-F0C1A574A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334BA5-58D5-4C89-8313-788CAA3A1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798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5CF67-13AC-4B62-9061-0365D0FDBF96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9E89B-6675-4B06-AC4C-77B3145E93CF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0F969-9430-473F-AB55-468A73AB0D0F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62945-49BF-40E8-BA37-838CAC44C28F}" type="slidenum">
              <a:rPr lang="en-US"/>
              <a:pPr/>
              <a:t>9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9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4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3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5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2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7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02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377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Jean-Philippe </a:t>
            </a:r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9D6BB1EF-0018-43C8-89D9-C74AFD4A0817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Philippe.Kermoal@eco.cep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ept.org/ec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actool.seamcat.d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2"/>
                </a:solidFill>
              </a:rPr>
              <a:t>SEAMCAT Benchmarking and Quality control</a:t>
            </a:r>
            <a:endParaRPr lang="en-GB" sz="44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- SEAMCAT Manager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10 February 2014</a:t>
            </a:r>
          </a:p>
          <a:p>
            <a:r>
              <a:rPr lang="da-DK" sz="1400" dirty="0" smtClean="0">
                <a:solidFill>
                  <a:schemeClr val="accent2"/>
                </a:solidFill>
              </a:rPr>
              <a:t>(</a:t>
            </a:r>
            <a:r>
              <a:rPr lang="da-DK" sz="1400" dirty="0" smtClean="0">
                <a:solidFill>
                  <a:schemeClr val="accent2"/>
                </a:solidFill>
                <a:hlinkClick r:id="rId3"/>
              </a:rPr>
              <a:t>Jean-Philippe.Kermoal@eco.cept.org</a:t>
            </a:r>
            <a:r>
              <a:rPr lang="da-DK" sz="1400" dirty="0" smtClean="0">
                <a:solidFill>
                  <a:schemeClr val="accent2"/>
                </a:solidFill>
              </a:rPr>
              <a:t>)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62812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4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860492" cy="187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Example: ITU-R P.452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152650"/>
            <a:ext cx="845661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 bwMode="auto">
          <a:xfrm flipH="1">
            <a:off x="5970419" y="2625677"/>
            <a:ext cx="1174652" cy="963637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input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 flipH="1">
            <a:off x="5970419" y="4198914"/>
            <a:ext cx="1174652" cy="37982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744"/>
            <a:ext cx="8229600" cy="4276725"/>
          </a:xfrm>
        </p:spPr>
        <p:txBody>
          <a:bodyPr/>
          <a:lstStyle/>
          <a:p>
            <a:r>
              <a:rPr lang="da-DK" sz="2200" dirty="0" smtClean="0"/>
              <a:t>ECO has a record of changes to the tool since 2007</a:t>
            </a:r>
          </a:p>
          <a:p>
            <a:r>
              <a:rPr lang="da-DK" sz="2200" dirty="0" smtClean="0"/>
              <a:t>1151 tickets have created (10 Feb. 2014).</a:t>
            </a:r>
          </a:p>
          <a:p>
            <a:r>
              <a:rPr lang="da-DK" sz="2200" dirty="0" smtClean="0"/>
              <a:t>Transparent process</a:t>
            </a:r>
          </a:p>
          <a:p>
            <a:r>
              <a:rPr lang="da-DK" sz="2200" dirty="0" smtClean="0"/>
              <a:t>STG is responsible for  benchmarking and quality control of SEAMCAT</a:t>
            </a:r>
          </a:p>
          <a:p>
            <a:r>
              <a:rPr lang="da-DK" sz="2200" dirty="0" smtClean="0"/>
              <a:t>STG reports to WGSE on work status and future planning</a:t>
            </a:r>
          </a:p>
          <a:p>
            <a:r>
              <a:rPr lang="da-DK" sz="2200" dirty="0" smtClean="0"/>
              <a:t>Benchmarking and quality control has made SEAMCAT a robust and professional interference calculation software</a:t>
            </a:r>
          </a:p>
          <a:p>
            <a:r>
              <a:rPr lang="da-DK" sz="2200" dirty="0" smtClean="0"/>
              <a:t>Strategic tool to the CEPT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561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Tractool: </a:t>
            </a:r>
            <a:r>
              <a:rPr lang="da-DK" dirty="0" smtClean="0"/>
              <a:t>collect any feedback from users (i.e. Possible error, verified error, enhancement, new feature, editorial, task, clarification)</a:t>
            </a:r>
          </a:p>
          <a:p>
            <a:r>
              <a:rPr lang="da-DK" b="1" dirty="0" smtClean="0"/>
              <a:t>Benchmarking:</a:t>
            </a:r>
            <a:r>
              <a:rPr lang="en-GB" dirty="0" smtClean="0"/>
              <a:t> Ensure that the code are the same from one release to another. Any changes is detected and carefully analysis (wanted or unwanted change)</a:t>
            </a:r>
          </a:p>
          <a:p>
            <a:r>
              <a:rPr lang="da-DK" b="1" dirty="0" smtClean="0"/>
              <a:t>Quality control:</a:t>
            </a:r>
            <a:r>
              <a:rPr lang="da-DK" dirty="0" smtClean="0"/>
              <a:t> Ensure that the implementation respect the specification defined by STG, i.e. that the algorithm is corrected, 2+2 = 4</a:t>
            </a:r>
          </a:p>
          <a:p>
            <a:r>
              <a:rPr lang="da-DK" b="1" dirty="0" smtClean="0"/>
              <a:t>Solution: </a:t>
            </a:r>
            <a:r>
              <a:rPr lang="da-DK" dirty="0" smtClean="0"/>
              <a:t>Junit</a:t>
            </a:r>
          </a:p>
        </p:txBody>
      </p:sp>
    </p:spTree>
    <p:extLst>
      <p:ext uri="{BB962C8B-B14F-4D97-AF65-F5344CB8AC3E}">
        <p14:creationId xmlns:p14="http://schemas.microsoft.com/office/powerpoint/2010/main" val="4380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436563"/>
            <a:ext cx="7994650" cy="1143000"/>
          </a:xfrm>
        </p:spPr>
        <p:txBody>
          <a:bodyPr/>
          <a:lstStyle/>
          <a:p>
            <a:r>
              <a:rPr lang="en-US" dirty="0"/>
              <a:t>On-Line </a:t>
            </a:r>
            <a:r>
              <a:rPr lang="en-US" dirty="0" smtClean="0"/>
              <a:t>management </a:t>
            </a:r>
            <a:br>
              <a:rPr lang="en-US" dirty="0" smtClean="0"/>
            </a:br>
            <a:r>
              <a:rPr lang="en-US" dirty="0" smtClean="0"/>
              <a:t>based database</a:t>
            </a:r>
            <a:endParaRPr lang="en-GB" dirty="0"/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33" y="1795235"/>
            <a:ext cx="6817030" cy="398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4340678" y="2702719"/>
            <a:ext cx="652463" cy="363538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141288"/>
            <a:ext cx="7994650" cy="1143000"/>
          </a:xfrm>
        </p:spPr>
        <p:txBody>
          <a:bodyPr/>
          <a:lstStyle/>
          <a:p>
            <a:r>
              <a:rPr lang="en-US"/>
              <a:t>TracTool</a:t>
            </a:r>
            <a:endParaRPr lang="en-GB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74663" y="1704975"/>
            <a:ext cx="80581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>
                <a:latin typeface="Verdana" pitchFamily="34" charset="0"/>
              </a:rPr>
              <a:t>Ticket based project and service desked management</a:t>
            </a:r>
            <a:endParaRPr lang="en-US" sz="24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Web based interface used to keep track of all technical SEAMCAT development tasks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Available for all registered users to follow at: </a:t>
            </a:r>
            <a:r>
              <a:rPr lang="en-US" sz="2400" dirty="0">
                <a:latin typeface="Verdana" pitchFamily="34" charset="0"/>
                <a:hlinkClick r:id="rId3"/>
              </a:rPr>
              <a:t>http://tractool.seamcat.org</a:t>
            </a:r>
            <a:r>
              <a:rPr lang="en-US" sz="2400" dirty="0">
                <a:latin typeface="Verdana" pitchFamily="34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Report bugs and keep track of resolutions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Provides detailed information on the changes incorporated into every new </a:t>
            </a:r>
            <a:r>
              <a:rPr lang="en-US" sz="2400" dirty="0" smtClean="0">
                <a:latin typeface="Verdana" pitchFamily="34" charset="0"/>
              </a:rPr>
              <a:t>release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History of changes to the code available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Benchmarking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Before any official release, a mandatory benchmark routine is performed.</a:t>
            </a:r>
          </a:p>
          <a:p>
            <a:pPr lvl="1"/>
            <a:r>
              <a:rPr lang="da-DK" dirty="0" smtClean="0"/>
              <a:t>Allow controling that no unintended changes have been  made</a:t>
            </a:r>
          </a:p>
          <a:p>
            <a:pPr lvl="1"/>
            <a:r>
              <a:rPr lang="da-DK" dirty="0" smtClean="0"/>
              <a:t>Allow checking that changes are due to modification requested by STG</a:t>
            </a:r>
          </a:p>
          <a:p>
            <a:pPr lvl="1"/>
            <a:r>
              <a:rPr lang="da-DK" dirty="0" smtClean="0"/>
              <a:t>187 workspaces are being tested (Feb 2014).</a:t>
            </a:r>
          </a:p>
          <a:p>
            <a:pPr lvl="1"/>
            <a:r>
              <a:rPr lang="da-DK" dirty="0" smtClean="0"/>
              <a:t>Administrations are encouraged to provide, through STG, new workspaces to be added to the list.</a:t>
            </a:r>
          </a:p>
        </p:txBody>
      </p:sp>
    </p:spTree>
    <p:extLst>
      <p:ext uri="{BB962C8B-B14F-4D97-AF65-F5344CB8AC3E}">
        <p14:creationId xmlns:p14="http://schemas.microsoft.com/office/powerpoint/2010/main" val="39711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Example of a benckmark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4" y="1794731"/>
            <a:ext cx="7364436" cy="397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 bwMode="auto">
          <a:xfrm>
            <a:off x="5057335" y="1321014"/>
            <a:ext cx="1842868" cy="604911"/>
          </a:xfrm>
          <a:prstGeom prst="wedgeRoundRectCallout">
            <a:avLst>
              <a:gd name="adj1" fmla="val -79188"/>
              <a:gd name="adj2" fmla="val 103043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Calling a specific</a:t>
            </a: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workspace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09360" y="2096087"/>
            <a:ext cx="2539219" cy="647114"/>
          </a:xfrm>
          <a:prstGeom prst="wedgeRoundRectCallout">
            <a:avLst>
              <a:gd name="adj1" fmla="val -84664"/>
              <a:gd name="adj2" fmla="val 100262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Extract</a:t>
            </a: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parameters to be compared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161648" y="4922343"/>
            <a:ext cx="2820573" cy="604911"/>
          </a:xfrm>
          <a:prstGeom prst="wedgeRoundRectCallout">
            <a:avLst>
              <a:gd name="adj1" fmla="val -125551"/>
              <a:gd name="adj2" fmla="val 22809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Compare calculate values with expected results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103034" y="3780514"/>
            <a:ext cx="2539219" cy="647114"/>
          </a:xfrm>
          <a:prstGeom prst="wedgeRoundRectCallout">
            <a:avLst>
              <a:gd name="adj1" fmla="val -84664"/>
              <a:gd name="adj2" fmla="val 100262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Print results during testing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Benchmarking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1" y="2435648"/>
            <a:ext cx="8148490" cy="263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 bwMode="auto">
          <a:xfrm>
            <a:off x="865164" y="1420837"/>
            <a:ext cx="1842868" cy="604911"/>
          </a:xfrm>
          <a:prstGeom prst="wedgeRoundRectCallout">
            <a:avLst>
              <a:gd name="adj1" fmla="val -31478"/>
              <a:gd name="adj2" fmla="val 143740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Sequence of 187</a:t>
            </a: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workspaces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851010" y="1270781"/>
            <a:ext cx="1842868" cy="604911"/>
          </a:xfrm>
          <a:prstGeom prst="wedgeRoundRectCallout">
            <a:avLst>
              <a:gd name="adj1" fmla="val 140659"/>
              <a:gd name="adj2" fmla="val 225135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Passed/failed </a:t>
            </a:r>
            <a:r>
              <a:rPr lang="da-DK" sz="1600" dirty="0" smtClean="0">
                <a:solidFill>
                  <a:schemeClr val="bg1"/>
                </a:solidFill>
              </a:rPr>
              <a:t>results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403232" y="5271690"/>
            <a:ext cx="1683434" cy="446827"/>
          </a:xfrm>
          <a:prstGeom prst="wedgeRoundRectCallout">
            <a:avLst>
              <a:gd name="adj1" fmla="val -13699"/>
              <a:gd name="adj2" fmla="val -469862"/>
              <a:gd name="adj3" fmla="val 16667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Printed results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514536" y="5233003"/>
            <a:ext cx="3087858" cy="457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Environment: IntelliJ IDEA</a:t>
            </a:r>
            <a:r>
              <a:rPr kumimoji="0" lang="da-DK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7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Interim benchmarking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Early 2014, interim benchmarking will be performed automaticaly for each commit.</a:t>
            </a:r>
          </a:p>
          <a:p>
            <a:r>
              <a:rPr lang="da-DK" dirty="0" smtClean="0"/>
              <a:t>During any commit of a new codes, SEAMCAT will be crossed checked.</a:t>
            </a:r>
          </a:p>
          <a:p>
            <a:pPr lvl="1"/>
            <a:r>
              <a:rPr lang="da-DK" dirty="0" smtClean="0"/>
              <a:t>Day benchmark: specific workspaces are selected as they are more likely to be affected by the changes made (generic or CDMA/OFDMA) (about 10 min)</a:t>
            </a:r>
          </a:p>
          <a:p>
            <a:pPr lvl="1"/>
            <a:r>
              <a:rPr lang="da-DK" dirty="0" smtClean="0"/>
              <a:t>Night benchmarking: all the workspaces are checked (about 3 hours)</a:t>
            </a:r>
          </a:p>
          <a:p>
            <a:r>
              <a:rPr lang="da-DK" dirty="0" smtClean="0"/>
              <a:t>Between 2 official release, it can happen that 20 to 50 or more commits have been done.</a:t>
            </a:r>
          </a:p>
        </p:txBody>
      </p:sp>
    </p:spTree>
    <p:extLst>
      <p:ext uri="{BB962C8B-B14F-4D97-AF65-F5344CB8AC3E}">
        <p14:creationId xmlns:p14="http://schemas.microsoft.com/office/powerpoint/2010/main" val="16106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20663"/>
            <a:ext cx="7994650" cy="1143000"/>
          </a:xfrm>
        </p:spPr>
        <p:txBody>
          <a:bodyPr/>
          <a:lstStyle/>
          <a:p>
            <a:r>
              <a:rPr lang="en-US" dirty="0" smtClean="0"/>
              <a:t>Quality control</a:t>
            </a:r>
            <a:endParaRPr lang="en-GB" dirty="0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14313" y="1387475"/>
            <a:ext cx="805815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+mj-lt"/>
              </a:rPr>
              <a:t>Ensure </a:t>
            </a:r>
            <a:r>
              <a:rPr lang="da-DK" sz="2400" dirty="0">
                <a:latin typeface="+mj-lt"/>
              </a:rPr>
              <a:t>that the implementation respect the specification defined by </a:t>
            </a:r>
            <a:r>
              <a:rPr lang="da-DK" sz="2400" dirty="0" smtClean="0">
                <a:latin typeface="+mj-lt"/>
              </a:rPr>
              <a:t>STG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+mj-lt"/>
              </a:rPr>
              <a:t>Investigates small module of SEAMCAT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+mj-lt"/>
              </a:rPr>
              <a:t>Propagation model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+mj-lt"/>
              </a:rPr>
              <a:t>Angle calculation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+mj-lt"/>
              </a:rPr>
              <a:t>Etc...</a:t>
            </a:r>
            <a:endParaRPr lang="da-DK" sz="2400" dirty="0">
              <a:latin typeface="+mj-lt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</a:pPr>
            <a:endParaRPr lang="en-US" sz="2400" dirty="0">
              <a:solidFill>
                <a:srgbClr val="FF3300"/>
              </a:solidFill>
              <a:latin typeface="+mj-lt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4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2" y="2714332"/>
            <a:ext cx="2335708" cy="386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6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483</Words>
  <Application>Microsoft Office PowerPoint</Application>
  <PresentationFormat>On-screen Show (4:3)</PresentationFormat>
  <Paragraphs>76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ECO Presentation Template</vt:lpstr>
      <vt:lpstr>SEAMCAT Benchmarking and Quality control</vt:lpstr>
      <vt:lpstr>Overview</vt:lpstr>
      <vt:lpstr>On-Line management  based database</vt:lpstr>
      <vt:lpstr>TracTool</vt:lpstr>
      <vt:lpstr>Benchmarking</vt:lpstr>
      <vt:lpstr>Example of a benckmark</vt:lpstr>
      <vt:lpstr>Benchmarking</vt:lpstr>
      <vt:lpstr>Interim benchmarking</vt:lpstr>
      <vt:lpstr>Quality control</vt:lpstr>
      <vt:lpstr>Example: ITU-R P.452</vt:lpstr>
      <vt:lpstr>Conclusion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105</cp:revision>
  <cp:lastPrinted>2013-11-20T07:38:31Z</cp:lastPrinted>
  <dcterms:created xsi:type="dcterms:W3CDTF">2009-11-16T09:45:08Z</dcterms:created>
  <dcterms:modified xsi:type="dcterms:W3CDTF">2014-03-05T11:35:03Z</dcterms:modified>
</cp:coreProperties>
</file>