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3" r:id="rId3"/>
    <p:sldId id="314" r:id="rId4"/>
    <p:sldId id="262" r:id="rId5"/>
    <p:sldId id="263" r:id="rId6"/>
    <p:sldId id="264" r:id="rId7"/>
    <p:sldId id="265" r:id="rId8"/>
    <p:sldId id="326" r:id="rId9"/>
    <p:sldId id="328" r:id="rId10"/>
    <p:sldId id="270" r:id="rId11"/>
    <p:sldId id="271" r:id="rId12"/>
    <p:sldId id="272" r:id="rId13"/>
    <p:sldId id="274" r:id="rId14"/>
    <p:sldId id="275" r:id="rId15"/>
    <p:sldId id="333" r:id="rId16"/>
    <p:sldId id="334" r:id="rId17"/>
    <p:sldId id="305" r:id="rId18"/>
    <p:sldId id="318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FFFF00"/>
    <a:srgbClr val="3333FF"/>
    <a:srgbClr val="CCFFCC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9427" autoAdjust="0"/>
  </p:normalViewPr>
  <p:slideViewPr>
    <p:cSldViewPr snapToGrid="0" showGuides="1">
      <p:cViewPr varScale="1">
        <p:scale>
          <a:sx n="135" d="100"/>
          <a:sy n="135" d="100"/>
        </p:scale>
        <p:origin x="-930" y="-90"/>
      </p:cViewPr>
      <p:guideLst>
        <p:guide orient="horz" pos="2160"/>
        <p:guide pos="2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02F8FBB-1A0C-413D-AC64-90348398FD1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Spectrum Engineering</a:t>
          </a:r>
          <a:endParaRPr lang="en-GB" dirty="0">
            <a:solidFill>
              <a:srgbClr val="FFFFFF"/>
            </a:solidFill>
          </a:endParaRPr>
        </a:p>
      </dgm:t>
    </dgm:pt>
    <dgm:pt modelId="{33A40398-9373-42FB-9303-C27CEA94FDE2}" type="par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E1F5B394-848C-4185-8A22-42DC543B8941}" type="sib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145ACF8E-15AB-4976-BEF1-DE47F2FE3587}">
      <dgm:prSet phldrT="[Text]"/>
      <dgm:spPr/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SEAMCAT</a:t>
          </a:r>
        </a:p>
      </dgm:t>
    </dgm:pt>
    <dgm:pt modelId="{A53FE39E-5236-48FF-9742-3754D69D82EF}" type="parTrans" cxnId="{26F01A1A-A38E-476F-9CD4-CC6A6548623F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6B555E9C-B4AD-44B9-B5E3-85F003BD0DCF}" type="sibTrans" cxnId="{26F01A1A-A38E-476F-9CD4-CC6A6548623F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CD0F07CF-C819-4E04-A65C-3255E20748AC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Conclusions</a:t>
          </a:r>
          <a:endParaRPr lang="en-GB" dirty="0">
            <a:solidFill>
              <a:srgbClr val="FFFFFF"/>
            </a:solidFill>
          </a:endParaRPr>
        </a:p>
      </dgm:t>
    </dgm:pt>
    <dgm:pt modelId="{EB83C95B-DE10-4145-BE2C-5C36FDA6D411}" type="parTrans" cxnId="{21724541-B4DC-4DF9-8481-A6DDDDA9D200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B9E1ABC2-6FF8-4E5F-B654-8019D401D67F}" type="sibTrans" cxnId="{21724541-B4DC-4DF9-8481-A6DDDDA9D200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3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3"/>
      <dgm:spPr/>
    </dgm:pt>
    <dgm:pt modelId="{EB343CFF-B486-40AF-81CE-F367846CE573}" type="pres">
      <dgm:prSet presAssocID="{9989F0AD-7E34-43E5-9B8D-8929CA8171BA}" presName="dstNode" presStyleLbl="node1" presStyleIdx="0" presStyleCnt="3"/>
      <dgm:spPr/>
    </dgm:pt>
    <dgm:pt modelId="{C514C191-6BFF-4583-BDB7-61E252412A95}" type="pres">
      <dgm:prSet presAssocID="{702F8FBB-1A0C-413D-AC64-90348398FD1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CA503E-2E80-4379-BD56-965C8A2E94CA}" type="pres">
      <dgm:prSet presAssocID="{702F8FBB-1A0C-413D-AC64-90348398FD1F}" presName="accent_1" presStyleCnt="0"/>
      <dgm:spPr/>
    </dgm:pt>
    <dgm:pt modelId="{03CE2164-A15C-4C93-8505-668917F2A20A}" type="pres">
      <dgm:prSet presAssocID="{702F8FBB-1A0C-413D-AC64-90348398FD1F}" presName="accentRepeatNode" presStyleLbl="solidFgAcc1" presStyleIdx="0" presStyleCnt="3"/>
      <dgm:spPr/>
    </dgm:pt>
    <dgm:pt modelId="{0C8903A5-6EB1-4758-995A-16C6C671E651}" type="pres">
      <dgm:prSet presAssocID="{145ACF8E-15AB-4976-BEF1-DE47F2FE358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EB1F54-4B43-42F7-92C1-90B540930220}" type="pres">
      <dgm:prSet presAssocID="{145ACF8E-15AB-4976-BEF1-DE47F2FE3587}" presName="accent_2" presStyleCnt="0"/>
      <dgm:spPr/>
    </dgm:pt>
    <dgm:pt modelId="{0D8111F5-A4BE-417F-B912-CDF2BD1C4DAB}" type="pres">
      <dgm:prSet presAssocID="{145ACF8E-15AB-4976-BEF1-DE47F2FE3587}" presName="accentRepeatNode" presStyleLbl="solidFgAcc1" presStyleIdx="1" presStyleCnt="3"/>
      <dgm:spPr/>
    </dgm:pt>
    <dgm:pt modelId="{BE3BD16C-8A50-424C-A7E7-05554E5B74F0}" type="pres">
      <dgm:prSet presAssocID="{CD0F07CF-C819-4E04-A65C-3255E20748A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211CCF-8F22-4C89-8905-E6341663CCA8}" type="pres">
      <dgm:prSet presAssocID="{CD0F07CF-C819-4E04-A65C-3255E20748AC}" presName="accent_3" presStyleCnt="0"/>
      <dgm:spPr/>
    </dgm:pt>
    <dgm:pt modelId="{F37D63E5-7A4E-4809-8566-1DA8D18A8092}" type="pres">
      <dgm:prSet presAssocID="{CD0F07CF-C819-4E04-A65C-3255E20748AC}" presName="accentRepeatNode" presStyleLbl="solidFgAcc1" presStyleIdx="2" presStyleCnt="3"/>
      <dgm:spPr/>
    </dgm:pt>
  </dgm:ptLst>
  <dgm:cxnLst>
    <dgm:cxn modelId="{2977A994-3717-4183-8D23-1F67F4960ECD}" type="presOf" srcId="{702F8FBB-1A0C-413D-AC64-90348398FD1F}" destId="{C514C191-6BFF-4583-BDB7-61E252412A95}" srcOrd="0" destOrd="0" presId="urn:microsoft.com/office/officeart/2008/layout/VerticalCurvedList"/>
    <dgm:cxn modelId="{F7E84DB4-854F-4F8F-9477-20502FBD5236}" type="presOf" srcId="{CD0F07CF-C819-4E04-A65C-3255E20748AC}" destId="{BE3BD16C-8A50-424C-A7E7-05554E5B74F0}" srcOrd="0" destOrd="0" presId="urn:microsoft.com/office/officeart/2008/layout/VerticalCurvedList"/>
    <dgm:cxn modelId="{6BAACF54-6FEA-4746-8B21-05F37219EE7C}" srcId="{9989F0AD-7E34-43E5-9B8D-8929CA8171BA}" destId="{702F8FBB-1A0C-413D-AC64-90348398FD1F}" srcOrd="0" destOrd="0" parTransId="{33A40398-9373-42FB-9303-C27CEA94FDE2}" sibTransId="{E1F5B394-848C-4185-8A22-42DC543B8941}"/>
    <dgm:cxn modelId="{272FAF0E-2508-408C-93ED-18B5E88A9469}" type="presOf" srcId="{145ACF8E-15AB-4976-BEF1-DE47F2FE3587}" destId="{0C8903A5-6EB1-4758-995A-16C6C671E651}" srcOrd="0" destOrd="0" presId="urn:microsoft.com/office/officeart/2008/layout/VerticalCurvedList"/>
    <dgm:cxn modelId="{26F01A1A-A38E-476F-9CD4-CC6A6548623F}" srcId="{9989F0AD-7E34-43E5-9B8D-8929CA8171BA}" destId="{145ACF8E-15AB-4976-BEF1-DE47F2FE3587}" srcOrd="1" destOrd="0" parTransId="{A53FE39E-5236-48FF-9742-3754D69D82EF}" sibTransId="{6B555E9C-B4AD-44B9-B5E3-85F003BD0DCF}"/>
    <dgm:cxn modelId="{6A87B434-0D61-4E8A-B0DD-F40837FAE209}" type="presOf" srcId="{E1F5B394-848C-4185-8A22-42DC543B8941}" destId="{0A8B37C6-498C-4208-BF8E-6AC2EB4F4BCB}" srcOrd="0" destOrd="0" presId="urn:microsoft.com/office/officeart/2008/layout/VerticalCurvedList"/>
    <dgm:cxn modelId="{21724541-B4DC-4DF9-8481-A6DDDDA9D200}" srcId="{9989F0AD-7E34-43E5-9B8D-8929CA8171BA}" destId="{CD0F07CF-C819-4E04-A65C-3255E20748AC}" srcOrd="2" destOrd="0" parTransId="{EB83C95B-DE10-4145-BE2C-5C36FDA6D411}" sibTransId="{B9E1ABC2-6FF8-4E5F-B654-8019D401D67F}"/>
    <dgm:cxn modelId="{BA9B24CF-F1C6-4631-B7BC-B40FE50E2797}" type="presOf" srcId="{9989F0AD-7E34-43E5-9B8D-8929CA8171BA}" destId="{2D407713-5F0F-4A32-82CD-E4E9D852B59D}" srcOrd="0" destOrd="0" presId="urn:microsoft.com/office/officeart/2008/layout/VerticalCurvedList"/>
    <dgm:cxn modelId="{C0C32437-E561-47E0-9AFB-892E761E726C}" type="presParOf" srcId="{2D407713-5F0F-4A32-82CD-E4E9D852B59D}" destId="{F2E2C7D7-EE3A-44A2-9F8E-2386E19E933F}" srcOrd="0" destOrd="0" presId="urn:microsoft.com/office/officeart/2008/layout/VerticalCurvedList"/>
    <dgm:cxn modelId="{8D3A90A0-93E9-49AF-9341-C49FD85AD8EB}" type="presParOf" srcId="{F2E2C7D7-EE3A-44A2-9F8E-2386E19E933F}" destId="{B0E9A388-86D8-40DD-ACF2-444698672024}" srcOrd="0" destOrd="0" presId="urn:microsoft.com/office/officeart/2008/layout/VerticalCurvedList"/>
    <dgm:cxn modelId="{FC648D82-6903-4886-9F05-A4502FE6DE5C}" type="presParOf" srcId="{B0E9A388-86D8-40DD-ACF2-444698672024}" destId="{01A8FD31-26DD-4298-9247-239514808DA0}" srcOrd="0" destOrd="0" presId="urn:microsoft.com/office/officeart/2008/layout/VerticalCurvedList"/>
    <dgm:cxn modelId="{F0F032BC-459C-43FD-A341-0B749292B526}" type="presParOf" srcId="{B0E9A388-86D8-40DD-ACF2-444698672024}" destId="{0A8B37C6-498C-4208-BF8E-6AC2EB4F4BCB}" srcOrd="1" destOrd="0" presId="urn:microsoft.com/office/officeart/2008/layout/VerticalCurvedList"/>
    <dgm:cxn modelId="{D5848582-B05F-45DD-AFD1-2B1209435A78}" type="presParOf" srcId="{B0E9A388-86D8-40DD-ACF2-444698672024}" destId="{B3E74355-5E18-4EE0-87D4-F4410FF53739}" srcOrd="2" destOrd="0" presId="urn:microsoft.com/office/officeart/2008/layout/VerticalCurvedList"/>
    <dgm:cxn modelId="{EDA1BAD1-927A-4468-8D3E-FCCB3391A0FB}" type="presParOf" srcId="{B0E9A388-86D8-40DD-ACF2-444698672024}" destId="{EB343CFF-B486-40AF-81CE-F367846CE573}" srcOrd="3" destOrd="0" presId="urn:microsoft.com/office/officeart/2008/layout/VerticalCurvedList"/>
    <dgm:cxn modelId="{22806265-EAF8-4E4C-AE80-F94384142BF4}" type="presParOf" srcId="{F2E2C7D7-EE3A-44A2-9F8E-2386E19E933F}" destId="{C514C191-6BFF-4583-BDB7-61E252412A95}" srcOrd="1" destOrd="0" presId="urn:microsoft.com/office/officeart/2008/layout/VerticalCurvedList"/>
    <dgm:cxn modelId="{0E42C379-0A2C-4448-9F03-4D23B2F579BF}" type="presParOf" srcId="{F2E2C7D7-EE3A-44A2-9F8E-2386E19E933F}" destId="{D5CA503E-2E80-4379-BD56-965C8A2E94CA}" srcOrd="2" destOrd="0" presId="urn:microsoft.com/office/officeart/2008/layout/VerticalCurvedList"/>
    <dgm:cxn modelId="{994B1C66-74BF-4480-ADA3-6EBAA6559FE4}" type="presParOf" srcId="{D5CA503E-2E80-4379-BD56-965C8A2E94CA}" destId="{03CE2164-A15C-4C93-8505-668917F2A20A}" srcOrd="0" destOrd="0" presId="urn:microsoft.com/office/officeart/2008/layout/VerticalCurvedList"/>
    <dgm:cxn modelId="{DDB7094D-69E1-4D48-9791-129C7CDAEFC5}" type="presParOf" srcId="{F2E2C7D7-EE3A-44A2-9F8E-2386E19E933F}" destId="{0C8903A5-6EB1-4758-995A-16C6C671E651}" srcOrd="3" destOrd="0" presId="urn:microsoft.com/office/officeart/2008/layout/VerticalCurvedList"/>
    <dgm:cxn modelId="{8B1113AE-629E-47A5-899C-BCE3DDAC1BA0}" type="presParOf" srcId="{F2E2C7D7-EE3A-44A2-9F8E-2386E19E933F}" destId="{B7EB1F54-4B43-42F7-92C1-90B540930220}" srcOrd="4" destOrd="0" presId="urn:microsoft.com/office/officeart/2008/layout/VerticalCurvedList"/>
    <dgm:cxn modelId="{4087C87E-3078-42DA-920C-31A738772582}" type="presParOf" srcId="{B7EB1F54-4B43-42F7-92C1-90B540930220}" destId="{0D8111F5-A4BE-417F-B912-CDF2BD1C4DAB}" srcOrd="0" destOrd="0" presId="urn:microsoft.com/office/officeart/2008/layout/VerticalCurvedList"/>
    <dgm:cxn modelId="{205DB278-519B-47AD-BAA4-D4E5580C3320}" type="presParOf" srcId="{F2E2C7D7-EE3A-44A2-9F8E-2386E19E933F}" destId="{BE3BD16C-8A50-424C-A7E7-05554E5B74F0}" srcOrd="5" destOrd="0" presId="urn:microsoft.com/office/officeart/2008/layout/VerticalCurvedList"/>
    <dgm:cxn modelId="{C31B5498-4743-41AD-B097-D3D444509867}" type="presParOf" srcId="{F2E2C7D7-EE3A-44A2-9F8E-2386E19E933F}" destId="{7A211CCF-8F22-4C89-8905-E6341663CCA8}" srcOrd="6" destOrd="0" presId="urn:microsoft.com/office/officeart/2008/layout/VerticalCurvedList"/>
    <dgm:cxn modelId="{2ADC69BE-8785-4F59-8CDA-4E2D92CBD045}" type="presParOf" srcId="{7A211CCF-8F22-4C89-8905-E6341663CCA8}" destId="{F37D63E5-7A4E-4809-8566-1DA8D18A80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197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14C191-6BFF-4583-BDB7-61E252412A95}">
      <dsp:nvSpPr>
        <dsp:cNvPr id="0" name=""/>
        <dsp:cNvSpPr/>
      </dsp:nvSpPr>
      <dsp:spPr>
        <a:xfrm>
          <a:off x="639661" y="460851"/>
          <a:ext cx="5705453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400" kern="1200" dirty="0" smtClean="0">
              <a:solidFill>
                <a:srgbClr val="FFFFFF"/>
              </a:solidFill>
            </a:rPr>
            <a:t>Spectrum Engineering</a:t>
          </a:r>
          <a:endParaRPr lang="en-GB" sz="3400" kern="1200" dirty="0">
            <a:solidFill>
              <a:srgbClr val="FFFFFF"/>
            </a:solidFill>
          </a:endParaRPr>
        </a:p>
      </dsp:txBody>
      <dsp:txXfrm>
        <a:off x="639661" y="460851"/>
        <a:ext cx="5705453" cy="921702"/>
      </dsp:txXfrm>
    </dsp:sp>
    <dsp:sp modelId="{03CE2164-A15C-4C93-8505-668917F2A20A}">
      <dsp:nvSpPr>
        <dsp:cNvPr id="0" name=""/>
        <dsp:cNvSpPr/>
      </dsp:nvSpPr>
      <dsp:spPr>
        <a:xfrm>
          <a:off x="63597" y="345638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8903A5-6EB1-4758-995A-16C6C671E651}">
      <dsp:nvSpPr>
        <dsp:cNvPr id="0" name=""/>
        <dsp:cNvSpPr/>
      </dsp:nvSpPr>
      <dsp:spPr>
        <a:xfrm>
          <a:off x="974700" y="1843404"/>
          <a:ext cx="5370414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rgbClr val="FFFFFF"/>
              </a:solidFill>
            </a:rPr>
            <a:t>SEAMCAT</a:t>
          </a:r>
        </a:p>
      </dsp:txBody>
      <dsp:txXfrm>
        <a:off x="974700" y="1843404"/>
        <a:ext cx="5370414" cy="921702"/>
      </dsp:txXfrm>
    </dsp:sp>
    <dsp:sp modelId="{0D8111F5-A4BE-417F-B912-CDF2BD1C4DAB}">
      <dsp:nvSpPr>
        <dsp:cNvPr id="0" name=""/>
        <dsp:cNvSpPr/>
      </dsp:nvSpPr>
      <dsp:spPr>
        <a:xfrm>
          <a:off x="398636" y="1728192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3BD16C-8A50-424C-A7E7-05554E5B74F0}">
      <dsp:nvSpPr>
        <dsp:cNvPr id="0" name=""/>
        <dsp:cNvSpPr/>
      </dsp:nvSpPr>
      <dsp:spPr>
        <a:xfrm>
          <a:off x="639661" y="3225958"/>
          <a:ext cx="5705453" cy="9217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601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400" kern="1200" dirty="0" smtClean="0">
              <a:solidFill>
                <a:srgbClr val="FFFFFF"/>
              </a:solidFill>
            </a:rPr>
            <a:t>Conclusions</a:t>
          </a:r>
          <a:endParaRPr lang="en-GB" sz="3400" kern="1200" dirty="0">
            <a:solidFill>
              <a:srgbClr val="FFFFFF"/>
            </a:solidFill>
          </a:endParaRPr>
        </a:p>
      </dsp:txBody>
      <dsp:txXfrm>
        <a:off x="639661" y="3225958"/>
        <a:ext cx="5705453" cy="921702"/>
      </dsp:txXfrm>
    </dsp:sp>
    <dsp:sp modelId="{F37D63E5-7A4E-4809-8566-1DA8D18A8092}">
      <dsp:nvSpPr>
        <dsp:cNvPr id="0" name=""/>
        <dsp:cNvSpPr/>
      </dsp:nvSpPr>
      <dsp:spPr>
        <a:xfrm>
          <a:off x="63597" y="3110745"/>
          <a:ext cx="1152128" cy="11521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3D013-C16B-467F-A242-F0C1A574A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334BA5-58D5-4C89-8313-788CAA3A1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98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CF67-13AC-4B62-9061-0365D0FDBF96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A3B9-0BA9-40A1-8145-14437B2DDE3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A3B9-0BA9-40A1-8145-14437B2DDE33}" type="slidenum">
              <a:rPr lang="en-US"/>
              <a:pPr/>
              <a:t>15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A3B9-0BA9-40A1-8145-14437B2DDE33}" type="slidenum">
              <a:rPr lang="en-US"/>
              <a:pPr/>
              <a:t>16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B66DB-5BDE-4128-A1E4-20A1E0709D54}" type="slidenum">
              <a:rPr lang="en-US"/>
              <a:pPr/>
              <a:t>17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B2228-4AAC-49B3-9AB3-38297EE2D35C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7068-56B6-4D30-A2E2-D37698668A51}" type="slidenum">
              <a:rPr lang="en-US"/>
              <a:pPr/>
              <a:t>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FFEC0-AB8C-4A04-8DCF-6A83480DD7DD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5A471-D1E9-4A6C-B0DB-1916EE3EFC53}" type="slidenum">
              <a:rPr lang="en-US"/>
              <a:pPr/>
              <a:t>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3891D-C1C7-4708-8A83-AD0702BE13DF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598BD-863F-48E1-8D55-3065BCBD66B0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883B6-07C6-4D44-937F-18231D6666A0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040AD-DD49-4109-A4BC-C57C61C71065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9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3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5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2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02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9D6BB1EF-0018-43C8-89D9-C74AFD4A0817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://www.cept.org/eco" TargetMode="External"/><Relationship Id="rId4" Type="http://schemas.openxmlformats.org/officeDocument/2006/relationships/hyperlink" Target="mailto:Jean-Philippe.Kermoal@eco.cept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mca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tractool.seamcat.org/wiki/Manual/Introduction/Install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mca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jean-philippe\My Documents\My Desktop\STG\Manual\cartoon\cartoon in english\introduc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9"/>
          <a:stretch/>
        </p:blipFill>
        <p:spPr bwMode="auto">
          <a:xfrm>
            <a:off x="49236" y="1785632"/>
            <a:ext cx="4325811" cy="393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89844"/>
            <a:ext cx="7772400" cy="1470025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accent2"/>
                </a:solidFill>
              </a:rPr>
              <a:t>Introduction to SEAMCAT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92963" y="2904978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- SEAMCAT Manager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3 </a:t>
            </a:r>
            <a:r>
              <a:rPr lang="en-GB" sz="1400" dirty="0" smtClean="0">
                <a:solidFill>
                  <a:schemeClr val="accent2"/>
                </a:solidFill>
              </a:rPr>
              <a:t>June </a:t>
            </a:r>
            <a:r>
              <a:rPr lang="en-GB" sz="1400" dirty="0" smtClean="0">
                <a:solidFill>
                  <a:schemeClr val="accent2"/>
                </a:solidFill>
              </a:rPr>
              <a:t>2014</a:t>
            </a:r>
            <a:endParaRPr lang="en-GB" sz="1400" dirty="0" smtClean="0">
              <a:solidFill>
                <a:schemeClr val="accent2"/>
              </a:solidFill>
            </a:endParaRPr>
          </a:p>
          <a:p>
            <a:r>
              <a:rPr lang="da-DK" sz="1400" dirty="0" smtClean="0">
                <a:solidFill>
                  <a:schemeClr val="accent2"/>
                </a:solidFill>
              </a:rPr>
              <a:t>(</a:t>
            </a:r>
            <a:r>
              <a:rPr lang="da-DK" sz="1400" dirty="0" smtClean="0">
                <a:solidFill>
                  <a:schemeClr val="accent2"/>
                </a:solidFill>
                <a:hlinkClick r:id="rId4"/>
              </a:rPr>
              <a:t>Jean-Philippe.Kermoal@eco.cept.org</a:t>
            </a:r>
            <a:r>
              <a:rPr lang="da-DK" sz="1400" dirty="0" smtClean="0">
                <a:solidFill>
                  <a:schemeClr val="accent2"/>
                </a:solidFill>
              </a:rPr>
              <a:t>)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62812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5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12833" y="1205597"/>
            <a:ext cx="2702407" cy="4154997"/>
            <a:chOff x="2812833" y="1205597"/>
            <a:chExt cx="2702407" cy="4154997"/>
          </a:xfrm>
        </p:grpSpPr>
        <p:pic>
          <p:nvPicPr>
            <p:cNvPr id="1026" name="Picture 2" descr="C:\Documents and Settings\jean-philippe\My Documents\My Desktop\SE_Working_Group\WGSE_58_2011_Cardiff\chat_seamcat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9934" y="1768876"/>
              <a:ext cx="2328203" cy="359171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  <a:extLst/>
          </p:spPr>
        </p:pic>
        <p:sp>
          <p:nvSpPr>
            <p:cNvPr id="2" name="TextBox 1"/>
            <p:cNvSpPr txBox="1"/>
            <p:nvPr/>
          </p:nvSpPr>
          <p:spPr>
            <a:xfrm>
              <a:off x="2812833" y="1205597"/>
              <a:ext cx="27024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/>
                <a:t>SEAMCAT is not a CAT</a:t>
              </a:r>
              <a:endParaRPr lang="en-GB" b="1" dirty="0"/>
            </a:p>
          </p:txBody>
        </p:sp>
      </p:grpSp>
      <p:sp>
        <p:nvSpPr>
          <p:cNvPr id="3" name="Multiply 2"/>
          <p:cNvSpPr/>
          <p:nvPr/>
        </p:nvSpPr>
        <p:spPr bwMode="auto">
          <a:xfrm>
            <a:off x="2278964" y="1287194"/>
            <a:ext cx="3770142" cy="4157003"/>
          </a:xfrm>
          <a:prstGeom prst="mathMultiply">
            <a:avLst>
              <a:gd name="adj1" fmla="val 1251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403" name="Picture 3" descr="SEAMCAT_n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19" y="1209822"/>
            <a:ext cx="4417255" cy="441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268"/>
            <a:ext cx="8229600" cy="1143000"/>
          </a:xfrm>
        </p:spPr>
        <p:txBody>
          <a:bodyPr/>
          <a:lstStyle/>
          <a:p>
            <a:r>
              <a:rPr lang="da-DK" dirty="0"/>
              <a:t>SEAMCAT-4 Software tool</a:t>
            </a:r>
            <a:endParaRPr lang="en-GB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94650" cy="1143000"/>
          </a:xfrm>
        </p:spPr>
        <p:txBody>
          <a:bodyPr/>
          <a:lstStyle/>
          <a:p>
            <a:r>
              <a:rPr lang="en-GB"/>
              <a:t>History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617538" y="1990725"/>
            <a:ext cx="8058150" cy="23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Developed in CEPT as a co-operation between National Regulatory Administrations, </a:t>
            </a:r>
            <a:r>
              <a:rPr lang="en-US" sz="2400" dirty="0" smtClean="0">
                <a:latin typeface="Verdana" pitchFamily="34" charset="0"/>
              </a:rPr>
              <a:t>ECO and  </a:t>
            </a:r>
            <a:r>
              <a:rPr lang="en-US" sz="2400" dirty="0">
                <a:latin typeface="Verdana" pitchFamily="34" charset="0"/>
              </a:rPr>
              <a:t>industry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First released in Jan-2000, then gradually developed in several </a:t>
            </a:r>
            <a:r>
              <a:rPr lang="en-US" sz="2400" dirty="0" smtClean="0">
                <a:latin typeface="Verdana" pitchFamily="34" charset="0"/>
              </a:rPr>
              <a:t>phases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version 4.1.0 (October 2013)</a:t>
            </a:r>
            <a:endParaRPr lang="en-US" sz="24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Freely downloadable from </a:t>
            </a:r>
            <a:r>
              <a:rPr lang="en-US" sz="2400" dirty="0" smtClean="0">
                <a:latin typeface="Verdana" pitchFamily="34" charset="0"/>
              </a:rPr>
              <a:t>ECO </a:t>
            </a:r>
            <a:r>
              <a:rPr lang="en-US" sz="2400" dirty="0">
                <a:latin typeface="Verdana" pitchFamily="34" charset="0"/>
              </a:rPr>
              <a:t>website (</a:t>
            </a:r>
            <a:r>
              <a:rPr lang="en-US" sz="2400" u="sng" dirty="0" smtClean="0">
                <a:latin typeface="Verdana" pitchFamily="34" charset="0"/>
                <a:hlinkClick r:id="rId3"/>
              </a:rPr>
              <a:t>www.seamcat.org</a:t>
            </a:r>
            <a:r>
              <a:rPr lang="en-US" sz="2400" dirty="0" smtClean="0">
                <a:latin typeface="Verdana" pitchFamily="34" charset="0"/>
              </a:rPr>
              <a:t>) 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17550" y="1432211"/>
            <a:ext cx="7991475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SEAMCAT is designed for: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 smtClean="0">
                <a:latin typeface="Verdana" pitchFamily="34" charset="0"/>
              </a:rPr>
              <a:t>Co-existence </a:t>
            </a:r>
            <a:r>
              <a:rPr lang="en-GB" sz="2000" dirty="0">
                <a:latin typeface="Verdana" pitchFamily="34" charset="0"/>
              </a:rPr>
              <a:t>studies between different </a:t>
            </a:r>
            <a:r>
              <a:rPr lang="en-GB" sz="2000" dirty="0" smtClean="0">
                <a:latin typeface="Verdana" pitchFamily="34" charset="0"/>
              </a:rPr>
              <a:t>radio systems </a:t>
            </a:r>
            <a:r>
              <a:rPr lang="en-GB" sz="2000" dirty="0">
                <a:latin typeface="Verdana" pitchFamily="34" charset="0"/>
              </a:rPr>
              <a:t>operating in same or adjacent frequency </a:t>
            </a:r>
            <a:r>
              <a:rPr lang="en-GB" sz="2000" dirty="0" smtClean="0">
                <a:latin typeface="Verdana" pitchFamily="34" charset="0"/>
              </a:rPr>
              <a:t>bands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 smtClean="0">
                <a:latin typeface="Verdana" pitchFamily="34" charset="0"/>
              </a:rPr>
              <a:t>Any </a:t>
            </a:r>
            <a:r>
              <a:rPr lang="en-GB" sz="2000" dirty="0">
                <a:latin typeface="Verdana" pitchFamily="34" charset="0"/>
              </a:rPr>
              <a:t>type of radio systems in terrestrial </a:t>
            </a:r>
            <a:r>
              <a:rPr lang="en-GB" sz="2000" dirty="0" smtClean="0">
                <a:latin typeface="Verdana" pitchFamily="34" charset="0"/>
              </a:rPr>
              <a:t>scenarios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da-DK" sz="2000" dirty="0" smtClean="0">
                <a:latin typeface="Verdana" pitchFamily="34" charset="0"/>
              </a:rPr>
              <a:t>Extended to cellular system like CDMA and OFDMA</a:t>
            </a:r>
            <a:endParaRPr lang="en-GB" sz="2000" dirty="0">
              <a:latin typeface="Verdana" pitchFamily="34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 smtClean="0">
                <a:latin typeface="Verdana" pitchFamily="34" charset="0"/>
              </a:rPr>
              <a:t>Quantification </a:t>
            </a:r>
            <a:r>
              <a:rPr lang="en-GB" sz="2000" dirty="0">
                <a:latin typeface="Verdana" pitchFamily="34" charset="0"/>
              </a:rPr>
              <a:t>of probability of interference between various radio </a:t>
            </a:r>
            <a:r>
              <a:rPr lang="en-GB" sz="2000" dirty="0" smtClean="0">
                <a:latin typeface="Verdana" pitchFamily="34" charset="0"/>
              </a:rPr>
              <a:t>systems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endParaRPr lang="en-GB" sz="20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u="sng" dirty="0" smtClean="0">
                <a:latin typeface="Verdana" pitchFamily="34" charset="0"/>
              </a:rPr>
              <a:t>Not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designed for system planning </a:t>
            </a:r>
            <a:r>
              <a:rPr lang="en-US" sz="2400" dirty="0" smtClean="0">
                <a:latin typeface="Verdana" pitchFamily="34" charset="0"/>
              </a:rPr>
              <a:t>purposes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Based on Monte-Carlo generation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711200" y="63023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Purpose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762000" y="1548073"/>
            <a:ext cx="795020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Mobile: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Land Mobile Systems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Short Range Devices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Earth based components of satellite systems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Broadcasting: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terrestrial systems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DTH receivers of satellite systems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Fixed: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dirty="0">
                <a:latin typeface="Verdana" pitchFamily="34" charset="0"/>
              </a:rPr>
              <a:t>Point-to-Point and </a:t>
            </a:r>
            <a:r>
              <a:rPr lang="en-GB" sz="2000" dirty="0" smtClean="0">
                <a:latin typeface="Verdana" pitchFamily="34" charset="0"/>
              </a:rPr>
              <a:t>Point-to-Multipoint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</a:pPr>
            <a:r>
              <a:rPr lang="da-DK" sz="2000" dirty="0" smtClean="0">
                <a:latin typeface="Verdana" pitchFamily="34" charset="0"/>
              </a:rPr>
              <a:t>... and more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95288" y="457200"/>
            <a:ext cx="66040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Typical examples of </a:t>
            </a:r>
            <a:r>
              <a:rPr lang="en-US" sz="3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modelled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system </a:t>
            </a:r>
            <a:endParaRPr lang="en-US" sz="3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774700" y="630238"/>
            <a:ext cx="6953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Installing </a:t>
            </a:r>
            <a:r>
              <a:rPr lang="da-DK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SEAMCAT</a:t>
            </a:r>
          </a:p>
          <a:p>
            <a:pPr algn="l"/>
            <a:r>
              <a:rPr lang="da-DK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(administrative right needed)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109788" y="1584325"/>
            <a:ext cx="67452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a-DK" sz="2400" b="1" dirty="0">
                <a:latin typeface="Verdana" pitchFamily="34" charset="0"/>
              </a:rPr>
              <a:t>On-line Webstart: </a:t>
            </a:r>
          </a:p>
          <a:p>
            <a:pPr algn="l"/>
            <a:r>
              <a:rPr lang="en-US" dirty="0">
                <a:latin typeface="Verdana" pitchFamily="34" charset="0"/>
              </a:rPr>
              <a:t>Internet connection is needed at least for the installation; during later runs Internet used (if available) to check for updated version</a:t>
            </a:r>
          </a:p>
          <a:p>
            <a:pPr algn="l"/>
            <a:endParaRPr lang="en-US" dirty="0">
              <a:latin typeface="Verdana" pitchFamily="34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109788" y="3636963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a-DK" sz="2400" b="1">
                <a:latin typeface="Verdana" pitchFamily="34" charset="0"/>
              </a:rPr>
              <a:t>Off-line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109788" y="2811463"/>
            <a:ext cx="4269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a-DK" sz="2400" b="1" dirty="0">
                <a:latin typeface="Verdana" pitchFamily="34" charset="0"/>
              </a:rPr>
              <a:t>(Windows, </a:t>
            </a:r>
            <a:r>
              <a:rPr lang="da-DK" sz="2400" b="1" dirty="0" smtClean="0">
                <a:latin typeface="Verdana" pitchFamily="34" charset="0"/>
              </a:rPr>
              <a:t>Linux, Mac)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109788" y="4132263"/>
            <a:ext cx="291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a-DK" sz="2400" b="1">
                <a:latin typeface="Verdana" pitchFamily="34" charset="0"/>
              </a:rPr>
              <a:t>(Windows only)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11138" y="5097463"/>
            <a:ext cx="86899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1GB RAM needed</a:t>
            </a:r>
            <a:endParaRPr lang="en-GB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Java Runtime Environment (RTE) (version 1.6._027 and above)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34" y="1670276"/>
            <a:ext cx="1974354" cy="153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5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34" y="3429000"/>
            <a:ext cx="1974353" cy="151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9" y="1391714"/>
            <a:ext cx="3484952" cy="254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774700" y="630238"/>
            <a:ext cx="6953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Installing </a:t>
            </a:r>
            <a:r>
              <a:rPr lang="da-DK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SEAMCAT</a:t>
            </a:r>
          </a:p>
          <a:p>
            <a:pPr algn="l"/>
            <a:r>
              <a:rPr lang="da-DK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(without administrative right)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568701" y="2082419"/>
            <a:ext cx="54216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a-DK" sz="2400" b="1" dirty="0" smtClean="0">
                <a:latin typeface="Verdana" pitchFamily="34" charset="0"/>
              </a:rPr>
              <a:t>Off-line only using a USB stick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568701" y="2662542"/>
            <a:ext cx="291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a-DK" sz="2400" b="1" dirty="0">
                <a:latin typeface="Verdana" pitchFamily="34" charset="0"/>
              </a:rPr>
              <a:t>(Windows only)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300403" y="3978957"/>
            <a:ext cx="86899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>
                <a:latin typeface="Verdana" pitchFamily="34" charset="0"/>
                <a:hlinkClick r:id="rId4"/>
              </a:rPr>
              <a:t>http://</a:t>
            </a:r>
            <a:r>
              <a:rPr lang="en-GB" dirty="0" smtClean="0">
                <a:latin typeface="Verdana" pitchFamily="34" charset="0"/>
                <a:hlinkClick r:id="rId4"/>
              </a:rPr>
              <a:t>tractool.seamcat.org/wiki/Manual/Introduction/Installing#Withoutadministrativeright</a:t>
            </a:r>
            <a:endParaRPr lang="en-GB" dirty="0" smtClean="0">
              <a:latin typeface="Verdana" pitchFamily="34" charset="0"/>
            </a:endParaRPr>
          </a:p>
        </p:txBody>
      </p:sp>
      <p:pic>
        <p:nvPicPr>
          <p:cNvPr id="11265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720" y="2571132"/>
            <a:ext cx="1257937" cy="96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4427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774700" y="630238"/>
            <a:ext cx="6953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Files installation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0" y="1524453"/>
            <a:ext cx="7437437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246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309"/>
            <a:ext cx="8229600" cy="1143000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4958" y="1265139"/>
            <a:ext cx="8029575" cy="415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>
                <a:latin typeface="Verdana" pitchFamily="34" charset="0"/>
              </a:rPr>
              <a:t>Sharing rules are important element of spectrum </a:t>
            </a:r>
            <a:r>
              <a:rPr lang="en-US" sz="2000" dirty="0" err="1">
                <a:latin typeface="Verdana" pitchFamily="34" charset="0"/>
              </a:rPr>
              <a:t>optimisation</a:t>
            </a:r>
            <a:r>
              <a:rPr lang="en-US" sz="2000" dirty="0">
                <a:latin typeface="Verdana" pitchFamily="34" charset="0"/>
              </a:rPr>
              <a:t> process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>
                <a:latin typeface="Verdana" pitchFamily="34" charset="0"/>
              </a:rPr>
              <a:t>Unless some intelligent interference avoidance is implemented in radio systems, the careful choice of sharing conditions is the only means for achieving successful co-existence and optimal spectrum use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>
                <a:latin typeface="Verdana" pitchFamily="34" charset="0"/>
              </a:rPr>
              <a:t>Statistical tool SEAMCAT is a  powerful tool for such analysis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000" dirty="0" smtClean="0">
                <a:latin typeface="Verdana" pitchFamily="34" charset="0"/>
              </a:rPr>
              <a:t>Strategic tool for the CEPT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000" dirty="0" smtClean="0">
                <a:latin typeface="Verdana" pitchFamily="34" charset="0"/>
              </a:rPr>
              <a:t>Reference tool – recognised at ITU</a:t>
            </a:r>
            <a:endParaRPr lang="en-US" sz="20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000" dirty="0" smtClean="0">
                <a:latin typeface="Verdana" pitchFamily="34" charset="0"/>
              </a:rPr>
              <a:t>World wide usage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000" dirty="0" smtClean="0">
                <a:latin typeface="Verdana" pitchFamily="34" charset="0"/>
              </a:rPr>
              <a:t>Free tool to run on any operating </a:t>
            </a:r>
            <a:r>
              <a:rPr lang="da-DK" sz="2000" dirty="0">
                <a:latin typeface="Verdana" pitchFamily="34" charset="0"/>
              </a:rPr>
              <a:t>s</a:t>
            </a:r>
            <a:r>
              <a:rPr lang="da-DK" sz="2000" dirty="0" smtClean="0">
                <a:latin typeface="Verdana" pitchFamily="34" charset="0"/>
              </a:rPr>
              <a:t>ystem platform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ean-philippe\My Documents\My Desktop\STG\Manual\cartoon\cartoon in english\processus d'apprentissag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7"/>
          <a:stretch/>
        </p:blipFill>
        <p:spPr bwMode="auto">
          <a:xfrm>
            <a:off x="4313098" y="2497015"/>
            <a:ext cx="3805152" cy="416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Thank you - Any questions?</a:t>
            </a:r>
            <a:endParaRPr lang="en-US" dirty="0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02356119"/>
              </p:ext>
            </p:extLst>
          </p:nvPr>
        </p:nvGraphicFramePr>
        <p:xfrm>
          <a:off x="1663147" y="1263689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Spectrum engineering </a:t>
            </a:r>
            <a:br>
              <a:rPr lang="en-US" sz="3200" dirty="0"/>
            </a:br>
            <a:r>
              <a:rPr lang="en-US" sz="3200" dirty="0"/>
              <a:t>challenges</a:t>
            </a:r>
          </a:p>
        </p:txBody>
      </p:sp>
      <p:sp>
        <p:nvSpPr>
          <p:cNvPr id="194565" name="AutoShape 5"/>
          <p:cNvSpPr>
            <a:spLocks noChangeArrowheads="1"/>
          </p:cNvSpPr>
          <p:nvPr/>
        </p:nvSpPr>
        <p:spPr bwMode="auto">
          <a:xfrm>
            <a:off x="577850" y="4721225"/>
            <a:ext cx="7924800" cy="1068388"/>
          </a:xfrm>
          <a:prstGeom prst="cube">
            <a:avLst>
              <a:gd name="adj" fmla="val 24995"/>
            </a:avLst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94566" name="Group 6"/>
          <p:cNvGrpSpPr>
            <a:grpSpLocks/>
          </p:cNvGrpSpPr>
          <p:nvPr/>
        </p:nvGrpSpPr>
        <p:grpSpPr bwMode="auto">
          <a:xfrm>
            <a:off x="2708275" y="3906838"/>
            <a:ext cx="3427413" cy="990600"/>
            <a:chOff x="1932" y="2180"/>
            <a:chExt cx="1920" cy="549"/>
          </a:xfrm>
        </p:grpSpPr>
        <p:grpSp>
          <p:nvGrpSpPr>
            <p:cNvPr id="194567" name="Group 7"/>
            <p:cNvGrpSpPr>
              <a:grpSpLocks/>
            </p:cNvGrpSpPr>
            <p:nvPr/>
          </p:nvGrpSpPr>
          <p:grpSpPr bwMode="auto">
            <a:xfrm>
              <a:off x="1932" y="2180"/>
              <a:ext cx="1034" cy="527"/>
              <a:chOff x="1932" y="2180"/>
              <a:chExt cx="1034" cy="527"/>
            </a:xfrm>
          </p:grpSpPr>
          <p:grpSp>
            <p:nvGrpSpPr>
              <p:cNvPr id="194568" name="Group 8"/>
              <p:cNvGrpSpPr>
                <a:grpSpLocks/>
              </p:cNvGrpSpPr>
              <p:nvPr/>
            </p:nvGrpSpPr>
            <p:grpSpPr bwMode="auto">
              <a:xfrm>
                <a:off x="1932" y="2256"/>
                <a:ext cx="739" cy="450"/>
                <a:chOff x="1932" y="2256"/>
                <a:chExt cx="739" cy="450"/>
              </a:xfrm>
            </p:grpSpPr>
            <p:grpSp>
              <p:nvGrpSpPr>
                <p:cNvPr id="194569" name="Group 9"/>
                <p:cNvGrpSpPr>
                  <a:grpSpLocks/>
                </p:cNvGrpSpPr>
                <p:nvPr/>
              </p:nvGrpSpPr>
              <p:grpSpPr bwMode="auto">
                <a:xfrm>
                  <a:off x="1932" y="2256"/>
                  <a:ext cx="739" cy="450"/>
                  <a:chOff x="1932" y="2256"/>
                  <a:chExt cx="739" cy="450"/>
                </a:xfrm>
              </p:grpSpPr>
              <p:grpSp>
                <p:nvGrpSpPr>
                  <p:cNvPr id="19457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963" y="2256"/>
                    <a:ext cx="464" cy="450"/>
                    <a:chOff x="1963" y="2256"/>
                    <a:chExt cx="464" cy="450"/>
                  </a:xfrm>
                </p:grpSpPr>
                <p:grpSp>
                  <p:nvGrpSpPr>
                    <p:cNvPr id="194571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63" y="2256"/>
                      <a:ext cx="212" cy="181"/>
                      <a:chOff x="1963" y="2256"/>
                      <a:chExt cx="212" cy="181"/>
                    </a:xfrm>
                  </p:grpSpPr>
                  <p:sp>
                    <p:nvSpPr>
                      <p:cNvPr id="194572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15" y="2260"/>
                        <a:ext cx="160" cy="177"/>
                      </a:xfrm>
                      <a:custGeom>
                        <a:avLst/>
                        <a:gdLst>
                          <a:gd name="T0" fmla="*/ 19 w 160"/>
                          <a:gd name="T1" fmla="*/ 126 h 177"/>
                          <a:gd name="T2" fmla="*/ 5 w 160"/>
                          <a:gd name="T3" fmla="*/ 136 h 177"/>
                          <a:gd name="T4" fmla="*/ 0 w 160"/>
                          <a:gd name="T5" fmla="*/ 152 h 177"/>
                          <a:gd name="T6" fmla="*/ 11 w 160"/>
                          <a:gd name="T7" fmla="*/ 162 h 177"/>
                          <a:gd name="T8" fmla="*/ 18 w 160"/>
                          <a:gd name="T9" fmla="*/ 165 h 177"/>
                          <a:gd name="T10" fmla="*/ 19 w 160"/>
                          <a:gd name="T11" fmla="*/ 176 h 177"/>
                          <a:gd name="T12" fmla="*/ 35 w 160"/>
                          <a:gd name="T13" fmla="*/ 176 h 177"/>
                          <a:gd name="T14" fmla="*/ 41 w 160"/>
                          <a:gd name="T15" fmla="*/ 166 h 177"/>
                          <a:gd name="T16" fmla="*/ 47 w 160"/>
                          <a:gd name="T17" fmla="*/ 150 h 177"/>
                          <a:gd name="T18" fmla="*/ 47 w 160"/>
                          <a:gd name="T19" fmla="*/ 139 h 177"/>
                          <a:gd name="T20" fmla="*/ 53 w 160"/>
                          <a:gd name="T21" fmla="*/ 147 h 177"/>
                          <a:gd name="T22" fmla="*/ 54 w 160"/>
                          <a:gd name="T23" fmla="*/ 154 h 177"/>
                          <a:gd name="T24" fmla="*/ 60 w 160"/>
                          <a:gd name="T25" fmla="*/ 160 h 177"/>
                          <a:gd name="T26" fmla="*/ 71 w 160"/>
                          <a:gd name="T27" fmla="*/ 164 h 177"/>
                          <a:gd name="T28" fmla="*/ 85 w 160"/>
                          <a:gd name="T29" fmla="*/ 163 h 177"/>
                          <a:gd name="T30" fmla="*/ 96 w 160"/>
                          <a:gd name="T31" fmla="*/ 160 h 177"/>
                          <a:gd name="T32" fmla="*/ 107 w 160"/>
                          <a:gd name="T33" fmla="*/ 163 h 177"/>
                          <a:gd name="T34" fmla="*/ 116 w 160"/>
                          <a:gd name="T35" fmla="*/ 174 h 177"/>
                          <a:gd name="T36" fmla="*/ 143 w 160"/>
                          <a:gd name="T37" fmla="*/ 160 h 177"/>
                          <a:gd name="T38" fmla="*/ 159 w 160"/>
                          <a:gd name="T39" fmla="*/ 148 h 177"/>
                          <a:gd name="T40" fmla="*/ 150 w 160"/>
                          <a:gd name="T41" fmla="*/ 142 h 177"/>
                          <a:gd name="T42" fmla="*/ 141 w 160"/>
                          <a:gd name="T43" fmla="*/ 138 h 177"/>
                          <a:gd name="T44" fmla="*/ 133 w 160"/>
                          <a:gd name="T45" fmla="*/ 136 h 177"/>
                          <a:gd name="T46" fmla="*/ 133 w 160"/>
                          <a:gd name="T47" fmla="*/ 116 h 177"/>
                          <a:gd name="T48" fmla="*/ 146 w 160"/>
                          <a:gd name="T49" fmla="*/ 103 h 177"/>
                          <a:gd name="T50" fmla="*/ 151 w 160"/>
                          <a:gd name="T51" fmla="*/ 93 h 177"/>
                          <a:gd name="T52" fmla="*/ 152 w 160"/>
                          <a:gd name="T53" fmla="*/ 83 h 177"/>
                          <a:gd name="T54" fmla="*/ 147 w 160"/>
                          <a:gd name="T55" fmla="*/ 77 h 177"/>
                          <a:gd name="T56" fmla="*/ 140 w 160"/>
                          <a:gd name="T57" fmla="*/ 71 h 177"/>
                          <a:gd name="T58" fmla="*/ 130 w 160"/>
                          <a:gd name="T59" fmla="*/ 63 h 177"/>
                          <a:gd name="T60" fmla="*/ 122 w 160"/>
                          <a:gd name="T61" fmla="*/ 60 h 177"/>
                          <a:gd name="T62" fmla="*/ 114 w 160"/>
                          <a:gd name="T63" fmla="*/ 34 h 177"/>
                          <a:gd name="T64" fmla="*/ 105 w 160"/>
                          <a:gd name="T65" fmla="*/ 12 h 177"/>
                          <a:gd name="T66" fmla="*/ 98 w 160"/>
                          <a:gd name="T67" fmla="*/ 6 h 177"/>
                          <a:gd name="T68" fmla="*/ 88 w 160"/>
                          <a:gd name="T69" fmla="*/ 1 h 177"/>
                          <a:gd name="T70" fmla="*/ 75 w 160"/>
                          <a:gd name="T71" fmla="*/ 0 h 177"/>
                          <a:gd name="T72" fmla="*/ 63 w 160"/>
                          <a:gd name="T73" fmla="*/ 0 h 177"/>
                          <a:gd name="T74" fmla="*/ 47 w 160"/>
                          <a:gd name="T75" fmla="*/ 4 h 177"/>
                          <a:gd name="T76" fmla="*/ 32 w 160"/>
                          <a:gd name="T77" fmla="*/ 13 h 177"/>
                          <a:gd name="T78" fmla="*/ 19 w 160"/>
                          <a:gd name="T79" fmla="*/ 25 h 177"/>
                          <a:gd name="T80" fmla="*/ 14 w 160"/>
                          <a:gd name="T81" fmla="*/ 33 h 177"/>
                          <a:gd name="T82" fmla="*/ 8 w 160"/>
                          <a:gd name="T83" fmla="*/ 49 h 177"/>
                          <a:gd name="T84" fmla="*/ 6 w 160"/>
                          <a:gd name="T85" fmla="*/ 65 h 177"/>
                          <a:gd name="T86" fmla="*/ 11 w 160"/>
                          <a:gd name="T87" fmla="*/ 95 h 177"/>
                          <a:gd name="T88" fmla="*/ 19 w 160"/>
                          <a:gd name="T89" fmla="*/ 126 h 17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</a:cxnLst>
                        <a:rect l="0" t="0" r="r" b="b"/>
                        <a:pathLst>
                          <a:path w="160" h="177">
                            <a:moveTo>
                              <a:pt x="19" y="126"/>
                            </a:moveTo>
                            <a:lnTo>
                              <a:pt x="5" y="136"/>
                            </a:lnTo>
                            <a:lnTo>
                              <a:pt x="0" y="152"/>
                            </a:lnTo>
                            <a:lnTo>
                              <a:pt x="11" y="162"/>
                            </a:lnTo>
                            <a:lnTo>
                              <a:pt x="18" y="165"/>
                            </a:lnTo>
                            <a:lnTo>
                              <a:pt x="19" y="176"/>
                            </a:lnTo>
                            <a:lnTo>
                              <a:pt x="35" y="176"/>
                            </a:lnTo>
                            <a:lnTo>
                              <a:pt x="41" y="166"/>
                            </a:lnTo>
                            <a:lnTo>
                              <a:pt x="47" y="150"/>
                            </a:lnTo>
                            <a:lnTo>
                              <a:pt x="47" y="139"/>
                            </a:lnTo>
                            <a:lnTo>
                              <a:pt x="53" y="147"/>
                            </a:lnTo>
                            <a:lnTo>
                              <a:pt x="54" y="154"/>
                            </a:lnTo>
                            <a:lnTo>
                              <a:pt x="60" y="160"/>
                            </a:lnTo>
                            <a:lnTo>
                              <a:pt x="71" y="164"/>
                            </a:lnTo>
                            <a:lnTo>
                              <a:pt x="85" y="163"/>
                            </a:lnTo>
                            <a:lnTo>
                              <a:pt x="96" y="160"/>
                            </a:lnTo>
                            <a:lnTo>
                              <a:pt x="107" y="163"/>
                            </a:lnTo>
                            <a:lnTo>
                              <a:pt x="116" y="174"/>
                            </a:lnTo>
                            <a:lnTo>
                              <a:pt x="143" y="160"/>
                            </a:lnTo>
                            <a:lnTo>
                              <a:pt x="159" y="148"/>
                            </a:lnTo>
                            <a:lnTo>
                              <a:pt x="150" y="142"/>
                            </a:lnTo>
                            <a:lnTo>
                              <a:pt x="141" y="138"/>
                            </a:lnTo>
                            <a:lnTo>
                              <a:pt x="133" y="136"/>
                            </a:lnTo>
                            <a:lnTo>
                              <a:pt x="133" y="116"/>
                            </a:lnTo>
                            <a:lnTo>
                              <a:pt x="146" y="103"/>
                            </a:lnTo>
                            <a:lnTo>
                              <a:pt x="151" y="93"/>
                            </a:lnTo>
                            <a:lnTo>
                              <a:pt x="152" y="83"/>
                            </a:lnTo>
                            <a:lnTo>
                              <a:pt x="147" y="77"/>
                            </a:lnTo>
                            <a:lnTo>
                              <a:pt x="140" y="71"/>
                            </a:lnTo>
                            <a:lnTo>
                              <a:pt x="130" y="63"/>
                            </a:lnTo>
                            <a:lnTo>
                              <a:pt x="122" y="60"/>
                            </a:lnTo>
                            <a:lnTo>
                              <a:pt x="114" y="34"/>
                            </a:lnTo>
                            <a:lnTo>
                              <a:pt x="105" y="12"/>
                            </a:lnTo>
                            <a:lnTo>
                              <a:pt x="98" y="6"/>
                            </a:lnTo>
                            <a:lnTo>
                              <a:pt x="88" y="1"/>
                            </a:lnTo>
                            <a:lnTo>
                              <a:pt x="75" y="0"/>
                            </a:lnTo>
                            <a:lnTo>
                              <a:pt x="63" y="0"/>
                            </a:lnTo>
                            <a:lnTo>
                              <a:pt x="47" y="4"/>
                            </a:lnTo>
                            <a:lnTo>
                              <a:pt x="32" y="13"/>
                            </a:lnTo>
                            <a:lnTo>
                              <a:pt x="19" y="25"/>
                            </a:lnTo>
                            <a:lnTo>
                              <a:pt x="14" y="33"/>
                            </a:lnTo>
                            <a:lnTo>
                              <a:pt x="8" y="49"/>
                            </a:lnTo>
                            <a:lnTo>
                              <a:pt x="6" y="65"/>
                            </a:lnTo>
                            <a:lnTo>
                              <a:pt x="11" y="95"/>
                            </a:lnTo>
                            <a:lnTo>
                              <a:pt x="19" y="126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94573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63" y="2256"/>
                        <a:ext cx="187" cy="158"/>
                        <a:chOff x="1963" y="2256"/>
                        <a:chExt cx="187" cy="158"/>
                      </a:xfrm>
                    </p:grpSpPr>
                    <p:sp>
                      <p:nvSpPr>
                        <p:cNvPr id="194574" name="Freeform 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33" y="2329"/>
                          <a:ext cx="17" cy="44"/>
                        </a:xfrm>
                        <a:custGeom>
                          <a:avLst/>
                          <a:gdLst>
                            <a:gd name="T0" fmla="*/ 2 w 17"/>
                            <a:gd name="T1" fmla="*/ 0 h 44"/>
                            <a:gd name="T2" fmla="*/ 0 w 17"/>
                            <a:gd name="T3" fmla="*/ 16 h 44"/>
                            <a:gd name="T4" fmla="*/ 11 w 17"/>
                            <a:gd name="T5" fmla="*/ 26 h 44"/>
                            <a:gd name="T6" fmla="*/ 3 w 17"/>
                            <a:gd name="T7" fmla="*/ 43 h 44"/>
                            <a:gd name="T8" fmla="*/ 16 w 17"/>
                            <a:gd name="T9" fmla="*/ 43 h 4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7" h="44">
                              <a:moveTo>
                                <a:pt x="2" y="0"/>
                              </a:moveTo>
                              <a:lnTo>
                                <a:pt x="0" y="16"/>
                              </a:lnTo>
                              <a:lnTo>
                                <a:pt x="11" y="26"/>
                              </a:lnTo>
                              <a:lnTo>
                                <a:pt x="3" y="43"/>
                              </a:lnTo>
                              <a:lnTo>
                                <a:pt x="16" y="4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75" name="Freeform 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72" y="2288"/>
                          <a:ext cx="44" cy="50"/>
                        </a:xfrm>
                        <a:custGeom>
                          <a:avLst/>
                          <a:gdLst>
                            <a:gd name="T0" fmla="*/ 0 w 44"/>
                            <a:gd name="T1" fmla="*/ 0 h 50"/>
                            <a:gd name="T2" fmla="*/ 9 w 44"/>
                            <a:gd name="T3" fmla="*/ 3 h 50"/>
                            <a:gd name="T4" fmla="*/ 22 w 44"/>
                            <a:gd name="T5" fmla="*/ 8 h 50"/>
                            <a:gd name="T6" fmla="*/ 31 w 44"/>
                            <a:gd name="T7" fmla="*/ 14 h 50"/>
                            <a:gd name="T8" fmla="*/ 36 w 44"/>
                            <a:gd name="T9" fmla="*/ 19 h 50"/>
                            <a:gd name="T10" fmla="*/ 39 w 44"/>
                            <a:gd name="T11" fmla="*/ 31 h 50"/>
                            <a:gd name="T12" fmla="*/ 43 w 44"/>
                            <a:gd name="T13" fmla="*/ 49 h 5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44" h="50">
                              <a:moveTo>
                                <a:pt x="0" y="0"/>
                              </a:moveTo>
                              <a:lnTo>
                                <a:pt x="9" y="3"/>
                              </a:lnTo>
                              <a:lnTo>
                                <a:pt x="22" y="8"/>
                              </a:lnTo>
                              <a:lnTo>
                                <a:pt x="31" y="14"/>
                              </a:lnTo>
                              <a:lnTo>
                                <a:pt x="36" y="19"/>
                              </a:lnTo>
                              <a:lnTo>
                                <a:pt x="39" y="31"/>
                              </a:lnTo>
                              <a:lnTo>
                                <a:pt x="43" y="49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76" name="Freeform 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82" y="2321"/>
                          <a:ext cx="39" cy="13"/>
                        </a:xfrm>
                        <a:custGeom>
                          <a:avLst/>
                          <a:gdLst>
                            <a:gd name="T0" fmla="*/ 0 w 39"/>
                            <a:gd name="T1" fmla="*/ 0 h 13"/>
                            <a:gd name="T2" fmla="*/ 11 w 39"/>
                            <a:gd name="T3" fmla="*/ 8 h 13"/>
                            <a:gd name="T4" fmla="*/ 22 w 39"/>
                            <a:gd name="T5" fmla="*/ 12 h 13"/>
                            <a:gd name="T6" fmla="*/ 38 w 39"/>
                            <a:gd name="T7" fmla="*/ 7 h 1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39" h="13">
                              <a:moveTo>
                                <a:pt x="0" y="0"/>
                              </a:moveTo>
                              <a:lnTo>
                                <a:pt x="11" y="8"/>
                              </a:lnTo>
                              <a:lnTo>
                                <a:pt x="22" y="12"/>
                              </a:lnTo>
                              <a:lnTo>
                                <a:pt x="38" y="7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77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5" y="2338"/>
                          <a:ext cx="31" cy="24"/>
                        </a:xfrm>
                        <a:custGeom>
                          <a:avLst/>
                          <a:gdLst>
                            <a:gd name="T0" fmla="*/ 0 w 31"/>
                            <a:gd name="T1" fmla="*/ 0 h 24"/>
                            <a:gd name="T2" fmla="*/ 10 w 31"/>
                            <a:gd name="T3" fmla="*/ 2 h 24"/>
                            <a:gd name="T4" fmla="*/ 19 w 31"/>
                            <a:gd name="T5" fmla="*/ 5 h 24"/>
                            <a:gd name="T6" fmla="*/ 30 w 31"/>
                            <a:gd name="T7" fmla="*/ 23 h 2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31" h="24">
                              <a:moveTo>
                                <a:pt x="0" y="0"/>
                              </a:moveTo>
                              <a:lnTo>
                                <a:pt x="10" y="2"/>
                              </a:lnTo>
                              <a:lnTo>
                                <a:pt x="19" y="5"/>
                              </a:lnTo>
                              <a:lnTo>
                                <a:pt x="30" y="2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78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68" y="2405"/>
                          <a:ext cx="39" cy="9"/>
                        </a:xfrm>
                        <a:custGeom>
                          <a:avLst/>
                          <a:gdLst>
                            <a:gd name="T0" fmla="*/ 0 w 39"/>
                            <a:gd name="T1" fmla="*/ 2 h 9"/>
                            <a:gd name="T2" fmla="*/ 10 w 39"/>
                            <a:gd name="T3" fmla="*/ 0 h 9"/>
                            <a:gd name="T4" fmla="*/ 20 w 39"/>
                            <a:gd name="T5" fmla="*/ 1 h 9"/>
                            <a:gd name="T6" fmla="*/ 31 w 39"/>
                            <a:gd name="T7" fmla="*/ 5 h 9"/>
                            <a:gd name="T8" fmla="*/ 38 w 39"/>
                            <a:gd name="T9" fmla="*/ 8 h 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39" h="9">
                              <a:moveTo>
                                <a:pt x="0" y="2"/>
                              </a:moveTo>
                              <a:lnTo>
                                <a:pt x="10" y="0"/>
                              </a:lnTo>
                              <a:lnTo>
                                <a:pt x="20" y="1"/>
                              </a:lnTo>
                              <a:lnTo>
                                <a:pt x="31" y="5"/>
                              </a:lnTo>
                              <a:lnTo>
                                <a:pt x="38" y="8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79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63" y="2316"/>
                          <a:ext cx="61" cy="15"/>
                        </a:xfrm>
                        <a:custGeom>
                          <a:avLst/>
                          <a:gdLst>
                            <a:gd name="T0" fmla="*/ 0 w 61"/>
                            <a:gd name="T1" fmla="*/ 0 h 15"/>
                            <a:gd name="T2" fmla="*/ 12 w 61"/>
                            <a:gd name="T3" fmla="*/ 8 h 15"/>
                            <a:gd name="T4" fmla="*/ 22 w 61"/>
                            <a:gd name="T5" fmla="*/ 12 h 15"/>
                            <a:gd name="T6" fmla="*/ 36 w 61"/>
                            <a:gd name="T7" fmla="*/ 14 h 15"/>
                            <a:gd name="T8" fmla="*/ 48 w 61"/>
                            <a:gd name="T9" fmla="*/ 12 h 15"/>
                            <a:gd name="T10" fmla="*/ 60 w 61"/>
                            <a:gd name="T11" fmla="*/ 9 h 1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61" h="15">
                              <a:moveTo>
                                <a:pt x="0" y="0"/>
                              </a:moveTo>
                              <a:lnTo>
                                <a:pt x="12" y="8"/>
                              </a:lnTo>
                              <a:lnTo>
                                <a:pt x="22" y="12"/>
                              </a:lnTo>
                              <a:lnTo>
                                <a:pt x="36" y="14"/>
                              </a:lnTo>
                              <a:lnTo>
                                <a:pt x="48" y="12"/>
                              </a:lnTo>
                              <a:lnTo>
                                <a:pt x="60" y="9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80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6" y="2289"/>
                          <a:ext cx="62" cy="18"/>
                        </a:xfrm>
                        <a:custGeom>
                          <a:avLst/>
                          <a:gdLst>
                            <a:gd name="T0" fmla="*/ 0 w 62"/>
                            <a:gd name="T1" fmla="*/ 5 h 18"/>
                            <a:gd name="T2" fmla="*/ 6 w 62"/>
                            <a:gd name="T3" fmla="*/ 13 h 18"/>
                            <a:gd name="T4" fmla="*/ 12 w 62"/>
                            <a:gd name="T5" fmla="*/ 16 h 18"/>
                            <a:gd name="T6" fmla="*/ 25 w 62"/>
                            <a:gd name="T7" fmla="*/ 17 h 18"/>
                            <a:gd name="T8" fmla="*/ 37 w 62"/>
                            <a:gd name="T9" fmla="*/ 15 h 18"/>
                            <a:gd name="T10" fmla="*/ 44 w 62"/>
                            <a:gd name="T11" fmla="*/ 11 h 18"/>
                            <a:gd name="T12" fmla="*/ 52 w 62"/>
                            <a:gd name="T13" fmla="*/ 5 h 18"/>
                            <a:gd name="T14" fmla="*/ 61 w 62"/>
                            <a:gd name="T15" fmla="*/ 0 h 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</a:cxnLst>
                          <a:rect l="0" t="0" r="r" b="b"/>
                          <a:pathLst>
                            <a:path w="62" h="18">
                              <a:moveTo>
                                <a:pt x="0" y="5"/>
                              </a:moveTo>
                              <a:lnTo>
                                <a:pt x="6" y="13"/>
                              </a:lnTo>
                              <a:lnTo>
                                <a:pt x="12" y="16"/>
                              </a:lnTo>
                              <a:lnTo>
                                <a:pt x="25" y="17"/>
                              </a:lnTo>
                              <a:lnTo>
                                <a:pt x="37" y="15"/>
                              </a:lnTo>
                              <a:lnTo>
                                <a:pt x="44" y="11"/>
                              </a:lnTo>
                              <a:lnTo>
                                <a:pt x="52" y="5"/>
                              </a:lnTo>
                              <a:lnTo>
                                <a:pt x="61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81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31" y="2256"/>
                          <a:ext cx="54" cy="15"/>
                        </a:xfrm>
                        <a:custGeom>
                          <a:avLst/>
                          <a:gdLst>
                            <a:gd name="T0" fmla="*/ 0 w 54"/>
                            <a:gd name="T1" fmla="*/ 14 h 15"/>
                            <a:gd name="T2" fmla="*/ 12 w 54"/>
                            <a:gd name="T3" fmla="*/ 10 h 15"/>
                            <a:gd name="T4" fmla="*/ 25 w 54"/>
                            <a:gd name="T5" fmla="*/ 2 h 15"/>
                            <a:gd name="T6" fmla="*/ 37 w 54"/>
                            <a:gd name="T7" fmla="*/ 0 h 15"/>
                            <a:gd name="T8" fmla="*/ 53 w 54"/>
                            <a:gd name="T9" fmla="*/ 9 h 1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4" h="15">
                              <a:moveTo>
                                <a:pt x="0" y="14"/>
                              </a:moveTo>
                              <a:lnTo>
                                <a:pt x="12" y="10"/>
                              </a:lnTo>
                              <a:lnTo>
                                <a:pt x="25" y="2"/>
                              </a:lnTo>
                              <a:lnTo>
                                <a:pt x="37" y="0"/>
                              </a:lnTo>
                              <a:lnTo>
                                <a:pt x="53" y="9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582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53" y="2356"/>
                          <a:ext cx="1" cy="10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194583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0" y="2384"/>
                      <a:ext cx="357" cy="322"/>
                      <a:chOff x="2070" y="2384"/>
                      <a:chExt cx="357" cy="322"/>
                    </a:xfrm>
                  </p:grpSpPr>
                  <p:grpSp>
                    <p:nvGrpSpPr>
                      <p:cNvPr id="194584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76" y="2488"/>
                        <a:ext cx="251" cy="218"/>
                        <a:chOff x="2176" y="2488"/>
                        <a:chExt cx="251" cy="218"/>
                      </a:xfrm>
                    </p:grpSpPr>
                    <p:grpSp>
                      <p:nvGrpSpPr>
                        <p:cNvPr id="194585" name="Group 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86" y="2545"/>
                          <a:ext cx="141" cy="161"/>
                          <a:chOff x="2286" y="2545"/>
                          <a:chExt cx="141" cy="161"/>
                        </a:xfrm>
                      </p:grpSpPr>
                      <p:sp>
                        <p:nvSpPr>
                          <p:cNvPr id="194586" name="Freeform 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286" y="2545"/>
                            <a:ext cx="141" cy="161"/>
                          </a:xfrm>
                          <a:custGeom>
                            <a:avLst/>
                            <a:gdLst>
                              <a:gd name="T0" fmla="*/ 71 w 141"/>
                              <a:gd name="T1" fmla="*/ 41 h 161"/>
                              <a:gd name="T2" fmla="*/ 88 w 141"/>
                              <a:gd name="T3" fmla="*/ 28 h 161"/>
                              <a:gd name="T4" fmla="*/ 100 w 141"/>
                              <a:gd name="T5" fmla="*/ 14 h 161"/>
                              <a:gd name="T6" fmla="*/ 104 w 141"/>
                              <a:gd name="T7" fmla="*/ 7 h 161"/>
                              <a:gd name="T8" fmla="*/ 111 w 141"/>
                              <a:gd name="T9" fmla="*/ 2 h 161"/>
                              <a:gd name="T10" fmla="*/ 119 w 141"/>
                              <a:gd name="T11" fmla="*/ 0 h 161"/>
                              <a:gd name="T12" fmla="*/ 135 w 141"/>
                              <a:gd name="T13" fmla="*/ 16 h 161"/>
                              <a:gd name="T14" fmla="*/ 137 w 141"/>
                              <a:gd name="T15" fmla="*/ 28 h 161"/>
                              <a:gd name="T16" fmla="*/ 140 w 141"/>
                              <a:gd name="T17" fmla="*/ 49 h 161"/>
                              <a:gd name="T18" fmla="*/ 138 w 141"/>
                              <a:gd name="T19" fmla="*/ 56 h 161"/>
                              <a:gd name="T20" fmla="*/ 120 w 141"/>
                              <a:gd name="T21" fmla="*/ 73 h 161"/>
                              <a:gd name="T22" fmla="*/ 123 w 141"/>
                              <a:gd name="T23" fmla="*/ 94 h 161"/>
                              <a:gd name="T24" fmla="*/ 106 w 141"/>
                              <a:gd name="T25" fmla="*/ 109 h 161"/>
                              <a:gd name="T26" fmla="*/ 89 w 141"/>
                              <a:gd name="T27" fmla="*/ 121 h 161"/>
                              <a:gd name="T28" fmla="*/ 75 w 141"/>
                              <a:gd name="T29" fmla="*/ 110 h 161"/>
                              <a:gd name="T30" fmla="*/ 76 w 141"/>
                              <a:gd name="T31" fmla="*/ 127 h 161"/>
                              <a:gd name="T32" fmla="*/ 49 w 141"/>
                              <a:gd name="T33" fmla="*/ 144 h 161"/>
                              <a:gd name="T34" fmla="*/ 23 w 141"/>
                              <a:gd name="T35" fmla="*/ 160 h 161"/>
                              <a:gd name="T36" fmla="*/ 12 w 141"/>
                              <a:gd name="T37" fmla="*/ 148 h 161"/>
                              <a:gd name="T38" fmla="*/ 5 w 141"/>
                              <a:gd name="T39" fmla="*/ 141 h 161"/>
                              <a:gd name="T40" fmla="*/ 0 w 141"/>
                              <a:gd name="T41" fmla="*/ 120 h 161"/>
                              <a:gd name="T42" fmla="*/ 73 w 141"/>
                              <a:gd name="T43" fmla="*/ 75 h 161"/>
                              <a:gd name="T44" fmla="*/ 71 w 141"/>
                              <a:gd name="T45" fmla="*/ 41 h 16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</a:cxnLst>
                            <a:rect l="0" t="0" r="r" b="b"/>
                            <a:pathLst>
                              <a:path w="141" h="161">
                                <a:moveTo>
                                  <a:pt x="71" y="41"/>
                                </a:moveTo>
                                <a:lnTo>
                                  <a:pt x="88" y="28"/>
                                </a:lnTo>
                                <a:lnTo>
                                  <a:pt x="100" y="14"/>
                                </a:lnTo>
                                <a:lnTo>
                                  <a:pt x="104" y="7"/>
                                </a:lnTo>
                                <a:lnTo>
                                  <a:pt x="111" y="2"/>
                                </a:lnTo>
                                <a:lnTo>
                                  <a:pt x="119" y="0"/>
                                </a:lnTo>
                                <a:lnTo>
                                  <a:pt x="135" y="16"/>
                                </a:lnTo>
                                <a:lnTo>
                                  <a:pt x="137" y="28"/>
                                </a:lnTo>
                                <a:lnTo>
                                  <a:pt x="140" y="49"/>
                                </a:lnTo>
                                <a:lnTo>
                                  <a:pt x="138" y="56"/>
                                </a:lnTo>
                                <a:lnTo>
                                  <a:pt x="120" y="73"/>
                                </a:lnTo>
                                <a:lnTo>
                                  <a:pt x="123" y="94"/>
                                </a:lnTo>
                                <a:lnTo>
                                  <a:pt x="106" y="109"/>
                                </a:lnTo>
                                <a:lnTo>
                                  <a:pt x="89" y="121"/>
                                </a:lnTo>
                                <a:lnTo>
                                  <a:pt x="75" y="110"/>
                                </a:lnTo>
                                <a:lnTo>
                                  <a:pt x="76" y="127"/>
                                </a:lnTo>
                                <a:lnTo>
                                  <a:pt x="49" y="144"/>
                                </a:lnTo>
                                <a:lnTo>
                                  <a:pt x="23" y="160"/>
                                </a:lnTo>
                                <a:lnTo>
                                  <a:pt x="12" y="148"/>
                                </a:lnTo>
                                <a:lnTo>
                                  <a:pt x="5" y="141"/>
                                </a:lnTo>
                                <a:lnTo>
                                  <a:pt x="0" y="120"/>
                                </a:lnTo>
                                <a:lnTo>
                                  <a:pt x="73" y="75"/>
                                </a:lnTo>
                                <a:lnTo>
                                  <a:pt x="71" y="41"/>
                                </a:lnTo>
                              </a:path>
                            </a:pathLst>
                          </a:custGeom>
                          <a:solidFill>
                            <a:srgbClr val="7F5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587" name="Freeform 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77" y="2608"/>
                            <a:ext cx="29" cy="13"/>
                          </a:xfrm>
                          <a:custGeom>
                            <a:avLst/>
                            <a:gdLst>
                              <a:gd name="T0" fmla="*/ 0 w 29"/>
                              <a:gd name="T1" fmla="*/ 7 h 13"/>
                              <a:gd name="T2" fmla="*/ 17 w 29"/>
                              <a:gd name="T3" fmla="*/ 0 h 13"/>
                              <a:gd name="T4" fmla="*/ 28 w 29"/>
                              <a:gd name="T5" fmla="*/ 12 h 1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9" h="13">
                                <a:moveTo>
                                  <a:pt x="0" y="7"/>
                                </a:moveTo>
                                <a:lnTo>
                                  <a:pt x="17" y="0"/>
                                </a:lnTo>
                                <a:lnTo>
                                  <a:pt x="28" y="12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588" name="Group 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76" y="2488"/>
                          <a:ext cx="208" cy="184"/>
                          <a:chOff x="2176" y="2488"/>
                          <a:chExt cx="208" cy="184"/>
                        </a:xfrm>
                      </p:grpSpPr>
                      <p:sp>
                        <p:nvSpPr>
                          <p:cNvPr id="194589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222" y="2488"/>
                            <a:ext cx="162" cy="163"/>
                          </a:xfrm>
                          <a:custGeom>
                            <a:avLst/>
                            <a:gdLst>
                              <a:gd name="T0" fmla="*/ 0 w 162"/>
                              <a:gd name="T1" fmla="*/ 21 h 163"/>
                              <a:gd name="T2" fmla="*/ 19 w 162"/>
                              <a:gd name="T3" fmla="*/ 0 h 163"/>
                              <a:gd name="T4" fmla="*/ 38 w 162"/>
                              <a:gd name="T5" fmla="*/ 12 h 163"/>
                              <a:gd name="T6" fmla="*/ 41 w 162"/>
                              <a:gd name="T7" fmla="*/ 23 h 163"/>
                              <a:gd name="T8" fmla="*/ 59 w 162"/>
                              <a:gd name="T9" fmla="*/ 21 h 163"/>
                              <a:gd name="T10" fmla="*/ 80 w 162"/>
                              <a:gd name="T11" fmla="*/ 27 h 163"/>
                              <a:gd name="T12" fmla="*/ 98 w 162"/>
                              <a:gd name="T13" fmla="*/ 21 h 163"/>
                              <a:gd name="T14" fmla="*/ 114 w 162"/>
                              <a:gd name="T15" fmla="*/ 31 h 163"/>
                              <a:gd name="T16" fmla="*/ 132 w 162"/>
                              <a:gd name="T17" fmla="*/ 27 h 163"/>
                              <a:gd name="T18" fmla="*/ 139 w 162"/>
                              <a:gd name="T19" fmla="*/ 35 h 163"/>
                              <a:gd name="T20" fmla="*/ 141 w 162"/>
                              <a:gd name="T21" fmla="*/ 53 h 163"/>
                              <a:gd name="T22" fmla="*/ 138 w 162"/>
                              <a:gd name="T23" fmla="*/ 65 h 163"/>
                              <a:gd name="T24" fmla="*/ 140 w 162"/>
                              <a:gd name="T25" fmla="*/ 80 h 163"/>
                              <a:gd name="T26" fmla="*/ 146 w 162"/>
                              <a:gd name="T27" fmla="*/ 89 h 163"/>
                              <a:gd name="T28" fmla="*/ 153 w 162"/>
                              <a:gd name="T29" fmla="*/ 95 h 163"/>
                              <a:gd name="T30" fmla="*/ 157 w 162"/>
                              <a:gd name="T31" fmla="*/ 110 h 163"/>
                              <a:gd name="T32" fmla="*/ 161 w 162"/>
                              <a:gd name="T33" fmla="*/ 124 h 163"/>
                              <a:gd name="T34" fmla="*/ 158 w 162"/>
                              <a:gd name="T35" fmla="*/ 135 h 163"/>
                              <a:gd name="T36" fmla="*/ 126 w 162"/>
                              <a:gd name="T37" fmla="*/ 156 h 163"/>
                              <a:gd name="T38" fmla="*/ 110 w 162"/>
                              <a:gd name="T39" fmla="*/ 162 h 163"/>
                              <a:gd name="T40" fmla="*/ 84 w 162"/>
                              <a:gd name="T41" fmla="*/ 67 h 163"/>
                              <a:gd name="T42" fmla="*/ 9 w 162"/>
                              <a:gd name="T43" fmla="*/ 48 h 163"/>
                              <a:gd name="T44" fmla="*/ 0 w 162"/>
                              <a:gd name="T45" fmla="*/ 21 h 16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</a:cxnLst>
                            <a:rect l="0" t="0" r="r" b="b"/>
                            <a:pathLst>
                              <a:path w="162" h="163">
                                <a:moveTo>
                                  <a:pt x="0" y="21"/>
                                </a:moveTo>
                                <a:lnTo>
                                  <a:pt x="19" y="0"/>
                                </a:lnTo>
                                <a:lnTo>
                                  <a:pt x="38" y="12"/>
                                </a:lnTo>
                                <a:lnTo>
                                  <a:pt x="41" y="23"/>
                                </a:lnTo>
                                <a:lnTo>
                                  <a:pt x="59" y="21"/>
                                </a:lnTo>
                                <a:lnTo>
                                  <a:pt x="80" y="27"/>
                                </a:lnTo>
                                <a:lnTo>
                                  <a:pt x="98" y="21"/>
                                </a:lnTo>
                                <a:lnTo>
                                  <a:pt x="114" y="31"/>
                                </a:lnTo>
                                <a:lnTo>
                                  <a:pt x="132" y="27"/>
                                </a:lnTo>
                                <a:lnTo>
                                  <a:pt x="139" y="35"/>
                                </a:lnTo>
                                <a:lnTo>
                                  <a:pt x="141" y="53"/>
                                </a:lnTo>
                                <a:lnTo>
                                  <a:pt x="138" y="65"/>
                                </a:lnTo>
                                <a:lnTo>
                                  <a:pt x="140" y="80"/>
                                </a:lnTo>
                                <a:lnTo>
                                  <a:pt x="146" y="89"/>
                                </a:lnTo>
                                <a:lnTo>
                                  <a:pt x="153" y="95"/>
                                </a:lnTo>
                                <a:lnTo>
                                  <a:pt x="157" y="110"/>
                                </a:lnTo>
                                <a:lnTo>
                                  <a:pt x="161" y="124"/>
                                </a:lnTo>
                                <a:lnTo>
                                  <a:pt x="158" y="135"/>
                                </a:lnTo>
                                <a:lnTo>
                                  <a:pt x="126" y="156"/>
                                </a:lnTo>
                                <a:lnTo>
                                  <a:pt x="110" y="162"/>
                                </a:lnTo>
                                <a:lnTo>
                                  <a:pt x="84" y="67"/>
                                </a:lnTo>
                                <a:lnTo>
                                  <a:pt x="9" y="48"/>
                                </a:lnTo>
                                <a:lnTo>
                                  <a:pt x="0" y="21"/>
                                </a:lnTo>
                              </a:path>
                            </a:pathLst>
                          </a:custGeom>
                          <a:solidFill>
                            <a:srgbClr val="00008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590" name="Freeform 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76" y="2499"/>
                            <a:ext cx="176" cy="173"/>
                          </a:xfrm>
                          <a:custGeom>
                            <a:avLst/>
                            <a:gdLst>
                              <a:gd name="T0" fmla="*/ 0 w 176"/>
                              <a:gd name="T1" fmla="*/ 38 h 173"/>
                              <a:gd name="T2" fmla="*/ 13 w 176"/>
                              <a:gd name="T3" fmla="*/ 10 h 173"/>
                              <a:gd name="T4" fmla="*/ 28 w 176"/>
                              <a:gd name="T5" fmla="*/ 0 h 173"/>
                              <a:gd name="T6" fmla="*/ 40 w 176"/>
                              <a:gd name="T7" fmla="*/ 1 h 173"/>
                              <a:gd name="T8" fmla="*/ 53 w 176"/>
                              <a:gd name="T9" fmla="*/ 1 h 173"/>
                              <a:gd name="T10" fmla="*/ 63 w 176"/>
                              <a:gd name="T11" fmla="*/ 16 h 173"/>
                              <a:gd name="T12" fmla="*/ 62 w 176"/>
                              <a:gd name="T13" fmla="*/ 24 h 173"/>
                              <a:gd name="T14" fmla="*/ 73 w 176"/>
                              <a:gd name="T15" fmla="*/ 29 h 173"/>
                              <a:gd name="T16" fmla="*/ 86 w 176"/>
                              <a:gd name="T17" fmla="*/ 30 h 173"/>
                              <a:gd name="T18" fmla="*/ 101 w 176"/>
                              <a:gd name="T19" fmla="*/ 25 h 173"/>
                              <a:gd name="T20" fmla="*/ 112 w 176"/>
                              <a:gd name="T21" fmla="*/ 31 h 173"/>
                              <a:gd name="T22" fmla="*/ 123 w 176"/>
                              <a:gd name="T23" fmla="*/ 42 h 173"/>
                              <a:gd name="T24" fmla="*/ 139 w 176"/>
                              <a:gd name="T25" fmla="*/ 42 h 173"/>
                              <a:gd name="T26" fmla="*/ 148 w 176"/>
                              <a:gd name="T27" fmla="*/ 49 h 173"/>
                              <a:gd name="T28" fmla="*/ 142 w 176"/>
                              <a:gd name="T29" fmla="*/ 58 h 173"/>
                              <a:gd name="T30" fmla="*/ 152 w 176"/>
                              <a:gd name="T31" fmla="*/ 61 h 173"/>
                              <a:gd name="T32" fmla="*/ 153 w 176"/>
                              <a:gd name="T33" fmla="*/ 90 h 173"/>
                              <a:gd name="T34" fmla="*/ 157 w 176"/>
                              <a:gd name="T35" fmla="*/ 99 h 173"/>
                              <a:gd name="T36" fmla="*/ 161 w 176"/>
                              <a:gd name="T37" fmla="*/ 111 h 173"/>
                              <a:gd name="T38" fmla="*/ 163 w 176"/>
                              <a:gd name="T39" fmla="*/ 124 h 173"/>
                              <a:gd name="T40" fmla="*/ 166 w 176"/>
                              <a:gd name="T41" fmla="*/ 136 h 173"/>
                              <a:gd name="T42" fmla="*/ 175 w 176"/>
                              <a:gd name="T43" fmla="*/ 151 h 173"/>
                              <a:gd name="T44" fmla="*/ 130 w 176"/>
                              <a:gd name="T45" fmla="*/ 172 h 173"/>
                              <a:gd name="T46" fmla="*/ 109 w 176"/>
                              <a:gd name="T47" fmla="*/ 169 h 173"/>
                              <a:gd name="T48" fmla="*/ 114 w 176"/>
                              <a:gd name="T49" fmla="*/ 153 h 173"/>
                              <a:gd name="T50" fmla="*/ 118 w 176"/>
                              <a:gd name="T51" fmla="*/ 139 h 173"/>
                              <a:gd name="T52" fmla="*/ 112 w 176"/>
                              <a:gd name="T53" fmla="*/ 118 h 173"/>
                              <a:gd name="T54" fmla="*/ 118 w 176"/>
                              <a:gd name="T55" fmla="*/ 96 h 173"/>
                              <a:gd name="T56" fmla="*/ 110 w 176"/>
                              <a:gd name="T57" fmla="*/ 85 h 173"/>
                              <a:gd name="T58" fmla="*/ 104 w 176"/>
                              <a:gd name="T59" fmla="*/ 73 h 173"/>
                              <a:gd name="T60" fmla="*/ 94 w 176"/>
                              <a:gd name="T61" fmla="*/ 70 h 173"/>
                              <a:gd name="T62" fmla="*/ 92 w 176"/>
                              <a:gd name="T63" fmla="*/ 57 h 173"/>
                              <a:gd name="T64" fmla="*/ 78 w 176"/>
                              <a:gd name="T65" fmla="*/ 53 h 173"/>
                              <a:gd name="T66" fmla="*/ 65 w 176"/>
                              <a:gd name="T67" fmla="*/ 50 h 173"/>
                              <a:gd name="T68" fmla="*/ 49 w 176"/>
                              <a:gd name="T69" fmla="*/ 52 h 173"/>
                              <a:gd name="T70" fmla="*/ 33 w 176"/>
                              <a:gd name="T71" fmla="*/ 64 h 173"/>
                              <a:gd name="T72" fmla="*/ 12 w 176"/>
                              <a:gd name="T73" fmla="*/ 55 h 173"/>
                              <a:gd name="T74" fmla="*/ 0 w 176"/>
                              <a:gd name="T75" fmla="*/ 38 h 17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  <a:cxn ang="0">
                                <a:pos x="T52" y="T53"/>
                              </a:cxn>
                              <a:cxn ang="0">
                                <a:pos x="T54" y="T55"/>
                              </a:cxn>
                              <a:cxn ang="0">
                                <a:pos x="T56" y="T57"/>
                              </a:cxn>
                              <a:cxn ang="0">
                                <a:pos x="T58" y="T59"/>
                              </a:cxn>
                              <a:cxn ang="0">
                                <a:pos x="T60" y="T61"/>
                              </a:cxn>
                              <a:cxn ang="0">
                                <a:pos x="T62" y="T63"/>
                              </a:cxn>
                              <a:cxn ang="0">
                                <a:pos x="T64" y="T65"/>
                              </a:cxn>
                              <a:cxn ang="0">
                                <a:pos x="T66" y="T67"/>
                              </a:cxn>
                              <a:cxn ang="0">
                                <a:pos x="T68" y="T69"/>
                              </a:cxn>
                              <a:cxn ang="0">
                                <a:pos x="T70" y="T71"/>
                              </a:cxn>
                              <a:cxn ang="0">
                                <a:pos x="T72" y="T73"/>
                              </a:cxn>
                              <a:cxn ang="0">
                                <a:pos x="T74" y="T75"/>
                              </a:cxn>
                            </a:cxnLst>
                            <a:rect l="0" t="0" r="r" b="b"/>
                            <a:pathLst>
                              <a:path w="176" h="173">
                                <a:moveTo>
                                  <a:pt x="0" y="38"/>
                                </a:moveTo>
                                <a:lnTo>
                                  <a:pt x="13" y="10"/>
                                </a:lnTo>
                                <a:lnTo>
                                  <a:pt x="28" y="0"/>
                                </a:lnTo>
                                <a:lnTo>
                                  <a:pt x="40" y="1"/>
                                </a:lnTo>
                                <a:lnTo>
                                  <a:pt x="53" y="1"/>
                                </a:lnTo>
                                <a:lnTo>
                                  <a:pt x="63" y="16"/>
                                </a:lnTo>
                                <a:lnTo>
                                  <a:pt x="62" y="24"/>
                                </a:lnTo>
                                <a:lnTo>
                                  <a:pt x="73" y="29"/>
                                </a:lnTo>
                                <a:lnTo>
                                  <a:pt x="86" y="30"/>
                                </a:lnTo>
                                <a:lnTo>
                                  <a:pt x="101" y="25"/>
                                </a:lnTo>
                                <a:lnTo>
                                  <a:pt x="112" y="31"/>
                                </a:lnTo>
                                <a:lnTo>
                                  <a:pt x="123" y="42"/>
                                </a:lnTo>
                                <a:lnTo>
                                  <a:pt x="139" y="42"/>
                                </a:lnTo>
                                <a:lnTo>
                                  <a:pt x="148" y="49"/>
                                </a:lnTo>
                                <a:lnTo>
                                  <a:pt x="142" y="58"/>
                                </a:lnTo>
                                <a:lnTo>
                                  <a:pt x="152" y="61"/>
                                </a:lnTo>
                                <a:lnTo>
                                  <a:pt x="153" y="90"/>
                                </a:lnTo>
                                <a:lnTo>
                                  <a:pt x="157" y="99"/>
                                </a:lnTo>
                                <a:lnTo>
                                  <a:pt x="161" y="111"/>
                                </a:lnTo>
                                <a:lnTo>
                                  <a:pt x="163" y="124"/>
                                </a:lnTo>
                                <a:lnTo>
                                  <a:pt x="166" y="136"/>
                                </a:lnTo>
                                <a:lnTo>
                                  <a:pt x="175" y="151"/>
                                </a:lnTo>
                                <a:lnTo>
                                  <a:pt x="130" y="172"/>
                                </a:lnTo>
                                <a:lnTo>
                                  <a:pt x="109" y="169"/>
                                </a:lnTo>
                                <a:lnTo>
                                  <a:pt x="114" y="153"/>
                                </a:lnTo>
                                <a:lnTo>
                                  <a:pt x="118" y="139"/>
                                </a:lnTo>
                                <a:lnTo>
                                  <a:pt x="112" y="118"/>
                                </a:lnTo>
                                <a:lnTo>
                                  <a:pt x="118" y="96"/>
                                </a:lnTo>
                                <a:lnTo>
                                  <a:pt x="110" y="85"/>
                                </a:lnTo>
                                <a:lnTo>
                                  <a:pt x="104" y="73"/>
                                </a:lnTo>
                                <a:lnTo>
                                  <a:pt x="94" y="70"/>
                                </a:lnTo>
                                <a:lnTo>
                                  <a:pt x="92" y="57"/>
                                </a:lnTo>
                                <a:lnTo>
                                  <a:pt x="78" y="53"/>
                                </a:lnTo>
                                <a:lnTo>
                                  <a:pt x="65" y="50"/>
                                </a:lnTo>
                                <a:lnTo>
                                  <a:pt x="49" y="52"/>
                                </a:lnTo>
                                <a:lnTo>
                                  <a:pt x="33" y="64"/>
                                </a:lnTo>
                                <a:lnTo>
                                  <a:pt x="12" y="55"/>
                                </a:lnTo>
                                <a:lnTo>
                                  <a:pt x="0" y="38"/>
                                </a:lnTo>
                              </a:path>
                            </a:pathLst>
                          </a:custGeom>
                          <a:solidFill>
                            <a:srgbClr val="0000F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  <p:sp>
                    <p:nvSpPr>
                      <p:cNvPr id="194591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0" y="2384"/>
                        <a:ext cx="174" cy="134"/>
                      </a:xfrm>
                      <a:custGeom>
                        <a:avLst/>
                        <a:gdLst>
                          <a:gd name="T0" fmla="*/ 85 w 174"/>
                          <a:gd name="T1" fmla="*/ 0 h 134"/>
                          <a:gd name="T2" fmla="*/ 73 w 174"/>
                          <a:gd name="T3" fmla="*/ 37 h 134"/>
                          <a:gd name="T4" fmla="*/ 41 w 174"/>
                          <a:gd name="T5" fmla="*/ 41 h 134"/>
                          <a:gd name="T6" fmla="*/ 46 w 174"/>
                          <a:gd name="T7" fmla="*/ 53 h 134"/>
                          <a:gd name="T8" fmla="*/ 32 w 174"/>
                          <a:gd name="T9" fmla="*/ 52 h 134"/>
                          <a:gd name="T10" fmla="*/ 24 w 174"/>
                          <a:gd name="T11" fmla="*/ 61 h 134"/>
                          <a:gd name="T12" fmla="*/ 12 w 174"/>
                          <a:gd name="T13" fmla="*/ 68 h 134"/>
                          <a:gd name="T14" fmla="*/ 10 w 174"/>
                          <a:gd name="T15" fmla="*/ 85 h 134"/>
                          <a:gd name="T16" fmla="*/ 0 w 174"/>
                          <a:gd name="T17" fmla="*/ 91 h 134"/>
                          <a:gd name="T18" fmla="*/ 0 w 174"/>
                          <a:gd name="T19" fmla="*/ 103 h 134"/>
                          <a:gd name="T20" fmla="*/ 11 w 174"/>
                          <a:gd name="T21" fmla="*/ 112 h 134"/>
                          <a:gd name="T22" fmla="*/ 56 w 174"/>
                          <a:gd name="T23" fmla="*/ 118 h 134"/>
                          <a:gd name="T24" fmla="*/ 68 w 174"/>
                          <a:gd name="T25" fmla="*/ 120 h 134"/>
                          <a:gd name="T26" fmla="*/ 82 w 174"/>
                          <a:gd name="T27" fmla="*/ 125 h 134"/>
                          <a:gd name="T28" fmla="*/ 85 w 174"/>
                          <a:gd name="T29" fmla="*/ 133 h 134"/>
                          <a:gd name="T30" fmla="*/ 139 w 174"/>
                          <a:gd name="T31" fmla="*/ 118 h 134"/>
                          <a:gd name="T32" fmla="*/ 160 w 174"/>
                          <a:gd name="T33" fmla="*/ 118 h 134"/>
                          <a:gd name="T34" fmla="*/ 171 w 174"/>
                          <a:gd name="T35" fmla="*/ 107 h 134"/>
                          <a:gd name="T36" fmla="*/ 171 w 174"/>
                          <a:gd name="T37" fmla="*/ 100 h 134"/>
                          <a:gd name="T38" fmla="*/ 159 w 174"/>
                          <a:gd name="T39" fmla="*/ 90 h 134"/>
                          <a:gd name="T40" fmla="*/ 170 w 174"/>
                          <a:gd name="T41" fmla="*/ 79 h 134"/>
                          <a:gd name="T42" fmla="*/ 173 w 174"/>
                          <a:gd name="T43" fmla="*/ 73 h 134"/>
                          <a:gd name="T44" fmla="*/ 167 w 174"/>
                          <a:gd name="T45" fmla="*/ 61 h 134"/>
                          <a:gd name="T46" fmla="*/ 154 w 174"/>
                          <a:gd name="T47" fmla="*/ 60 h 134"/>
                          <a:gd name="T48" fmla="*/ 145 w 174"/>
                          <a:gd name="T49" fmla="*/ 61 h 134"/>
                          <a:gd name="T50" fmla="*/ 133 w 174"/>
                          <a:gd name="T51" fmla="*/ 52 h 134"/>
                          <a:gd name="T52" fmla="*/ 105 w 174"/>
                          <a:gd name="T53" fmla="*/ 56 h 134"/>
                          <a:gd name="T54" fmla="*/ 113 w 174"/>
                          <a:gd name="T55" fmla="*/ 24 h 134"/>
                          <a:gd name="T56" fmla="*/ 85 w 174"/>
                          <a:gd name="T57" fmla="*/ 0 h 1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</a:cxnLst>
                        <a:rect l="0" t="0" r="r" b="b"/>
                        <a:pathLst>
                          <a:path w="174" h="134">
                            <a:moveTo>
                              <a:pt x="85" y="0"/>
                            </a:moveTo>
                            <a:lnTo>
                              <a:pt x="73" y="37"/>
                            </a:lnTo>
                            <a:lnTo>
                              <a:pt x="41" y="41"/>
                            </a:lnTo>
                            <a:lnTo>
                              <a:pt x="46" y="53"/>
                            </a:lnTo>
                            <a:lnTo>
                              <a:pt x="32" y="52"/>
                            </a:lnTo>
                            <a:lnTo>
                              <a:pt x="24" y="61"/>
                            </a:lnTo>
                            <a:lnTo>
                              <a:pt x="12" y="68"/>
                            </a:lnTo>
                            <a:lnTo>
                              <a:pt x="10" y="85"/>
                            </a:lnTo>
                            <a:lnTo>
                              <a:pt x="0" y="91"/>
                            </a:lnTo>
                            <a:lnTo>
                              <a:pt x="0" y="103"/>
                            </a:lnTo>
                            <a:lnTo>
                              <a:pt x="11" y="112"/>
                            </a:lnTo>
                            <a:lnTo>
                              <a:pt x="56" y="118"/>
                            </a:lnTo>
                            <a:lnTo>
                              <a:pt x="68" y="120"/>
                            </a:lnTo>
                            <a:lnTo>
                              <a:pt x="82" y="125"/>
                            </a:lnTo>
                            <a:lnTo>
                              <a:pt x="85" y="133"/>
                            </a:lnTo>
                            <a:lnTo>
                              <a:pt x="139" y="118"/>
                            </a:lnTo>
                            <a:lnTo>
                              <a:pt x="160" y="118"/>
                            </a:lnTo>
                            <a:lnTo>
                              <a:pt x="171" y="107"/>
                            </a:lnTo>
                            <a:lnTo>
                              <a:pt x="171" y="100"/>
                            </a:lnTo>
                            <a:lnTo>
                              <a:pt x="159" y="90"/>
                            </a:lnTo>
                            <a:lnTo>
                              <a:pt x="170" y="79"/>
                            </a:lnTo>
                            <a:lnTo>
                              <a:pt x="173" y="73"/>
                            </a:lnTo>
                            <a:lnTo>
                              <a:pt x="167" y="61"/>
                            </a:lnTo>
                            <a:lnTo>
                              <a:pt x="154" y="60"/>
                            </a:lnTo>
                            <a:lnTo>
                              <a:pt x="145" y="61"/>
                            </a:lnTo>
                            <a:lnTo>
                              <a:pt x="133" y="52"/>
                            </a:lnTo>
                            <a:lnTo>
                              <a:pt x="105" y="56"/>
                            </a:lnTo>
                            <a:lnTo>
                              <a:pt x="113" y="24"/>
                            </a:lnTo>
                            <a:lnTo>
                              <a:pt x="85" y="0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sp>
                <p:nvSpPr>
                  <p:cNvPr id="194592" name="Freeform 32"/>
                  <p:cNvSpPr>
                    <a:spLocks/>
                  </p:cNvSpPr>
                  <p:nvPr/>
                </p:nvSpPr>
                <p:spPr bwMode="auto">
                  <a:xfrm>
                    <a:off x="1932" y="2431"/>
                    <a:ext cx="739" cy="237"/>
                  </a:xfrm>
                  <a:custGeom>
                    <a:avLst/>
                    <a:gdLst>
                      <a:gd name="T0" fmla="*/ 0 w 739"/>
                      <a:gd name="T1" fmla="*/ 230 h 237"/>
                      <a:gd name="T2" fmla="*/ 3 w 739"/>
                      <a:gd name="T3" fmla="*/ 236 h 237"/>
                      <a:gd name="T4" fmla="*/ 8 w 739"/>
                      <a:gd name="T5" fmla="*/ 235 h 237"/>
                      <a:gd name="T6" fmla="*/ 32 w 739"/>
                      <a:gd name="T7" fmla="*/ 195 h 237"/>
                      <a:gd name="T8" fmla="*/ 59 w 739"/>
                      <a:gd name="T9" fmla="*/ 181 h 237"/>
                      <a:gd name="T10" fmla="*/ 70 w 739"/>
                      <a:gd name="T11" fmla="*/ 166 h 237"/>
                      <a:gd name="T12" fmla="*/ 104 w 739"/>
                      <a:gd name="T13" fmla="*/ 151 h 237"/>
                      <a:gd name="T14" fmla="*/ 103 w 739"/>
                      <a:gd name="T15" fmla="*/ 125 h 237"/>
                      <a:gd name="T16" fmla="*/ 123 w 739"/>
                      <a:gd name="T17" fmla="*/ 110 h 237"/>
                      <a:gd name="T18" fmla="*/ 144 w 739"/>
                      <a:gd name="T19" fmla="*/ 110 h 237"/>
                      <a:gd name="T20" fmla="*/ 152 w 739"/>
                      <a:gd name="T21" fmla="*/ 98 h 237"/>
                      <a:gd name="T22" fmla="*/ 168 w 739"/>
                      <a:gd name="T23" fmla="*/ 103 h 237"/>
                      <a:gd name="T24" fmla="*/ 196 w 739"/>
                      <a:gd name="T25" fmla="*/ 95 h 237"/>
                      <a:gd name="T26" fmla="*/ 227 w 739"/>
                      <a:gd name="T27" fmla="*/ 91 h 237"/>
                      <a:gd name="T28" fmla="*/ 251 w 739"/>
                      <a:gd name="T29" fmla="*/ 77 h 237"/>
                      <a:gd name="T30" fmla="*/ 284 w 739"/>
                      <a:gd name="T31" fmla="*/ 65 h 237"/>
                      <a:gd name="T32" fmla="*/ 317 w 739"/>
                      <a:gd name="T33" fmla="*/ 61 h 237"/>
                      <a:gd name="T34" fmla="*/ 387 w 739"/>
                      <a:gd name="T35" fmla="*/ 49 h 237"/>
                      <a:gd name="T36" fmla="*/ 465 w 739"/>
                      <a:gd name="T37" fmla="*/ 40 h 237"/>
                      <a:gd name="T38" fmla="*/ 526 w 739"/>
                      <a:gd name="T39" fmla="*/ 28 h 237"/>
                      <a:gd name="T40" fmla="*/ 576 w 739"/>
                      <a:gd name="T41" fmla="*/ 12 h 237"/>
                      <a:gd name="T42" fmla="*/ 592 w 739"/>
                      <a:gd name="T43" fmla="*/ 14 h 237"/>
                      <a:gd name="T44" fmla="*/ 615 w 739"/>
                      <a:gd name="T45" fmla="*/ 19 h 237"/>
                      <a:gd name="T46" fmla="*/ 670 w 739"/>
                      <a:gd name="T47" fmla="*/ 14 h 237"/>
                      <a:gd name="T48" fmla="*/ 738 w 739"/>
                      <a:gd name="T49" fmla="*/ 11 h 237"/>
                      <a:gd name="T50" fmla="*/ 729 w 739"/>
                      <a:gd name="T51" fmla="*/ 0 h 237"/>
                      <a:gd name="T52" fmla="*/ 667 w 739"/>
                      <a:gd name="T53" fmla="*/ 3 h 237"/>
                      <a:gd name="T54" fmla="*/ 615 w 739"/>
                      <a:gd name="T55" fmla="*/ 8 h 237"/>
                      <a:gd name="T56" fmla="*/ 589 w 739"/>
                      <a:gd name="T57" fmla="*/ 2 h 237"/>
                      <a:gd name="T58" fmla="*/ 568 w 739"/>
                      <a:gd name="T59" fmla="*/ 4 h 237"/>
                      <a:gd name="T60" fmla="*/ 520 w 739"/>
                      <a:gd name="T61" fmla="*/ 19 h 237"/>
                      <a:gd name="T62" fmla="*/ 450 w 739"/>
                      <a:gd name="T63" fmla="*/ 32 h 237"/>
                      <a:gd name="T64" fmla="*/ 384 w 739"/>
                      <a:gd name="T65" fmla="*/ 40 h 237"/>
                      <a:gd name="T66" fmla="*/ 316 w 739"/>
                      <a:gd name="T67" fmla="*/ 51 h 237"/>
                      <a:gd name="T68" fmla="*/ 281 w 739"/>
                      <a:gd name="T69" fmla="*/ 56 h 237"/>
                      <a:gd name="T70" fmla="*/ 257 w 739"/>
                      <a:gd name="T71" fmla="*/ 67 h 237"/>
                      <a:gd name="T72" fmla="*/ 219 w 739"/>
                      <a:gd name="T73" fmla="*/ 82 h 237"/>
                      <a:gd name="T74" fmla="*/ 198 w 739"/>
                      <a:gd name="T75" fmla="*/ 85 h 237"/>
                      <a:gd name="T76" fmla="*/ 183 w 739"/>
                      <a:gd name="T77" fmla="*/ 89 h 237"/>
                      <a:gd name="T78" fmla="*/ 168 w 739"/>
                      <a:gd name="T79" fmla="*/ 94 h 237"/>
                      <a:gd name="T80" fmla="*/ 149 w 739"/>
                      <a:gd name="T81" fmla="*/ 87 h 237"/>
                      <a:gd name="T82" fmla="*/ 140 w 739"/>
                      <a:gd name="T83" fmla="*/ 101 h 237"/>
                      <a:gd name="T84" fmla="*/ 120 w 739"/>
                      <a:gd name="T85" fmla="*/ 100 h 237"/>
                      <a:gd name="T86" fmla="*/ 92 w 739"/>
                      <a:gd name="T87" fmla="*/ 122 h 237"/>
                      <a:gd name="T88" fmla="*/ 93 w 739"/>
                      <a:gd name="T89" fmla="*/ 144 h 237"/>
                      <a:gd name="T90" fmla="*/ 63 w 739"/>
                      <a:gd name="T91" fmla="*/ 160 h 237"/>
                      <a:gd name="T92" fmla="*/ 53 w 739"/>
                      <a:gd name="T93" fmla="*/ 175 h 237"/>
                      <a:gd name="T94" fmla="*/ 25 w 739"/>
                      <a:gd name="T95" fmla="*/ 190 h 237"/>
                      <a:gd name="T96" fmla="*/ 0 w 739"/>
                      <a:gd name="T97" fmla="*/ 23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739" h="237">
                        <a:moveTo>
                          <a:pt x="0" y="230"/>
                        </a:moveTo>
                        <a:lnTo>
                          <a:pt x="3" y="236"/>
                        </a:lnTo>
                        <a:lnTo>
                          <a:pt x="8" y="235"/>
                        </a:lnTo>
                        <a:lnTo>
                          <a:pt x="32" y="195"/>
                        </a:lnTo>
                        <a:lnTo>
                          <a:pt x="59" y="181"/>
                        </a:lnTo>
                        <a:lnTo>
                          <a:pt x="70" y="166"/>
                        </a:lnTo>
                        <a:lnTo>
                          <a:pt x="104" y="151"/>
                        </a:lnTo>
                        <a:lnTo>
                          <a:pt x="103" y="125"/>
                        </a:lnTo>
                        <a:lnTo>
                          <a:pt x="123" y="110"/>
                        </a:lnTo>
                        <a:lnTo>
                          <a:pt x="144" y="110"/>
                        </a:lnTo>
                        <a:lnTo>
                          <a:pt x="152" y="98"/>
                        </a:lnTo>
                        <a:lnTo>
                          <a:pt x="168" y="103"/>
                        </a:lnTo>
                        <a:lnTo>
                          <a:pt x="196" y="95"/>
                        </a:lnTo>
                        <a:lnTo>
                          <a:pt x="227" y="91"/>
                        </a:lnTo>
                        <a:lnTo>
                          <a:pt x="251" y="77"/>
                        </a:lnTo>
                        <a:lnTo>
                          <a:pt x="284" y="65"/>
                        </a:lnTo>
                        <a:lnTo>
                          <a:pt x="317" y="61"/>
                        </a:lnTo>
                        <a:lnTo>
                          <a:pt x="387" y="49"/>
                        </a:lnTo>
                        <a:lnTo>
                          <a:pt x="465" y="40"/>
                        </a:lnTo>
                        <a:lnTo>
                          <a:pt x="526" y="28"/>
                        </a:lnTo>
                        <a:lnTo>
                          <a:pt x="576" y="12"/>
                        </a:lnTo>
                        <a:lnTo>
                          <a:pt x="592" y="14"/>
                        </a:lnTo>
                        <a:lnTo>
                          <a:pt x="615" y="19"/>
                        </a:lnTo>
                        <a:lnTo>
                          <a:pt x="670" y="14"/>
                        </a:lnTo>
                        <a:lnTo>
                          <a:pt x="738" y="11"/>
                        </a:lnTo>
                        <a:lnTo>
                          <a:pt x="729" y="0"/>
                        </a:lnTo>
                        <a:lnTo>
                          <a:pt x="667" y="3"/>
                        </a:lnTo>
                        <a:lnTo>
                          <a:pt x="615" y="8"/>
                        </a:lnTo>
                        <a:lnTo>
                          <a:pt x="589" y="2"/>
                        </a:lnTo>
                        <a:lnTo>
                          <a:pt x="568" y="4"/>
                        </a:lnTo>
                        <a:lnTo>
                          <a:pt x="520" y="19"/>
                        </a:lnTo>
                        <a:lnTo>
                          <a:pt x="450" y="32"/>
                        </a:lnTo>
                        <a:lnTo>
                          <a:pt x="384" y="40"/>
                        </a:lnTo>
                        <a:lnTo>
                          <a:pt x="316" y="51"/>
                        </a:lnTo>
                        <a:lnTo>
                          <a:pt x="281" y="56"/>
                        </a:lnTo>
                        <a:lnTo>
                          <a:pt x="257" y="67"/>
                        </a:lnTo>
                        <a:lnTo>
                          <a:pt x="219" y="82"/>
                        </a:lnTo>
                        <a:lnTo>
                          <a:pt x="198" y="85"/>
                        </a:lnTo>
                        <a:lnTo>
                          <a:pt x="183" y="89"/>
                        </a:lnTo>
                        <a:lnTo>
                          <a:pt x="168" y="94"/>
                        </a:lnTo>
                        <a:lnTo>
                          <a:pt x="149" y="87"/>
                        </a:lnTo>
                        <a:lnTo>
                          <a:pt x="140" y="101"/>
                        </a:lnTo>
                        <a:lnTo>
                          <a:pt x="120" y="100"/>
                        </a:lnTo>
                        <a:lnTo>
                          <a:pt x="92" y="122"/>
                        </a:lnTo>
                        <a:lnTo>
                          <a:pt x="93" y="144"/>
                        </a:lnTo>
                        <a:lnTo>
                          <a:pt x="63" y="160"/>
                        </a:lnTo>
                        <a:lnTo>
                          <a:pt x="53" y="175"/>
                        </a:lnTo>
                        <a:lnTo>
                          <a:pt x="25" y="190"/>
                        </a:lnTo>
                        <a:lnTo>
                          <a:pt x="0" y="23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94593" name="Group 33"/>
                <p:cNvGrpSpPr>
                  <a:grpSpLocks/>
                </p:cNvGrpSpPr>
                <p:nvPr/>
              </p:nvGrpSpPr>
              <p:grpSpPr bwMode="auto">
                <a:xfrm>
                  <a:off x="2149" y="2428"/>
                  <a:ext cx="166" cy="106"/>
                  <a:chOff x="2149" y="2428"/>
                  <a:chExt cx="166" cy="106"/>
                </a:xfrm>
              </p:grpSpPr>
              <p:sp>
                <p:nvSpPr>
                  <p:cNvPr id="194594" name="Freeform 34"/>
                  <p:cNvSpPr>
                    <a:spLocks/>
                  </p:cNvSpPr>
                  <p:nvPr/>
                </p:nvSpPr>
                <p:spPr bwMode="auto">
                  <a:xfrm>
                    <a:off x="2149" y="2476"/>
                    <a:ext cx="69" cy="58"/>
                  </a:xfrm>
                  <a:custGeom>
                    <a:avLst/>
                    <a:gdLst>
                      <a:gd name="T0" fmla="*/ 0 w 69"/>
                      <a:gd name="T1" fmla="*/ 40 h 58"/>
                      <a:gd name="T2" fmla="*/ 5 w 69"/>
                      <a:gd name="T3" fmla="*/ 29 h 58"/>
                      <a:gd name="T4" fmla="*/ 12 w 69"/>
                      <a:gd name="T5" fmla="*/ 23 h 58"/>
                      <a:gd name="T6" fmla="*/ 18 w 69"/>
                      <a:gd name="T7" fmla="*/ 15 h 58"/>
                      <a:gd name="T8" fmla="*/ 26 w 69"/>
                      <a:gd name="T9" fmla="*/ 3 h 58"/>
                      <a:gd name="T10" fmla="*/ 38 w 69"/>
                      <a:gd name="T11" fmla="*/ 0 h 58"/>
                      <a:gd name="T12" fmla="*/ 51 w 69"/>
                      <a:gd name="T13" fmla="*/ 0 h 58"/>
                      <a:gd name="T14" fmla="*/ 58 w 69"/>
                      <a:gd name="T15" fmla="*/ 6 h 58"/>
                      <a:gd name="T16" fmla="*/ 66 w 69"/>
                      <a:gd name="T17" fmla="*/ 12 h 58"/>
                      <a:gd name="T18" fmla="*/ 68 w 69"/>
                      <a:gd name="T19" fmla="*/ 23 h 58"/>
                      <a:gd name="T20" fmla="*/ 66 w 69"/>
                      <a:gd name="T21" fmla="*/ 36 h 58"/>
                      <a:gd name="T22" fmla="*/ 51 w 69"/>
                      <a:gd name="T23" fmla="*/ 33 h 58"/>
                      <a:gd name="T24" fmla="*/ 49 w 69"/>
                      <a:gd name="T25" fmla="*/ 42 h 58"/>
                      <a:gd name="T26" fmla="*/ 41 w 69"/>
                      <a:gd name="T27" fmla="*/ 52 h 58"/>
                      <a:gd name="T28" fmla="*/ 35 w 69"/>
                      <a:gd name="T29" fmla="*/ 57 h 58"/>
                      <a:gd name="T30" fmla="*/ 13 w 69"/>
                      <a:gd name="T31" fmla="*/ 50 h 58"/>
                      <a:gd name="T32" fmla="*/ 0 w 69"/>
                      <a:gd name="T33" fmla="*/ 40 h 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9" h="58">
                        <a:moveTo>
                          <a:pt x="0" y="40"/>
                        </a:moveTo>
                        <a:lnTo>
                          <a:pt x="5" y="29"/>
                        </a:lnTo>
                        <a:lnTo>
                          <a:pt x="12" y="23"/>
                        </a:lnTo>
                        <a:lnTo>
                          <a:pt x="18" y="15"/>
                        </a:lnTo>
                        <a:lnTo>
                          <a:pt x="26" y="3"/>
                        </a:lnTo>
                        <a:lnTo>
                          <a:pt x="38" y="0"/>
                        </a:lnTo>
                        <a:lnTo>
                          <a:pt x="51" y="0"/>
                        </a:lnTo>
                        <a:lnTo>
                          <a:pt x="58" y="6"/>
                        </a:lnTo>
                        <a:lnTo>
                          <a:pt x="66" y="12"/>
                        </a:lnTo>
                        <a:lnTo>
                          <a:pt x="68" y="23"/>
                        </a:lnTo>
                        <a:lnTo>
                          <a:pt x="66" y="36"/>
                        </a:lnTo>
                        <a:lnTo>
                          <a:pt x="51" y="33"/>
                        </a:lnTo>
                        <a:lnTo>
                          <a:pt x="49" y="42"/>
                        </a:lnTo>
                        <a:lnTo>
                          <a:pt x="41" y="52"/>
                        </a:lnTo>
                        <a:lnTo>
                          <a:pt x="35" y="57"/>
                        </a:lnTo>
                        <a:lnTo>
                          <a:pt x="13" y="50"/>
                        </a:lnTo>
                        <a:lnTo>
                          <a:pt x="0" y="40"/>
                        </a:lnTo>
                      </a:path>
                    </a:pathLst>
                  </a:custGeom>
                  <a:solidFill>
                    <a:srgbClr val="FFBF7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19459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2231" y="2428"/>
                    <a:ext cx="84" cy="75"/>
                    <a:chOff x="2231" y="2428"/>
                    <a:chExt cx="84" cy="75"/>
                  </a:xfrm>
                </p:grpSpPr>
                <p:sp>
                  <p:nvSpPr>
                    <p:cNvPr id="19459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2231" y="2454"/>
                      <a:ext cx="84" cy="49"/>
                    </a:xfrm>
                    <a:custGeom>
                      <a:avLst/>
                      <a:gdLst>
                        <a:gd name="T0" fmla="*/ 0 w 84"/>
                        <a:gd name="T1" fmla="*/ 16 h 49"/>
                        <a:gd name="T2" fmla="*/ 7 w 84"/>
                        <a:gd name="T3" fmla="*/ 10 h 49"/>
                        <a:gd name="T4" fmla="*/ 21 w 84"/>
                        <a:gd name="T5" fmla="*/ 15 h 49"/>
                        <a:gd name="T6" fmla="*/ 20 w 84"/>
                        <a:gd name="T7" fmla="*/ 3 h 49"/>
                        <a:gd name="T8" fmla="*/ 29 w 84"/>
                        <a:gd name="T9" fmla="*/ 0 h 49"/>
                        <a:gd name="T10" fmla="*/ 38 w 84"/>
                        <a:gd name="T11" fmla="*/ 3 h 49"/>
                        <a:gd name="T12" fmla="*/ 51 w 84"/>
                        <a:gd name="T13" fmla="*/ 20 h 49"/>
                        <a:gd name="T14" fmla="*/ 50 w 84"/>
                        <a:gd name="T15" fmla="*/ 9 h 49"/>
                        <a:gd name="T16" fmla="*/ 56 w 84"/>
                        <a:gd name="T17" fmla="*/ 1 h 49"/>
                        <a:gd name="T18" fmla="*/ 66 w 84"/>
                        <a:gd name="T19" fmla="*/ 1 h 49"/>
                        <a:gd name="T20" fmla="*/ 83 w 84"/>
                        <a:gd name="T21" fmla="*/ 24 h 49"/>
                        <a:gd name="T22" fmla="*/ 74 w 84"/>
                        <a:gd name="T23" fmla="*/ 38 h 49"/>
                        <a:gd name="T24" fmla="*/ 63 w 84"/>
                        <a:gd name="T25" fmla="*/ 37 h 49"/>
                        <a:gd name="T26" fmla="*/ 56 w 84"/>
                        <a:gd name="T27" fmla="*/ 34 h 49"/>
                        <a:gd name="T28" fmla="*/ 53 w 84"/>
                        <a:gd name="T29" fmla="*/ 39 h 49"/>
                        <a:gd name="T30" fmla="*/ 48 w 84"/>
                        <a:gd name="T31" fmla="*/ 47 h 49"/>
                        <a:gd name="T32" fmla="*/ 30 w 84"/>
                        <a:gd name="T33" fmla="*/ 48 h 49"/>
                        <a:gd name="T34" fmla="*/ 14 w 84"/>
                        <a:gd name="T35" fmla="*/ 40 h 49"/>
                        <a:gd name="T36" fmla="*/ 5 w 84"/>
                        <a:gd name="T37" fmla="*/ 30 h 49"/>
                        <a:gd name="T38" fmla="*/ 0 w 84"/>
                        <a:gd name="T39" fmla="*/ 16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84" h="49">
                          <a:moveTo>
                            <a:pt x="0" y="16"/>
                          </a:moveTo>
                          <a:lnTo>
                            <a:pt x="7" y="10"/>
                          </a:lnTo>
                          <a:lnTo>
                            <a:pt x="21" y="15"/>
                          </a:lnTo>
                          <a:lnTo>
                            <a:pt x="20" y="3"/>
                          </a:lnTo>
                          <a:lnTo>
                            <a:pt x="29" y="0"/>
                          </a:lnTo>
                          <a:lnTo>
                            <a:pt x="38" y="3"/>
                          </a:lnTo>
                          <a:lnTo>
                            <a:pt x="51" y="20"/>
                          </a:lnTo>
                          <a:lnTo>
                            <a:pt x="50" y="9"/>
                          </a:lnTo>
                          <a:lnTo>
                            <a:pt x="56" y="1"/>
                          </a:lnTo>
                          <a:lnTo>
                            <a:pt x="66" y="1"/>
                          </a:lnTo>
                          <a:lnTo>
                            <a:pt x="83" y="24"/>
                          </a:lnTo>
                          <a:lnTo>
                            <a:pt x="74" y="38"/>
                          </a:lnTo>
                          <a:lnTo>
                            <a:pt x="63" y="37"/>
                          </a:lnTo>
                          <a:lnTo>
                            <a:pt x="56" y="34"/>
                          </a:lnTo>
                          <a:lnTo>
                            <a:pt x="53" y="39"/>
                          </a:lnTo>
                          <a:lnTo>
                            <a:pt x="48" y="47"/>
                          </a:lnTo>
                          <a:lnTo>
                            <a:pt x="30" y="48"/>
                          </a:lnTo>
                          <a:lnTo>
                            <a:pt x="14" y="40"/>
                          </a:lnTo>
                          <a:lnTo>
                            <a:pt x="5" y="30"/>
                          </a:lnTo>
                          <a:lnTo>
                            <a:pt x="0" y="16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59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2275" y="2428"/>
                      <a:ext cx="29" cy="33"/>
                    </a:xfrm>
                    <a:custGeom>
                      <a:avLst/>
                      <a:gdLst>
                        <a:gd name="T0" fmla="*/ 7 w 29"/>
                        <a:gd name="T1" fmla="*/ 32 h 33"/>
                        <a:gd name="T2" fmla="*/ 0 w 29"/>
                        <a:gd name="T3" fmla="*/ 12 h 33"/>
                        <a:gd name="T4" fmla="*/ 11 w 29"/>
                        <a:gd name="T5" fmla="*/ 0 h 33"/>
                        <a:gd name="T6" fmla="*/ 28 w 29"/>
                        <a:gd name="T7" fmla="*/ 9 h 33"/>
                        <a:gd name="T8" fmla="*/ 24 w 29"/>
                        <a:gd name="T9" fmla="*/ 27 h 33"/>
                        <a:gd name="T10" fmla="*/ 7 w 29"/>
                        <a:gd name="T11" fmla="*/ 32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" h="33">
                          <a:moveTo>
                            <a:pt x="7" y="32"/>
                          </a:moveTo>
                          <a:lnTo>
                            <a:pt x="0" y="12"/>
                          </a:lnTo>
                          <a:lnTo>
                            <a:pt x="11" y="0"/>
                          </a:lnTo>
                          <a:lnTo>
                            <a:pt x="28" y="9"/>
                          </a:lnTo>
                          <a:lnTo>
                            <a:pt x="24" y="27"/>
                          </a:lnTo>
                          <a:lnTo>
                            <a:pt x="7" y="32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59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2252" y="2470"/>
                      <a:ext cx="10" cy="22"/>
                    </a:xfrm>
                    <a:custGeom>
                      <a:avLst/>
                      <a:gdLst>
                        <a:gd name="T0" fmla="*/ 0 w 10"/>
                        <a:gd name="T1" fmla="*/ 0 h 22"/>
                        <a:gd name="T2" fmla="*/ 9 w 10"/>
                        <a:gd name="T3" fmla="*/ 21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" h="22">
                          <a:moveTo>
                            <a:pt x="0" y="0"/>
                          </a:moveTo>
                          <a:lnTo>
                            <a:pt x="9" y="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194599" name="Group 39"/>
              <p:cNvGrpSpPr>
                <a:grpSpLocks/>
              </p:cNvGrpSpPr>
              <p:nvPr/>
            </p:nvGrpSpPr>
            <p:grpSpPr bwMode="auto">
              <a:xfrm>
                <a:off x="2233" y="2180"/>
                <a:ext cx="389" cy="521"/>
                <a:chOff x="2233" y="2180"/>
                <a:chExt cx="389" cy="521"/>
              </a:xfrm>
            </p:grpSpPr>
            <p:grpSp>
              <p:nvGrpSpPr>
                <p:cNvPr id="194600" name="Group 40"/>
                <p:cNvGrpSpPr>
                  <a:grpSpLocks/>
                </p:cNvGrpSpPr>
                <p:nvPr/>
              </p:nvGrpSpPr>
              <p:grpSpPr bwMode="auto">
                <a:xfrm>
                  <a:off x="2233" y="2180"/>
                  <a:ext cx="389" cy="521"/>
                  <a:chOff x="2233" y="2180"/>
                  <a:chExt cx="389" cy="521"/>
                </a:xfrm>
              </p:grpSpPr>
              <p:grpSp>
                <p:nvGrpSpPr>
                  <p:cNvPr id="19460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233" y="2180"/>
                    <a:ext cx="389" cy="521"/>
                    <a:chOff x="2233" y="2180"/>
                    <a:chExt cx="389" cy="521"/>
                  </a:xfrm>
                </p:grpSpPr>
                <p:grpSp>
                  <p:nvGrpSpPr>
                    <p:cNvPr id="194602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4" y="2468"/>
                      <a:ext cx="238" cy="233"/>
                      <a:chOff x="2384" y="2468"/>
                      <a:chExt cx="238" cy="233"/>
                    </a:xfrm>
                  </p:grpSpPr>
                  <p:grpSp>
                    <p:nvGrpSpPr>
                      <p:cNvPr id="194603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17" y="2473"/>
                        <a:ext cx="205" cy="228"/>
                        <a:chOff x="2417" y="2473"/>
                        <a:chExt cx="205" cy="228"/>
                      </a:xfrm>
                    </p:grpSpPr>
                    <p:grpSp>
                      <p:nvGrpSpPr>
                        <p:cNvPr id="194604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17" y="2473"/>
                          <a:ext cx="205" cy="176"/>
                          <a:chOff x="2417" y="2473"/>
                          <a:chExt cx="205" cy="176"/>
                        </a:xfrm>
                      </p:grpSpPr>
                      <p:sp>
                        <p:nvSpPr>
                          <p:cNvPr id="194605" name="Freeform 4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37" y="2545"/>
                            <a:ext cx="85" cy="104"/>
                          </a:xfrm>
                          <a:custGeom>
                            <a:avLst/>
                            <a:gdLst>
                              <a:gd name="T0" fmla="*/ 0 w 85"/>
                              <a:gd name="T1" fmla="*/ 78 h 104"/>
                              <a:gd name="T2" fmla="*/ 8 w 85"/>
                              <a:gd name="T3" fmla="*/ 52 h 104"/>
                              <a:gd name="T4" fmla="*/ 18 w 85"/>
                              <a:gd name="T5" fmla="*/ 30 h 104"/>
                              <a:gd name="T6" fmla="*/ 31 w 85"/>
                              <a:gd name="T7" fmla="*/ 11 h 104"/>
                              <a:gd name="T8" fmla="*/ 42 w 85"/>
                              <a:gd name="T9" fmla="*/ 5 h 104"/>
                              <a:gd name="T10" fmla="*/ 53 w 85"/>
                              <a:gd name="T11" fmla="*/ 1 h 104"/>
                              <a:gd name="T12" fmla="*/ 62 w 85"/>
                              <a:gd name="T13" fmla="*/ 0 h 104"/>
                              <a:gd name="T14" fmla="*/ 72 w 85"/>
                              <a:gd name="T15" fmla="*/ 4 h 104"/>
                              <a:gd name="T16" fmla="*/ 78 w 85"/>
                              <a:gd name="T17" fmla="*/ 10 h 104"/>
                              <a:gd name="T18" fmla="*/ 81 w 85"/>
                              <a:gd name="T19" fmla="*/ 18 h 104"/>
                              <a:gd name="T20" fmla="*/ 84 w 85"/>
                              <a:gd name="T21" fmla="*/ 29 h 104"/>
                              <a:gd name="T22" fmla="*/ 83 w 85"/>
                              <a:gd name="T23" fmla="*/ 42 h 104"/>
                              <a:gd name="T24" fmla="*/ 78 w 85"/>
                              <a:gd name="T25" fmla="*/ 56 h 104"/>
                              <a:gd name="T26" fmla="*/ 72 w 85"/>
                              <a:gd name="T27" fmla="*/ 68 h 104"/>
                              <a:gd name="T28" fmla="*/ 63 w 85"/>
                              <a:gd name="T29" fmla="*/ 79 h 104"/>
                              <a:gd name="T30" fmla="*/ 57 w 85"/>
                              <a:gd name="T31" fmla="*/ 85 h 104"/>
                              <a:gd name="T32" fmla="*/ 9 w 85"/>
                              <a:gd name="T33" fmla="*/ 103 h 104"/>
                              <a:gd name="T34" fmla="*/ 1 w 85"/>
                              <a:gd name="T35" fmla="*/ 96 h 104"/>
                              <a:gd name="T36" fmla="*/ 0 w 85"/>
                              <a:gd name="T37" fmla="*/ 78 h 10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</a:cxnLst>
                            <a:rect l="0" t="0" r="r" b="b"/>
                            <a:pathLst>
                              <a:path w="85" h="104">
                                <a:moveTo>
                                  <a:pt x="0" y="78"/>
                                </a:moveTo>
                                <a:lnTo>
                                  <a:pt x="8" y="52"/>
                                </a:lnTo>
                                <a:lnTo>
                                  <a:pt x="18" y="30"/>
                                </a:lnTo>
                                <a:lnTo>
                                  <a:pt x="31" y="11"/>
                                </a:lnTo>
                                <a:lnTo>
                                  <a:pt x="42" y="5"/>
                                </a:lnTo>
                                <a:lnTo>
                                  <a:pt x="53" y="1"/>
                                </a:lnTo>
                                <a:lnTo>
                                  <a:pt x="62" y="0"/>
                                </a:lnTo>
                                <a:lnTo>
                                  <a:pt x="72" y="4"/>
                                </a:lnTo>
                                <a:lnTo>
                                  <a:pt x="78" y="10"/>
                                </a:lnTo>
                                <a:lnTo>
                                  <a:pt x="81" y="18"/>
                                </a:lnTo>
                                <a:lnTo>
                                  <a:pt x="84" y="29"/>
                                </a:lnTo>
                                <a:lnTo>
                                  <a:pt x="83" y="42"/>
                                </a:lnTo>
                                <a:lnTo>
                                  <a:pt x="78" y="56"/>
                                </a:lnTo>
                                <a:lnTo>
                                  <a:pt x="72" y="68"/>
                                </a:lnTo>
                                <a:lnTo>
                                  <a:pt x="63" y="79"/>
                                </a:lnTo>
                                <a:lnTo>
                                  <a:pt x="57" y="85"/>
                                </a:lnTo>
                                <a:lnTo>
                                  <a:pt x="9" y="103"/>
                                </a:lnTo>
                                <a:lnTo>
                                  <a:pt x="1" y="96"/>
                                </a:lnTo>
                                <a:lnTo>
                                  <a:pt x="0" y="78"/>
                                </a:lnTo>
                              </a:path>
                            </a:pathLst>
                          </a:custGeom>
                          <a:solidFill>
                            <a:srgbClr val="3F5F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06" name="Freeform 4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17" y="2473"/>
                            <a:ext cx="159" cy="155"/>
                          </a:xfrm>
                          <a:custGeom>
                            <a:avLst/>
                            <a:gdLst>
                              <a:gd name="T0" fmla="*/ 48 w 159"/>
                              <a:gd name="T1" fmla="*/ 0 h 155"/>
                              <a:gd name="T2" fmla="*/ 64 w 159"/>
                              <a:gd name="T3" fmla="*/ 21 h 155"/>
                              <a:gd name="T4" fmla="*/ 87 w 159"/>
                              <a:gd name="T5" fmla="*/ 40 h 155"/>
                              <a:gd name="T6" fmla="*/ 109 w 159"/>
                              <a:gd name="T7" fmla="*/ 59 h 155"/>
                              <a:gd name="T8" fmla="*/ 113 w 159"/>
                              <a:gd name="T9" fmla="*/ 69 h 155"/>
                              <a:gd name="T10" fmla="*/ 142 w 159"/>
                              <a:gd name="T11" fmla="*/ 79 h 155"/>
                              <a:gd name="T12" fmla="*/ 157 w 159"/>
                              <a:gd name="T13" fmla="*/ 88 h 155"/>
                              <a:gd name="T14" fmla="*/ 158 w 159"/>
                              <a:gd name="T15" fmla="*/ 98 h 155"/>
                              <a:gd name="T16" fmla="*/ 151 w 159"/>
                              <a:gd name="T17" fmla="*/ 119 h 155"/>
                              <a:gd name="T18" fmla="*/ 144 w 159"/>
                              <a:gd name="T19" fmla="*/ 136 h 155"/>
                              <a:gd name="T20" fmla="*/ 128 w 159"/>
                              <a:gd name="T21" fmla="*/ 154 h 155"/>
                              <a:gd name="T22" fmla="*/ 101 w 159"/>
                              <a:gd name="T23" fmla="*/ 137 h 155"/>
                              <a:gd name="T24" fmla="*/ 81 w 159"/>
                              <a:gd name="T25" fmla="*/ 124 h 155"/>
                              <a:gd name="T26" fmla="*/ 63 w 159"/>
                              <a:gd name="T27" fmla="*/ 115 h 155"/>
                              <a:gd name="T28" fmla="*/ 47 w 159"/>
                              <a:gd name="T29" fmla="*/ 95 h 155"/>
                              <a:gd name="T30" fmla="*/ 30 w 159"/>
                              <a:gd name="T31" fmla="*/ 88 h 155"/>
                              <a:gd name="T32" fmla="*/ 16 w 159"/>
                              <a:gd name="T33" fmla="*/ 67 h 155"/>
                              <a:gd name="T34" fmla="*/ 0 w 159"/>
                              <a:gd name="T35" fmla="*/ 49 h 155"/>
                              <a:gd name="T36" fmla="*/ 48 w 159"/>
                              <a:gd name="T37" fmla="*/ 0 h 15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</a:cxnLst>
                            <a:rect l="0" t="0" r="r" b="b"/>
                            <a:pathLst>
                              <a:path w="159" h="155">
                                <a:moveTo>
                                  <a:pt x="48" y="0"/>
                                </a:moveTo>
                                <a:lnTo>
                                  <a:pt x="64" y="21"/>
                                </a:lnTo>
                                <a:lnTo>
                                  <a:pt x="87" y="40"/>
                                </a:lnTo>
                                <a:lnTo>
                                  <a:pt x="109" y="59"/>
                                </a:lnTo>
                                <a:lnTo>
                                  <a:pt x="113" y="69"/>
                                </a:lnTo>
                                <a:lnTo>
                                  <a:pt x="142" y="79"/>
                                </a:lnTo>
                                <a:lnTo>
                                  <a:pt x="157" y="88"/>
                                </a:lnTo>
                                <a:lnTo>
                                  <a:pt x="158" y="98"/>
                                </a:lnTo>
                                <a:lnTo>
                                  <a:pt x="151" y="119"/>
                                </a:lnTo>
                                <a:lnTo>
                                  <a:pt x="144" y="136"/>
                                </a:lnTo>
                                <a:lnTo>
                                  <a:pt x="128" y="154"/>
                                </a:lnTo>
                                <a:lnTo>
                                  <a:pt x="101" y="137"/>
                                </a:lnTo>
                                <a:lnTo>
                                  <a:pt x="81" y="124"/>
                                </a:lnTo>
                                <a:lnTo>
                                  <a:pt x="63" y="115"/>
                                </a:lnTo>
                                <a:lnTo>
                                  <a:pt x="47" y="95"/>
                                </a:lnTo>
                                <a:lnTo>
                                  <a:pt x="30" y="88"/>
                                </a:lnTo>
                                <a:lnTo>
                                  <a:pt x="16" y="67"/>
                                </a:lnTo>
                                <a:lnTo>
                                  <a:pt x="0" y="49"/>
                                </a:lnTo>
                                <a:lnTo>
                                  <a:pt x="48" y="0"/>
                                </a:lnTo>
                              </a:path>
                            </a:pathLst>
                          </a:custGeom>
                          <a:solidFill>
                            <a:srgbClr val="BF3F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94607" name="Freeform 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79" y="2627"/>
                          <a:ext cx="127" cy="74"/>
                        </a:xfrm>
                        <a:custGeom>
                          <a:avLst/>
                          <a:gdLst>
                            <a:gd name="T0" fmla="*/ 15 w 127"/>
                            <a:gd name="T1" fmla="*/ 30 h 74"/>
                            <a:gd name="T2" fmla="*/ 66 w 127"/>
                            <a:gd name="T3" fmla="*/ 21 h 74"/>
                            <a:gd name="T4" fmla="*/ 87 w 127"/>
                            <a:gd name="T5" fmla="*/ 10 h 74"/>
                            <a:gd name="T6" fmla="*/ 115 w 127"/>
                            <a:gd name="T7" fmla="*/ 0 h 74"/>
                            <a:gd name="T8" fmla="*/ 121 w 127"/>
                            <a:gd name="T9" fmla="*/ 4 h 74"/>
                            <a:gd name="T10" fmla="*/ 125 w 127"/>
                            <a:gd name="T11" fmla="*/ 15 h 74"/>
                            <a:gd name="T12" fmla="*/ 126 w 127"/>
                            <a:gd name="T13" fmla="*/ 31 h 74"/>
                            <a:gd name="T14" fmla="*/ 114 w 127"/>
                            <a:gd name="T15" fmla="*/ 43 h 74"/>
                            <a:gd name="T16" fmla="*/ 106 w 127"/>
                            <a:gd name="T17" fmla="*/ 49 h 74"/>
                            <a:gd name="T18" fmla="*/ 89 w 127"/>
                            <a:gd name="T19" fmla="*/ 56 h 74"/>
                            <a:gd name="T20" fmla="*/ 82 w 127"/>
                            <a:gd name="T21" fmla="*/ 48 h 74"/>
                            <a:gd name="T22" fmla="*/ 73 w 127"/>
                            <a:gd name="T23" fmla="*/ 51 h 74"/>
                            <a:gd name="T24" fmla="*/ 70 w 127"/>
                            <a:gd name="T25" fmla="*/ 65 h 74"/>
                            <a:gd name="T26" fmla="*/ 52 w 127"/>
                            <a:gd name="T27" fmla="*/ 69 h 74"/>
                            <a:gd name="T28" fmla="*/ 36 w 127"/>
                            <a:gd name="T29" fmla="*/ 73 h 74"/>
                            <a:gd name="T30" fmla="*/ 21 w 127"/>
                            <a:gd name="T31" fmla="*/ 70 h 74"/>
                            <a:gd name="T32" fmla="*/ 1 w 127"/>
                            <a:gd name="T33" fmla="*/ 68 h 74"/>
                            <a:gd name="T34" fmla="*/ 0 w 127"/>
                            <a:gd name="T35" fmla="*/ 55 h 74"/>
                            <a:gd name="T36" fmla="*/ 1 w 127"/>
                            <a:gd name="T37" fmla="*/ 43 h 74"/>
                            <a:gd name="T38" fmla="*/ 15 w 127"/>
                            <a:gd name="T39" fmla="*/ 30 h 7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</a:cxnLst>
                          <a:rect l="0" t="0" r="r" b="b"/>
                          <a:pathLst>
                            <a:path w="127" h="74">
                              <a:moveTo>
                                <a:pt x="15" y="30"/>
                              </a:moveTo>
                              <a:lnTo>
                                <a:pt x="66" y="21"/>
                              </a:lnTo>
                              <a:lnTo>
                                <a:pt x="87" y="10"/>
                              </a:lnTo>
                              <a:lnTo>
                                <a:pt x="115" y="0"/>
                              </a:lnTo>
                              <a:lnTo>
                                <a:pt x="121" y="4"/>
                              </a:lnTo>
                              <a:lnTo>
                                <a:pt x="125" y="15"/>
                              </a:lnTo>
                              <a:lnTo>
                                <a:pt x="126" y="31"/>
                              </a:lnTo>
                              <a:lnTo>
                                <a:pt x="114" y="43"/>
                              </a:lnTo>
                              <a:lnTo>
                                <a:pt x="106" y="49"/>
                              </a:lnTo>
                              <a:lnTo>
                                <a:pt x="89" y="56"/>
                              </a:lnTo>
                              <a:lnTo>
                                <a:pt x="82" y="48"/>
                              </a:lnTo>
                              <a:lnTo>
                                <a:pt x="73" y="51"/>
                              </a:lnTo>
                              <a:lnTo>
                                <a:pt x="70" y="65"/>
                              </a:lnTo>
                              <a:lnTo>
                                <a:pt x="52" y="69"/>
                              </a:lnTo>
                              <a:lnTo>
                                <a:pt x="36" y="73"/>
                              </a:lnTo>
                              <a:lnTo>
                                <a:pt x="21" y="70"/>
                              </a:lnTo>
                              <a:lnTo>
                                <a:pt x="1" y="68"/>
                              </a:lnTo>
                              <a:lnTo>
                                <a:pt x="0" y="55"/>
                              </a:lnTo>
                              <a:lnTo>
                                <a:pt x="1" y="43"/>
                              </a:lnTo>
                              <a:lnTo>
                                <a:pt x="15" y="30"/>
                              </a:lnTo>
                            </a:path>
                          </a:pathLst>
                        </a:custGeom>
                        <a:solidFill>
                          <a:srgbClr val="00800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94608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4" y="2468"/>
                        <a:ext cx="162" cy="196"/>
                      </a:xfrm>
                      <a:custGeom>
                        <a:avLst/>
                        <a:gdLst>
                          <a:gd name="T0" fmla="*/ 0 w 162"/>
                          <a:gd name="T1" fmla="*/ 12 h 196"/>
                          <a:gd name="T2" fmla="*/ 27 w 162"/>
                          <a:gd name="T3" fmla="*/ 9 h 196"/>
                          <a:gd name="T4" fmla="*/ 45 w 162"/>
                          <a:gd name="T5" fmla="*/ 0 h 196"/>
                          <a:gd name="T6" fmla="*/ 68 w 162"/>
                          <a:gd name="T7" fmla="*/ 3 h 196"/>
                          <a:gd name="T8" fmla="*/ 80 w 162"/>
                          <a:gd name="T9" fmla="*/ 4 h 196"/>
                          <a:gd name="T10" fmla="*/ 90 w 162"/>
                          <a:gd name="T11" fmla="*/ 11 h 196"/>
                          <a:gd name="T12" fmla="*/ 104 w 162"/>
                          <a:gd name="T13" fmla="*/ 20 h 196"/>
                          <a:gd name="T14" fmla="*/ 114 w 162"/>
                          <a:gd name="T15" fmla="*/ 21 h 196"/>
                          <a:gd name="T16" fmla="*/ 123 w 162"/>
                          <a:gd name="T17" fmla="*/ 24 h 196"/>
                          <a:gd name="T18" fmla="*/ 134 w 162"/>
                          <a:gd name="T19" fmla="*/ 33 h 196"/>
                          <a:gd name="T20" fmla="*/ 143 w 162"/>
                          <a:gd name="T21" fmla="*/ 43 h 196"/>
                          <a:gd name="T22" fmla="*/ 154 w 162"/>
                          <a:gd name="T23" fmla="*/ 61 h 196"/>
                          <a:gd name="T24" fmla="*/ 152 w 162"/>
                          <a:gd name="T25" fmla="*/ 71 h 196"/>
                          <a:gd name="T26" fmla="*/ 147 w 162"/>
                          <a:gd name="T27" fmla="*/ 85 h 196"/>
                          <a:gd name="T28" fmla="*/ 142 w 162"/>
                          <a:gd name="T29" fmla="*/ 90 h 196"/>
                          <a:gd name="T30" fmla="*/ 143 w 162"/>
                          <a:gd name="T31" fmla="*/ 104 h 196"/>
                          <a:gd name="T32" fmla="*/ 150 w 162"/>
                          <a:gd name="T33" fmla="*/ 105 h 196"/>
                          <a:gd name="T34" fmla="*/ 149 w 162"/>
                          <a:gd name="T35" fmla="*/ 114 h 196"/>
                          <a:gd name="T36" fmla="*/ 155 w 162"/>
                          <a:gd name="T37" fmla="*/ 119 h 196"/>
                          <a:gd name="T38" fmla="*/ 153 w 162"/>
                          <a:gd name="T39" fmla="*/ 135 h 196"/>
                          <a:gd name="T40" fmla="*/ 153 w 162"/>
                          <a:gd name="T41" fmla="*/ 155 h 196"/>
                          <a:gd name="T42" fmla="*/ 161 w 162"/>
                          <a:gd name="T43" fmla="*/ 181 h 196"/>
                          <a:gd name="T44" fmla="*/ 152 w 162"/>
                          <a:gd name="T45" fmla="*/ 185 h 196"/>
                          <a:gd name="T46" fmla="*/ 142 w 162"/>
                          <a:gd name="T47" fmla="*/ 190 h 196"/>
                          <a:gd name="T48" fmla="*/ 126 w 162"/>
                          <a:gd name="T49" fmla="*/ 189 h 196"/>
                          <a:gd name="T50" fmla="*/ 109 w 162"/>
                          <a:gd name="T51" fmla="*/ 191 h 196"/>
                          <a:gd name="T52" fmla="*/ 91 w 162"/>
                          <a:gd name="T53" fmla="*/ 195 h 196"/>
                          <a:gd name="T54" fmla="*/ 99 w 162"/>
                          <a:gd name="T55" fmla="*/ 165 h 196"/>
                          <a:gd name="T56" fmla="*/ 103 w 162"/>
                          <a:gd name="T57" fmla="*/ 148 h 196"/>
                          <a:gd name="T58" fmla="*/ 92 w 162"/>
                          <a:gd name="T59" fmla="*/ 120 h 196"/>
                          <a:gd name="T60" fmla="*/ 103 w 162"/>
                          <a:gd name="T61" fmla="*/ 113 h 196"/>
                          <a:gd name="T62" fmla="*/ 102 w 162"/>
                          <a:gd name="T63" fmla="*/ 107 h 196"/>
                          <a:gd name="T64" fmla="*/ 93 w 162"/>
                          <a:gd name="T65" fmla="*/ 101 h 196"/>
                          <a:gd name="T66" fmla="*/ 94 w 162"/>
                          <a:gd name="T67" fmla="*/ 95 h 196"/>
                          <a:gd name="T68" fmla="*/ 82 w 162"/>
                          <a:gd name="T69" fmla="*/ 87 h 196"/>
                          <a:gd name="T70" fmla="*/ 91 w 162"/>
                          <a:gd name="T71" fmla="*/ 80 h 196"/>
                          <a:gd name="T72" fmla="*/ 96 w 162"/>
                          <a:gd name="T73" fmla="*/ 75 h 196"/>
                          <a:gd name="T74" fmla="*/ 84 w 162"/>
                          <a:gd name="T75" fmla="*/ 74 h 196"/>
                          <a:gd name="T76" fmla="*/ 70 w 162"/>
                          <a:gd name="T77" fmla="*/ 69 h 196"/>
                          <a:gd name="T78" fmla="*/ 63 w 162"/>
                          <a:gd name="T79" fmla="*/ 65 h 196"/>
                          <a:gd name="T80" fmla="*/ 59 w 162"/>
                          <a:gd name="T81" fmla="*/ 57 h 196"/>
                          <a:gd name="T82" fmla="*/ 47 w 162"/>
                          <a:gd name="T83" fmla="*/ 60 h 196"/>
                          <a:gd name="T84" fmla="*/ 36 w 162"/>
                          <a:gd name="T85" fmla="*/ 61 h 196"/>
                          <a:gd name="T86" fmla="*/ 26 w 162"/>
                          <a:gd name="T87" fmla="*/ 56 h 196"/>
                          <a:gd name="T88" fmla="*/ 14 w 162"/>
                          <a:gd name="T89" fmla="*/ 45 h 196"/>
                          <a:gd name="T90" fmla="*/ 6 w 162"/>
                          <a:gd name="T91" fmla="*/ 33 h 196"/>
                          <a:gd name="T92" fmla="*/ 0 w 162"/>
                          <a:gd name="T93" fmla="*/ 12 h 19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</a:cxnLst>
                        <a:rect l="0" t="0" r="r" b="b"/>
                        <a:pathLst>
                          <a:path w="162" h="196">
                            <a:moveTo>
                              <a:pt x="0" y="12"/>
                            </a:moveTo>
                            <a:lnTo>
                              <a:pt x="27" y="9"/>
                            </a:lnTo>
                            <a:lnTo>
                              <a:pt x="45" y="0"/>
                            </a:lnTo>
                            <a:lnTo>
                              <a:pt x="68" y="3"/>
                            </a:lnTo>
                            <a:lnTo>
                              <a:pt x="80" y="4"/>
                            </a:lnTo>
                            <a:lnTo>
                              <a:pt x="90" y="11"/>
                            </a:lnTo>
                            <a:lnTo>
                              <a:pt x="104" y="20"/>
                            </a:lnTo>
                            <a:lnTo>
                              <a:pt x="114" y="21"/>
                            </a:lnTo>
                            <a:lnTo>
                              <a:pt x="123" y="24"/>
                            </a:lnTo>
                            <a:lnTo>
                              <a:pt x="134" y="33"/>
                            </a:lnTo>
                            <a:lnTo>
                              <a:pt x="143" y="43"/>
                            </a:lnTo>
                            <a:lnTo>
                              <a:pt x="154" y="61"/>
                            </a:lnTo>
                            <a:lnTo>
                              <a:pt x="152" y="71"/>
                            </a:lnTo>
                            <a:lnTo>
                              <a:pt x="147" y="85"/>
                            </a:lnTo>
                            <a:lnTo>
                              <a:pt x="142" y="90"/>
                            </a:lnTo>
                            <a:lnTo>
                              <a:pt x="143" y="104"/>
                            </a:lnTo>
                            <a:lnTo>
                              <a:pt x="150" y="105"/>
                            </a:lnTo>
                            <a:lnTo>
                              <a:pt x="149" y="114"/>
                            </a:lnTo>
                            <a:lnTo>
                              <a:pt x="155" y="119"/>
                            </a:lnTo>
                            <a:lnTo>
                              <a:pt x="153" y="135"/>
                            </a:lnTo>
                            <a:lnTo>
                              <a:pt x="153" y="155"/>
                            </a:lnTo>
                            <a:lnTo>
                              <a:pt x="161" y="181"/>
                            </a:lnTo>
                            <a:lnTo>
                              <a:pt x="152" y="185"/>
                            </a:lnTo>
                            <a:lnTo>
                              <a:pt x="142" y="190"/>
                            </a:lnTo>
                            <a:lnTo>
                              <a:pt x="126" y="189"/>
                            </a:lnTo>
                            <a:lnTo>
                              <a:pt x="109" y="191"/>
                            </a:lnTo>
                            <a:lnTo>
                              <a:pt x="91" y="195"/>
                            </a:lnTo>
                            <a:lnTo>
                              <a:pt x="99" y="165"/>
                            </a:lnTo>
                            <a:lnTo>
                              <a:pt x="103" y="148"/>
                            </a:lnTo>
                            <a:lnTo>
                              <a:pt x="92" y="120"/>
                            </a:lnTo>
                            <a:lnTo>
                              <a:pt x="103" y="113"/>
                            </a:lnTo>
                            <a:lnTo>
                              <a:pt x="102" y="107"/>
                            </a:lnTo>
                            <a:lnTo>
                              <a:pt x="93" y="101"/>
                            </a:lnTo>
                            <a:lnTo>
                              <a:pt x="94" y="95"/>
                            </a:lnTo>
                            <a:lnTo>
                              <a:pt x="82" y="87"/>
                            </a:lnTo>
                            <a:lnTo>
                              <a:pt x="91" y="80"/>
                            </a:lnTo>
                            <a:lnTo>
                              <a:pt x="96" y="75"/>
                            </a:lnTo>
                            <a:lnTo>
                              <a:pt x="84" y="74"/>
                            </a:lnTo>
                            <a:lnTo>
                              <a:pt x="70" y="69"/>
                            </a:lnTo>
                            <a:lnTo>
                              <a:pt x="63" y="65"/>
                            </a:lnTo>
                            <a:lnTo>
                              <a:pt x="59" y="57"/>
                            </a:lnTo>
                            <a:lnTo>
                              <a:pt x="47" y="60"/>
                            </a:lnTo>
                            <a:lnTo>
                              <a:pt x="36" y="61"/>
                            </a:lnTo>
                            <a:lnTo>
                              <a:pt x="26" y="56"/>
                            </a:lnTo>
                            <a:lnTo>
                              <a:pt x="14" y="45"/>
                            </a:lnTo>
                            <a:lnTo>
                              <a:pt x="6" y="33"/>
                            </a:lnTo>
                            <a:lnTo>
                              <a:pt x="0" y="12"/>
                            </a:lnTo>
                          </a:path>
                        </a:pathLst>
                      </a:custGeom>
                      <a:solidFill>
                        <a:srgbClr val="FF5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19460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33" y="2180"/>
                      <a:ext cx="196" cy="215"/>
                      <a:chOff x="2233" y="2180"/>
                      <a:chExt cx="196" cy="215"/>
                    </a:xfrm>
                  </p:grpSpPr>
                  <p:sp>
                    <p:nvSpPr>
                      <p:cNvPr id="19461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33" y="2210"/>
                        <a:ext cx="162" cy="185"/>
                      </a:xfrm>
                      <a:custGeom>
                        <a:avLst/>
                        <a:gdLst>
                          <a:gd name="T0" fmla="*/ 2 w 162"/>
                          <a:gd name="T1" fmla="*/ 80 h 185"/>
                          <a:gd name="T2" fmla="*/ 10 w 162"/>
                          <a:gd name="T3" fmla="*/ 77 h 185"/>
                          <a:gd name="T4" fmla="*/ 20 w 162"/>
                          <a:gd name="T5" fmla="*/ 77 h 185"/>
                          <a:gd name="T6" fmla="*/ 18 w 162"/>
                          <a:gd name="T7" fmla="*/ 68 h 185"/>
                          <a:gd name="T8" fmla="*/ 19 w 162"/>
                          <a:gd name="T9" fmla="*/ 54 h 185"/>
                          <a:gd name="T10" fmla="*/ 22 w 162"/>
                          <a:gd name="T11" fmla="*/ 42 h 185"/>
                          <a:gd name="T12" fmla="*/ 27 w 162"/>
                          <a:gd name="T13" fmla="*/ 33 h 185"/>
                          <a:gd name="T14" fmla="*/ 35 w 162"/>
                          <a:gd name="T15" fmla="*/ 23 h 185"/>
                          <a:gd name="T16" fmla="*/ 44 w 162"/>
                          <a:gd name="T17" fmla="*/ 15 h 185"/>
                          <a:gd name="T18" fmla="*/ 50 w 162"/>
                          <a:gd name="T19" fmla="*/ 11 h 185"/>
                          <a:gd name="T20" fmla="*/ 64 w 162"/>
                          <a:gd name="T21" fmla="*/ 8 h 185"/>
                          <a:gd name="T22" fmla="*/ 72 w 162"/>
                          <a:gd name="T23" fmla="*/ 8 h 185"/>
                          <a:gd name="T24" fmla="*/ 81 w 162"/>
                          <a:gd name="T25" fmla="*/ 2 h 185"/>
                          <a:gd name="T26" fmla="*/ 91 w 162"/>
                          <a:gd name="T27" fmla="*/ 0 h 185"/>
                          <a:gd name="T28" fmla="*/ 101 w 162"/>
                          <a:gd name="T29" fmla="*/ 5 h 185"/>
                          <a:gd name="T30" fmla="*/ 110 w 162"/>
                          <a:gd name="T31" fmla="*/ 9 h 185"/>
                          <a:gd name="T32" fmla="*/ 125 w 162"/>
                          <a:gd name="T33" fmla="*/ 17 h 185"/>
                          <a:gd name="T34" fmla="*/ 134 w 162"/>
                          <a:gd name="T35" fmla="*/ 24 h 185"/>
                          <a:gd name="T36" fmla="*/ 147 w 162"/>
                          <a:gd name="T37" fmla="*/ 35 h 185"/>
                          <a:gd name="T38" fmla="*/ 158 w 162"/>
                          <a:gd name="T39" fmla="*/ 48 h 185"/>
                          <a:gd name="T40" fmla="*/ 161 w 162"/>
                          <a:gd name="T41" fmla="*/ 60 h 185"/>
                          <a:gd name="T42" fmla="*/ 161 w 162"/>
                          <a:gd name="T43" fmla="*/ 79 h 185"/>
                          <a:gd name="T44" fmla="*/ 158 w 162"/>
                          <a:gd name="T45" fmla="*/ 101 h 185"/>
                          <a:gd name="T46" fmla="*/ 151 w 162"/>
                          <a:gd name="T47" fmla="*/ 110 h 185"/>
                          <a:gd name="T48" fmla="*/ 141 w 162"/>
                          <a:gd name="T49" fmla="*/ 119 h 185"/>
                          <a:gd name="T50" fmla="*/ 128 w 162"/>
                          <a:gd name="T51" fmla="*/ 125 h 185"/>
                          <a:gd name="T52" fmla="*/ 127 w 162"/>
                          <a:gd name="T53" fmla="*/ 149 h 185"/>
                          <a:gd name="T54" fmla="*/ 119 w 162"/>
                          <a:gd name="T55" fmla="*/ 163 h 185"/>
                          <a:gd name="T56" fmla="*/ 108 w 162"/>
                          <a:gd name="T57" fmla="*/ 166 h 185"/>
                          <a:gd name="T58" fmla="*/ 100 w 162"/>
                          <a:gd name="T59" fmla="*/ 184 h 185"/>
                          <a:gd name="T60" fmla="*/ 86 w 162"/>
                          <a:gd name="T61" fmla="*/ 172 h 185"/>
                          <a:gd name="T62" fmla="*/ 87 w 162"/>
                          <a:gd name="T63" fmla="*/ 162 h 185"/>
                          <a:gd name="T64" fmla="*/ 90 w 162"/>
                          <a:gd name="T65" fmla="*/ 152 h 185"/>
                          <a:gd name="T66" fmla="*/ 77 w 162"/>
                          <a:gd name="T67" fmla="*/ 148 h 185"/>
                          <a:gd name="T68" fmla="*/ 61 w 162"/>
                          <a:gd name="T69" fmla="*/ 141 h 185"/>
                          <a:gd name="T70" fmla="*/ 52 w 162"/>
                          <a:gd name="T71" fmla="*/ 134 h 185"/>
                          <a:gd name="T72" fmla="*/ 39 w 162"/>
                          <a:gd name="T73" fmla="*/ 119 h 185"/>
                          <a:gd name="T74" fmla="*/ 35 w 162"/>
                          <a:gd name="T75" fmla="*/ 110 h 185"/>
                          <a:gd name="T76" fmla="*/ 29 w 162"/>
                          <a:gd name="T77" fmla="*/ 112 h 185"/>
                          <a:gd name="T78" fmla="*/ 23 w 162"/>
                          <a:gd name="T79" fmla="*/ 113 h 185"/>
                          <a:gd name="T80" fmla="*/ 14 w 162"/>
                          <a:gd name="T81" fmla="*/ 110 h 185"/>
                          <a:gd name="T82" fmla="*/ 6 w 162"/>
                          <a:gd name="T83" fmla="*/ 104 h 185"/>
                          <a:gd name="T84" fmla="*/ 1 w 162"/>
                          <a:gd name="T85" fmla="*/ 97 h 185"/>
                          <a:gd name="T86" fmla="*/ 0 w 162"/>
                          <a:gd name="T87" fmla="*/ 89 h 185"/>
                          <a:gd name="T88" fmla="*/ 2 w 162"/>
                          <a:gd name="T89" fmla="*/ 80 h 18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</a:cxnLst>
                        <a:rect l="0" t="0" r="r" b="b"/>
                        <a:pathLst>
                          <a:path w="162" h="185">
                            <a:moveTo>
                              <a:pt x="2" y="80"/>
                            </a:moveTo>
                            <a:lnTo>
                              <a:pt x="10" y="77"/>
                            </a:lnTo>
                            <a:lnTo>
                              <a:pt x="20" y="77"/>
                            </a:lnTo>
                            <a:lnTo>
                              <a:pt x="18" y="68"/>
                            </a:lnTo>
                            <a:lnTo>
                              <a:pt x="19" y="54"/>
                            </a:lnTo>
                            <a:lnTo>
                              <a:pt x="22" y="42"/>
                            </a:lnTo>
                            <a:lnTo>
                              <a:pt x="27" y="33"/>
                            </a:lnTo>
                            <a:lnTo>
                              <a:pt x="35" y="23"/>
                            </a:lnTo>
                            <a:lnTo>
                              <a:pt x="44" y="15"/>
                            </a:lnTo>
                            <a:lnTo>
                              <a:pt x="50" y="11"/>
                            </a:lnTo>
                            <a:lnTo>
                              <a:pt x="64" y="8"/>
                            </a:lnTo>
                            <a:lnTo>
                              <a:pt x="72" y="8"/>
                            </a:lnTo>
                            <a:lnTo>
                              <a:pt x="81" y="2"/>
                            </a:lnTo>
                            <a:lnTo>
                              <a:pt x="91" y="0"/>
                            </a:lnTo>
                            <a:lnTo>
                              <a:pt x="101" y="5"/>
                            </a:lnTo>
                            <a:lnTo>
                              <a:pt x="110" y="9"/>
                            </a:lnTo>
                            <a:lnTo>
                              <a:pt x="125" y="17"/>
                            </a:lnTo>
                            <a:lnTo>
                              <a:pt x="134" y="24"/>
                            </a:lnTo>
                            <a:lnTo>
                              <a:pt x="147" y="35"/>
                            </a:lnTo>
                            <a:lnTo>
                              <a:pt x="158" y="48"/>
                            </a:lnTo>
                            <a:lnTo>
                              <a:pt x="161" y="60"/>
                            </a:lnTo>
                            <a:lnTo>
                              <a:pt x="161" y="79"/>
                            </a:lnTo>
                            <a:lnTo>
                              <a:pt x="158" y="101"/>
                            </a:lnTo>
                            <a:lnTo>
                              <a:pt x="151" y="110"/>
                            </a:lnTo>
                            <a:lnTo>
                              <a:pt x="141" y="119"/>
                            </a:lnTo>
                            <a:lnTo>
                              <a:pt x="128" y="125"/>
                            </a:lnTo>
                            <a:lnTo>
                              <a:pt x="127" y="149"/>
                            </a:lnTo>
                            <a:lnTo>
                              <a:pt x="119" y="163"/>
                            </a:lnTo>
                            <a:lnTo>
                              <a:pt x="108" y="166"/>
                            </a:lnTo>
                            <a:lnTo>
                              <a:pt x="100" y="184"/>
                            </a:lnTo>
                            <a:lnTo>
                              <a:pt x="86" y="172"/>
                            </a:lnTo>
                            <a:lnTo>
                              <a:pt x="87" y="162"/>
                            </a:lnTo>
                            <a:lnTo>
                              <a:pt x="90" y="152"/>
                            </a:lnTo>
                            <a:lnTo>
                              <a:pt x="77" y="148"/>
                            </a:lnTo>
                            <a:lnTo>
                              <a:pt x="61" y="141"/>
                            </a:lnTo>
                            <a:lnTo>
                              <a:pt x="52" y="134"/>
                            </a:lnTo>
                            <a:lnTo>
                              <a:pt x="39" y="119"/>
                            </a:lnTo>
                            <a:lnTo>
                              <a:pt x="35" y="110"/>
                            </a:lnTo>
                            <a:lnTo>
                              <a:pt x="29" y="112"/>
                            </a:lnTo>
                            <a:lnTo>
                              <a:pt x="23" y="113"/>
                            </a:lnTo>
                            <a:lnTo>
                              <a:pt x="14" y="110"/>
                            </a:lnTo>
                            <a:lnTo>
                              <a:pt x="6" y="104"/>
                            </a:lnTo>
                            <a:lnTo>
                              <a:pt x="1" y="97"/>
                            </a:lnTo>
                            <a:lnTo>
                              <a:pt x="0" y="89"/>
                            </a:lnTo>
                            <a:lnTo>
                              <a:pt x="2" y="80"/>
                            </a:lnTo>
                          </a:path>
                        </a:pathLst>
                      </a:custGeom>
                      <a:solidFill>
                        <a:srgbClr val="FFBF7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94611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34" y="2180"/>
                        <a:ext cx="195" cy="147"/>
                        <a:chOff x="2234" y="2180"/>
                        <a:chExt cx="195" cy="147"/>
                      </a:xfrm>
                    </p:grpSpPr>
                    <p:grpSp>
                      <p:nvGrpSpPr>
                        <p:cNvPr id="194612" name="Group 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34" y="2180"/>
                          <a:ext cx="195" cy="105"/>
                          <a:chOff x="2234" y="2180"/>
                          <a:chExt cx="195" cy="105"/>
                        </a:xfrm>
                      </p:grpSpPr>
                      <p:sp>
                        <p:nvSpPr>
                          <p:cNvPr id="194613" name="Freeform 5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234" y="2212"/>
                            <a:ext cx="30" cy="73"/>
                          </a:xfrm>
                          <a:custGeom>
                            <a:avLst/>
                            <a:gdLst>
                              <a:gd name="T0" fmla="*/ 13 w 30"/>
                              <a:gd name="T1" fmla="*/ 72 h 73"/>
                              <a:gd name="T2" fmla="*/ 4 w 30"/>
                              <a:gd name="T3" fmla="*/ 45 h 73"/>
                              <a:gd name="T4" fmla="*/ 0 w 30"/>
                              <a:gd name="T5" fmla="*/ 20 h 73"/>
                              <a:gd name="T6" fmla="*/ 5 w 30"/>
                              <a:gd name="T7" fmla="*/ 11 h 73"/>
                              <a:gd name="T8" fmla="*/ 16 w 30"/>
                              <a:gd name="T9" fmla="*/ 4 h 73"/>
                              <a:gd name="T10" fmla="*/ 29 w 30"/>
                              <a:gd name="T11" fmla="*/ 0 h 7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73">
                                <a:moveTo>
                                  <a:pt x="13" y="72"/>
                                </a:moveTo>
                                <a:lnTo>
                                  <a:pt x="4" y="45"/>
                                </a:lnTo>
                                <a:lnTo>
                                  <a:pt x="0" y="20"/>
                                </a:lnTo>
                                <a:lnTo>
                                  <a:pt x="5" y="11"/>
                                </a:lnTo>
                                <a:lnTo>
                                  <a:pt x="16" y="4"/>
                                </a:lnTo>
                                <a:lnTo>
                                  <a:pt x="29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4" name="Freeform 5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277" y="2189"/>
                            <a:ext cx="48" cy="21"/>
                          </a:xfrm>
                          <a:custGeom>
                            <a:avLst/>
                            <a:gdLst>
                              <a:gd name="T0" fmla="*/ 0 w 48"/>
                              <a:gd name="T1" fmla="*/ 20 h 21"/>
                              <a:gd name="T2" fmla="*/ 12 w 48"/>
                              <a:gd name="T3" fmla="*/ 20 h 21"/>
                              <a:gd name="T4" fmla="*/ 24 w 48"/>
                              <a:gd name="T5" fmla="*/ 17 h 21"/>
                              <a:gd name="T6" fmla="*/ 34 w 48"/>
                              <a:gd name="T7" fmla="*/ 11 h 21"/>
                              <a:gd name="T8" fmla="*/ 47 w 48"/>
                              <a:gd name="T9" fmla="*/ 0 h 2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48" h="21">
                                <a:moveTo>
                                  <a:pt x="0" y="20"/>
                                </a:moveTo>
                                <a:lnTo>
                                  <a:pt x="12" y="20"/>
                                </a:lnTo>
                                <a:lnTo>
                                  <a:pt x="24" y="17"/>
                                </a:lnTo>
                                <a:lnTo>
                                  <a:pt x="34" y="11"/>
                                </a:lnTo>
                                <a:lnTo>
                                  <a:pt x="47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5" name="Freeform 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22" y="2180"/>
                            <a:ext cx="76" cy="33"/>
                          </a:xfrm>
                          <a:custGeom>
                            <a:avLst/>
                            <a:gdLst>
                              <a:gd name="T0" fmla="*/ 0 w 76"/>
                              <a:gd name="T1" fmla="*/ 32 h 33"/>
                              <a:gd name="T2" fmla="*/ 8 w 76"/>
                              <a:gd name="T3" fmla="*/ 26 h 33"/>
                              <a:gd name="T4" fmla="*/ 14 w 76"/>
                              <a:gd name="T5" fmla="*/ 17 h 33"/>
                              <a:gd name="T6" fmla="*/ 24 w 76"/>
                              <a:gd name="T7" fmla="*/ 18 h 33"/>
                              <a:gd name="T8" fmla="*/ 38 w 76"/>
                              <a:gd name="T9" fmla="*/ 15 h 33"/>
                              <a:gd name="T10" fmla="*/ 48 w 76"/>
                              <a:gd name="T11" fmla="*/ 8 h 33"/>
                              <a:gd name="T12" fmla="*/ 60 w 76"/>
                              <a:gd name="T13" fmla="*/ 2 h 33"/>
                              <a:gd name="T14" fmla="*/ 75 w 76"/>
                              <a:gd name="T15" fmla="*/ 0 h 3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76" h="33">
                                <a:moveTo>
                                  <a:pt x="0" y="32"/>
                                </a:moveTo>
                                <a:lnTo>
                                  <a:pt x="8" y="26"/>
                                </a:lnTo>
                                <a:lnTo>
                                  <a:pt x="14" y="17"/>
                                </a:lnTo>
                                <a:lnTo>
                                  <a:pt x="24" y="18"/>
                                </a:lnTo>
                                <a:lnTo>
                                  <a:pt x="38" y="15"/>
                                </a:lnTo>
                                <a:lnTo>
                                  <a:pt x="48" y="8"/>
                                </a:lnTo>
                                <a:lnTo>
                                  <a:pt x="60" y="2"/>
                                </a:lnTo>
                                <a:lnTo>
                                  <a:pt x="75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6" name="Freeform 5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31" y="2191"/>
                            <a:ext cx="67" cy="37"/>
                          </a:xfrm>
                          <a:custGeom>
                            <a:avLst/>
                            <a:gdLst>
                              <a:gd name="T0" fmla="*/ 0 w 67"/>
                              <a:gd name="T1" fmla="*/ 36 h 37"/>
                              <a:gd name="T2" fmla="*/ 16 w 67"/>
                              <a:gd name="T3" fmla="*/ 33 h 37"/>
                              <a:gd name="T4" fmla="*/ 27 w 67"/>
                              <a:gd name="T5" fmla="*/ 29 h 37"/>
                              <a:gd name="T6" fmla="*/ 41 w 67"/>
                              <a:gd name="T7" fmla="*/ 22 h 37"/>
                              <a:gd name="T8" fmla="*/ 51 w 67"/>
                              <a:gd name="T9" fmla="*/ 15 h 37"/>
                              <a:gd name="T10" fmla="*/ 66 w 67"/>
                              <a:gd name="T11" fmla="*/ 1 h 37"/>
                              <a:gd name="T12" fmla="*/ 66 w 67"/>
                              <a:gd name="T13" fmla="*/ 0 h 3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67" h="37">
                                <a:moveTo>
                                  <a:pt x="0" y="36"/>
                                </a:moveTo>
                                <a:lnTo>
                                  <a:pt x="16" y="33"/>
                                </a:lnTo>
                                <a:lnTo>
                                  <a:pt x="27" y="29"/>
                                </a:lnTo>
                                <a:lnTo>
                                  <a:pt x="41" y="22"/>
                                </a:lnTo>
                                <a:lnTo>
                                  <a:pt x="51" y="15"/>
                                </a:lnTo>
                                <a:lnTo>
                                  <a:pt x="66" y="1"/>
                                </a:lnTo>
                                <a:lnTo>
                                  <a:pt x="66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7" name="Freeform 5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85" y="2212"/>
                            <a:ext cx="44" cy="7"/>
                          </a:xfrm>
                          <a:custGeom>
                            <a:avLst/>
                            <a:gdLst>
                              <a:gd name="T0" fmla="*/ 0 w 44"/>
                              <a:gd name="T1" fmla="*/ 1 h 7"/>
                              <a:gd name="T2" fmla="*/ 16 w 44"/>
                              <a:gd name="T3" fmla="*/ 6 h 7"/>
                              <a:gd name="T4" fmla="*/ 27 w 44"/>
                              <a:gd name="T5" fmla="*/ 6 h 7"/>
                              <a:gd name="T6" fmla="*/ 43 w 44"/>
                              <a:gd name="T7" fmla="*/ 0 h 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44" h="7">
                                <a:moveTo>
                                  <a:pt x="0" y="1"/>
                                </a:moveTo>
                                <a:lnTo>
                                  <a:pt x="16" y="6"/>
                                </a:lnTo>
                                <a:lnTo>
                                  <a:pt x="27" y="6"/>
                                </a:lnTo>
                                <a:lnTo>
                                  <a:pt x="43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8" name="Freeform 5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49" y="2230"/>
                            <a:ext cx="41" cy="14"/>
                          </a:xfrm>
                          <a:custGeom>
                            <a:avLst/>
                            <a:gdLst>
                              <a:gd name="T0" fmla="*/ 0 w 41"/>
                              <a:gd name="T1" fmla="*/ 4 h 14"/>
                              <a:gd name="T2" fmla="*/ 22 w 41"/>
                              <a:gd name="T3" fmla="*/ 13 h 14"/>
                              <a:gd name="T4" fmla="*/ 40 w 41"/>
                              <a:gd name="T5" fmla="*/ 0 h 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41" h="14">
                                <a:moveTo>
                                  <a:pt x="0" y="4"/>
                                </a:moveTo>
                                <a:lnTo>
                                  <a:pt x="22" y="13"/>
                                </a:lnTo>
                                <a:lnTo>
                                  <a:pt x="40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19" name="Freeform 5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70" y="2246"/>
                            <a:ext cx="49" cy="18"/>
                          </a:xfrm>
                          <a:custGeom>
                            <a:avLst/>
                            <a:gdLst>
                              <a:gd name="T0" fmla="*/ 0 w 49"/>
                              <a:gd name="T1" fmla="*/ 17 h 18"/>
                              <a:gd name="T2" fmla="*/ 6 w 49"/>
                              <a:gd name="T3" fmla="*/ 8 h 18"/>
                              <a:gd name="T4" fmla="*/ 15 w 49"/>
                              <a:gd name="T5" fmla="*/ 3 h 18"/>
                              <a:gd name="T6" fmla="*/ 24 w 49"/>
                              <a:gd name="T7" fmla="*/ 6 h 18"/>
                              <a:gd name="T8" fmla="*/ 28 w 49"/>
                              <a:gd name="T9" fmla="*/ 12 h 18"/>
                              <a:gd name="T10" fmla="*/ 48 w 49"/>
                              <a:gd name="T11" fmla="*/ 0 h 1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49" h="18">
                                <a:moveTo>
                                  <a:pt x="0" y="17"/>
                                </a:moveTo>
                                <a:lnTo>
                                  <a:pt x="6" y="8"/>
                                </a:lnTo>
                                <a:lnTo>
                                  <a:pt x="15" y="3"/>
                                </a:lnTo>
                                <a:lnTo>
                                  <a:pt x="24" y="6"/>
                                </a:lnTo>
                                <a:lnTo>
                                  <a:pt x="28" y="12"/>
                                </a:lnTo>
                                <a:lnTo>
                                  <a:pt x="48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20" name="Freeform 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73" y="2274"/>
                            <a:ext cx="33" cy="9"/>
                          </a:xfrm>
                          <a:custGeom>
                            <a:avLst/>
                            <a:gdLst>
                              <a:gd name="T0" fmla="*/ 0 w 33"/>
                              <a:gd name="T1" fmla="*/ 8 h 9"/>
                              <a:gd name="T2" fmla="*/ 32 w 33"/>
                              <a:gd name="T3" fmla="*/ 0 h 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33" h="9">
                                <a:moveTo>
                                  <a:pt x="0" y="8"/>
                                </a:moveTo>
                                <a:lnTo>
                                  <a:pt x="32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621" name="Group 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9" y="2266"/>
                          <a:ext cx="98" cy="61"/>
                          <a:chOff x="2249" y="2266"/>
                          <a:chExt cx="98" cy="61"/>
                        </a:xfrm>
                      </p:grpSpPr>
                      <p:grpSp>
                        <p:nvGrpSpPr>
                          <p:cNvPr id="194622" name="Group 6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97" y="2266"/>
                            <a:ext cx="50" cy="61"/>
                            <a:chOff x="2297" y="2266"/>
                            <a:chExt cx="50" cy="61"/>
                          </a:xfrm>
                        </p:grpSpPr>
                        <p:sp>
                          <p:nvSpPr>
                            <p:cNvPr id="194623" name="Freeform 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97" y="2284"/>
                              <a:ext cx="50" cy="43"/>
                            </a:xfrm>
                            <a:custGeom>
                              <a:avLst/>
                              <a:gdLst>
                                <a:gd name="T0" fmla="*/ 15 w 50"/>
                                <a:gd name="T1" fmla="*/ 1 h 43"/>
                                <a:gd name="T2" fmla="*/ 7 w 50"/>
                                <a:gd name="T3" fmla="*/ 8 h 43"/>
                                <a:gd name="T4" fmla="*/ 1 w 50"/>
                                <a:gd name="T5" fmla="*/ 15 h 43"/>
                                <a:gd name="T6" fmla="*/ 0 w 50"/>
                                <a:gd name="T7" fmla="*/ 22 h 43"/>
                                <a:gd name="T8" fmla="*/ 1 w 50"/>
                                <a:gd name="T9" fmla="*/ 28 h 43"/>
                                <a:gd name="T10" fmla="*/ 7 w 50"/>
                                <a:gd name="T11" fmla="*/ 30 h 43"/>
                                <a:gd name="T12" fmla="*/ 13 w 50"/>
                                <a:gd name="T13" fmla="*/ 29 h 43"/>
                                <a:gd name="T14" fmla="*/ 15 w 50"/>
                                <a:gd name="T15" fmla="*/ 35 h 43"/>
                                <a:gd name="T16" fmla="*/ 19 w 50"/>
                                <a:gd name="T17" fmla="*/ 39 h 43"/>
                                <a:gd name="T18" fmla="*/ 27 w 50"/>
                                <a:gd name="T19" fmla="*/ 41 h 43"/>
                                <a:gd name="T20" fmla="*/ 34 w 50"/>
                                <a:gd name="T21" fmla="*/ 42 h 43"/>
                                <a:gd name="T22" fmla="*/ 40 w 50"/>
                                <a:gd name="T23" fmla="*/ 39 h 43"/>
                                <a:gd name="T24" fmla="*/ 47 w 50"/>
                                <a:gd name="T25" fmla="*/ 34 h 43"/>
                                <a:gd name="T26" fmla="*/ 49 w 50"/>
                                <a:gd name="T27" fmla="*/ 24 h 43"/>
                                <a:gd name="T28" fmla="*/ 46 w 50"/>
                                <a:gd name="T29" fmla="*/ 14 h 43"/>
                                <a:gd name="T30" fmla="*/ 35 w 50"/>
                                <a:gd name="T31" fmla="*/ 0 h 4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</a:cxnLst>
                              <a:rect l="0" t="0" r="r" b="b"/>
                              <a:pathLst>
                                <a:path w="50" h="43">
                                  <a:moveTo>
                                    <a:pt x="15" y="1"/>
                                  </a:moveTo>
                                  <a:lnTo>
                                    <a:pt x="7" y="8"/>
                                  </a:lnTo>
                                  <a:lnTo>
                                    <a:pt x="1" y="15"/>
                                  </a:lnTo>
                                  <a:lnTo>
                                    <a:pt x="0" y="22"/>
                                  </a:lnTo>
                                  <a:lnTo>
                                    <a:pt x="1" y="28"/>
                                  </a:lnTo>
                                  <a:lnTo>
                                    <a:pt x="7" y="30"/>
                                  </a:lnTo>
                                  <a:lnTo>
                                    <a:pt x="13" y="29"/>
                                  </a:lnTo>
                                  <a:lnTo>
                                    <a:pt x="15" y="35"/>
                                  </a:lnTo>
                                  <a:lnTo>
                                    <a:pt x="19" y="39"/>
                                  </a:lnTo>
                                  <a:lnTo>
                                    <a:pt x="27" y="41"/>
                                  </a:lnTo>
                                  <a:lnTo>
                                    <a:pt x="34" y="42"/>
                                  </a:lnTo>
                                  <a:lnTo>
                                    <a:pt x="40" y="39"/>
                                  </a:lnTo>
                                  <a:lnTo>
                                    <a:pt x="47" y="34"/>
                                  </a:lnTo>
                                  <a:lnTo>
                                    <a:pt x="49" y="24"/>
                                  </a:lnTo>
                                  <a:lnTo>
                                    <a:pt x="46" y="14"/>
                                  </a:lnTo>
                                  <a:lnTo>
                                    <a:pt x="35" y="0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grpSp>
                          <p:nvGrpSpPr>
                            <p:cNvPr id="194624" name="Group 6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12" y="2266"/>
                              <a:ext cx="13" cy="5"/>
                              <a:chOff x="2312" y="2266"/>
                              <a:chExt cx="13" cy="5"/>
                            </a:xfrm>
                          </p:grpSpPr>
                          <p:sp>
                            <p:nvSpPr>
                              <p:cNvPr id="194625" name="Oval 6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12" y="2266"/>
                                <a:ext cx="2" cy="5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194626" name="Oval 6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3" y="2266"/>
                                <a:ext cx="2" cy="5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94627" name="Oval 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49" y="2300"/>
                            <a:ext cx="1" cy="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94628" name="Freeform 68"/>
                  <p:cNvSpPr>
                    <a:spLocks/>
                  </p:cNvSpPr>
                  <p:nvPr/>
                </p:nvSpPr>
                <p:spPr bwMode="auto">
                  <a:xfrm>
                    <a:off x="2317" y="2353"/>
                    <a:ext cx="140" cy="122"/>
                  </a:xfrm>
                  <a:custGeom>
                    <a:avLst/>
                    <a:gdLst>
                      <a:gd name="T0" fmla="*/ 41 w 140"/>
                      <a:gd name="T1" fmla="*/ 0 h 122"/>
                      <a:gd name="T2" fmla="*/ 27 w 140"/>
                      <a:gd name="T3" fmla="*/ 24 h 122"/>
                      <a:gd name="T4" fmla="*/ 0 w 140"/>
                      <a:gd name="T5" fmla="*/ 37 h 122"/>
                      <a:gd name="T6" fmla="*/ 14 w 140"/>
                      <a:gd name="T7" fmla="*/ 48 h 122"/>
                      <a:gd name="T8" fmla="*/ 28 w 140"/>
                      <a:gd name="T9" fmla="*/ 51 h 122"/>
                      <a:gd name="T10" fmla="*/ 21 w 140"/>
                      <a:gd name="T11" fmla="*/ 55 h 122"/>
                      <a:gd name="T12" fmla="*/ 12 w 140"/>
                      <a:gd name="T13" fmla="*/ 54 h 122"/>
                      <a:gd name="T14" fmla="*/ 3 w 140"/>
                      <a:gd name="T15" fmla="*/ 64 h 122"/>
                      <a:gd name="T16" fmla="*/ 1 w 140"/>
                      <a:gd name="T17" fmla="*/ 75 h 122"/>
                      <a:gd name="T18" fmla="*/ 3 w 140"/>
                      <a:gd name="T19" fmla="*/ 87 h 122"/>
                      <a:gd name="T20" fmla="*/ 9 w 140"/>
                      <a:gd name="T21" fmla="*/ 97 h 122"/>
                      <a:gd name="T22" fmla="*/ 20 w 140"/>
                      <a:gd name="T23" fmla="*/ 105 h 122"/>
                      <a:gd name="T24" fmla="*/ 34 w 140"/>
                      <a:gd name="T25" fmla="*/ 110 h 122"/>
                      <a:gd name="T26" fmla="*/ 53 w 140"/>
                      <a:gd name="T27" fmla="*/ 119 h 122"/>
                      <a:gd name="T28" fmla="*/ 61 w 140"/>
                      <a:gd name="T29" fmla="*/ 121 h 122"/>
                      <a:gd name="T30" fmla="*/ 75 w 140"/>
                      <a:gd name="T31" fmla="*/ 120 h 122"/>
                      <a:gd name="T32" fmla="*/ 87 w 140"/>
                      <a:gd name="T33" fmla="*/ 105 h 122"/>
                      <a:gd name="T34" fmla="*/ 101 w 140"/>
                      <a:gd name="T35" fmla="*/ 83 h 122"/>
                      <a:gd name="T36" fmla="*/ 114 w 140"/>
                      <a:gd name="T37" fmla="*/ 88 h 122"/>
                      <a:gd name="T38" fmla="*/ 129 w 140"/>
                      <a:gd name="T39" fmla="*/ 92 h 122"/>
                      <a:gd name="T40" fmla="*/ 139 w 140"/>
                      <a:gd name="T41" fmla="*/ 84 h 122"/>
                      <a:gd name="T42" fmla="*/ 135 w 140"/>
                      <a:gd name="T43" fmla="*/ 78 h 122"/>
                      <a:gd name="T44" fmla="*/ 129 w 140"/>
                      <a:gd name="T45" fmla="*/ 70 h 122"/>
                      <a:gd name="T46" fmla="*/ 117 w 140"/>
                      <a:gd name="T47" fmla="*/ 64 h 122"/>
                      <a:gd name="T48" fmla="*/ 109 w 140"/>
                      <a:gd name="T49" fmla="*/ 48 h 122"/>
                      <a:gd name="T50" fmla="*/ 88 w 140"/>
                      <a:gd name="T51" fmla="*/ 41 h 122"/>
                      <a:gd name="T52" fmla="*/ 75 w 140"/>
                      <a:gd name="T53" fmla="*/ 24 h 122"/>
                      <a:gd name="T54" fmla="*/ 62 w 140"/>
                      <a:gd name="T55" fmla="*/ 9 h 122"/>
                      <a:gd name="T56" fmla="*/ 41 w 140"/>
                      <a:gd name="T57" fmla="*/ 0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140" h="122">
                        <a:moveTo>
                          <a:pt x="41" y="0"/>
                        </a:moveTo>
                        <a:lnTo>
                          <a:pt x="27" y="24"/>
                        </a:lnTo>
                        <a:lnTo>
                          <a:pt x="0" y="37"/>
                        </a:lnTo>
                        <a:lnTo>
                          <a:pt x="14" y="48"/>
                        </a:lnTo>
                        <a:lnTo>
                          <a:pt x="28" y="51"/>
                        </a:lnTo>
                        <a:lnTo>
                          <a:pt x="21" y="55"/>
                        </a:lnTo>
                        <a:lnTo>
                          <a:pt x="12" y="54"/>
                        </a:lnTo>
                        <a:lnTo>
                          <a:pt x="3" y="64"/>
                        </a:lnTo>
                        <a:lnTo>
                          <a:pt x="1" y="75"/>
                        </a:lnTo>
                        <a:lnTo>
                          <a:pt x="3" y="87"/>
                        </a:lnTo>
                        <a:lnTo>
                          <a:pt x="9" y="97"/>
                        </a:lnTo>
                        <a:lnTo>
                          <a:pt x="20" y="105"/>
                        </a:lnTo>
                        <a:lnTo>
                          <a:pt x="34" y="110"/>
                        </a:lnTo>
                        <a:lnTo>
                          <a:pt x="53" y="119"/>
                        </a:lnTo>
                        <a:lnTo>
                          <a:pt x="61" y="121"/>
                        </a:lnTo>
                        <a:lnTo>
                          <a:pt x="75" y="120"/>
                        </a:lnTo>
                        <a:lnTo>
                          <a:pt x="87" y="105"/>
                        </a:lnTo>
                        <a:lnTo>
                          <a:pt x="101" y="83"/>
                        </a:lnTo>
                        <a:lnTo>
                          <a:pt x="114" y="88"/>
                        </a:lnTo>
                        <a:lnTo>
                          <a:pt x="129" y="92"/>
                        </a:lnTo>
                        <a:lnTo>
                          <a:pt x="139" y="84"/>
                        </a:lnTo>
                        <a:lnTo>
                          <a:pt x="135" y="78"/>
                        </a:lnTo>
                        <a:lnTo>
                          <a:pt x="129" y="70"/>
                        </a:lnTo>
                        <a:lnTo>
                          <a:pt x="117" y="64"/>
                        </a:lnTo>
                        <a:lnTo>
                          <a:pt x="109" y="48"/>
                        </a:lnTo>
                        <a:lnTo>
                          <a:pt x="88" y="41"/>
                        </a:lnTo>
                        <a:lnTo>
                          <a:pt x="75" y="24"/>
                        </a:lnTo>
                        <a:lnTo>
                          <a:pt x="62" y="9"/>
                        </a:lnTo>
                        <a:lnTo>
                          <a:pt x="41" y="0"/>
                        </a:lnTo>
                      </a:path>
                    </a:pathLst>
                  </a:custGeom>
                  <a:solidFill>
                    <a:srgbClr val="3F5F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94629" name="Group 69"/>
                <p:cNvGrpSpPr>
                  <a:grpSpLocks/>
                </p:cNvGrpSpPr>
                <p:nvPr/>
              </p:nvGrpSpPr>
              <p:grpSpPr bwMode="auto">
                <a:xfrm>
                  <a:off x="2383" y="2409"/>
                  <a:ext cx="158" cy="80"/>
                  <a:chOff x="2383" y="2409"/>
                  <a:chExt cx="158" cy="80"/>
                </a:xfrm>
              </p:grpSpPr>
              <p:sp>
                <p:nvSpPr>
                  <p:cNvPr id="194630" name="Freeform 70"/>
                  <p:cNvSpPr>
                    <a:spLocks/>
                  </p:cNvSpPr>
                  <p:nvPr/>
                </p:nvSpPr>
                <p:spPr bwMode="auto">
                  <a:xfrm>
                    <a:off x="2383" y="2437"/>
                    <a:ext cx="82" cy="52"/>
                  </a:xfrm>
                  <a:custGeom>
                    <a:avLst/>
                    <a:gdLst>
                      <a:gd name="T0" fmla="*/ 0 w 82"/>
                      <a:gd name="T1" fmla="*/ 40 h 52"/>
                      <a:gd name="T2" fmla="*/ 5 w 82"/>
                      <a:gd name="T3" fmla="*/ 30 h 52"/>
                      <a:gd name="T4" fmla="*/ 12 w 82"/>
                      <a:gd name="T5" fmla="*/ 23 h 52"/>
                      <a:gd name="T6" fmla="*/ 21 w 82"/>
                      <a:gd name="T7" fmla="*/ 16 h 52"/>
                      <a:gd name="T8" fmla="*/ 26 w 82"/>
                      <a:gd name="T9" fmla="*/ 0 h 52"/>
                      <a:gd name="T10" fmla="*/ 40 w 82"/>
                      <a:gd name="T11" fmla="*/ 3 h 52"/>
                      <a:gd name="T12" fmla="*/ 50 w 82"/>
                      <a:gd name="T13" fmla="*/ 5 h 52"/>
                      <a:gd name="T14" fmla="*/ 58 w 82"/>
                      <a:gd name="T15" fmla="*/ 3 h 52"/>
                      <a:gd name="T16" fmla="*/ 66 w 82"/>
                      <a:gd name="T17" fmla="*/ 8 h 52"/>
                      <a:gd name="T18" fmla="*/ 74 w 82"/>
                      <a:gd name="T19" fmla="*/ 15 h 52"/>
                      <a:gd name="T20" fmla="*/ 80 w 82"/>
                      <a:gd name="T21" fmla="*/ 24 h 52"/>
                      <a:gd name="T22" fmla="*/ 81 w 82"/>
                      <a:gd name="T23" fmla="*/ 30 h 52"/>
                      <a:gd name="T24" fmla="*/ 76 w 82"/>
                      <a:gd name="T25" fmla="*/ 36 h 52"/>
                      <a:gd name="T26" fmla="*/ 68 w 82"/>
                      <a:gd name="T27" fmla="*/ 39 h 52"/>
                      <a:gd name="T28" fmla="*/ 60 w 82"/>
                      <a:gd name="T29" fmla="*/ 38 h 52"/>
                      <a:gd name="T30" fmla="*/ 51 w 82"/>
                      <a:gd name="T31" fmla="*/ 36 h 52"/>
                      <a:gd name="T32" fmla="*/ 47 w 82"/>
                      <a:gd name="T33" fmla="*/ 44 h 52"/>
                      <a:gd name="T34" fmla="*/ 42 w 82"/>
                      <a:gd name="T35" fmla="*/ 51 h 52"/>
                      <a:gd name="T36" fmla="*/ 24 w 82"/>
                      <a:gd name="T37" fmla="*/ 51 h 52"/>
                      <a:gd name="T38" fmla="*/ 15 w 82"/>
                      <a:gd name="T39" fmla="*/ 46 h 52"/>
                      <a:gd name="T40" fmla="*/ 0 w 82"/>
                      <a:gd name="T41" fmla="*/ 40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82" h="52">
                        <a:moveTo>
                          <a:pt x="0" y="40"/>
                        </a:moveTo>
                        <a:lnTo>
                          <a:pt x="5" y="30"/>
                        </a:lnTo>
                        <a:lnTo>
                          <a:pt x="12" y="23"/>
                        </a:lnTo>
                        <a:lnTo>
                          <a:pt x="21" y="16"/>
                        </a:lnTo>
                        <a:lnTo>
                          <a:pt x="26" y="0"/>
                        </a:lnTo>
                        <a:lnTo>
                          <a:pt x="40" y="3"/>
                        </a:lnTo>
                        <a:lnTo>
                          <a:pt x="50" y="5"/>
                        </a:lnTo>
                        <a:lnTo>
                          <a:pt x="58" y="3"/>
                        </a:lnTo>
                        <a:lnTo>
                          <a:pt x="66" y="8"/>
                        </a:lnTo>
                        <a:lnTo>
                          <a:pt x="74" y="15"/>
                        </a:lnTo>
                        <a:lnTo>
                          <a:pt x="80" y="24"/>
                        </a:lnTo>
                        <a:lnTo>
                          <a:pt x="81" y="30"/>
                        </a:lnTo>
                        <a:lnTo>
                          <a:pt x="76" y="36"/>
                        </a:lnTo>
                        <a:lnTo>
                          <a:pt x="68" y="39"/>
                        </a:lnTo>
                        <a:lnTo>
                          <a:pt x="60" y="38"/>
                        </a:lnTo>
                        <a:lnTo>
                          <a:pt x="51" y="36"/>
                        </a:lnTo>
                        <a:lnTo>
                          <a:pt x="47" y="44"/>
                        </a:lnTo>
                        <a:lnTo>
                          <a:pt x="42" y="51"/>
                        </a:lnTo>
                        <a:lnTo>
                          <a:pt x="24" y="51"/>
                        </a:lnTo>
                        <a:lnTo>
                          <a:pt x="15" y="46"/>
                        </a:lnTo>
                        <a:lnTo>
                          <a:pt x="0" y="40"/>
                        </a:lnTo>
                      </a:path>
                    </a:pathLst>
                  </a:custGeom>
                  <a:solidFill>
                    <a:srgbClr val="FFBF7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19463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473" y="2409"/>
                    <a:ext cx="68" cy="69"/>
                    <a:chOff x="2473" y="2409"/>
                    <a:chExt cx="68" cy="69"/>
                  </a:xfrm>
                </p:grpSpPr>
                <p:sp>
                  <p:nvSpPr>
                    <p:cNvPr id="194632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473" y="2428"/>
                      <a:ext cx="26" cy="50"/>
                    </a:xfrm>
                    <a:custGeom>
                      <a:avLst/>
                      <a:gdLst>
                        <a:gd name="T0" fmla="*/ 0 w 26"/>
                        <a:gd name="T1" fmla="*/ 24 h 50"/>
                        <a:gd name="T2" fmla="*/ 8 w 26"/>
                        <a:gd name="T3" fmla="*/ 27 h 50"/>
                        <a:gd name="T4" fmla="*/ 6 w 26"/>
                        <a:gd name="T5" fmla="*/ 20 h 50"/>
                        <a:gd name="T6" fmla="*/ 2 w 26"/>
                        <a:gd name="T7" fmla="*/ 4 h 50"/>
                        <a:gd name="T8" fmla="*/ 6 w 26"/>
                        <a:gd name="T9" fmla="*/ 0 h 50"/>
                        <a:gd name="T10" fmla="*/ 12 w 26"/>
                        <a:gd name="T11" fmla="*/ 1 h 50"/>
                        <a:gd name="T12" fmla="*/ 21 w 26"/>
                        <a:gd name="T13" fmla="*/ 10 h 50"/>
                        <a:gd name="T14" fmla="*/ 24 w 26"/>
                        <a:gd name="T15" fmla="*/ 17 h 50"/>
                        <a:gd name="T16" fmla="*/ 24 w 26"/>
                        <a:gd name="T17" fmla="*/ 24 h 50"/>
                        <a:gd name="T18" fmla="*/ 25 w 26"/>
                        <a:gd name="T19" fmla="*/ 41 h 50"/>
                        <a:gd name="T20" fmla="*/ 15 w 26"/>
                        <a:gd name="T21" fmla="*/ 49 h 50"/>
                        <a:gd name="T22" fmla="*/ 7 w 26"/>
                        <a:gd name="T23" fmla="*/ 44 h 50"/>
                        <a:gd name="T24" fmla="*/ 0 w 26"/>
                        <a:gd name="T25" fmla="*/ 34 h 50"/>
                        <a:gd name="T26" fmla="*/ 0 w 26"/>
                        <a:gd name="T27" fmla="*/ 24 h 5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26" h="50">
                          <a:moveTo>
                            <a:pt x="0" y="24"/>
                          </a:moveTo>
                          <a:lnTo>
                            <a:pt x="8" y="27"/>
                          </a:lnTo>
                          <a:lnTo>
                            <a:pt x="6" y="20"/>
                          </a:lnTo>
                          <a:lnTo>
                            <a:pt x="2" y="4"/>
                          </a:lnTo>
                          <a:lnTo>
                            <a:pt x="6" y="0"/>
                          </a:lnTo>
                          <a:lnTo>
                            <a:pt x="12" y="1"/>
                          </a:lnTo>
                          <a:lnTo>
                            <a:pt x="21" y="10"/>
                          </a:lnTo>
                          <a:lnTo>
                            <a:pt x="24" y="17"/>
                          </a:lnTo>
                          <a:lnTo>
                            <a:pt x="24" y="24"/>
                          </a:lnTo>
                          <a:lnTo>
                            <a:pt x="25" y="41"/>
                          </a:lnTo>
                          <a:lnTo>
                            <a:pt x="15" y="49"/>
                          </a:lnTo>
                          <a:lnTo>
                            <a:pt x="7" y="44"/>
                          </a:lnTo>
                          <a:lnTo>
                            <a:pt x="0" y="34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633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2488" y="2409"/>
                      <a:ext cx="24" cy="21"/>
                    </a:xfrm>
                    <a:custGeom>
                      <a:avLst/>
                      <a:gdLst>
                        <a:gd name="T0" fmla="*/ 0 w 24"/>
                        <a:gd name="T1" fmla="*/ 20 h 21"/>
                        <a:gd name="T2" fmla="*/ 3 w 24"/>
                        <a:gd name="T3" fmla="*/ 10 h 21"/>
                        <a:gd name="T4" fmla="*/ 9 w 24"/>
                        <a:gd name="T5" fmla="*/ 0 h 21"/>
                        <a:gd name="T6" fmla="*/ 15 w 24"/>
                        <a:gd name="T7" fmla="*/ 2 h 21"/>
                        <a:gd name="T8" fmla="*/ 23 w 24"/>
                        <a:gd name="T9" fmla="*/ 12 h 21"/>
                        <a:gd name="T10" fmla="*/ 20 w 24"/>
                        <a:gd name="T11" fmla="*/ 19 h 21"/>
                        <a:gd name="T12" fmla="*/ 0 w 24"/>
                        <a:gd name="T13" fmla="*/ 20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4" h="21">
                          <a:moveTo>
                            <a:pt x="0" y="20"/>
                          </a:moveTo>
                          <a:lnTo>
                            <a:pt x="3" y="10"/>
                          </a:lnTo>
                          <a:lnTo>
                            <a:pt x="9" y="0"/>
                          </a:lnTo>
                          <a:lnTo>
                            <a:pt x="15" y="2"/>
                          </a:lnTo>
                          <a:lnTo>
                            <a:pt x="23" y="12"/>
                          </a:lnTo>
                          <a:lnTo>
                            <a:pt x="20" y="19"/>
                          </a:lnTo>
                          <a:lnTo>
                            <a:pt x="0" y="20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634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2494" y="2428"/>
                      <a:ext cx="23" cy="42"/>
                    </a:xfrm>
                    <a:custGeom>
                      <a:avLst/>
                      <a:gdLst>
                        <a:gd name="T0" fmla="*/ 14 w 23"/>
                        <a:gd name="T1" fmla="*/ 4 h 42"/>
                        <a:gd name="T2" fmla="*/ 7 w 23"/>
                        <a:gd name="T3" fmla="*/ 0 h 42"/>
                        <a:gd name="T4" fmla="*/ 2 w 23"/>
                        <a:gd name="T5" fmla="*/ 1 h 42"/>
                        <a:gd name="T6" fmla="*/ 0 w 23"/>
                        <a:gd name="T7" fmla="*/ 6 h 42"/>
                        <a:gd name="T8" fmla="*/ 7 w 23"/>
                        <a:gd name="T9" fmla="*/ 16 h 42"/>
                        <a:gd name="T10" fmla="*/ 4 w 23"/>
                        <a:gd name="T11" fmla="*/ 24 h 42"/>
                        <a:gd name="T12" fmla="*/ 7 w 23"/>
                        <a:gd name="T13" fmla="*/ 39 h 42"/>
                        <a:gd name="T14" fmla="*/ 15 w 23"/>
                        <a:gd name="T15" fmla="*/ 41 h 42"/>
                        <a:gd name="T16" fmla="*/ 22 w 23"/>
                        <a:gd name="T17" fmla="*/ 38 h 42"/>
                        <a:gd name="T18" fmla="*/ 22 w 23"/>
                        <a:gd name="T19" fmla="*/ 25 h 42"/>
                        <a:gd name="T20" fmla="*/ 19 w 23"/>
                        <a:gd name="T21" fmla="*/ 17 h 42"/>
                        <a:gd name="T22" fmla="*/ 14 w 23"/>
                        <a:gd name="T23" fmla="*/ 4 h 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3" h="42">
                          <a:moveTo>
                            <a:pt x="14" y="4"/>
                          </a:moveTo>
                          <a:lnTo>
                            <a:pt x="7" y="0"/>
                          </a:lnTo>
                          <a:lnTo>
                            <a:pt x="2" y="1"/>
                          </a:lnTo>
                          <a:lnTo>
                            <a:pt x="0" y="6"/>
                          </a:lnTo>
                          <a:lnTo>
                            <a:pt x="7" y="16"/>
                          </a:lnTo>
                          <a:lnTo>
                            <a:pt x="4" y="24"/>
                          </a:lnTo>
                          <a:lnTo>
                            <a:pt x="7" y="39"/>
                          </a:lnTo>
                          <a:lnTo>
                            <a:pt x="15" y="41"/>
                          </a:lnTo>
                          <a:lnTo>
                            <a:pt x="22" y="38"/>
                          </a:lnTo>
                          <a:lnTo>
                            <a:pt x="22" y="25"/>
                          </a:lnTo>
                          <a:lnTo>
                            <a:pt x="19" y="17"/>
                          </a:lnTo>
                          <a:lnTo>
                            <a:pt x="14" y="4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635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2518" y="2434"/>
                      <a:ext cx="23" cy="28"/>
                    </a:xfrm>
                    <a:custGeom>
                      <a:avLst/>
                      <a:gdLst>
                        <a:gd name="T0" fmla="*/ 1 w 23"/>
                        <a:gd name="T1" fmla="*/ 0 h 28"/>
                        <a:gd name="T2" fmla="*/ 0 w 23"/>
                        <a:gd name="T3" fmla="*/ 6 h 28"/>
                        <a:gd name="T4" fmla="*/ 3 w 23"/>
                        <a:gd name="T5" fmla="*/ 21 h 28"/>
                        <a:gd name="T6" fmla="*/ 9 w 23"/>
                        <a:gd name="T7" fmla="*/ 25 h 28"/>
                        <a:gd name="T8" fmla="*/ 15 w 23"/>
                        <a:gd name="T9" fmla="*/ 27 h 28"/>
                        <a:gd name="T10" fmla="*/ 20 w 23"/>
                        <a:gd name="T11" fmla="*/ 23 h 28"/>
                        <a:gd name="T12" fmla="*/ 22 w 23"/>
                        <a:gd name="T13" fmla="*/ 14 h 28"/>
                        <a:gd name="T14" fmla="*/ 11 w 23"/>
                        <a:gd name="T15" fmla="*/ 0 h 28"/>
                        <a:gd name="T16" fmla="*/ 1 w 23"/>
                        <a:gd name="T17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" h="28">
                          <a:moveTo>
                            <a:pt x="1" y="0"/>
                          </a:moveTo>
                          <a:lnTo>
                            <a:pt x="0" y="6"/>
                          </a:lnTo>
                          <a:lnTo>
                            <a:pt x="3" y="21"/>
                          </a:lnTo>
                          <a:lnTo>
                            <a:pt x="9" y="25"/>
                          </a:lnTo>
                          <a:lnTo>
                            <a:pt x="15" y="27"/>
                          </a:lnTo>
                          <a:lnTo>
                            <a:pt x="20" y="23"/>
                          </a:lnTo>
                          <a:lnTo>
                            <a:pt x="22" y="14"/>
                          </a:lnTo>
                          <a:lnTo>
                            <a:pt x="11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194636" name="Group 76"/>
              <p:cNvGrpSpPr>
                <a:grpSpLocks/>
              </p:cNvGrpSpPr>
              <p:nvPr/>
            </p:nvGrpSpPr>
            <p:grpSpPr bwMode="auto">
              <a:xfrm>
                <a:off x="2464" y="2209"/>
                <a:ext cx="502" cy="498"/>
                <a:chOff x="2464" y="2209"/>
                <a:chExt cx="502" cy="498"/>
              </a:xfrm>
            </p:grpSpPr>
            <p:grpSp>
              <p:nvGrpSpPr>
                <p:cNvPr id="194637" name="Group 77"/>
                <p:cNvGrpSpPr>
                  <a:grpSpLocks/>
                </p:cNvGrpSpPr>
                <p:nvPr/>
              </p:nvGrpSpPr>
              <p:grpSpPr bwMode="auto">
                <a:xfrm>
                  <a:off x="2709" y="2295"/>
                  <a:ext cx="257" cy="144"/>
                  <a:chOff x="2709" y="2295"/>
                  <a:chExt cx="257" cy="144"/>
                </a:xfrm>
              </p:grpSpPr>
              <p:sp>
                <p:nvSpPr>
                  <p:cNvPr id="194638" name="Freeform 78"/>
                  <p:cNvSpPr>
                    <a:spLocks/>
                  </p:cNvSpPr>
                  <p:nvPr/>
                </p:nvSpPr>
                <p:spPr bwMode="auto">
                  <a:xfrm>
                    <a:off x="2864" y="2295"/>
                    <a:ext cx="102" cy="106"/>
                  </a:xfrm>
                  <a:custGeom>
                    <a:avLst/>
                    <a:gdLst>
                      <a:gd name="T0" fmla="*/ 6 w 102"/>
                      <a:gd name="T1" fmla="*/ 91 h 106"/>
                      <a:gd name="T2" fmla="*/ 23 w 102"/>
                      <a:gd name="T3" fmla="*/ 98 h 106"/>
                      <a:gd name="T4" fmla="*/ 46 w 102"/>
                      <a:gd name="T5" fmla="*/ 98 h 106"/>
                      <a:gd name="T6" fmla="*/ 50 w 102"/>
                      <a:gd name="T7" fmla="*/ 93 h 106"/>
                      <a:gd name="T8" fmla="*/ 59 w 102"/>
                      <a:gd name="T9" fmla="*/ 93 h 106"/>
                      <a:gd name="T10" fmla="*/ 75 w 102"/>
                      <a:gd name="T11" fmla="*/ 86 h 106"/>
                      <a:gd name="T12" fmla="*/ 80 w 102"/>
                      <a:gd name="T13" fmla="*/ 85 h 106"/>
                      <a:gd name="T14" fmla="*/ 80 w 102"/>
                      <a:gd name="T15" fmla="*/ 79 h 106"/>
                      <a:gd name="T16" fmla="*/ 77 w 102"/>
                      <a:gd name="T17" fmla="*/ 73 h 106"/>
                      <a:gd name="T18" fmla="*/ 76 w 102"/>
                      <a:gd name="T19" fmla="*/ 69 h 106"/>
                      <a:gd name="T20" fmla="*/ 69 w 102"/>
                      <a:gd name="T21" fmla="*/ 61 h 106"/>
                      <a:gd name="T22" fmla="*/ 63 w 102"/>
                      <a:gd name="T23" fmla="*/ 56 h 106"/>
                      <a:gd name="T24" fmla="*/ 55 w 102"/>
                      <a:gd name="T25" fmla="*/ 43 h 106"/>
                      <a:gd name="T26" fmla="*/ 95 w 102"/>
                      <a:gd name="T27" fmla="*/ 0 h 106"/>
                      <a:gd name="T28" fmla="*/ 99 w 102"/>
                      <a:gd name="T29" fmla="*/ 1 h 106"/>
                      <a:gd name="T30" fmla="*/ 101 w 102"/>
                      <a:gd name="T31" fmla="*/ 6 h 106"/>
                      <a:gd name="T32" fmla="*/ 67 w 102"/>
                      <a:gd name="T33" fmla="*/ 43 h 106"/>
                      <a:gd name="T34" fmla="*/ 73 w 102"/>
                      <a:gd name="T35" fmla="*/ 51 h 106"/>
                      <a:gd name="T36" fmla="*/ 84 w 102"/>
                      <a:gd name="T37" fmla="*/ 62 h 106"/>
                      <a:gd name="T38" fmla="*/ 90 w 102"/>
                      <a:gd name="T39" fmla="*/ 79 h 106"/>
                      <a:gd name="T40" fmla="*/ 90 w 102"/>
                      <a:gd name="T41" fmla="*/ 90 h 106"/>
                      <a:gd name="T42" fmla="*/ 85 w 102"/>
                      <a:gd name="T43" fmla="*/ 93 h 106"/>
                      <a:gd name="T44" fmla="*/ 82 w 102"/>
                      <a:gd name="T45" fmla="*/ 96 h 106"/>
                      <a:gd name="T46" fmla="*/ 79 w 102"/>
                      <a:gd name="T47" fmla="*/ 96 h 106"/>
                      <a:gd name="T48" fmla="*/ 64 w 102"/>
                      <a:gd name="T49" fmla="*/ 101 h 106"/>
                      <a:gd name="T50" fmla="*/ 54 w 102"/>
                      <a:gd name="T51" fmla="*/ 102 h 106"/>
                      <a:gd name="T52" fmla="*/ 51 w 102"/>
                      <a:gd name="T53" fmla="*/ 105 h 106"/>
                      <a:gd name="T54" fmla="*/ 19 w 102"/>
                      <a:gd name="T55" fmla="*/ 105 h 106"/>
                      <a:gd name="T56" fmla="*/ 0 w 102"/>
                      <a:gd name="T57" fmla="*/ 98 h 106"/>
                      <a:gd name="T58" fmla="*/ 6 w 102"/>
                      <a:gd name="T59" fmla="*/ 91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02" h="106">
                        <a:moveTo>
                          <a:pt x="6" y="91"/>
                        </a:moveTo>
                        <a:lnTo>
                          <a:pt x="23" y="98"/>
                        </a:lnTo>
                        <a:lnTo>
                          <a:pt x="46" y="98"/>
                        </a:lnTo>
                        <a:lnTo>
                          <a:pt x="50" y="93"/>
                        </a:lnTo>
                        <a:lnTo>
                          <a:pt x="59" y="93"/>
                        </a:lnTo>
                        <a:lnTo>
                          <a:pt x="75" y="86"/>
                        </a:lnTo>
                        <a:lnTo>
                          <a:pt x="80" y="85"/>
                        </a:lnTo>
                        <a:lnTo>
                          <a:pt x="80" y="79"/>
                        </a:lnTo>
                        <a:lnTo>
                          <a:pt x="77" y="73"/>
                        </a:lnTo>
                        <a:lnTo>
                          <a:pt x="76" y="69"/>
                        </a:lnTo>
                        <a:lnTo>
                          <a:pt x="69" y="61"/>
                        </a:lnTo>
                        <a:lnTo>
                          <a:pt x="63" y="56"/>
                        </a:lnTo>
                        <a:lnTo>
                          <a:pt x="55" y="43"/>
                        </a:lnTo>
                        <a:lnTo>
                          <a:pt x="95" y="0"/>
                        </a:lnTo>
                        <a:lnTo>
                          <a:pt x="99" y="1"/>
                        </a:lnTo>
                        <a:lnTo>
                          <a:pt x="101" y="6"/>
                        </a:lnTo>
                        <a:lnTo>
                          <a:pt x="67" y="43"/>
                        </a:lnTo>
                        <a:lnTo>
                          <a:pt x="73" y="51"/>
                        </a:lnTo>
                        <a:lnTo>
                          <a:pt x="84" y="62"/>
                        </a:lnTo>
                        <a:lnTo>
                          <a:pt x="90" y="79"/>
                        </a:lnTo>
                        <a:lnTo>
                          <a:pt x="90" y="90"/>
                        </a:lnTo>
                        <a:lnTo>
                          <a:pt x="85" y="93"/>
                        </a:lnTo>
                        <a:lnTo>
                          <a:pt x="82" y="96"/>
                        </a:lnTo>
                        <a:lnTo>
                          <a:pt x="79" y="96"/>
                        </a:lnTo>
                        <a:lnTo>
                          <a:pt x="64" y="101"/>
                        </a:lnTo>
                        <a:lnTo>
                          <a:pt x="54" y="102"/>
                        </a:lnTo>
                        <a:lnTo>
                          <a:pt x="51" y="105"/>
                        </a:lnTo>
                        <a:lnTo>
                          <a:pt x="19" y="105"/>
                        </a:lnTo>
                        <a:lnTo>
                          <a:pt x="0" y="98"/>
                        </a:lnTo>
                        <a:lnTo>
                          <a:pt x="6" y="9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4639" name="Freeform 79"/>
                  <p:cNvSpPr>
                    <a:spLocks/>
                  </p:cNvSpPr>
                  <p:nvPr/>
                </p:nvSpPr>
                <p:spPr bwMode="auto">
                  <a:xfrm>
                    <a:off x="2709" y="2384"/>
                    <a:ext cx="210" cy="55"/>
                  </a:xfrm>
                  <a:custGeom>
                    <a:avLst/>
                    <a:gdLst>
                      <a:gd name="T0" fmla="*/ 0 w 210"/>
                      <a:gd name="T1" fmla="*/ 46 h 55"/>
                      <a:gd name="T2" fmla="*/ 25 w 210"/>
                      <a:gd name="T3" fmla="*/ 40 h 55"/>
                      <a:gd name="T4" fmla="*/ 51 w 210"/>
                      <a:gd name="T5" fmla="*/ 35 h 55"/>
                      <a:gd name="T6" fmla="*/ 78 w 210"/>
                      <a:gd name="T7" fmla="*/ 29 h 55"/>
                      <a:gd name="T8" fmla="*/ 114 w 210"/>
                      <a:gd name="T9" fmla="*/ 33 h 55"/>
                      <a:gd name="T10" fmla="*/ 185 w 210"/>
                      <a:gd name="T11" fmla="*/ 44 h 55"/>
                      <a:gd name="T12" fmla="*/ 198 w 210"/>
                      <a:gd name="T13" fmla="*/ 44 h 55"/>
                      <a:gd name="T14" fmla="*/ 198 w 210"/>
                      <a:gd name="T15" fmla="*/ 33 h 55"/>
                      <a:gd name="T16" fmla="*/ 192 w 210"/>
                      <a:gd name="T17" fmla="*/ 23 h 55"/>
                      <a:gd name="T18" fmla="*/ 183 w 210"/>
                      <a:gd name="T19" fmla="*/ 10 h 55"/>
                      <a:gd name="T20" fmla="*/ 175 w 210"/>
                      <a:gd name="T21" fmla="*/ 9 h 55"/>
                      <a:gd name="T22" fmla="*/ 168 w 210"/>
                      <a:gd name="T23" fmla="*/ 11 h 55"/>
                      <a:gd name="T24" fmla="*/ 155 w 210"/>
                      <a:gd name="T25" fmla="*/ 16 h 55"/>
                      <a:gd name="T26" fmla="*/ 150 w 210"/>
                      <a:gd name="T27" fmla="*/ 15 h 55"/>
                      <a:gd name="T28" fmla="*/ 149 w 210"/>
                      <a:gd name="T29" fmla="*/ 12 h 55"/>
                      <a:gd name="T30" fmla="*/ 151 w 210"/>
                      <a:gd name="T31" fmla="*/ 7 h 55"/>
                      <a:gd name="T32" fmla="*/ 172 w 210"/>
                      <a:gd name="T33" fmla="*/ 0 h 55"/>
                      <a:gd name="T34" fmla="*/ 190 w 210"/>
                      <a:gd name="T35" fmla="*/ 3 h 55"/>
                      <a:gd name="T36" fmla="*/ 199 w 210"/>
                      <a:gd name="T37" fmla="*/ 15 h 55"/>
                      <a:gd name="T38" fmla="*/ 208 w 210"/>
                      <a:gd name="T39" fmla="*/ 30 h 55"/>
                      <a:gd name="T40" fmla="*/ 209 w 210"/>
                      <a:gd name="T41" fmla="*/ 46 h 55"/>
                      <a:gd name="T42" fmla="*/ 208 w 210"/>
                      <a:gd name="T43" fmla="*/ 51 h 55"/>
                      <a:gd name="T44" fmla="*/ 205 w 210"/>
                      <a:gd name="T45" fmla="*/ 54 h 55"/>
                      <a:gd name="T46" fmla="*/ 185 w 210"/>
                      <a:gd name="T47" fmla="*/ 53 h 55"/>
                      <a:gd name="T48" fmla="*/ 142 w 210"/>
                      <a:gd name="T49" fmla="*/ 47 h 55"/>
                      <a:gd name="T50" fmla="*/ 101 w 210"/>
                      <a:gd name="T51" fmla="*/ 41 h 55"/>
                      <a:gd name="T52" fmla="*/ 81 w 210"/>
                      <a:gd name="T53" fmla="*/ 39 h 55"/>
                      <a:gd name="T54" fmla="*/ 60 w 210"/>
                      <a:gd name="T55" fmla="*/ 43 h 55"/>
                      <a:gd name="T56" fmla="*/ 25 w 210"/>
                      <a:gd name="T57" fmla="*/ 50 h 55"/>
                      <a:gd name="T58" fmla="*/ 6 w 210"/>
                      <a:gd name="T59" fmla="*/ 54 h 55"/>
                      <a:gd name="T60" fmla="*/ 0 w 210"/>
                      <a:gd name="T61" fmla="*/ 46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l="0" t="0" r="r" b="b"/>
                    <a:pathLst>
                      <a:path w="210" h="55">
                        <a:moveTo>
                          <a:pt x="0" y="46"/>
                        </a:moveTo>
                        <a:lnTo>
                          <a:pt x="25" y="40"/>
                        </a:lnTo>
                        <a:lnTo>
                          <a:pt x="51" y="35"/>
                        </a:lnTo>
                        <a:lnTo>
                          <a:pt x="78" y="29"/>
                        </a:lnTo>
                        <a:lnTo>
                          <a:pt x="114" y="33"/>
                        </a:lnTo>
                        <a:lnTo>
                          <a:pt x="185" y="44"/>
                        </a:lnTo>
                        <a:lnTo>
                          <a:pt x="198" y="44"/>
                        </a:lnTo>
                        <a:lnTo>
                          <a:pt x="198" y="33"/>
                        </a:lnTo>
                        <a:lnTo>
                          <a:pt x="192" y="23"/>
                        </a:lnTo>
                        <a:lnTo>
                          <a:pt x="183" y="10"/>
                        </a:lnTo>
                        <a:lnTo>
                          <a:pt x="175" y="9"/>
                        </a:lnTo>
                        <a:lnTo>
                          <a:pt x="168" y="11"/>
                        </a:lnTo>
                        <a:lnTo>
                          <a:pt x="155" y="16"/>
                        </a:lnTo>
                        <a:lnTo>
                          <a:pt x="150" y="15"/>
                        </a:lnTo>
                        <a:lnTo>
                          <a:pt x="149" y="12"/>
                        </a:lnTo>
                        <a:lnTo>
                          <a:pt x="151" y="7"/>
                        </a:lnTo>
                        <a:lnTo>
                          <a:pt x="172" y="0"/>
                        </a:lnTo>
                        <a:lnTo>
                          <a:pt x="190" y="3"/>
                        </a:lnTo>
                        <a:lnTo>
                          <a:pt x="199" y="15"/>
                        </a:lnTo>
                        <a:lnTo>
                          <a:pt x="208" y="30"/>
                        </a:lnTo>
                        <a:lnTo>
                          <a:pt x="209" y="46"/>
                        </a:lnTo>
                        <a:lnTo>
                          <a:pt x="208" y="51"/>
                        </a:lnTo>
                        <a:lnTo>
                          <a:pt x="205" y="54"/>
                        </a:lnTo>
                        <a:lnTo>
                          <a:pt x="185" y="53"/>
                        </a:lnTo>
                        <a:lnTo>
                          <a:pt x="142" y="47"/>
                        </a:lnTo>
                        <a:lnTo>
                          <a:pt x="101" y="41"/>
                        </a:lnTo>
                        <a:lnTo>
                          <a:pt x="81" y="39"/>
                        </a:lnTo>
                        <a:lnTo>
                          <a:pt x="60" y="43"/>
                        </a:lnTo>
                        <a:lnTo>
                          <a:pt x="25" y="50"/>
                        </a:lnTo>
                        <a:lnTo>
                          <a:pt x="6" y="54"/>
                        </a:lnTo>
                        <a:lnTo>
                          <a:pt x="0" y="4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94640" name="Group 80"/>
                <p:cNvGrpSpPr>
                  <a:grpSpLocks/>
                </p:cNvGrpSpPr>
                <p:nvPr/>
              </p:nvGrpSpPr>
              <p:grpSpPr bwMode="auto">
                <a:xfrm>
                  <a:off x="2464" y="2209"/>
                  <a:ext cx="389" cy="498"/>
                  <a:chOff x="2464" y="2209"/>
                  <a:chExt cx="389" cy="498"/>
                </a:xfrm>
              </p:grpSpPr>
              <p:grpSp>
                <p:nvGrpSpPr>
                  <p:cNvPr id="194641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2464" y="2209"/>
                    <a:ext cx="389" cy="498"/>
                    <a:chOff x="2464" y="2209"/>
                    <a:chExt cx="389" cy="498"/>
                  </a:xfrm>
                </p:grpSpPr>
                <p:grpSp>
                  <p:nvGrpSpPr>
                    <p:cNvPr id="194642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64" y="2209"/>
                      <a:ext cx="389" cy="498"/>
                      <a:chOff x="2464" y="2209"/>
                      <a:chExt cx="389" cy="498"/>
                    </a:xfrm>
                  </p:grpSpPr>
                  <p:grpSp>
                    <p:nvGrpSpPr>
                      <p:cNvPr id="194643" name="Group 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4" y="2209"/>
                        <a:ext cx="194" cy="172"/>
                        <a:chOff x="2464" y="2209"/>
                        <a:chExt cx="194" cy="172"/>
                      </a:xfrm>
                    </p:grpSpPr>
                    <p:sp>
                      <p:nvSpPr>
                        <p:cNvPr id="194644" name="Freeform 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92" y="2218"/>
                          <a:ext cx="166" cy="163"/>
                        </a:xfrm>
                        <a:custGeom>
                          <a:avLst/>
                          <a:gdLst>
                            <a:gd name="T0" fmla="*/ 9 w 166"/>
                            <a:gd name="T1" fmla="*/ 118 h 163"/>
                            <a:gd name="T2" fmla="*/ 4 w 166"/>
                            <a:gd name="T3" fmla="*/ 110 h 163"/>
                            <a:gd name="T4" fmla="*/ 1 w 166"/>
                            <a:gd name="T5" fmla="*/ 95 h 163"/>
                            <a:gd name="T6" fmla="*/ 0 w 166"/>
                            <a:gd name="T7" fmla="*/ 80 h 163"/>
                            <a:gd name="T8" fmla="*/ 1 w 166"/>
                            <a:gd name="T9" fmla="*/ 64 h 163"/>
                            <a:gd name="T10" fmla="*/ 4 w 166"/>
                            <a:gd name="T11" fmla="*/ 47 h 163"/>
                            <a:gd name="T12" fmla="*/ 7 w 166"/>
                            <a:gd name="T13" fmla="*/ 35 h 163"/>
                            <a:gd name="T14" fmla="*/ 13 w 166"/>
                            <a:gd name="T15" fmla="*/ 24 h 163"/>
                            <a:gd name="T16" fmla="*/ 22 w 166"/>
                            <a:gd name="T17" fmla="*/ 16 h 163"/>
                            <a:gd name="T18" fmla="*/ 34 w 166"/>
                            <a:gd name="T19" fmla="*/ 8 h 163"/>
                            <a:gd name="T20" fmla="*/ 44 w 166"/>
                            <a:gd name="T21" fmla="*/ 4 h 163"/>
                            <a:gd name="T22" fmla="*/ 56 w 166"/>
                            <a:gd name="T23" fmla="*/ 2 h 163"/>
                            <a:gd name="T24" fmla="*/ 68 w 166"/>
                            <a:gd name="T25" fmla="*/ 1 h 163"/>
                            <a:gd name="T26" fmla="*/ 80 w 166"/>
                            <a:gd name="T27" fmla="*/ 0 h 163"/>
                            <a:gd name="T28" fmla="*/ 97 w 166"/>
                            <a:gd name="T29" fmla="*/ 2 h 163"/>
                            <a:gd name="T30" fmla="*/ 106 w 166"/>
                            <a:gd name="T31" fmla="*/ 7 h 163"/>
                            <a:gd name="T32" fmla="*/ 109 w 166"/>
                            <a:gd name="T33" fmla="*/ 13 h 163"/>
                            <a:gd name="T34" fmla="*/ 109 w 166"/>
                            <a:gd name="T35" fmla="*/ 21 h 163"/>
                            <a:gd name="T36" fmla="*/ 112 w 166"/>
                            <a:gd name="T37" fmla="*/ 29 h 163"/>
                            <a:gd name="T38" fmla="*/ 114 w 166"/>
                            <a:gd name="T39" fmla="*/ 46 h 163"/>
                            <a:gd name="T40" fmla="*/ 110 w 166"/>
                            <a:gd name="T41" fmla="*/ 68 h 163"/>
                            <a:gd name="T42" fmla="*/ 128 w 166"/>
                            <a:gd name="T43" fmla="*/ 65 h 163"/>
                            <a:gd name="T44" fmla="*/ 144 w 166"/>
                            <a:gd name="T45" fmla="*/ 67 h 163"/>
                            <a:gd name="T46" fmla="*/ 161 w 166"/>
                            <a:gd name="T47" fmla="*/ 72 h 163"/>
                            <a:gd name="T48" fmla="*/ 165 w 166"/>
                            <a:gd name="T49" fmla="*/ 79 h 163"/>
                            <a:gd name="T50" fmla="*/ 163 w 166"/>
                            <a:gd name="T51" fmla="*/ 90 h 163"/>
                            <a:gd name="T52" fmla="*/ 159 w 166"/>
                            <a:gd name="T53" fmla="*/ 99 h 163"/>
                            <a:gd name="T54" fmla="*/ 152 w 166"/>
                            <a:gd name="T55" fmla="*/ 102 h 163"/>
                            <a:gd name="T56" fmla="*/ 143 w 166"/>
                            <a:gd name="T57" fmla="*/ 100 h 163"/>
                            <a:gd name="T58" fmla="*/ 135 w 166"/>
                            <a:gd name="T59" fmla="*/ 95 h 163"/>
                            <a:gd name="T60" fmla="*/ 129 w 166"/>
                            <a:gd name="T61" fmla="*/ 95 h 163"/>
                            <a:gd name="T62" fmla="*/ 123 w 166"/>
                            <a:gd name="T63" fmla="*/ 99 h 163"/>
                            <a:gd name="T64" fmla="*/ 115 w 166"/>
                            <a:gd name="T65" fmla="*/ 102 h 163"/>
                            <a:gd name="T66" fmla="*/ 118 w 166"/>
                            <a:gd name="T67" fmla="*/ 127 h 163"/>
                            <a:gd name="T68" fmla="*/ 112 w 166"/>
                            <a:gd name="T69" fmla="*/ 126 h 163"/>
                            <a:gd name="T70" fmla="*/ 103 w 166"/>
                            <a:gd name="T71" fmla="*/ 120 h 163"/>
                            <a:gd name="T72" fmla="*/ 85 w 166"/>
                            <a:gd name="T73" fmla="*/ 118 h 163"/>
                            <a:gd name="T74" fmla="*/ 71 w 166"/>
                            <a:gd name="T75" fmla="*/ 128 h 163"/>
                            <a:gd name="T76" fmla="*/ 85 w 166"/>
                            <a:gd name="T77" fmla="*/ 123 h 163"/>
                            <a:gd name="T78" fmla="*/ 97 w 166"/>
                            <a:gd name="T79" fmla="*/ 124 h 163"/>
                            <a:gd name="T80" fmla="*/ 107 w 166"/>
                            <a:gd name="T81" fmla="*/ 128 h 163"/>
                            <a:gd name="T82" fmla="*/ 112 w 166"/>
                            <a:gd name="T83" fmla="*/ 135 h 163"/>
                            <a:gd name="T84" fmla="*/ 109 w 166"/>
                            <a:gd name="T85" fmla="*/ 149 h 163"/>
                            <a:gd name="T86" fmla="*/ 100 w 166"/>
                            <a:gd name="T87" fmla="*/ 160 h 163"/>
                            <a:gd name="T88" fmla="*/ 92 w 166"/>
                            <a:gd name="T89" fmla="*/ 161 h 163"/>
                            <a:gd name="T90" fmla="*/ 83 w 166"/>
                            <a:gd name="T91" fmla="*/ 156 h 163"/>
                            <a:gd name="T92" fmla="*/ 75 w 166"/>
                            <a:gd name="T93" fmla="*/ 155 h 163"/>
                            <a:gd name="T94" fmla="*/ 61 w 166"/>
                            <a:gd name="T95" fmla="*/ 158 h 163"/>
                            <a:gd name="T96" fmla="*/ 56 w 166"/>
                            <a:gd name="T97" fmla="*/ 162 h 163"/>
                            <a:gd name="T98" fmla="*/ 55 w 166"/>
                            <a:gd name="T99" fmla="*/ 146 h 163"/>
                            <a:gd name="T100" fmla="*/ 57 w 166"/>
                            <a:gd name="T101" fmla="*/ 135 h 163"/>
                            <a:gd name="T102" fmla="*/ 47 w 166"/>
                            <a:gd name="T103" fmla="*/ 136 h 163"/>
                            <a:gd name="T104" fmla="*/ 27 w 166"/>
                            <a:gd name="T105" fmla="*/ 133 h 163"/>
                            <a:gd name="T106" fmla="*/ 16 w 166"/>
                            <a:gd name="T107" fmla="*/ 128 h 163"/>
                            <a:gd name="T108" fmla="*/ 9 w 166"/>
                            <a:gd name="T109" fmla="*/ 118 h 16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  <a:cxn ang="0">
                              <a:pos x="T106" y="T107"/>
                            </a:cxn>
                            <a:cxn ang="0">
                              <a:pos x="T108" y="T109"/>
                            </a:cxn>
                          </a:cxnLst>
                          <a:rect l="0" t="0" r="r" b="b"/>
                          <a:pathLst>
                            <a:path w="166" h="163">
                              <a:moveTo>
                                <a:pt x="9" y="118"/>
                              </a:moveTo>
                              <a:lnTo>
                                <a:pt x="4" y="110"/>
                              </a:lnTo>
                              <a:lnTo>
                                <a:pt x="1" y="95"/>
                              </a:lnTo>
                              <a:lnTo>
                                <a:pt x="0" y="80"/>
                              </a:lnTo>
                              <a:lnTo>
                                <a:pt x="1" y="64"/>
                              </a:lnTo>
                              <a:lnTo>
                                <a:pt x="4" y="47"/>
                              </a:lnTo>
                              <a:lnTo>
                                <a:pt x="7" y="35"/>
                              </a:lnTo>
                              <a:lnTo>
                                <a:pt x="13" y="24"/>
                              </a:lnTo>
                              <a:lnTo>
                                <a:pt x="22" y="16"/>
                              </a:lnTo>
                              <a:lnTo>
                                <a:pt x="34" y="8"/>
                              </a:lnTo>
                              <a:lnTo>
                                <a:pt x="44" y="4"/>
                              </a:lnTo>
                              <a:lnTo>
                                <a:pt x="56" y="2"/>
                              </a:lnTo>
                              <a:lnTo>
                                <a:pt x="68" y="1"/>
                              </a:lnTo>
                              <a:lnTo>
                                <a:pt x="80" y="0"/>
                              </a:lnTo>
                              <a:lnTo>
                                <a:pt x="97" y="2"/>
                              </a:lnTo>
                              <a:lnTo>
                                <a:pt x="106" y="7"/>
                              </a:lnTo>
                              <a:lnTo>
                                <a:pt x="109" y="13"/>
                              </a:lnTo>
                              <a:lnTo>
                                <a:pt x="109" y="21"/>
                              </a:lnTo>
                              <a:lnTo>
                                <a:pt x="112" y="29"/>
                              </a:lnTo>
                              <a:lnTo>
                                <a:pt x="114" y="46"/>
                              </a:lnTo>
                              <a:lnTo>
                                <a:pt x="110" y="68"/>
                              </a:lnTo>
                              <a:lnTo>
                                <a:pt x="128" y="65"/>
                              </a:lnTo>
                              <a:lnTo>
                                <a:pt x="144" y="67"/>
                              </a:lnTo>
                              <a:lnTo>
                                <a:pt x="161" y="72"/>
                              </a:lnTo>
                              <a:lnTo>
                                <a:pt x="165" y="79"/>
                              </a:lnTo>
                              <a:lnTo>
                                <a:pt x="163" y="90"/>
                              </a:lnTo>
                              <a:lnTo>
                                <a:pt x="159" y="99"/>
                              </a:lnTo>
                              <a:lnTo>
                                <a:pt x="152" y="102"/>
                              </a:lnTo>
                              <a:lnTo>
                                <a:pt x="143" y="100"/>
                              </a:lnTo>
                              <a:lnTo>
                                <a:pt x="135" y="95"/>
                              </a:lnTo>
                              <a:lnTo>
                                <a:pt x="129" y="95"/>
                              </a:lnTo>
                              <a:lnTo>
                                <a:pt x="123" y="99"/>
                              </a:lnTo>
                              <a:lnTo>
                                <a:pt x="115" y="102"/>
                              </a:lnTo>
                              <a:lnTo>
                                <a:pt x="118" y="127"/>
                              </a:lnTo>
                              <a:lnTo>
                                <a:pt x="112" y="126"/>
                              </a:lnTo>
                              <a:lnTo>
                                <a:pt x="103" y="120"/>
                              </a:lnTo>
                              <a:lnTo>
                                <a:pt x="85" y="118"/>
                              </a:lnTo>
                              <a:lnTo>
                                <a:pt x="71" y="128"/>
                              </a:lnTo>
                              <a:lnTo>
                                <a:pt x="85" y="123"/>
                              </a:lnTo>
                              <a:lnTo>
                                <a:pt x="97" y="124"/>
                              </a:lnTo>
                              <a:lnTo>
                                <a:pt x="107" y="128"/>
                              </a:lnTo>
                              <a:lnTo>
                                <a:pt x="112" y="135"/>
                              </a:lnTo>
                              <a:lnTo>
                                <a:pt x="109" y="149"/>
                              </a:lnTo>
                              <a:lnTo>
                                <a:pt x="100" y="160"/>
                              </a:lnTo>
                              <a:lnTo>
                                <a:pt x="92" y="161"/>
                              </a:lnTo>
                              <a:lnTo>
                                <a:pt x="83" y="156"/>
                              </a:lnTo>
                              <a:lnTo>
                                <a:pt x="75" y="155"/>
                              </a:lnTo>
                              <a:lnTo>
                                <a:pt x="61" y="158"/>
                              </a:lnTo>
                              <a:lnTo>
                                <a:pt x="56" y="162"/>
                              </a:lnTo>
                              <a:lnTo>
                                <a:pt x="55" y="146"/>
                              </a:lnTo>
                              <a:lnTo>
                                <a:pt x="57" y="135"/>
                              </a:lnTo>
                              <a:lnTo>
                                <a:pt x="47" y="136"/>
                              </a:lnTo>
                              <a:lnTo>
                                <a:pt x="27" y="133"/>
                              </a:lnTo>
                              <a:lnTo>
                                <a:pt x="16" y="128"/>
                              </a:lnTo>
                              <a:lnTo>
                                <a:pt x="9" y="118"/>
                              </a:lnTo>
                            </a:path>
                          </a:pathLst>
                        </a:custGeom>
                        <a:solidFill>
                          <a:srgbClr val="FFB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94645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64" y="2209"/>
                          <a:ext cx="161" cy="106"/>
                          <a:chOff x="2464" y="2209"/>
                          <a:chExt cx="161" cy="106"/>
                        </a:xfrm>
                      </p:grpSpPr>
                      <p:sp>
                        <p:nvSpPr>
                          <p:cNvPr id="194646" name="Freeform 8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95" y="2225"/>
                            <a:ext cx="30" cy="13"/>
                          </a:xfrm>
                          <a:custGeom>
                            <a:avLst/>
                            <a:gdLst>
                              <a:gd name="T0" fmla="*/ 0 w 30"/>
                              <a:gd name="T1" fmla="*/ 9 h 13"/>
                              <a:gd name="T2" fmla="*/ 8 w 30"/>
                              <a:gd name="T3" fmla="*/ 12 h 13"/>
                              <a:gd name="T4" fmla="*/ 16 w 30"/>
                              <a:gd name="T5" fmla="*/ 11 h 13"/>
                              <a:gd name="T6" fmla="*/ 24 w 30"/>
                              <a:gd name="T7" fmla="*/ 5 h 13"/>
                              <a:gd name="T8" fmla="*/ 29 w 30"/>
                              <a:gd name="T9" fmla="*/ 0 h 1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30" h="13">
                                <a:moveTo>
                                  <a:pt x="0" y="9"/>
                                </a:moveTo>
                                <a:lnTo>
                                  <a:pt x="8" y="12"/>
                                </a:lnTo>
                                <a:lnTo>
                                  <a:pt x="16" y="11"/>
                                </a:lnTo>
                                <a:lnTo>
                                  <a:pt x="24" y="5"/>
                                </a:lnTo>
                                <a:lnTo>
                                  <a:pt x="29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47" name="Freeform 8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74" y="2209"/>
                            <a:ext cx="36" cy="19"/>
                          </a:xfrm>
                          <a:custGeom>
                            <a:avLst/>
                            <a:gdLst>
                              <a:gd name="T0" fmla="*/ 35 w 36"/>
                              <a:gd name="T1" fmla="*/ 0 h 19"/>
                              <a:gd name="T2" fmla="*/ 27 w 36"/>
                              <a:gd name="T3" fmla="*/ 9 h 19"/>
                              <a:gd name="T4" fmla="*/ 16 w 36"/>
                              <a:gd name="T5" fmla="*/ 15 h 19"/>
                              <a:gd name="T6" fmla="*/ 6 w 36"/>
                              <a:gd name="T7" fmla="*/ 18 h 19"/>
                              <a:gd name="T8" fmla="*/ 0 w 36"/>
                              <a:gd name="T9" fmla="*/ 16 h 1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36" h="19">
                                <a:moveTo>
                                  <a:pt x="35" y="0"/>
                                </a:moveTo>
                                <a:lnTo>
                                  <a:pt x="27" y="9"/>
                                </a:lnTo>
                                <a:lnTo>
                                  <a:pt x="16" y="15"/>
                                </a:lnTo>
                                <a:lnTo>
                                  <a:pt x="6" y="18"/>
                                </a:lnTo>
                                <a:lnTo>
                                  <a:pt x="0" y="16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48" name="Freeform 8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07" y="2220"/>
                            <a:ext cx="68" cy="25"/>
                          </a:xfrm>
                          <a:custGeom>
                            <a:avLst/>
                            <a:gdLst>
                              <a:gd name="T0" fmla="*/ 0 w 68"/>
                              <a:gd name="T1" fmla="*/ 24 h 25"/>
                              <a:gd name="T2" fmla="*/ 2 w 68"/>
                              <a:gd name="T3" fmla="*/ 13 h 25"/>
                              <a:gd name="T4" fmla="*/ 7 w 68"/>
                              <a:gd name="T5" fmla="*/ 5 h 25"/>
                              <a:gd name="T6" fmla="*/ 13 w 68"/>
                              <a:gd name="T7" fmla="*/ 1 h 25"/>
                              <a:gd name="T8" fmla="*/ 23 w 68"/>
                              <a:gd name="T9" fmla="*/ 0 h 25"/>
                              <a:gd name="T10" fmla="*/ 31 w 68"/>
                              <a:gd name="T11" fmla="*/ 3 h 25"/>
                              <a:gd name="T12" fmla="*/ 39 w 68"/>
                              <a:gd name="T13" fmla="*/ 9 h 25"/>
                              <a:gd name="T14" fmla="*/ 43 w 68"/>
                              <a:gd name="T15" fmla="*/ 15 h 25"/>
                              <a:gd name="T16" fmla="*/ 49 w 68"/>
                              <a:gd name="T17" fmla="*/ 10 h 25"/>
                              <a:gd name="T18" fmla="*/ 58 w 68"/>
                              <a:gd name="T19" fmla="*/ 12 h 25"/>
                              <a:gd name="T20" fmla="*/ 67 w 68"/>
                              <a:gd name="T21" fmla="*/ 18 h 2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68" h="25">
                                <a:moveTo>
                                  <a:pt x="0" y="24"/>
                                </a:moveTo>
                                <a:lnTo>
                                  <a:pt x="2" y="13"/>
                                </a:lnTo>
                                <a:lnTo>
                                  <a:pt x="7" y="5"/>
                                </a:lnTo>
                                <a:lnTo>
                                  <a:pt x="13" y="1"/>
                                </a:lnTo>
                                <a:lnTo>
                                  <a:pt x="23" y="0"/>
                                </a:lnTo>
                                <a:lnTo>
                                  <a:pt x="31" y="3"/>
                                </a:lnTo>
                                <a:lnTo>
                                  <a:pt x="39" y="9"/>
                                </a:lnTo>
                                <a:lnTo>
                                  <a:pt x="43" y="15"/>
                                </a:lnTo>
                                <a:lnTo>
                                  <a:pt x="49" y="10"/>
                                </a:lnTo>
                                <a:lnTo>
                                  <a:pt x="58" y="12"/>
                                </a:lnTo>
                                <a:lnTo>
                                  <a:pt x="67" y="18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49" name="Freeform 8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93" y="2242"/>
                            <a:ext cx="71" cy="68"/>
                          </a:xfrm>
                          <a:custGeom>
                            <a:avLst/>
                            <a:gdLst>
                              <a:gd name="T0" fmla="*/ 26 w 71"/>
                              <a:gd name="T1" fmla="*/ 67 h 68"/>
                              <a:gd name="T2" fmla="*/ 18 w 71"/>
                              <a:gd name="T3" fmla="*/ 62 h 68"/>
                              <a:gd name="T4" fmla="*/ 12 w 71"/>
                              <a:gd name="T5" fmla="*/ 62 h 68"/>
                              <a:gd name="T6" fmla="*/ 6 w 71"/>
                              <a:gd name="T7" fmla="*/ 57 h 68"/>
                              <a:gd name="T8" fmla="*/ 3 w 71"/>
                              <a:gd name="T9" fmla="*/ 54 h 68"/>
                              <a:gd name="T10" fmla="*/ 0 w 71"/>
                              <a:gd name="T11" fmla="*/ 45 h 68"/>
                              <a:gd name="T12" fmla="*/ 2 w 71"/>
                              <a:gd name="T13" fmla="*/ 39 h 68"/>
                              <a:gd name="T14" fmla="*/ 6 w 71"/>
                              <a:gd name="T15" fmla="*/ 35 h 68"/>
                              <a:gd name="T16" fmla="*/ 12 w 71"/>
                              <a:gd name="T17" fmla="*/ 34 h 68"/>
                              <a:gd name="T18" fmla="*/ 18 w 71"/>
                              <a:gd name="T19" fmla="*/ 39 h 68"/>
                              <a:gd name="T20" fmla="*/ 23 w 71"/>
                              <a:gd name="T21" fmla="*/ 44 h 68"/>
                              <a:gd name="T22" fmla="*/ 24 w 71"/>
                              <a:gd name="T23" fmla="*/ 30 h 68"/>
                              <a:gd name="T24" fmla="*/ 30 w 71"/>
                              <a:gd name="T25" fmla="*/ 27 h 68"/>
                              <a:gd name="T26" fmla="*/ 40 w 71"/>
                              <a:gd name="T27" fmla="*/ 19 h 68"/>
                              <a:gd name="T28" fmla="*/ 46 w 71"/>
                              <a:gd name="T29" fmla="*/ 13 h 68"/>
                              <a:gd name="T30" fmla="*/ 48 w 71"/>
                              <a:gd name="T31" fmla="*/ 4 h 68"/>
                              <a:gd name="T32" fmla="*/ 55 w 71"/>
                              <a:gd name="T33" fmla="*/ 1 h 68"/>
                              <a:gd name="T34" fmla="*/ 63 w 71"/>
                              <a:gd name="T35" fmla="*/ 0 h 68"/>
                              <a:gd name="T36" fmla="*/ 70 w 71"/>
                              <a:gd name="T37" fmla="*/ 6 h 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</a:cxnLst>
                            <a:rect l="0" t="0" r="r" b="b"/>
                            <a:pathLst>
                              <a:path w="71" h="68">
                                <a:moveTo>
                                  <a:pt x="26" y="67"/>
                                </a:moveTo>
                                <a:lnTo>
                                  <a:pt x="18" y="62"/>
                                </a:lnTo>
                                <a:lnTo>
                                  <a:pt x="12" y="62"/>
                                </a:lnTo>
                                <a:lnTo>
                                  <a:pt x="6" y="57"/>
                                </a:lnTo>
                                <a:lnTo>
                                  <a:pt x="3" y="54"/>
                                </a:lnTo>
                                <a:lnTo>
                                  <a:pt x="0" y="45"/>
                                </a:lnTo>
                                <a:lnTo>
                                  <a:pt x="2" y="39"/>
                                </a:lnTo>
                                <a:lnTo>
                                  <a:pt x="6" y="35"/>
                                </a:lnTo>
                                <a:lnTo>
                                  <a:pt x="12" y="34"/>
                                </a:lnTo>
                                <a:lnTo>
                                  <a:pt x="18" y="39"/>
                                </a:lnTo>
                                <a:lnTo>
                                  <a:pt x="23" y="44"/>
                                </a:lnTo>
                                <a:lnTo>
                                  <a:pt x="24" y="30"/>
                                </a:lnTo>
                                <a:lnTo>
                                  <a:pt x="30" y="27"/>
                                </a:lnTo>
                                <a:lnTo>
                                  <a:pt x="40" y="19"/>
                                </a:lnTo>
                                <a:lnTo>
                                  <a:pt x="46" y="13"/>
                                </a:lnTo>
                                <a:lnTo>
                                  <a:pt x="48" y="4"/>
                                </a:lnTo>
                                <a:lnTo>
                                  <a:pt x="55" y="1"/>
                                </a:lnTo>
                                <a:lnTo>
                                  <a:pt x="63" y="0"/>
                                </a:lnTo>
                                <a:lnTo>
                                  <a:pt x="70" y="6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50" name="Freeform 9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64" y="2234"/>
                            <a:ext cx="72" cy="55"/>
                          </a:xfrm>
                          <a:custGeom>
                            <a:avLst/>
                            <a:gdLst>
                              <a:gd name="T0" fmla="*/ 0 w 72"/>
                              <a:gd name="T1" fmla="*/ 54 h 55"/>
                              <a:gd name="T2" fmla="*/ 14 w 72"/>
                              <a:gd name="T3" fmla="*/ 46 h 55"/>
                              <a:gd name="T4" fmla="*/ 26 w 72"/>
                              <a:gd name="T5" fmla="*/ 41 h 55"/>
                              <a:gd name="T6" fmla="*/ 40 w 72"/>
                              <a:gd name="T7" fmla="*/ 40 h 55"/>
                              <a:gd name="T8" fmla="*/ 41 w 72"/>
                              <a:gd name="T9" fmla="*/ 36 h 55"/>
                              <a:gd name="T10" fmla="*/ 40 w 72"/>
                              <a:gd name="T11" fmla="*/ 29 h 55"/>
                              <a:gd name="T12" fmla="*/ 47 w 72"/>
                              <a:gd name="T13" fmla="*/ 23 h 55"/>
                              <a:gd name="T14" fmla="*/ 59 w 72"/>
                              <a:gd name="T15" fmla="*/ 19 h 55"/>
                              <a:gd name="T16" fmla="*/ 58 w 72"/>
                              <a:gd name="T17" fmla="*/ 12 h 55"/>
                              <a:gd name="T18" fmla="*/ 59 w 72"/>
                              <a:gd name="T19" fmla="*/ 7 h 55"/>
                              <a:gd name="T20" fmla="*/ 64 w 72"/>
                              <a:gd name="T21" fmla="*/ 2 h 55"/>
                              <a:gd name="T22" fmla="*/ 71 w 72"/>
                              <a:gd name="T23" fmla="*/ 0 h 5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72" h="55">
                                <a:moveTo>
                                  <a:pt x="0" y="54"/>
                                </a:moveTo>
                                <a:lnTo>
                                  <a:pt x="14" y="46"/>
                                </a:lnTo>
                                <a:lnTo>
                                  <a:pt x="26" y="41"/>
                                </a:lnTo>
                                <a:lnTo>
                                  <a:pt x="40" y="40"/>
                                </a:lnTo>
                                <a:lnTo>
                                  <a:pt x="41" y="36"/>
                                </a:lnTo>
                                <a:lnTo>
                                  <a:pt x="40" y="29"/>
                                </a:lnTo>
                                <a:lnTo>
                                  <a:pt x="47" y="23"/>
                                </a:lnTo>
                                <a:lnTo>
                                  <a:pt x="59" y="19"/>
                                </a:lnTo>
                                <a:lnTo>
                                  <a:pt x="58" y="12"/>
                                </a:lnTo>
                                <a:lnTo>
                                  <a:pt x="59" y="7"/>
                                </a:lnTo>
                                <a:lnTo>
                                  <a:pt x="64" y="2"/>
                                </a:lnTo>
                                <a:lnTo>
                                  <a:pt x="71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51" name="Freeform 9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81" y="2293"/>
                            <a:ext cx="12" cy="22"/>
                          </a:xfrm>
                          <a:custGeom>
                            <a:avLst/>
                            <a:gdLst>
                              <a:gd name="T0" fmla="*/ 11 w 12"/>
                              <a:gd name="T1" fmla="*/ 0 h 22"/>
                              <a:gd name="T2" fmla="*/ 5 w 12"/>
                              <a:gd name="T3" fmla="*/ 2 h 22"/>
                              <a:gd name="T4" fmla="*/ 1 w 12"/>
                              <a:gd name="T5" fmla="*/ 7 h 22"/>
                              <a:gd name="T6" fmla="*/ 0 w 12"/>
                              <a:gd name="T7" fmla="*/ 13 h 22"/>
                              <a:gd name="T8" fmla="*/ 3 w 12"/>
                              <a:gd name="T9" fmla="*/ 21 h 2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2" h="22">
                                <a:moveTo>
                                  <a:pt x="11" y="0"/>
                                </a:moveTo>
                                <a:lnTo>
                                  <a:pt x="5" y="2"/>
                                </a:lnTo>
                                <a:lnTo>
                                  <a:pt x="1" y="7"/>
                                </a:lnTo>
                                <a:lnTo>
                                  <a:pt x="0" y="13"/>
                                </a:lnTo>
                                <a:lnTo>
                                  <a:pt x="3" y="21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52" name="Freeform 9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72" y="2266"/>
                            <a:ext cx="10" cy="35"/>
                          </a:xfrm>
                          <a:custGeom>
                            <a:avLst/>
                            <a:gdLst>
                              <a:gd name="T0" fmla="*/ 9 w 10"/>
                              <a:gd name="T1" fmla="*/ 0 h 35"/>
                              <a:gd name="T2" fmla="*/ 4 w 10"/>
                              <a:gd name="T3" fmla="*/ 6 h 35"/>
                              <a:gd name="T4" fmla="*/ 0 w 10"/>
                              <a:gd name="T5" fmla="*/ 15 h 35"/>
                              <a:gd name="T6" fmla="*/ 1 w 10"/>
                              <a:gd name="T7" fmla="*/ 24 h 35"/>
                              <a:gd name="T8" fmla="*/ 5 w 10"/>
                              <a:gd name="T9" fmla="*/ 34 h 35"/>
                              <a:gd name="T10" fmla="*/ 5 w 10"/>
                              <a:gd name="T11" fmla="*/ 33 h 3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10" h="35">
                                <a:moveTo>
                                  <a:pt x="9" y="0"/>
                                </a:moveTo>
                                <a:lnTo>
                                  <a:pt x="4" y="6"/>
                                </a:lnTo>
                                <a:lnTo>
                                  <a:pt x="0" y="15"/>
                                </a:lnTo>
                                <a:lnTo>
                                  <a:pt x="1" y="24"/>
                                </a:lnTo>
                                <a:lnTo>
                                  <a:pt x="5" y="34"/>
                                </a:lnTo>
                                <a:lnTo>
                                  <a:pt x="5" y="3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53" name="Oval 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89" y="2280"/>
                            <a:ext cx="1" cy="6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194654" name="Group 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70" y="2468"/>
                        <a:ext cx="283" cy="239"/>
                        <a:chOff x="2570" y="2468"/>
                        <a:chExt cx="283" cy="239"/>
                      </a:xfrm>
                    </p:grpSpPr>
                    <p:grpSp>
                      <p:nvGrpSpPr>
                        <p:cNvPr id="194655" name="Group 9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31" y="2470"/>
                          <a:ext cx="222" cy="237"/>
                          <a:chOff x="2631" y="2470"/>
                          <a:chExt cx="222" cy="237"/>
                        </a:xfrm>
                      </p:grpSpPr>
                      <p:grpSp>
                        <p:nvGrpSpPr>
                          <p:cNvPr id="194656" name="Group 9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50" y="2501"/>
                            <a:ext cx="103" cy="206"/>
                            <a:chOff x="2750" y="2501"/>
                            <a:chExt cx="103" cy="206"/>
                          </a:xfrm>
                        </p:grpSpPr>
                        <p:sp>
                          <p:nvSpPr>
                            <p:cNvPr id="194657" name="Freeform 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50" y="2501"/>
                              <a:ext cx="103" cy="206"/>
                            </a:xfrm>
                            <a:custGeom>
                              <a:avLst/>
                              <a:gdLst>
                                <a:gd name="T0" fmla="*/ 0 w 103"/>
                                <a:gd name="T1" fmla="*/ 145 h 206"/>
                                <a:gd name="T2" fmla="*/ 3 w 103"/>
                                <a:gd name="T3" fmla="*/ 165 h 206"/>
                                <a:gd name="T4" fmla="*/ 8 w 103"/>
                                <a:gd name="T5" fmla="*/ 184 h 206"/>
                                <a:gd name="T6" fmla="*/ 24 w 103"/>
                                <a:gd name="T7" fmla="*/ 205 h 206"/>
                                <a:gd name="T8" fmla="*/ 36 w 103"/>
                                <a:gd name="T9" fmla="*/ 196 h 206"/>
                                <a:gd name="T10" fmla="*/ 60 w 103"/>
                                <a:gd name="T11" fmla="*/ 196 h 206"/>
                                <a:gd name="T12" fmla="*/ 72 w 103"/>
                                <a:gd name="T13" fmla="*/ 179 h 206"/>
                                <a:gd name="T14" fmla="*/ 69 w 103"/>
                                <a:gd name="T15" fmla="*/ 158 h 206"/>
                                <a:gd name="T16" fmla="*/ 81 w 103"/>
                                <a:gd name="T17" fmla="*/ 166 h 206"/>
                                <a:gd name="T18" fmla="*/ 102 w 103"/>
                                <a:gd name="T19" fmla="*/ 135 h 206"/>
                                <a:gd name="T20" fmla="*/ 99 w 103"/>
                                <a:gd name="T21" fmla="*/ 120 h 206"/>
                                <a:gd name="T22" fmla="*/ 98 w 103"/>
                                <a:gd name="T23" fmla="*/ 108 h 206"/>
                                <a:gd name="T24" fmla="*/ 99 w 103"/>
                                <a:gd name="T25" fmla="*/ 99 h 206"/>
                                <a:gd name="T26" fmla="*/ 102 w 103"/>
                                <a:gd name="T27" fmla="*/ 83 h 206"/>
                                <a:gd name="T28" fmla="*/ 88 w 103"/>
                                <a:gd name="T29" fmla="*/ 63 h 206"/>
                                <a:gd name="T30" fmla="*/ 96 w 103"/>
                                <a:gd name="T31" fmla="*/ 57 h 206"/>
                                <a:gd name="T32" fmla="*/ 98 w 103"/>
                                <a:gd name="T33" fmla="*/ 40 h 206"/>
                                <a:gd name="T34" fmla="*/ 96 w 103"/>
                                <a:gd name="T35" fmla="*/ 19 h 206"/>
                                <a:gd name="T36" fmla="*/ 91 w 103"/>
                                <a:gd name="T37" fmla="*/ 3 h 206"/>
                                <a:gd name="T38" fmla="*/ 76 w 103"/>
                                <a:gd name="T39" fmla="*/ 0 h 206"/>
                                <a:gd name="T40" fmla="*/ 49 w 103"/>
                                <a:gd name="T41" fmla="*/ 0 h 206"/>
                                <a:gd name="T42" fmla="*/ 46 w 103"/>
                                <a:gd name="T43" fmla="*/ 12 h 206"/>
                                <a:gd name="T44" fmla="*/ 42 w 103"/>
                                <a:gd name="T45" fmla="*/ 33 h 206"/>
                                <a:gd name="T46" fmla="*/ 45 w 103"/>
                                <a:gd name="T47" fmla="*/ 46 h 206"/>
                                <a:gd name="T48" fmla="*/ 54 w 103"/>
                                <a:gd name="T49" fmla="*/ 66 h 206"/>
                                <a:gd name="T50" fmla="*/ 0 w 103"/>
                                <a:gd name="T51" fmla="*/ 145 h 20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  <a:cxn ang="0">
                                  <a:pos x="T44" y="T45"/>
                                </a:cxn>
                                <a:cxn ang="0">
                                  <a:pos x="T46" y="T47"/>
                                </a:cxn>
                                <a:cxn ang="0">
                                  <a:pos x="T48" y="T49"/>
                                </a:cxn>
                                <a:cxn ang="0">
                                  <a:pos x="T50" y="T51"/>
                                </a:cxn>
                              </a:cxnLst>
                              <a:rect l="0" t="0" r="r" b="b"/>
                              <a:pathLst>
                                <a:path w="103" h="206">
                                  <a:moveTo>
                                    <a:pt x="0" y="145"/>
                                  </a:moveTo>
                                  <a:lnTo>
                                    <a:pt x="3" y="165"/>
                                  </a:lnTo>
                                  <a:lnTo>
                                    <a:pt x="8" y="184"/>
                                  </a:lnTo>
                                  <a:lnTo>
                                    <a:pt x="24" y="205"/>
                                  </a:lnTo>
                                  <a:lnTo>
                                    <a:pt x="36" y="196"/>
                                  </a:lnTo>
                                  <a:lnTo>
                                    <a:pt x="60" y="196"/>
                                  </a:lnTo>
                                  <a:lnTo>
                                    <a:pt x="72" y="179"/>
                                  </a:lnTo>
                                  <a:lnTo>
                                    <a:pt x="69" y="158"/>
                                  </a:lnTo>
                                  <a:lnTo>
                                    <a:pt x="81" y="166"/>
                                  </a:lnTo>
                                  <a:lnTo>
                                    <a:pt x="102" y="135"/>
                                  </a:lnTo>
                                  <a:lnTo>
                                    <a:pt x="99" y="120"/>
                                  </a:lnTo>
                                  <a:lnTo>
                                    <a:pt x="98" y="108"/>
                                  </a:lnTo>
                                  <a:lnTo>
                                    <a:pt x="99" y="99"/>
                                  </a:lnTo>
                                  <a:lnTo>
                                    <a:pt x="102" y="83"/>
                                  </a:lnTo>
                                  <a:lnTo>
                                    <a:pt x="88" y="63"/>
                                  </a:lnTo>
                                  <a:lnTo>
                                    <a:pt x="96" y="57"/>
                                  </a:lnTo>
                                  <a:lnTo>
                                    <a:pt x="98" y="40"/>
                                  </a:lnTo>
                                  <a:lnTo>
                                    <a:pt x="96" y="19"/>
                                  </a:lnTo>
                                  <a:lnTo>
                                    <a:pt x="91" y="3"/>
                                  </a:lnTo>
                                  <a:lnTo>
                                    <a:pt x="76" y="0"/>
                                  </a:lnTo>
                                  <a:lnTo>
                                    <a:pt x="49" y="0"/>
                                  </a:lnTo>
                                  <a:lnTo>
                                    <a:pt x="46" y="12"/>
                                  </a:lnTo>
                                  <a:lnTo>
                                    <a:pt x="42" y="33"/>
                                  </a:lnTo>
                                  <a:lnTo>
                                    <a:pt x="45" y="46"/>
                                  </a:lnTo>
                                  <a:lnTo>
                                    <a:pt x="54" y="66"/>
                                  </a:lnTo>
                                  <a:lnTo>
                                    <a:pt x="0" y="145"/>
                                  </a:lnTo>
                                </a:path>
                              </a:pathLst>
                            </a:custGeom>
                            <a:solidFill>
                              <a:srgbClr val="9F7F5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grpSp>
                          <p:nvGrpSpPr>
                            <p:cNvPr id="194658" name="Group 9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796" y="2503"/>
                              <a:ext cx="46" cy="183"/>
                              <a:chOff x="2796" y="2503"/>
                              <a:chExt cx="46" cy="183"/>
                            </a:xfrm>
                          </p:grpSpPr>
                          <p:sp>
                            <p:nvSpPr>
                              <p:cNvPr id="194659" name="Freeform 9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825" y="2503"/>
                                <a:ext cx="12" cy="44"/>
                              </a:xfrm>
                              <a:custGeom>
                                <a:avLst/>
                                <a:gdLst>
                                  <a:gd name="T0" fmla="*/ 0 w 12"/>
                                  <a:gd name="T1" fmla="*/ 0 h 44"/>
                                  <a:gd name="T2" fmla="*/ 11 w 12"/>
                                  <a:gd name="T3" fmla="*/ 27 h 44"/>
                                  <a:gd name="T4" fmla="*/ 10 w 12"/>
                                  <a:gd name="T5" fmla="*/ 43 h 4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2" h="44">
                                    <a:moveTo>
                                      <a:pt x="0" y="0"/>
                                    </a:moveTo>
                                    <a:lnTo>
                                      <a:pt x="11" y="27"/>
                                    </a:lnTo>
                                    <a:lnTo>
                                      <a:pt x="10" y="43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194660" name="Freeform 10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802" y="2558"/>
                                <a:ext cx="33" cy="7"/>
                              </a:xfrm>
                              <a:custGeom>
                                <a:avLst/>
                                <a:gdLst>
                                  <a:gd name="T0" fmla="*/ 0 w 33"/>
                                  <a:gd name="T1" fmla="*/ 0 h 7"/>
                                  <a:gd name="T2" fmla="*/ 32 w 33"/>
                                  <a:gd name="T3" fmla="*/ 6 h 7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</a:cxnLst>
                                <a:rect l="0" t="0" r="r" b="b"/>
                                <a:pathLst>
                                  <a:path w="33" h="7">
                                    <a:moveTo>
                                      <a:pt x="0" y="0"/>
                                    </a:moveTo>
                                    <a:lnTo>
                                      <a:pt x="32" y="6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194661" name="Freeform 10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808" y="2571"/>
                                <a:ext cx="31" cy="16"/>
                              </a:xfrm>
                              <a:custGeom>
                                <a:avLst/>
                                <a:gdLst>
                                  <a:gd name="T0" fmla="*/ 30 w 31"/>
                                  <a:gd name="T1" fmla="*/ 3 h 16"/>
                                  <a:gd name="T2" fmla="*/ 15 w 31"/>
                                  <a:gd name="T3" fmla="*/ 0 h 16"/>
                                  <a:gd name="T4" fmla="*/ 0 w 31"/>
                                  <a:gd name="T5" fmla="*/ 15 h 1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31" h="16">
                                    <a:moveTo>
                                      <a:pt x="30" y="3"/>
                                    </a:moveTo>
                                    <a:lnTo>
                                      <a:pt x="15" y="0"/>
                                    </a:lnTo>
                                    <a:lnTo>
                                      <a:pt x="0" y="15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194662" name="Freeform 1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827" y="2607"/>
                                <a:ext cx="15" cy="34"/>
                              </a:xfrm>
                              <a:custGeom>
                                <a:avLst/>
                                <a:gdLst>
                                  <a:gd name="T0" fmla="*/ 14 w 15"/>
                                  <a:gd name="T1" fmla="*/ 0 h 34"/>
                                  <a:gd name="T2" fmla="*/ 0 w 15"/>
                                  <a:gd name="T3" fmla="*/ 33 h 3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</a:cxnLst>
                                <a:rect l="0" t="0" r="r" b="b"/>
                                <a:pathLst>
                                  <a:path w="15" h="34">
                                    <a:moveTo>
                                      <a:pt x="14" y="0"/>
                                    </a:moveTo>
                                    <a:lnTo>
                                      <a:pt x="0" y="33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194663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796" y="2661"/>
                                <a:ext cx="16" cy="25"/>
                              </a:xfrm>
                              <a:custGeom>
                                <a:avLst/>
                                <a:gdLst>
                                  <a:gd name="T0" fmla="*/ 15 w 16"/>
                                  <a:gd name="T1" fmla="*/ 0 h 25"/>
                                  <a:gd name="T2" fmla="*/ 0 w 16"/>
                                  <a:gd name="T3" fmla="*/ 24 h 2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</a:cxnLst>
                                <a:rect l="0" t="0" r="r" b="b"/>
                                <a:pathLst>
                                  <a:path w="16" h="25">
                                    <a:moveTo>
                                      <a:pt x="15" y="0"/>
                                    </a:moveTo>
                                    <a:lnTo>
                                      <a:pt x="0" y="24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94664" name="Freeform 10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31" y="2470"/>
                            <a:ext cx="185" cy="137"/>
                          </a:xfrm>
                          <a:custGeom>
                            <a:avLst/>
                            <a:gdLst>
                              <a:gd name="T0" fmla="*/ 0 w 185"/>
                              <a:gd name="T1" fmla="*/ 0 h 137"/>
                              <a:gd name="T2" fmla="*/ 40 w 185"/>
                              <a:gd name="T3" fmla="*/ 12 h 137"/>
                              <a:gd name="T4" fmla="*/ 69 w 185"/>
                              <a:gd name="T5" fmla="*/ 30 h 137"/>
                              <a:gd name="T6" fmla="*/ 76 w 185"/>
                              <a:gd name="T7" fmla="*/ 42 h 137"/>
                              <a:gd name="T8" fmla="*/ 80 w 185"/>
                              <a:gd name="T9" fmla="*/ 55 h 137"/>
                              <a:gd name="T10" fmla="*/ 93 w 185"/>
                              <a:gd name="T11" fmla="*/ 53 h 137"/>
                              <a:gd name="T12" fmla="*/ 106 w 185"/>
                              <a:gd name="T13" fmla="*/ 54 h 137"/>
                              <a:gd name="T14" fmla="*/ 143 w 185"/>
                              <a:gd name="T15" fmla="*/ 72 h 137"/>
                              <a:gd name="T16" fmla="*/ 149 w 185"/>
                              <a:gd name="T17" fmla="*/ 67 h 137"/>
                              <a:gd name="T18" fmla="*/ 158 w 185"/>
                              <a:gd name="T19" fmla="*/ 87 h 137"/>
                              <a:gd name="T20" fmla="*/ 171 w 185"/>
                              <a:gd name="T21" fmla="*/ 91 h 137"/>
                              <a:gd name="T22" fmla="*/ 184 w 185"/>
                              <a:gd name="T23" fmla="*/ 85 h 137"/>
                              <a:gd name="T24" fmla="*/ 182 w 185"/>
                              <a:gd name="T25" fmla="*/ 116 h 137"/>
                              <a:gd name="T26" fmla="*/ 161 w 185"/>
                              <a:gd name="T27" fmla="*/ 136 h 137"/>
                              <a:gd name="T28" fmla="*/ 93 w 185"/>
                              <a:gd name="T29" fmla="*/ 107 h 137"/>
                              <a:gd name="T30" fmla="*/ 17 w 185"/>
                              <a:gd name="T31" fmla="*/ 49 h 137"/>
                              <a:gd name="T32" fmla="*/ 0 w 185"/>
                              <a:gd name="T33" fmla="*/ 0 h 13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</a:cxnLst>
                            <a:rect l="0" t="0" r="r" b="b"/>
                            <a:pathLst>
                              <a:path w="185" h="137">
                                <a:moveTo>
                                  <a:pt x="0" y="0"/>
                                </a:moveTo>
                                <a:lnTo>
                                  <a:pt x="40" y="12"/>
                                </a:lnTo>
                                <a:lnTo>
                                  <a:pt x="69" y="30"/>
                                </a:lnTo>
                                <a:lnTo>
                                  <a:pt x="76" y="42"/>
                                </a:lnTo>
                                <a:lnTo>
                                  <a:pt x="80" y="55"/>
                                </a:lnTo>
                                <a:lnTo>
                                  <a:pt x="93" y="53"/>
                                </a:lnTo>
                                <a:lnTo>
                                  <a:pt x="106" y="54"/>
                                </a:lnTo>
                                <a:lnTo>
                                  <a:pt x="143" y="72"/>
                                </a:lnTo>
                                <a:lnTo>
                                  <a:pt x="149" y="67"/>
                                </a:lnTo>
                                <a:lnTo>
                                  <a:pt x="158" y="87"/>
                                </a:lnTo>
                                <a:lnTo>
                                  <a:pt x="171" y="91"/>
                                </a:lnTo>
                                <a:lnTo>
                                  <a:pt x="184" y="85"/>
                                </a:lnTo>
                                <a:lnTo>
                                  <a:pt x="182" y="116"/>
                                </a:lnTo>
                                <a:lnTo>
                                  <a:pt x="161" y="136"/>
                                </a:lnTo>
                                <a:lnTo>
                                  <a:pt x="93" y="107"/>
                                </a:lnTo>
                                <a:lnTo>
                                  <a:pt x="17" y="49"/>
                                </a:lnTo>
                                <a:lnTo>
                                  <a:pt x="0" y="0"/>
                                </a:lnTo>
                              </a:path>
                            </a:pathLst>
                          </a:custGeom>
                          <a:solidFill>
                            <a:srgbClr val="7F7F9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94665" name="Freeform 1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70" y="2468"/>
                          <a:ext cx="237" cy="208"/>
                        </a:xfrm>
                        <a:custGeom>
                          <a:avLst/>
                          <a:gdLst>
                            <a:gd name="T0" fmla="*/ 0 w 237"/>
                            <a:gd name="T1" fmla="*/ 38 h 208"/>
                            <a:gd name="T2" fmla="*/ 30 w 237"/>
                            <a:gd name="T3" fmla="*/ 16 h 208"/>
                            <a:gd name="T4" fmla="*/ 75 w 237"/>
                            <a:gd name="T5" fmla="*/ 0 h 208"/>
                            <a:gd name="T6" fmla="*/ 81 w 237"/>
                            <a:gd name="T7" fmla="*/ 7 h 208"/>
                            <a:gd name="T8" fmla="*/ 80 w 237"/>
                            <a:gd name="T9" fmla="*/ 14 h 208"/>
                            <a:gd name="T10" fmla="*/ 96 w 237"/>
                            <a:gd name="T11" fmla="*/ 26 h 208"/>
                            <a:gd name="T12" fmla="*/ 102 w 237"/>
                            <a:gd name="T13" fmla="*/ 36 h 208"/>
                            <a:gd name="T14" fmla="*/ 117 w 237"/>
                            <a:gd name="T15" fmla="*/ 65 h 208"/>
                            <a:gd name="T16" fmla="*/ 140 w 237"/>
                            <a:gd name="T17" fmla="*/ 71 h 208"/>
                            <a:gd name="T18" fmla="*/ 164 w 237"/>
                            <a:gd name="T19" fmla="*/ 89 h 208"/>
                            <a:gd name="T20" fmla="*/ 192 w 237"/>
                            <a:gd name="T21" fmla="*/ 117 h 208"/>
                            <a:gd name="T22" fmla="*/ 223 w 237"/>
                            <a:gd name="T23" fmla="*/ 131 h 208"/>
                            <a:gd name="T24" fmla="*/ 236 w 237"/>
                            <a:gd name="T25" fmla="*/ 136 h 208"/>
                            <a:gd name="T26" fmla="*/ 222 w 237"/>
                            <a:gd name="T27" fmla="*/ 149 h 208"/>
                            <a:gd name="T28" fmla="*/ 206 w 237"/>
                            <a:gd name="T29" fmla="*/ 157 h 208"/>
                            <a:gd name="T30" fmla="*/ 201 w 237"/>
                            <a:gd name="T31" fmla="*/ 164 h 208"/>
                            <a:gd name="T32" fmla="*/ 195 w 237"/>
                            <a:gd name="T33" fmla="*/ 177 h 208"/>
                            <a:gd name="T34" fmla="*/ 184 w 237"/>
                            <a:gd name="T35" fmla="*/ 191 h 208"/>
                            <a:gd name="T36" fmla="*/ 169 w 237"/>
                            <a:gd name="T37" fmla="*/ 207 h 208"/>
                            <a:gd name="T38" fmla="*/ 156 w 237"/>
                            <a:gd name="T39" fmla="*/ 187 h 208"/>
                            <a:gd name="T40" fmla="*/ 137 w 237"/>
                            <a:gd name="T41" fmla="*/ 153 h 208"/>
                            <a:gd name="T42" fmla="*/ 129 w 237"/>
                            <a:gd name="T43" fmla="*/ 143 h 208"/>
                            <a:gd name="T44" fmla="*/ 115 w 237"/>
                            <a:gd name="T45" fmla="*/ 133 h 208"/>
                            <a:gd name="T46" fmla="*/ 114 w 237"/>
                            <a:gd name="T47" fmla="*/ 124 h 208"/>
                            <a:gd name="T48" fmla="*/ 112 w 237"/>
                            <a:gd name="T49" fmla="*/ 109 h 208"/>
                            <a:gd name="T50" fmla="*/ 101 w 237"/>
                            <a:gd name="T51" fmla="*/ 101 h 208"/>
                            <a:gd name="T52" fmla="*/ 85 w 237"/>
                            <a:gd name="T53" fmla="*/ 87 h 208"/>
                            <a:gd name="T54" fmla="*/ 64 w 237"/>
                            <a:gd name="T55" fmla="*/ 81 h 208"/>
                            <a:gd name="T56" fmla="*/ 51 w 237"/>
                            <a:gd name="T57" fmla="*/ 80 h 208"/>
                            <a:gd name="T58" fmla="*/ 37 w 237"/>
                            <a:gd name="T59" fmla="*/ 81 h 208"/>
                            <a:gd name="T60" fmla="*/ 26 w 237"/>
                            <a:gd name="T61" fmla="*/ 80 h 208"/>
                            <a:gd name="T62" fmla="*/ 14 w 237"/>
                            <a:gd name="T63" fmla="*/ 75 h 208"/>
                            <a:gd name="T64" fmla="*/ 8 w 237"/>
                            <a:gd name="T65" fmla="*/ 68 h 208"/>
                            <a:gd name="T66" fmla="*/ 2 w 237"/>
                            <a:gd name="T67" fmla="*/ 51 h 208"/>
                            <a:gd name="T68" fmla="*/ 0 w 237"/>
                            <a:gd name="T69" fmla="*/ 38 h 20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</a:cxnLst>
                          <a:rect l="0" t="0" r="r" b="b"/>
                          <a:pathLst>
                            <a:path w="237" h="208">
                              <a:moveTo>
                                <a:pt x="0" y="38"/>
                              </a:moveTo>
                              <a:lnTo>
                                <a:pt x="30" y="16"/>
                              </a:lnTo>
                              <a:lnTo>
                                <a:pt x="75" y="0"/>
                              </a:lnTo>
                              <a:lnTo>
                                <a:pt x="81" y="7"/>
                              </a:lnTo>
                              <a:lnTo>
                                <a:pt x="80" y="14"/>
                              </a:lnTo>
                              <a:lnTo>
                                <a:pt x="96" y="26"/>
                              </a:lnTo>
                              <a:lnTo>
                                <a:pt x="102" y="36"/>
                              </a:lnTo>
                              <a:lnTo>
                                <a:pt x="117" y="65"/>
                              </a:lnTo>
                              <a:lnTo>
                                <a:pt x="140" y="71"/>
                              </a:lnTo>
                              <a:lnTo>
                                <a:pt x="164" y="89"/>
                              </a:lnTo>
                              <a:lnTo>
                                <a:pt x="192" y="117"/>
                              </a:lnTo>
                              <a:lnTo>
                                <a:pt x="223" y="131"/>
                              </a:lnTo>
                              <a:lnTo>
                                <a:pt x="236" y="136"/>
                              </a:lnTo>
                              <a:lnTo>
                                <a:pt x="222" y="149"/>
                              </a:lnTo>
                              <a:lnTo>
                                <a:pt x="206" y="157"/>
                              </a:lnTo>
                              <a:lnTo>
                                <a:pt x="201" y="164"/>
                              </a:lnTo>
                              <a:lnTo>
                                <a:pt x="195" y="177"/>
                              </a:lnTo>
                              <a:lnTo>
                                <a:pt x="184" y="191"/>
                              </a:lnTo>
                              <a:lnTo>
                                <a:pt x="169" y="207"/>
                              </a:lnTo>
                              <a:lnTo>
                                <a:pt x="156" y="187"/>
                              </a:lnTo>
                              <a:lnTo>
                                <a:pt x="137" y="153"/>
                              </a:lnTo>
                              <a:lnTo>
                                <a:pt x="129" y="143"/>
                              </a:lnTo>
                              <a:lnTo>
                                <a:pt x="115" y="133"/>
                              </a:lnTo>
                              <a:lnTo>
                                <a:pt x="114" y="124"/>
                              </a:lnTo>
                              <a:lnTo>
                                <a:pt x="112" y="109"/>
                              </a:lnTo>
                              <a:lnTo>
                                <a:pt x="101" y="101"/>
                              </a:lnTo>
                              <a:lnTo>
                                <a:pt x="85" y="87"/>
                              </a:lnTo>
                              <a:lnTo>
                                <a:pt x="64" y="81"/>
                              </a:lnTo>
                              <a:lnTo>
                                <a:pt x="51" y="80"/>
                              </a:lnTo>
                              <a:lnTo>
                                <a:pt x="37" y="81"/>
                              </a:lnTo>
                              <a:lnTo>
                                <a:pt x="26" y="80"/>
                              </a:lnTo>
                              <a:lnTo>
                                <a:pt x="14" y="75"/>
                              </a:lnTo>
                              <a:lnTo>
                                <a:pt x="8" y="68"/>
                              </a:lnTo>
                              <a:lnTo>
                                <a:pt x="2" y="51"/>
                              </a:lnTo>
                              <a:lnTo>
                                <a:pt x="0" y="38"/>
                              </a:lnTo>
                            </a:path>
                          </a:pathLst>
                        </a:custGeom>
                        <a:solidFill>
                          <a:srgbClr val="9F9FB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194666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0" y="2365"/>
                      <a:ext cx="129" cy="145"/>
                      <a:chOff x="2530" y="2365"/>
                      <a:chExt cx="129" cy="145"/>
                    </a:xfrm>
                  </p:grpSpPr>
                  <p:sp>
                    <p:nvSpPr>
                      <p:cNvPr id="194667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30" y="2365"/>
                        <a:ext cx="129" cy="145"/>
                      </a:xfrm>
                      <a:custGeom>
                        <a:avLst/>
                        <a:gdLst>
                          <a:gd name="T0" fmla="*/ 10 w 129"/>
                          <a:gd name="T1" fmla="*/ 0 h 145"/>
                          <a:gd name="T2" fmla="*/ 46 w 129"/>
                          <a:gd name="T3" fmla="*/ 5 h 145"/>
                          <a:gd name="T4" fmla="*/ 55 w 129"/>
                          <a:gd name="T5" fmla="*/ 9 h 145"/>
                          <a:gd name="T6" fmla="*/ 71 w 129"/>
                          <a:gd name="T7" fmla="*/ 6 h 145"/>
                          <a:gd name="T8" fmla="*/ 74 w 129"/>
                          <a:gd name="T9" fmla="*/ 29 h 145"/>
                          <a:gd name="T10" fmla="*/ 84 w 129"/>
                          <a:gd name="T11" fmla="*/ 27 h 145"/>
                          <a:gd name="T12" fmla="*/ 98 w 129"/>
                          <a:gd name="T13" fmla="*/ 28 h 145"/>
                          <a:gd name="T14" fmla="*/ 118 w 129"/>
                          <a:gd name="T15" fmla="*/ 33 h 145"/>
                          <a:gd name="T16" fmla="*/ 128 w 129"/>
                          <a:gd name="T17" fmla="*/ 38 h 145"/>
                          <a:gd name="T18" fmla="*/ 120 w 129"/>
                          <a:gd name="T19" fmla="*/ 67 h 145"/>
                          <a:gd name="T20" fmla="*/ 88 w 129"/>
                          <a:gd name="T21" fmla="*/ 71 h 145"/>
                          <a:gd name="T22" fmla="*/ 79 w 129"/>
                          <a:gd name="T23" fmla="*/ 82 h 145"/>
                          <a:gd name="T24" fmla="*/ 125 w 129"/>
                          <a:gd name="T25" fmla="*/ 104 h 145"/>
                          <a:gd name="T26" fmla="*/ 115 w 129"/>
                          <a:gd name="T27" fmla="*/ 122 h 145"/>
                          <a:gd name="T28" fmla="*/ 95 w 129"/>
                          <a:gd name="T29" fmla="*/ 131 h 145"/>
                          <a:gd name="T30" fmla="*/ 79 w 129"/>
                          <a:gd name="T31" fmla="*/ 127 h 145"/>
                          <a:gd name="T32" fmla="*/ 67 w 129"/>
                          <a:gd name="T33" fmla="*/ 137 h 145"/>
                          <a:gd name="T34" fmla="*/ 44 w 129"/>
                          <a:gd name="T35" fmla="*/ 143 h 145"/>
                          <a:gd name="T36" fmla="*/ 25 w 129"/>
                          <a:gd name="T37" fmla="*/ 144 h 145"/>
                          <a:gd name="T38" fmla="*/ 30 w 129"/>
                          <a:gd name="T39" fmla="*/ 123 h 145"/>
                          <a:gd name="T40" fmla="*/ 16 w 129"/>
                          <a:gd name="T41" fmla="*/ 98 h 145"/>
                          <a:gd name="T42" fmla="*/ 5 w 129"/>
                          <a:gd name="T43" fmla="*/ 69 h 145"/>
                          <a:gd name="T44" fmla="*/ 0 w 129"/>
                          <a:gd name="T45" fmla="*/ 52 h 145"/>
                          <a:gd name="T46" fmla="*/ 7 w 129"/>
                          <a:gd name="T47" fmla="*/ 43 h 145"/>
                          <a:gd name="T48" fmla="*/ 12 w 129"/>
                          <a:gd name="T49" fmla="*/ 34 h 145"/>
                          <a:gd name="T50" fmla="*/ 10 w 129"/>
                          <a:gd name="T51" fmla="*/ 0 h 1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</a:cxnLst>
                        <a:rect l="0" t="0" r="r" b="b"/>
                        <a:pathLst>
                          <a:path w="129" h="145">
                            <a:moveTo>
                              <a:pt x="10" y="0"/>
                            </a:moveTo>
                            <a:lnTo>
                              <a:pt x="46" y="5"/>
                            </a:lnTo>
                            <a:lnTo>
                              <a:pt x="55" y="9"/>
                            </a:lnTo>
                            <a:lnTo>
                              <a:pt x="71" y="6"/>
                            </a:lnTo>
                            <a:lnTo>
                              <a:pt x="74" y="29"/>
                            </a:lnTo>
                            <a:lnTo>
                              <a:pt x="84" y="27"/>
                            </a:lnTo>
                            <a:lnTo>
                              <a:pt x="98" y="28"/>
                            </a:lnTo>
                            <a:lnTo>
                              <a:pt x="118" y="33"/>
                            </a:lnTo>
                            <a:lnTo>
                              <a:pt x="128" y="38"/>
                            </a:lnTo>
                            <a:lnTo>
                              <a:pt x="120" y="67"/>
                            </a:lnTo>
                            <a:lnTo>
                              <a:pt x="88" y="71"/>
                            </a:lnTo>
                            <a:lnTo>
                              <a:pt x="79" y="82"/>
                            </a:lnTo>
                            <a:lnTo>
                              <a:pt x="125" y="104"/>
                            </a:lnTo>
                            <a:lnTo>
                              <a:pt x="115" y="122"/>
                            </a:lnTo>
                            <a:lnTo>
                              <a:pt x="95" y="131"/>
                            </a:lnTo>
                            <a:lnTo>
                              <a:pt x="79" y="127"/>
                            </a:lnTo>
                            <a:lnTo>
                              <a:pt x="67" y="137"/>
                            </a:lnTo>
                            <a:lnTo>
                              <a:pt x="44" y="143"/>
                            </a:lnTo>
                            <a:lnTo>
                              <a:pt x="25" y="144"/>
                            </a:lnTo>
                            <a:lnTo>
                              <a:pt x="30" y="123"/>
                            </a:lnTo>
                            <a:lnTo>
                              <a:pt x="16" y="98"/>
                            </a:lnTo>
                            <a:lnTo>
                              <a:pt x="5" y="69"/>
                            </a:lnTo>
                            <a:lnTo>
                              <a:pt x="0" y="52"/>
                            </a:lnTo>
                            <a:lnTo>
                              <a:pt x="7" y="43"/>
                            </a:lnTo>
                            <a:lnTo>
                              <a:pt x="12" y="34"/>
                            </a:lnTo>
                            <a:lnTo>
                              <a:pt x="10" y="0"/>
                            </a:lnTo>
                          </a:path>
                        </a:pathLst>
                      </a:custGeom>
                      <a:solidFill>
                        <a:srgbClr val="007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668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5" y="2403"/>
                        <a:ext cx="69" cy="69"/>
                      </a:xfrm>
                      <a:custGeom>
                        <a:avLst/>
                        <a:gdLst>
                          <a:gd name="T0" fmla="*/ 0 w 69"/>
                          <a:gd name="T1" fmla="*/ 14 h 69"/>
                          <a:gd name="T2" fmla="*/ 9 w 69"/>
                          <a:gd name="T3" fmla="*/ 44 h 69"/>
                          <a:gd name="T4" fmla="*/ 18 w 69"/>
                          <a:gd name="T5" fmla="*/ 50 h 69"/>
                          <a:gd name="T6" fmla="*/ 24 w 69"/>
                          <a:gd name="T7" fmla="*/ 68 h 69"/>
                          <a:gd name="T8" fmla="*/ 51 w 69"/>
                          <a:gd name="T9" fmla="*/ 49 h 69"/>
                          <a:gd name="T10" fmla="*/ 68 w 69"/>
                          <a:gd name="T11" fmla="*/ 26 h 69"/>
                          <a:gd name="T12" fmla="*/ 41 w 69"/>
                          <a:gd name="T13" fmla="*/ 0 h 6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69" h="69">
                            <a:moveTo>
                              <a:pt x="0" y="14"/>
                            </a:moveTo>
                            <a:lnTo>
                              <a:pt x="9" y="44"/>
                            </a:lnTo>
                            <a:lnTo>
                              <a:pt x="18" y="50"/>
                            </a:lnTo>
                            <a:lnTo>
                              <a:pt x="24" y="68"/>
                            </a:lnTo>
                            <a:lnTo>
                              <a:pt x="51" y="49"/>
                            </a:lnTo>
                            <a:lnTo>
                              <a:pt x="68" y="26"/>
                            </a:lnTo>
                            <a:lnTo>
                              <a:pt x="41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19466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610" y="2391"/>
                    <a:ext cx="213" cy="85"/>
                    <a:chOff x="2610" y="2391"/>
                    <a:chExt cx="213" cy="85"/>
                  </a:xfrm>
                </p:grpSpPr>
                <p:grpSp>
                  <p:nvGrpSpPr>
                    <p:cNvPr id="194670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0" y="2413"/>
                      <a:ext cx="133" cy="63"/>
                      <a:chOff x="2610" y="2413"/>
                      <a:chExt cx="133" cy="63"/>
                    </a:xfrm>
                  </p:grpSpPr>
                  <p:sp>
                    <p:nvSpPr>
                      <p:cNvPr id="194671" name="Freeform 1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7" y="2413"/>
                        <a:ext cx="44" cy="26"/>
                      </a:xfrm>
                      <a:custGeom>
                        <a:avLst/>
                        <a:gdLst>
                          <a:gd name="T0" fmla="*/ 8 w 44"/>
                          <a:gd name="T1" fmla="*/ 0 h 26"/>
                          <a:gd name="T2" fmla="*/ 43 w 44"/>
                          <a:gd name="T3" fmla="*/ 12 h 26"/>
                          <a:gd name="T4" fmla="*/ 34 w 44"/>
                          <a:gd name="T5" fmla="*/ 25 h 26"/>
                          <a:gd name="T6" fmla="*/ 0 w 44"/>
                          <a:gd name="T7" fmla="*/ 25 h 26"/>
                          <a:gd name="T8" fmla="*/ 8 w 44"/>
                          <a:gd name="T9" fmla="*/ 0 h 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4" h="26">
                            <a:moveTo>
                              <a:pt x="8" y="0"/>
                            </a:moveTo>
                            <a:lnTo>
                              <a:pt x="43" y="12"/>
                            </a:lnTo>
                            <a:lnTo>
                              <a:pt x="34" y="25"/>
                            </a:lnTo>
                            <a:lnTo>
                              <a:pt x="0" y="25"/>
                            </a:lnTo>
                            <a:lnTo>
                              <a:pt x="8" y="0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672" name="Freeform 1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0" y="2415"/>
                        <a:ext cx="133" cy="61"/>
                      </a:xfrm>
                      <a:custGeom>
                        <a:avLst/>
                        <a:gdLst>
                          <a:gd name="T0" fmla="*/ 14 w 133"/>
                          <a:gd name="T1" fmla="*/ 14 h 61"/>
                          <a:gd name="T2" fmla="*/ 0 w 133"/>
                          <a:gd name="T3" fmla="*/ 33 h 61"/>
                          <a:gd name="T4" fmla="*/ 35 w 133"/>
                          <a:gd name="T5" fmla="*/ 51 h 61"/>
                          <a:gd name="T6" fmla="*/ 44 w 133"/>
                          <a:gd name="T7" fmla="*/ 47 h 61"/>
                          <a:gd name="T8" fmla="*/ 57 w 133"/>
                          <a:gd name="T9" fmla="*/ 58 h 61"/>
                          <a:gd name="T10" fmla="*/ 66 w 133"/>
                          <a:gd name="T11" fmla="*/ 48 h 61"/>
                          <a:gd name="T12" fmla="*/ 75 w 133"/>
                          <a:gd name="T13" fmla="*/ 58 h 61"/>
                          <a:gd name="T14" fmla="*/ 86 w 133"/>
                          <a:gd name="T15" fmla="*/ 60 h 61"/>
                          <a:gd name="T16" fmla="*/ 96 w 133"/>
                          <a:gd name="T17" fmla="*/ 56 h 61"/>
                          <a:gd name="T18" fmla="*/ 92 w 133"/>
                          <a:gd name="T19" fmla="*/ 33 h 61"/>
                          <a:gd name="T20" fmla="*/ 112 w 133"/>
                          <a:gd name="T21" fmla="*/ 44 h 61"/>
                          <a:gd name="T22" fmla="*/ 125 w 133"/>
                          <a:gd name="T23" fmla="*/ 50 h 61"/>
                          <a:gd name="T24" fmla="*/ 130 w 133"/>
                          <a:gd name="T25" fmla="*/ 49 h 61"/>
                          <a:gd name="T26" fmla="*/ 132 w 133"/>
                          <a:gd name="T27" fmla="*/ 42 h 61"/>
                          <a:gd name="T28" fmla="*/ 115 w 133"/>
                          <a:gd name="T29" fmla="*/ 26 h 61"/>
                          <a:gd name="T30" fmla="*/ 111 w 133"/>
                          <a:gd name="T31" fmla="*/ 11 h 61"/>
                          <a:gd name="T32" fmla="*/ 105 w 133"/>
                          <a:gd name="T33" fmla="*/ 2 h 61"/>
                          <a:gd name="T34" fmla="*/ 90 w 133"/>
                          <a:gd name="T35" fmla="*/ 0 h 61"/>
                          <a:gd name="T36" fmla="*/ 74 w 133"/>
                          <a:gd name="T37" fmla="*/ 4 h 61"/>
                          <a:gd name="T38" fmla="*/ 61 w 133"/>
                          <a:gd name="T39" fmla="*/ 16 h 61"/>
                          <a:gd name="T40" fmla="*/ 39 w 133"/>
                          <a:gd name="T41" fmla="*/ 13 h 61"/>
                          <a:gd name="T42" fmla="*/ 14 w 133"/>
                          <a:gd name="T43" fmla="*/ 14 h 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</a:cxnLst>
                        <a:rect l="0" t="0" r="r" b="b"/>
                        <a:pathLst>
                          <a:path w="133" h="61">
                            <a:moveTo>
                              <a:pt x="14" y="14"/>
                            </a:moveTo>
                            <a:lnTo>
                              <a:pt x="0" y="33"/>
                            </a:lnTo>
                            <a:lnTo>
                              <a:pt x="35" y="51"/>
                            </a:lnTo>
                            <a:lnTo>
                              <a:pt x="44" y="47"/>
                            </a:lnTo>
                            <a:lnTo>
                              <a:pt x="57" y="58"/>
                            </a:lnTo>
                            <a:lnTo>
                              <a:pt x="66" y="48"/>
                            </a:lnTo>
                            <a:lnTo>
                              <a:pt x="75" y="58"/>
                            </a:lnTo>
                            <a:lnTo>
                              <a:pt x="86" y="60"/>
                            </a:lnTo>
                            <a:lnTo>
                              <a:pt x="96" y="56"/>
                            </a:lnTo>
                            <a:lnTo>
                              <a:pt x="92" y="33"/>
                            </a:lnTo>
                            <a:lnTo>
                              <a:pt x="112" y="44"/>
                            </a:lnTo>
                            <a:lnTo>
                              <a:pt x="125" y="50"/>
                            </a:lnTo>
                            <a:lnTo>
                              <a:pt x="130" y="49"/>
                            </a:lnTo>
                            <a:lnTo>
                              <a:pt x="132" y="42"/>
                            </a:lnTo>
                            <a:lnTo>
                              <a:pt x="115" y="26"/>
                            </a:lnTo>
                            <a:lnTo>
                              <a:pt x="111" y="11"/>
                            </a:lnTo>
                            <a:lnTo>
                              <a:pt x="105" y="2"/>
                            </a:lnTo>
                            <a:lnTo>
                              <a:pt x="90" y="0"/>
                            </a:lnTo>
                            <a:lnTo>
                              <a:pt x="74" y="4"/>
                            </a:lnTo>
                            <a:lnTo>
                              <a:pt x="61" y="16"/>
                            </a:lnTo>
                            <a:lnTo>
                              <a:pt x="39" y="13"/>
                            </a:lnTo>
                            <a:lnTo>
                              <a:pt x="14" y="14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194673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41" y="2391"/>
                      <a:ext cx="82" cy="76"/>
                      <a:chOff x="2741" y="2391"/>
                      <a:chExt cx="82" cy="76"/>
                    </a:xfrm>
                  </p:grpSpPr>
                  <p:sp>
                    <p:nvSpPr>
                      <p:cNvPr id="194674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41" y="2424"/>
                        <a:ext cx="27" cy="43"/>
                      </a:xfrm>
                      <a:custGeom>
                        <a:avLst/>
                        <a:gdLst>
                          <a:gd name="T0" fmla="*/ 6 w 27"/>
                          <a:gd name="T1" fmla="*/ 0 h 43"/>
                          <a:gd name="T2" fmla="*/ 15 w 27"/>
                          <a:gd name="T3" fmla="*/ 2 h 43"/>
                          <a:gd name="T4" fmla="*/ 20 w 27"/>
                          <a:gd name="T5" fmla="*/ 6 h 43"/>
                          <a:gd name="T6" fmla="*/ 22 w 27"/>
                          <a:gd name="T7" fmla="*/ 20 h 43"/>
                          <a:gd name="T8" fmla="*/ 26 w 27"/>
                          <a:gd name="T9" fmla="*/ 36 h 43"/>
                          <a:gd name="T10" fmla="*/ 21 w 27"/>
                          <a:gd name="T11" fmla="*/ 40 h 43"/>
                          <a:gd name="T12" fmla="*/ 13 w 27"/>
                          <a:gd name="T13" fmla="*/ 42 h 43"/>
                          <a:gd name="T14" fmla="*/ 7 w 27"/>
                          <a:gd name="T15" fmla="*/ 41 h 43"/>
                          <a:gd name="T16" fmla="*/ 0 w 27"/>
                          <a:gd name="T17" fmla="*/ 33 h 43"/>
                          <a:gd name="T18" fmla="*/ 2 w 27"/>
                          <a:gd name="T19" fmla="*/ 18 h 43"/>
                          <a:gd name="T20" fmla="*/ 6 w 27"/>
                          <a:gd name="T21" fmla="*/ 0 h 4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27" h="43">
                            <a:moveTo>
                              <a:pt x="6" y="0"/>
                            </a:moveTo>
                            <a:lnTo>
                              <a:pt x="15" y="2"/>
                            </a:lnTo>
                            <a:lnTo>
                              <a:pt x="20" y="6"/>
                            </a:lnTo>
                            <a:lnTo>
                              <a:pt x="22" y="20"/>
                            </a:lnTo>
                            <a:lnTo>
                              <a:pt x="26" y="36"/>
                            </a:lnTo>
                            <a:lnTo>
                              <a:pt x="21" y="40"/>
                            </a:lnTo>
                            <a:lnTo>
                              <a:pt x="13" y="42"/>
                            </a:lnTo>
                            <a:lnTo>
                              <a:pt x="7" y="41"/>
                            </a:lnTo>
                            <a:lnTo>
                              <a:pt x="0" y="33"/>
                            </a:lnTo>
                            <a:lnTo>
                              <a:pt x="2" y="18"/>
                            </a:lnTo>
                            <a:lnTo>
                              <a:pt x="6" y="0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675" name="Freeform 1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66" y="2420"/>
                        <a:ext cx="29" cy="45"/>
                      </a:xfrm>
                      <a:custGeom>
                        <a:avLst/>
                        <a:gdLst>
                          <a:gd name="T0" fmla="*/ 0 w 29"/>
                          <a:gd name="T1" fmla="*/ 3 h 45"/>
                          <a:gd name="T2" fmla="*/ 7 w 29"/>
                          <a:gd name="T3" fmla="*/ 0 h 45"/>
                          <a:gd name="T4" fmla="*/ 14 w 29"/>
                          <a:gd name="T5" fmla="*/ 1 h 45"/>
                          <a:gd name="T6" fmla="*/ 20 w 29"/>
                          <a:gd name="T7" fmla="*/ 10 h 45"/>
                          <a:gd name="T8" fmla="*/ 24 w 29"/>
                          <a:gd name="T9" fmla="*/ 19 h 45"/>
                          <a:gd name="T10" fmla="*/ 28 w 29"/>
                          <a:gd name="T11" fmla="*/ 34 h 45"/>
                          <a:gd name="T12" fmla="*/ 25 w 29"/>
                          <a:gd name="T13" fmla="*/ 40 h 45"/>
                          <a:gd name="T14" fmla="*/ 18 w 29"/>
                          <a:gd name="T15" fmla="*/ 44 h 45"/>
                          <a:gd name="T16" fmla="*/ 9 w 29"/>
                          <a:gd name="T17" fmla="*/ 43 h 45"/>
                          <a:gd name="T18" fmla="*/ 4 w 29"/>
                          <a:gd name="T19" fmla="*/ 40 h 45"/>
                          <a:gd name="T20" fmla="*/ 0 w 29"/>
                          <a:gd name="T21" fmla="*/ 23 h 45"/>
                          <a:gd name="T22" fmla="*/ 0 w 29"/>
                          <a:gd name="T23" fmla="*/ 3 h 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29" h="45">
                            <a:moveTo>
                              <a:pt x="0" y="3"/>
                            </a:moveTo>
                            <a:lnTo>
                              <a:pt x="7" y="0"/>
                            </a:lnTo>
                            <a:lnTo>
                              <a:pt x="14" y="1"/>
                            </a:lnTo>
                            <a:lnTo>
                              <a:pt x="20" y="10"/>
                            </a:lnTo>
                            <a:lnTo>
                              <a:pt x="24" y="19"/>
                            </a:lnTo>
                            <a:lnTo>
                              <a:pt x="28" y="34"/>
                            </a:lnTo>
                            <a:lnTo>
                              <a:pt x="25" y="40"/>
                            </a:lnTo>
                            <a:lnTo>
                              <a:pt x="18" y="44"/>
                            </a:lnTo>
                            <a:lnTo>
                              <a:pt x="9" y="43"/>
                            </a:lnTo>
                            <a:lnTo>
                              <a:pt x="4" y="40"/>
                            </a:lnTo>
                            <a:lnTo>
                              <a:pt x="0" y="23"/>
                            </a:lnTo>
                            <a:lnTo>
                              <a:pt x="0" y="3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676" name="Freeform 1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81" y="2391"/>
                        <a:ext cx="23" cy="34"/>
                      </a:xfrm>
                      <a:custGeom>
                        <a:avLst/>
                        <a:gdLst>
                          <a:gd name="T0" fmla="*/ 0 w 23"/>
                          <a:gd name="T1" fmla="*/ 29 h 34"/>
                          <a:gd name="T2" fmla="*/ 2 w 23"/>
                          <a:gd name="T3" fmla="*/ 4 h 34"/>
                          <a:gd name="T4" fmla="*/ 8 w 23"/>
                          <a:gd name="T5" fmla="*/ 1 h 34"/>
                          <a:gd name="T6" fmla="*/ 14 w 23"/>
                          <a:gd name="T7" fmla="*/ 0 h 34"/>
                          <a:gd name="T8" fmla="*/ 17 w 23"/>
                          <a:gd name="T9" fmla="*/ 4 h 34"/>
                          <a:gd name="T10" fmla="*/ 20 w 23"/>
                          <a:gd name="T11" fmla="*/ 18 h 34"/>
                          <a:gd name="T12" fmla="*/ 22 w 23"/>
                          <a:gd name="T13" fmla="*/ 30 h 34"/>
                          <a:gd name="T14" fmla="*/ 11 w 23"/>
                          <a:gd name="T15" fmla="*/ 33 h 34"/>
                          <a:gd name="T16" fmla="*/ 0 w 23"/>
                          <a:gd name="T17" fmla="*/ 29 h 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23" h="34">
                            <a:moveTo>
                              <a:pt x="0" y="29"/>
                            </a:moveTo>
                            <a:lnTo>
                              <a:pt x="2" y="4"/>
                            </a:lnTo>
                            <a:lnTo>
                              <a:pt x="8" y="1"/>
                            </a:lnTo>
                            <a:lnTo>
                              <a:pt x="14" y="0"/>
                            </a:lnTo>
                            <a:lnTo>
                              <a:pt x="17" y="4"/>
                            </a:lnTo>
                            <a:lnTo>
                              <a:pt x="20" y="18"/>
                            </a:lnTo>
                            <a:lnTo>
                              <a:pt x="22" y="30"/>
                            </a:lnTo>
                            <a:lnTo>
                              <a:pt x="11" y="33"/>
                            </a:lnTo>
                            <a:lnTo>
                              <a:pt x="0" y="29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677" name="Freeform 1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2" y="2422"/>
                        <a:ext cx="31" cy="35"/>
                      </a:xfrm>
                      <a:custGeom>
                        <a:avLst/>
                        <a:gdLst>
                          <a:gd name="T0" fmla="*/ 20 w 31"/>
                          <a:gd name="T1" fmla="*/ 3 h 35"/>
                          <a:gd name="T2" fmla="*/ 12 w 31"/>
                          <a:gd name="T3" fmla="*/ 1 h 35"/>
                          <a:gd name="T4" fmla="*/ 6 w 31"/>
                          <a:gd name="T5" fmla="*/ 0 h 35"/>
                          <a:gd name="T6" fmla="*/ 2 w 31"/>
                          <a:gd name="T7" fmla="*/ 4 h 35"/>
                          <a:gd name="T8" fmla="*/ 0 w 31"/>
                          <a:gd name="T9" fmla="*/ 11 h 35"/>
                          <a:gd name="T10" fmla="*/ 3 w 31"/>
                          <a:gd name="T11" fmla="*/ 23 h 35"/>
                          <a:gd name="T12" fmla="*/ 8 w 31"/>
                          <a:gd name="T13" fmla="*/ 29 h 35"/>
                          <a:gd name="T14" fmla="*/ 15 w 31"/>
                          <a:gd name="T15" fmla="*/ 34 h 35"/>
                          <a:gd name="T16" fmla="*/ 25 w 31"/>
                          <a:gd name="T17" fmla="*/ 33 h 35"/>
                          <a:gd name="T18" fmla="*/ 30 w 31"/>
                          <a:gd name="T19" fmla="*/ 27 h 35"/>
                          <a:gd name="T20" fmla="*/ 20 w 31"/>
                          <a:gd name="T21" fmla="*/ 3 h 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31" h="35">
                            <a:moveTo>
                              <a:pt x="20" y="3"/>
                            </a:moveTo>
                            <a:lnTo>
                              <a:pt x="12" y="1"/>
                            </a:lnTo>
                            <a:lnTo>
                              <a:pt x="6" y="0"/>
                            </a:lnTo>
                            <a:lnTo>
                              <a:pt x="2" y="4"/>
                            </a:lnTo>
                            <a:lnTo>
                              <a:pt x="0" y="11"/>
                            </a:lnTo>
                            <a:lnTo>
                              <a:pt x="3" y="23"/>
                            </a:lnTo>
                            <a:lnTo>
                              <a:pt x="8" y="29"/>
                            </a:lnTo>
                            <a:lnTo>
                              <a:pt x="15" y="34"/>
                            </a:lnTo>
                            <a:lnTo>
                              <a:pt x="25" y="33"/>
                            </a:lnTo>
                            <a:lnTo>
                              <a:pt x="30" y="27"/>
                            </a:lnTo>
                            <a:lnTo>
                              <a:pt x="20" y="3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</p:grpSp>
        </p:grpSp>
        <p:grpSp>
          <p:nvGrpSpPr>
            <p:cNvPr id="194678" name="Group 118"/>
            <p:cNvGrpSpPr>
              <a:grpSpLocks/>
            </p:cNvGrpSpPr>
            <p:nvPr/>
          </p:nvGrpSpPr>
          <p:grpSpPr bwMode="auto">
            <a:xfrm>
              <a:off x="2987" y="2207"/>
              <a:ext cx="865" cy="522"/>
              <a:chOff x="2987" y="2207"/>
              <a:chExt cx="865" cy="522"/>
            </a:xfrm>
          </p:grpSpPr>
          <p:grpSp>
            <p:nvGrpSpPr>
              <p:cNvPr id="194679" name="Group 119"/>
              <p:cNvGrpSpPr>
                <a:grpSpLocks/>
              </p:cNvGrpSpPr>
              <p:nvPr/>
            </p:nvGrpSpPr>
            <p:grpSpPr bwMode="auto">
              <a:xfrm>
                <a:off x="3381" y="2306"/>
                <a:ext cx="471" cy="423"/>
                <a:chOff x="3381" y="2306"/>
                <a:chExt cx="471" cy="423"/>
              </a:xfrm>
            </p:grpSpPr>
            <p:sp>
              <p:nvSpPr>
                <p:cNvPr id="194680" name="Freeform 120"/>
                <p:cNvSpPr>
                  <a:spLocks/>
                </p:cNvSpPr>
                <p:nvPr/>
              </p:nvSpPr>
              <p:spPr bwMode="auto">
                <a:xfrm>
                  <a:off x="3698" y="2550"/>
                  <a:ext cx="103" cy="48"/>
                </a:xfrm>
                <a:custGeom>
                  <a:avLst/>
                  <a:gdLst>
                    <a:gd name="T0" fmla="*/ 26 w 103"/>
                    <a:gd name="T1" fmla="*/ 0 h 48"/>
                    <a:gd name="T2" fmla="*/ 13 w 103"/>
                    <a:gd name="T3" fmla="*/ 35 h 48"/>
                    <a:gd name="T4" fmla="*/ 47 w 103"/>
                    <a:gd name="T5" fmla="*/ 15 h 48"/>
                    <a:gd name="T6" fmla="*/ 64 w 103"/>
                    <a:gd name="T7" fmla="*/ 15 h 48"/>
                    <a:gd name="T8" fmla="*/ 102 w 103"/>
                    <a:gd name="T9" fmla="*/ 39 h 48"/>
                    <a:gd name="T10" fmla="*/ 102 w 103"/>
                    <a:gd name="T11" fmla="*/ 43 h 48"/>
                    <a:gd name="T12" fmla="*/ 99 w 103"/>
                    <a:gd name="T13" fmla="*/ 45 h 48"/>
                    <a:gd name="T14" fmla="*/ 96 w 103"/>
                    <a:gd name="T15" fmla="*/ 45 h 48"/>
                    <a:gd name="T16" fmla="*/ 64 w 103"/>
                    <a:gd name="T17" fmla="*/ 25 h 48"/>
                    <a:gd name="T18" fmla="*/ 51 w 103"/>
                    <a:gd name="T19" fmla="*/ 25 h 48"/>
                    <a:gd name="T20" fmla="*/ 9 w 103"/>
                    <a:gd name="T21" fmla="*/ 47 h 48"/>
                    <a:gd name="T22" fmla="*/ 4 w 103"/>
                    <a:gd name="T23" fmla="*/ 46 h 48"/>
                    <a:gd name="T24" fmla="*/ 0 w 103"/>
                    <a:gd name="T25" fmla="*/ 44 h 48"/>
                    <a:gd name="T26" fmla="*/ 16 w 103"/>
                    <a:gd name="T27" fmla="*/ 4 h 48"/>
                    <a:gd name="T28" fmla="*/ 26 w 103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3" h="48">
                      <a:moveTo>
                        <a:pt x="26" y="0"/>
                      </a:moveTo>
                      <a:lnTo>
                        <a:pt x="13" y="35"/>
                      </a:lnTo>
                      <a:lnTo>
                        <a:pt x="47" y="15"/>
                      </a:lnTo>
                      <a:lnTo>
                        <a:pt x="64" y="15"/>
                      </a:lnTo>
                      <a:lnTo>
                        <a:pt x="102" y="39"/>
                      </a:lnTo>
                      <a:lnTo>
                        <a:pt x="102" y="43"/>
                      </a:lnTo>
                      <a:lnTo>
                        <a:pt x="99" y="45"/>
                      </a:lnTo>
                      <a:lnTo>
                        <a:pt x="96" y="45"/>
                      </a:lnTo>
                      <a:lnTo>
                        <a:pt x="64" y="25"/>
                      </a:lnTo>
                      <a:lnTo>
                        <a:pt x="51" y="25"/>
                      </a:lnTo>
                      <a:lnTo>
                        <a:pt x="9" y="47"/>
                      </a:lnTo>
                      <a:lnTo>
                        <a:pt x="4" y="46"/>
                      </a:lnTo>
                      <a:lnTo>
                        <a:pt x="0" y="44"/>
                      </a:lnTo>
                      <a:lnTo>
                        <a:pt x="16" y="4"/>
                      </a:lnTo>
                      <a:lnTo>
                        <a:pt x="2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94681" name="Group 121"/>
                <p:cNvGrpSpPr>
                  <a:grpSpLocks/>
                </p:cNvGrpSpPr>
                <p:nvPr/>
              </p:nvGrpSpPr>
              <p:grpSpPr bwMode="auto">
                <a:xfrm>
                  <a:off x="3381" y="2306"/>
                  <a:ext cx="471" cy="423"/>
                  <a:chOff x="3381" y="2306"/>
                  <a:chExt cx="471" cy="423"/>
                </a:xfrm>
              </p:grpSpPr>
              <p:grpSp>
                <p:nvGrpSpPr>
                  <p:cNvPr id="194682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3381" y="2306"/>
                    <a:ext cx="471" cy="423"/>
                    <a:chOff x="3381" y="2306"/>
                    <a:chExt cx="471" cy="423"/>
                  </a:xfrm>
                </p:grpSpPr>
                <p:grpSp>
                  <p:nvGrpSpPr>
                    <p:cNvPr id="194683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66" y="2306"/>
                      <a:ext cx="186" cy="218"/>
                      <a:chOff x="3666" y="2306"/>
                      <a:chExt cx="186" cy="218"/>
                    </a:xfrm>
                  </p:grpSpPr>
                  <p:sp>
                    <p:nvSpPr>
                      <p:cNvPr id="194684" name="Freeform 1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6" y="2342"/>
                        <a:ext cx="168" cy="182"/>
                      </a:xfrm>
                      <a:custGeom>
                        <a:avLst/>
                        <a:gdLst>
                          <a:gd name="T0" fmla="*/ 0 w 168"/>
                          <a:gd name="T1" fmla="*/ 154 h 182"/>
                          <a:gd name="T2" fmla="*/ 21 w 168"/>
                          <a:gd name="T3" fmla="*/ 141 h 182"/>
                          <a:gd name="T4" fmla="*/ 35 w 168"/>
                          <a:gd name="T5" fmla="*/ 131 h 182"/>
                          <a:gd name="T6" fmla="*/ 37 w 168"/>
                          <a:gd name="T7" fmla="*/ 113 h 182"/>
                          <a:gd name="T8" fmla="*/ 42 w 168"/>
                          <a:gd name="T9" fmla="*/ 95 h 182"/>
                          <a:gd name="T10" fmla="*/ 33 w 168"/>
                          <a:gd name="T11" fmla="*/ 90 h 182"/>
                          <a:gd name="T12" fmla="*/ 26 w 168"/>
                          <a:gd name="T13" fmla="*/ 81 h 182"/>
                          <a:gd name="T14" fmla="*/ 21 w 168"/>
                          <a:gd name="T15" fmla="*/ 68 h 182"/>
                          <a:gd name="T16" fmla="*/ 22 w 168"/>
                          <a:gd name="T17" fmla="*/ 53 h 182"/>
                          <a:gd name="T18" fmla="*/ 26 w 168"/>
                          <a:gd name="T19" fmla="*/ 47 h 182"/>
                          <a:gd name="T20" fmla="*/ 32 w 168"/>
                          <a:gd name="T21" fmla="*/ 42 h 182"/>
                          <a:gd name="T22" fmla="*/ 39 w 168"/>
                          <a:gd name="T23" fmla="*/ 39 h 182"/>
                          <a:gd name="T24" fmla="*/ 45 w 168"/>
                          <a:gd name="T25" fmla="*/ 42 h 182"/>
                          <a:gd name="T26" fmla="*/ 47 w 168"/>
                          <a:gd name="T27" fmla="*/ 33 h 182"/>
                          <a:gd name="T28" fmla="*/ 52 w 168"/>
                          <a:gd name="T29" fmla="*/ 27 h 182"/>
                          <a:gd name="T30" fmla="*/ 59 w 168"/>
                          <a:gd name="T31" fmla="*/ 25 h 182"/>
                          <a:gd name="T32" fmla="*/ 70 w 168"/>
                          <a:gd name="T33" fmla="*/ 20 h 182"/>
                          <a:gd name="T34" fmla="*/ 78 w 168"/>
                          <a:gd name="T35" fmla="*/ 16 h 182"/>
                          <a:gd name="T36" fmla="*/ 83 w 168"/>
                          <a:gd name="T37" fmla="*/ 9 h 182"/>
                          <a:gd name="T38" fmla="*/ 89 w 168"/>
                          <a:gd name="T39" fmla="*/ 3 h 182"/>
                          <a:gd name="T40" fmla="*/ 98 w 168"/>
                          <a:gd name="T41" fmla="*/ 0 h 182"/>
                          <a:gd name="T42" fmla="*/ 108 w 168"/>
                          <a:gd name="T43" fmla="*/ 3 h 182"/>
                          <a:gd name="T44" fmla="*/ 117 w 168"/>
                          <a:gd name="T45" fmla="*/ 7 h 182"/>
                          <a:gd name="T46" fmla="*/ 126 w 168"/>
                          <a:gd name="T47" fmla="*/ 11 h 182"/>
                          <a:gd name="T48" fmla="*/ 139 w 168"/>
                          <a:gd name="T49" fmla="*/ 13 h 182"/>
                          <a:gd name="T50" fmla="*/ 150 w 168"/>
                          <a:gd name="T51" fmla="*/ 15 h 182"/>
                          <a:gd name="T52" fmla="*/ 153 w 168"/>
                          <a:gd name="T53" fmla="*/ 18 h 182"/>
                          <a:gd name="T54" fmla="*/ 156 w 168"/>
                          <a:gd name="T55" fmla="*/ 27 h 182"/>
                          <a:gd name="T56" fmla="*/ 158 w 168"/>
                          <a:gd name="T57" fmla="*/ 40 h 182"/>
                          <a:gd name="T58" fmla="*/ 162 w 168"/>
                          <a:gd name="T59" fmla="*/ 54 h 182"/>
                          <a:gd name="T60" fmla="*/ 165 w 168"/>
                          <a:gd name="T61" fmla="*/ 67 h 182"/>
                          <a:gd name="T62" fmla="*/ 167 w 168"/>
                          <a:gd name="T63" fmla="*/ 84 h 182"/>
                          <a:gd name="T64" fmla="*/ 164 w 168"/>
                          <a:gd name="T65" fmla="*/ 100 h 182"/>
                          <a:gd name="T66" fmla="*/ 158 w 168"/>
                          <a:gd name="T67" fmla="*/ 117 h 182"/>
                          <a:gd name="T68" fmla="*/ 150 w 168"/>
                          <a:gd name="T69" fmla="*/ 128 h 182"/>
                          <a:gd name="T70" fmla="*/ 142 w 168"/>
                          <a:gd name="T71" fmla="*/ 138 h 182"/>
                          <a:gd name="T72" fmla="*/ 133 w 168"/>
                          <a:gd name="T73" fmla="*/ 146 h 182"/>
                          <a:gd name="T74" fmla="*/ 122 w 168"/>
                          <a:gd name="T75" fmla="*/ 153 h 182"/>
                          <a:gd name="T76" fmla="*/ 123 w 168"/>
                          <a:gd name="T77" fmla="*/ 159 h 182"/>
                          <a:gd name="T78" fmla="*/ 121 w 168"/>
                          <a:gd name="T79" fmla="*/ 166 h 182"/>
                          <a:gd name="T80" fmla="*/ 120 w 168"/>
                          <a:gd name="T81" fmla="*/ 171 h 182"/>
                          <a:gd name="T82" fmla="*/ 117 w 168"/>
                          <a:gd name="T83" fmla="*/ 177 h 182"/>
                          <a:gd name="T84" fmla="*/ 112 w 168"/>
                          <a:gd name="T85" fmla="*/ 180 h 182"/>
                          <a:gd name="T86" fmla="*/ 103 w 168"/>
                          <a:gd name="T87" fmla="*/ 181 h 182"/>
                          <a:gd name="T88" fmla="*/ 96 w 168"/>
                          <a:gd name="T89" fmla="*/ 179 h 182"/>
                          <a:gd name="T90" fmla="*/ 92 w 168"/>
                          <a:gd name="T91" fmla="*/ 173 h 182"/>
                          <a:gd name="T92" fmla="*/ 86 w 168"/>
                          <a:gd name="T93" fmla="*/ 165 h 182"/>
                          <a:gd name="T94" fmla="*/ 83 w 168"/>
                          <a:gd name="T95" fmla="*/ 157 h 182"/>
                          <a:gd name="T96" fmla="*/ 82 w 168"/>
                          <a:gd name="T97" fmla="*/ 149 h 182"/>
                          <a:gd name="T98" fmla="*/ 84 w 168"/>
                          <a:gd name="T99" fmla="*/ 137 h 182"/>
                          <a:gd name="T100" fmla="*/ 84 w 168"/>
                          <a:gd name="T101" fmla="*/ 129 h 182"/>
                          <a:gd name="T102" fmla="*/ 82 w 168"/>
                          <a:gd name="T103" fmla="*/ 140 h 182"/>
                          <a:gd name="T104" fmla="*/ 79 w 168"/>
                          <a:gd name="T105" fmla="*/ 154 h 182"/>
                          <a:gd name="T106" fmla="*/ 73 w 168"/>
                          <a:gd name="T107" fmla="*/ 162 h 182"/>
                          <a:gd name="T108" fmla="*/ 62 w 168"/>
                          <a:gd name="T109" fmla="*/ 171 h 182"/>
                          <a:gd name="T110" fmla="*/ 24 w 168"/>
                          <a:gd name="T111" fmla="*/ 165 h 182"/>
                          <a:gd name="T112" fmla="*/ 0 w 168"/>
                          <a:gd name="T113" fmla="*/ 154 h 18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l="0" t="0" r="r" b="b"/>
                        <a:pathLst>
                          <a:path w="168" h="182">
                            <a:moveTo>
                              <a:pt x="0" y="154"/>
                            </a:moveTo>
                            <a:lnTo>
                              <a:pt x="21" y="141"/>
                            </a:lnTo>
                            <a:lnTo>
                              <a:pt x="35" y="131"/>
                            </a:lnTo>
                            <a:lnTo>
                              <a:pt x="37" y="113"/>
                            </a:lnTo>
                            <a:lnTo>
                              <a:pt x="42" y="95"/>
                            </a:lnTo>
                            <a:lnTo>
                              <a:pt x="33" y="90"/>
                            </a:lnTo>
                            <a:lnTo>
                              <a:pt x="26" y="81"/>
                            </a:lnTo>
                            <a:lnTo>
                              <a:pt x="21" y="68"/>
                            </a:lnTo>
                            <a:lnTo>
                              <a:pt x="22" y="53"/>
                            </a:lnTo>
                            <a:lnTo>
                              <a:pt x="26" y="47"/>
                            </a:lnTo>
                            <a:lnTo>
                              <a:pt x="32" y="42"/>
                            </a:lnTo>
                            <a:lnTo>
                              <a:pt x="39" y="39"/>
                            </a:lnTo>
                            <a:lnTo>
                              <a:pt x="45" y="42"/>
                            </a:lnTo>
                            <a:lnTo>
                              <a:pt x="47" y="33"/>
                            </a:lnTo>
                            <a:lnTo>
                              <a:pt x="52" y="27"/>
                            </a:lnTo>
                            <a:lnTo>
                              <a:pt x="59" y="25"/>
                            </a:lnTo>
                            <a:lnTo>
                              <a:pt x="70" y="20"/>
                            </a:lnTo>
                            <a:lnTo>
                              <a:pt x="78" y="16"/>
                            </a:lnTo>
                            <a:lnTo>
                              <a:pt x="83" y="9"/>
                            </a:lnTo>
                            <a:lnTo>
                              <a:pt x="89" y="3"/>
                            </a:lnTo>
                            <a:lnTo>
                              <a:pt x="98" y="0"/>
                            </a:lnTo>
                            <a:lnTo>
                              <a:pt x="108" y="3"/>
                            </a:lnTo>
                            <a:lnTo>
                              <a:pt x="117" y="7"/>
                            </a:lnTo>
                            <a:lnTo>
                              <a:pt x="126" y="11"/>
                            </a:lnTo>
                            <a:lnTo>
                              <a:pt x="139" y="13"/>
                            </a:lnTo>
                            <a:lnTo>
                              <a:pt x="150" y="15"/>
                            </a:lnTo>
                            <a:lnTo>
                              <a:pt x="153" y="18"/>
                            </a:lnTo>
                            <a:lnTo>
                              <a:pt x="156" y="27"/>
                            </a:lnTo>
                            <a:lnTo>
                              <a:pt x="158" y="40"/>
                            </a:lnTo>
                            <a:lnTo>
                              <a:pt x="162" y="54"/>
                            </a:lnTo>
                            <a:lnTo>
                              <a:pt x="165" y="67"/>
                            </a:lnTo>
                            <a:lnTo>
                              <a:pt x="167" y="84"/>
                            </a:lnTo>
                            <a:lnTo>
                              <a:pt x="164" y="100"/>
                            </a:lnTo>
                            <a:lnTo>
                              <a:pt x="158" y="117"/>
                            </a:lnTo>
                            <a:lnTo>
                              <a:pt x="150" y="128"/>
                            </a:lnTo>
                            <a:lnTo>
                              <a:pt x="142" y="138"/>
                            </a:lnTo>
                            <a:lnTo>
                              <a:pt x="133" y="146"/>
                            </a:lnTo>
                            <a:lnTo>
                              <a:pt x="122" y="153"/>
                            </a:lnTo>
                            <a:lnTo>
                              <a:pt x="123" y="159"/>
                            </a:lnTo>
                            <a:lnTo>
                              <a:pt x="121" y="166"/>
                            </a:lnTo>
                            <a:lnTo>
                              <a:pt x="120" y="171"/>
                            </a:lnTo>
                            <a:lnTo>
                              <a:pt x="117" y="177"/>
                            </a:lnTo>
                            <a:lnTo>
                              <a:pt x="112" y="180"/>
                            </a:lnTo>
                            <a:lnTo>
                              <a:pt x="103" y="181"/>
                            </a:lnTo>
                            <a:lnTo>
                              <a:pt x="96" y="179"/>
                            </a:lnTo>
                            <a:lnTo>
                              <a:pt x="92" y="173"/>
                            </a:lnTo>
                            <a:lnTo>
                              <a:pt x="86" y="165"/>
                            </a:lnTo>
                            <a:lnTo>
                              <a:pt x="83" y="157"/>
                            </a:lnTo>
                            <a:lnTo>
                              <a:pt x="82" y="149"/>
                            </a:lnTo>
                            <a:lnTo>
                              <a:pt x="84" y="137"/>
                            </a:lnTo>
                            <a:lnTo>
                              <a:pt x="84" y="129"/>
                            </a:lnTo>
                            <a:lnTo>
                              <a:pt x="82" y="140"/>
                            </a:lnTo>
                            <a:lnTo>
                              <a:pt x="79" y="154"/>
                            </a:lnTo>
                            <a:lnTo>
                              <a:pt x="73" y="162"/>
                            </a:lnTo>
                            <a:lnTo>
                              <a:pt x="62" y="171"/>
                            </a:lnTo>
                            <a:lnTo>
                              <a:pt x="24" y="165"/>
                            </a:lnTo>
                            <a:lnTo>
                              <a:pt x="0" y="154"/>
                            </a:lnTo>
                          </a:path>
                        </a:pathLst>
                      </a:custGeom>
                      <a:solidFill>
                        <a:srgbClr val="FFBF7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94685" name="Group 1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04" y="2306"/>
                        <a:ext cx="148" cy="189"/>
                        <a:chOff x="3704" y="2306"/>
                        <a:chExt cx="148" cy="189"/>
                      </a:xfrm>
                    </p:grpSpPr>
                    <p:grpSp>
                      <p:nvGrpSpPr>
                        <p:cNvPr id="194686" name="Group 1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04" y="2306"/>
                          <a:ext cx="148" cy="189"/>
                          <a:chOff x="3704" y="2306"/>
                          <a:chExt cx="148" cy="189"/>
                        </a:xfrm>
                      </p:grpSpPr>
                      <p:sp>
                        <p:nvSpPr>
                          <p:cNvPr id="194687" name="Freeform 1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81" y="2474"/>
                            <a:ext cx="7" cy="21"/>
                          </a:xfrm>
                          <a:custGeom>
                            <a:avLst/>
                            <a:gdLst>
                              <a:gd name="T0" fmla="*/ 6 w 7"/>
                              <a:gd name="T1" fmla="*/ 20 h 21"/>
                              <a:gd name="T2" fmla="*/ 4 w 7"/>
                              <a:gd name="T3" fmla="*/ 8 h 21"/>
                              <a:gd name="T4" fmla="*/ 0 w 7"/>
                              <a:gd name="T5" fmla="*/ 0 h 2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7" h="21">
                                <a:moveTo>
                                  <a:pt x="6" y="20"/>
                                </a:moveTo>
                                <a:lnTo>
                                  <a:pt x="4" y="8"/>
                                </a:lnTo>
                                <a:lnTo>
                                  <a:pt x="0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88" name="Freeform 1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11" y="2384"/>
                            <a:ext cx="33" cy="38"/>
                          </a:xfrm>
                          <a:custGeom>
                            <a:avLst/>
                            <a:gdLst>
                              <a:gd name="T0" fmla="*/ 0 w 33"/>
                              <a:gd name="T1" fmla="*/ 0 h 38"/>
                              <a:gd name="T2" fmla="*/ 7 w 33"/>
                              <a:gd name="T3" fmla="*/ 6 h 38"/>
                              <a:gd name="T4" fmla="*/ 11 w 33"/>
                              <a:gd name="T5" fmla="*/ 12 h 38"/>
                              <a:gd name="T6" fmla="*/ 12 w 33"/>
                              <a:gd name="T7" fmla="*/ 20 h 38"/>
                              <a:gd name="T8" fmla="*/ 12 w 33"/>
                              <a:gd name="T9" fmla="*/ 32 h 38"/>
                              <a:gd name="T10" fmla="*/ 11 w 33"/>
                              <a:gd name="T11" fmla="*/ 37 h 38"/>
                              <a:gd name="T12" fmla="*/ 18 w 33"/>
                              <a:gd name="T13" fmla="*/ 22 h 38"/>
                              <a:gd name="T14" fmla="*/ 23 w 33"/>
                              <a:gd name="T15" fmla="*/ 17 h 38"/>
                              <a:gd name="T16" fmla="*/ 32 w 33"/>
                              <a:gd name="T17" fmla="*/ 13 h 3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33" h="38">
                                <a:moveTo>
                                  <a:pt x="0" y="0"/>
                                </a:moveTo>
                                <a:lnTo>
                                  <a:pt x="7" y="6"/>
                                </a:lnTo>
                                <a:lnTo>
                                  <a:pt x="11" y="12"/>
                                </a:lnTo>
                                <a:lnTo>
                                  <a:pt x="12" y="20"/>
                                </a:lnTo>
                                <a:lnTo>
                                  <a:pt x="12" y="32"/>
                                </a:lnTo>
                                <a:lnTo>
                                  <a:pt x="11" y="37"/>
                                </a:lnTo>
                                <a:lnTo>
                                  <a:pt x="18" y="22"/>
                                </a:lnTo>
                                <a:lnTo>
                                  <a:pt x="23" y="17"/>
                                </a:lnTo>
                                <a:lnTo>
                                  <a:pt x="32" y="1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89" name="Freeform 1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04" y="2402"/>
                            <a:ext cx="9" cy="13"/>
                          </a:xfrm>
                          <a:custGeom>
                            <a:avLst/>
                            <a:gdLst>
                              <a:gd name="T0" fmla="*/ 0 w 9"/>
                              <a:gd name="T1" fmla="*/ 0 h 13"/>
                              <a:gd name="T2" fmla="*/ 8 w 9"/>
                              <a:gd name="T3" fmla="*/ 12 h 1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9" h="13">
                                <a:moveTo>
                                  <a:pt x="0" y="0"/>
                                </a:moveTo>
                                <a:lnTo>
                                  <a:pt x="8" y="12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0" name="Freeform 1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11" y="2355"/>
                            <a:ext cx="12" cy="33"/>
                          </a:xfrm>
                          <a:custGeom>
                            <a:avLst/>
                            <a:gdLst>
                              <a:gd name="T0" fmla="*/ 6 w 12"/>
                              <a:gd name="T1" fmla="*/ 32 h 33"/>
                              <a:gd name="T2" fmla="*/ 10 w 12"/>
                              <a:gd name="T3" fmla="*/ 27 h 33"/>
                              <a:gd name="T4" fmla="*/ 11 w 12"/>
                              <a:gd name="T5" fmla="*/ 18 h 33"/>
                              <a:gd name="T6" fmla="*/ 9 w 12"/>
                              <a:gd name="T7" fmla="*/ 11 h 33"/>
                              <a:gd name="T8" fmla="*/ 0 w 12"/>
                              <a:gd name="T9" fmla="*/ 0 h 3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2" h="33">
                                <a:moveTo>
                                  <a:pt x="6" y="32"/>
                                </a:moveTo>
                                <a:lnTo>
                                  <a:pt x="10" y="27"/>
                                </a:lnTo>
                                <a:lnTo>
                                  <a:pt x="11" y="18"/>
                                </a:lnTo>
                                <a:lnTo>
                                  <a:pt x="9" y="11"/>
                                </a:lnTo>
                                <a:lnTo>
                                  <a:pt x="0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1" name="Freeform 1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24" y="2351"/>
                            <a:ext cx="33" cy="29"/>
                          </a:xfrm>
                          <a:custGeom>
                            <a:avLst/>
                            <a:gdLst>
                              <a:gd name="T0" fmla="*/ 0 w 33"/>
                              <a:gd name="T1" fmla="*/ 28 h 29"/>
                              <a:gd name="T2" fmla="*/ 8 w 33"/>
                              <a:gd name="T3" fmla="*/ 27 h 29"/>
                              <a:gd name="T4" fmla="*/ 16 w 33"/>
                              <a:gd name="T5" fmla="*/ 25 h 29"/>
                              <a:gd name="T6" fmla="*/ 22 w 33"/>
                              <a:gd name="T7" fmla="*/ 21 h 29"/>
                              <a:gd name="T8" fmla="*/ 28 w 33"/>
                              <a:gd name="T9" fmla="*/ 14 h 29"/>
                              <a:gd name="T10" fmla="*/ 31 w 33"/>
                              <a:gd name="T11" fmla="*/ 5 h 29"/>
                              <a:gd name="T12" fmla="*/ 32 w 33"/>
                              <a:gd name="T13" fmla="*/ 0 h 2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33" h="29">
                                <a:moveTo>
                                  <a:pt x="0" y="28"/>
                                </a:moveTo>
                                <a:lnTo>
                                  <a:pt x="8" y="27"/>
                                </a:lnTo>
                                <a:lnTo>
                                  <a:pt x="16" y="25"/>
                                </a:lnTo>
                                <a:lnTo>
                                  <a:pt x="22" y="21"/>
                                </a:lnTo>
                                <a:lnTo>
                                  <a:pt x="28" y="14"/>
                                </a:lnTo>
                                <a:lnTo>
                                  <a:pt x="31" y="5"/>
                                </a:lnTo>
                                <a:lnTo>
                                  <a:pt x="32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2" name="Freeform 1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59" y="2310"/>
                            <a:ext cx="30" cy="64"/>
                          </a:xfrm>
                          <a:custGeom>
                            <a:avLst/>
                            <a:gdLst>
                              <a:gd name="T0" fmla="*/ 29 w 30"/>
                              <a:gd name="T1" fmla="*/ 0 h 64"/>
                              <a:gd name="T2" fmla="*/ 25 w 30"/>
                              <a:gd name="T3" fmla="*/ 10 h 64"/>
                              <a:gd name="T4" fmla="*/ 19 w 30"/>
                              <a:gd name="T5" fmla="*/ 13 h 64"/>
                              <a:gd name="T6" fmla="*/ 12 w 30"/>
                              <a:gd name="T7" fmla="*/ 15 h 64"/>
                              <a:gd name="T8" fmla="*/ 5 w 30"/>
                              <a:gd name="T9" fmla="*/ 19 h 64"/>
                              <a:gd name="T10" fmla="*/ 2 w 30"/>
                              <a:gd name="T11" fmla="*/ 23 h 64"/>
                              <a:gd name="T12" fmla="*/ 0 w 30"/>
                              <a:gd name="T13" fmla="*/ 32 h 64"/>
                              <a:gd name="T14" fmla="*/ 3 w 30"/>
                              <a:gd name="T15" fmla="*/ 47 h 64"/>
                              <a:gd name="T16" fmla="*/ 6 w 30"/>
                              <a:gd name="T17" fmla="*/ 63 h 6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30" h="64">
                                <a:moveTo>
                                  <a:pt x="29" y="0"/>
                                </a:moveTo>
                                <a:lnTo>
                                  <a:pt x="25" y="10"/>
                                </a:lnTo>
                                <a:lnTo>
                                  <a:pt x="19" y="13"/>
                                </a:lnTo>
                                <a:lnTo>
                                  <a:pt x="12" y="15"/>
                                </a:lnTo>
                                <a:lnTo>
                                  <a:pt x="5" y="19"/>
                                </a:lnTo>
                                <a:lnTo>
                                  <a:pt x="2" y="23"/>
                                </a:lnTo>
                                <a:lnTo>
                                  <a:pt x="0" y="32"/>
                                </a:lnTo>
                                <a:lnTo>
                                  <a:pt x="3" y="47"/>
                                </a:lnTo>
                                <a:lnTo>
                                  <a:pt x="6" y="6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3" name="Freeform 1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56" y="2306"/>
                            <a:ext cx="19" cy="61"/>
                          </a:xfrm>
                          <a:custGeom>
                            <a:avLst/>
                            <a:gdLst>
                              <a:gd name="T0" fmla="*/ 0 w 19"/>
                              <a:gd name="T1" fmla="*/ 0 h 61"/>
                              <a:gd name="T2" fmla="*/ 7 w 19"/>
                              <a:gd name="T3" fmla="*/ 3 h 61"/>
                              <a:gd name="T4" fmla="*/ 12 w 19"/>
                              <a:gd name="T5" fmla="*/ 10 h 61"/>
                              <a:gd name="T6" fmla="*/ 16 w 19"/>
                              <a:gd name="T7" fmla="*/ 18 h 61"/>
                              <a:gd name="T8" fmla="*/ 18 w 19"/>
                              <a:gd name="T9" fmla="*/ 27 h 61"/>
                              <a:gd name="T10" fmla="*/ 17 w 19"/>
                              <a:gd name="T11" fmla="*/ 36 h 61"/>
                              <a:gd name="T12" fmla="*/ 15 w 19"/>
                              <a:gd name="T13" fmla="*/ 44 h 61"/>
                              <a:gd name="T14" fmla="*/ 15 w 19"/>
                              <a:gd name="T15" fmla="*/ 51 h 61"/>
                              <a:gd name="T16" fmla="*/ 18 w 19"/>
                              <a:gd name="T17" fmla="*/ 60 h 6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19" h="61">
                                <a:moveTo>
                                  <a:pt x="0" y="0"/>
                                </a:moveTo>
                                <a:lnTo>
                                  <a:pt x="7" y="3"/>
                                </a:lnTo>
                                <a:lnTo>
                                  <a:pt x="12" y="10"/>
                                </a:lnTo>
                                <a:lnTo>
                                  <a:pt x="16" y="18"/>
                                </a:lnTo>
                                <a:lnTo>
                                  <a:pt x="18" y="27"/>
                                </a:lnTo>
                                <a:lnTo>
                                  <a:pt x="17" y="36"/>
                                </a:lnTo>
                                <a:lnTo>
                                  <a:pt x="15" y="44"/>
                                </a:lnTo>
                                <a:lnTo>
                                  <a:pt x="15" y="51"/>
                                </a:lnTo>
                                <a:lnTo>
                                  <a:pt x="18" y="6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4" name="Freeform 13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82" y="2330"/>
                            <a:ext cx="44" cy="56"/>
                          </a:xfrm>
                          <a:custGeom>
                            <a:avLst/>
                            <a:gdLst>
                              <a:gd name="T0" fmla="*/ 0 w 44"/>
                              <a:gd name="T1" fmla="*/ 0 h 56"/>
                              <a:gd name="T2" fmla="*/ 7 w 44"/>
                              <a:gd name="T3" fmla="*/ 8 h 56"/>
                              <a:gd name="T4" fmla="*/ 10 w 44"/>
                              <a:gd name="T5" fmla="*/ 18 h 56"/>
                              <a:gd name="T6" fmla="*/ 10 w 44"/>
                              <a:gd name="T7" fmla="*/ 25 h 56"/>
                              <a:gd name="T8" fmla="*/ 10 w 44"/>
                              <a:gd name="T9" fmla="*/ 31 h 56"/>
                              <a:gd name="T10" fmla="*/ 15 w 44"/>
                              <a:gd name="T11" fmla="*/ 36 h 56"/>
                              <a:gd name="T12" fmla="*/ 22 w 44"/>
                              <a:gd name="T13" fmla="*/ 39 h 56"/>
                              <a:gd name="T14" fmla="*/ 31 w 44"/>
                              <a:gd name="T15" fmla="*/ 45 h 56"/>
                              <a:gd name="T16" fmla="*/ 37 w 44"/>
                              <a:gd name="T17" fmla="*/ 49 h 56"/>
                              <a:gd name="T18" fmla="*/ 43 w 44"/>
                              <a:gd name="T19" fmla="*/ 55 h 5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44" h="56">
                                <a:moveTo>
                                  <a:pt x="0" y="0"/>
                                </a:moveTo>
                                <a:lnTo>
                                  <a:pt x="7" y="8"/>
                                </a:lnTo>
                                <a:lnTo>
                                  <a:pt x="10" y="18"/>
                                </a:lnTo>
                                <a:lnTo>
                                  <a:pt x="10" y="25"/>
                                </a:lnTo>
                                <a:lnTo>
                                  <a:pt x="10" y="31"/>
                                </a:lnTo>
                                <a:lnTo>
                                  <a:pt x="15" y="36"/>
                                </a:lnTo>
                                <a:lnTo>
                                  <a:pt x="22" y="39"/>
                                </a:lnTo>
                                <a:lnTo>
                                  <a:pt x="31" y="45"/>
                                </a:lnTo>
                                <a:lnTo>
                                  <a:pt x="37" y="49"/>
                                </a:lnTo>
                                <a:lnTo>
                                  <a:pt x="43" y="5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5" name="Freeform 13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38" y="2322"/>
                            <a:ext cx="21" cy="18"/>
                          </a:xfrm>
                          <a:custGeom>
                            <a:avLst/>
                            <a:gdLst>
                              <a:gd name="T0" fmla="*/ 20 w 21"/>
                              <a:gd name="T1" fmla="*/ 17 h 18"/>
                              <a:gd name="T2" fmla="*/ 16 w 21"/>
                              <a:gd name="T3" fmla="*/ 8 h 18"/>
                              <a:gd name="T4" fmla="*/ 9 w 21"/>
                              <a:gd name="T5" fmla="*/ 4 h 18"/>
                              <a:gd name="T6" fmla="*/ 0 w 21"/>
                              <a:gd name="T7" fmla="*/ 0 h 1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21" h="18">
                                <a:moveTo>
                                  <a:pt x="20" y="17"/>
                                </a:moveTo>
                                <a:lnTo>
                                  <a:pt x="16" y="8"/>
                                </a:lnTo>
                                <a:lnTo>
                                  <a:pt x="9" y="4"/>
                                </a:lnTo>
                                <a:lnTo>
                                  <a:pt x="0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6" name="Freeform 13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27" y="2363"/>
                            <a:ext cx="25" cy="37"/>
                          </a:xfrm>
                          <a:custGeom>
                            <a:avLst/>
                            <a:gdLst>
                              <a:gd name="T0" fmla="*/ 0 w 25"/>
                              <a:gd name="T1" fmla="*/ 36 h 37"/>
                              <a:gd name="T2" fmla="*/ 3 w 25"/>
                              <a:gd name="T3" fmla="*/ 29 h 37"/>
                              <a:gd name="T4" fmla="*/ 10 w 25"/>
                              <a:gd name="T5" fmla="*/ 15 h 37"/>
                              <a:gd name="T6" fmla="*/ 16 w 25"/>
                              <a:gd name="T7" fmla="*/ 7 h 37"/>
                              <a:gd name="T8" fmla="*/ 24 w 25"/>
                              <a:gd name="T9" fmla="*/ 0 h 3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25" h="37">
                                <a:moveTo>
                                  <a:pt x="0" y="36"/>
                                </a:moveTo>
                                <a:lnTo>
                                  <a:pt x="3" y="29"/>
                                </a:lnTo>
                                <a:lnTo>
                                  <a:pt x="10" y="15"/>
                                </a:lnTo>
                                <a:lnTo>
                                  <a:pt x="16" y="7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697" name="Freeform 13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31" y="2348"/>
                            <a:ext cx="18" cy="84"/>
                          </a:xfrm>
                          <a:custGeom>
                            <a:avLst/>
                            <a:gdLst>
                              <a:gd name="T0" fmla="*/ 3 w 18"/>
                              <a:gd name="T1" fmla="*/ 0 h 84"/>
                              <a:gd name="T2" fmla="*/ 0 w 18"/>
                              <a:gd name="T3" fmla="*/ 9 h 84"/>
                              <a:gd name="T4" fmla="*/ 3 w 18"/>
                              <a:gd name="T5" fmla="*/ 19 h 84"/>
                              <a:gd name="T6" fmla="*/ 8 w 18"/>
                              <a:gd name="T7" fmla="*/ 25 h 84"/>
                              <a:gd name="T8" fmla="*/ 13 w 18"/>
                              <a:gd name="T9" fmla="*/ 33 h 84"/>
                              <a:gd name="T10" fmla="*/ 17 w 18"/>
                              <a:gd name="T11" fmla="*/ 43 h 84"/>
                              <a:gd name="T12" fmla="*/ 17 w 18"/>
                              <a:gd name="T13" fmla="*/ 50 h 84"/>
                              <a:gd name="T14" fmla="*/ 14 w 18"/>
                              <a:gd name="T15" fmla="*/ 61 h 84"/>
                              <a:gd name="T16" fmla="*/ 10 w 18"/>
                              <a:gd name="T17" fmla="*/ 69 h 84"/>
                              <a:gd name="T18" fmla="*/ 2 w 18"/>
                              <a:gd name="T19" fmla="*/ 83 h 8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18" h="84">
                                <a:moveTo>
                                  <a:pt x="3" y="0"/>
                                </a:moveTo>
                                <a:lnTo>
                                  <a:pt x="0" y="9"/>
                                </a:lnTo>
                                <a:lnTo>
                                  <a:pt x="3" y="19"/>
                                </a:lnTo>
                                <a:lnTo>
                                  <a:pt x="8" y="25"/>
                                </a:lnTo>
                                <a:lnTo>
                                  <a:pt x="13" y="33"/>
                                </a:lnTo>
                                <a:lnTo>
                                  <a:pt x="17" y="43"/>
                                </a:lnTo>
                                <a:lnTo>
                                  <a:pt x="17" y="50"/>
                                </a:lnTo>
                                <a:lnTo>
                                  <a:pt x="14" y="61"/>
                                </a:lnTo>
                                <a:lnTo>
                                  <a:pt x="10" y="69"/>
                                </a:lnTo>
                                <a:lnTo>
                                  <a:pt x="2" y="8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698" name="Group 1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0" y="2442"/>
                          <a:ext cx="17" cy="12"/>
                          <a:chOff x="3760" y="2442"/>
                          <a:chExt cx="17" cy="12"/>
                        </a:xfrm>
                      </p:grpSpPr>
                      <p:sp>
                        <p:nvSpPr>
                          <p:cNvPr id="194699" name="Oval 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75" y="2442"/>
                            <a:ext cx="2" cy="12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00" name="Oval 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60" y="2442"/>
                            <a:ext cx="2" cy="12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94701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81" y="2469"/>
                      <a:ext cx="369" cy="260"/>
                      <a:chOff x="3381" y="2469"/>
                      <a:chExt cx="369" cy="260"/>
                    </a:xfrm>
                  </p:grpSpPr>
                  <p:grpSp>
                    <p:nvGrpSpPr>
                      <p:cNvPr id="194702" name="Group 1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81" y="2531"/>
                        <a:ext cx="287" cy="198"/>
                        <a:chOff x="3381" y="2531"/>
                        <a:chExt cx="287" cy="198"/>
                      </a:xfrm>
                    </p:grpSpPr>
                    <p:grpSp>
                      <p:nvGrpSpPr>
                        <p:cNvPr id="194703" name="Group 14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81" y="2593"/>
                          <a:ext cx="114" cy="136"/>
                          <a:chOff x="3381" y="2593"/>
                          <a:chExt cx="114" cy="136"/>
                        </a:xfrm>
                      </p:grpSpPr>
                      <p:sp>
                        <p:nvSpPr>
                          <p:cNvPr id="194704" name="Freeform 14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81" y="2593"/>
                            <a:ext cx="114" cy="136"/>
                          </a:xfrm>
                          <a:custGeom>
                            <a:avLst/>
                            <a:gdLst>
                              <a:gd name="T0" fmla="*/ 0 w 114"/>
                              <a:gd name="T1" fmla="*/ 5 h 136"/>
                              <a:gd name="T2" fmla="*/ 14 w 114"/>
                              <a:gd name="T3" fmla="*/ 0 h 136"/>
                              <a:gd name="T4" fmla="*/ 29 w 114"/>
                              <a:gd name="T5" fmla="*/ 2 h 136"/>
                              <a:gd name="T6" fmla="*/ 38 w 114"/>
                              <a:gd name="T7" fmla="*/ 9 h 136"/>
                              <a:gd name="T8" fmla="*/ 43 w 114"/>
                              <a:gd name="T9" fmla="*/ 15 h 136"/>
                              <a:gd name="T10" fmla="*/ 52 w 114"/>
                              <a:gd name="T11" fmla="*/ 19 h 136"/>
                              <a:gd name="T12" fmla="*/ 66 w 114"/>
                              <a:gd name="T13" fmla="*/ 24 h 136"/>
                              <a:gd name="T14" fmla="*/ 79 w 114"/>
                              <a:gd name="T15" fmla="*/ 25 h 136"/>
                              <a:gd name="T16" fmla="*/ 112 w 114"/>
                              <a:gd name="T17" fmla="*/ 77 h 136"/>
                              <a:gd name="T18" fmla="*/ 113 w 114"/>
                              <a:gd name="T19" fmla="*/ 94 h 136"/>
                              <a:gd name="T20" fmla="*/ 110 w 114"/>
                              <a:gd name="T21" fmla="*/ 108 h 136"/>
                              <a:gd name="T22" fmla="*/ 104 w 114"/>
                              <a:gd name="T23" fmla="*/ 120 h 136"/>
                              <a:gd name="T24" fmla="*/ 99 w 114"/>
                              <a:gd name="T25" fmla="*/ 123 h 136"/>
                              <a:gd name="T26" fmla="*/ 89 w 114"/>
                              <a:gd name="T27" fmla="*/ 121 h 136"/>
                              <a:gd name="T28" fmla="*/ 82 w 114"/>
                              <a:gd name="T29" fmla="*/ 129 h 136"/>
                              <a:gd name="T30" fmla="*/ 67 w 114"/>
                              <a:gd name="T31" fmla="*/ 135 h 136"/>
                              <a:gd name="T32" fmla="*/ 60 w 114"/>
                              <a:gd name="T33" fmla="*/ 123 h 136"/>
                              <a:gd name="T34" fmla="*/ 52 w 114"/>
                              <a:gd name="T35" fmla="*/ 103 h 136"/>
                              <a:gd name="T36" fmla="*/ 43 w 114"/>
                              <a:gd name="T37" fmla="*/ 111 h 136"/>
                              <a:gd name="T38" fmla="*/ 33 w 114"/>
                              <a:gd name="T39" fmla="*/ 108 h 136"/>
                              <a:gd name="T40" fmla="*/ 28 w 114"/>
                              <a:gd name="T41" fmla="*/ 102 h 136"/>
                              <a:gd name="T42" fmla="*/ 19 w 114"/>
                              <a:gd name="T43" fmla="*/ 70 h 136"/>
                              <a:gd name="T44" fmla="*/ 16 w 114"/>
                              <a:gd name="T45" fmla="*/ 58 h 136"/>
                              <a:gd name="T46" fmla="*/ 4 w 114"/>
                              <a:gd name="T47" fmla="*/ 37 h 136"/>
                              <a:gd name="T48" fmla="*/ 2 w 114"/>
                              <a:gd name="T49" fmla="*/ 21 h 136"/>
                              <a:gd name="T50" fmla="*/ 0 w 114"/>
                              <a:gd name="T51" fmla="*/ 5 h 13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</a:cxnLst>
                            <a:rect l="0" t="0" r="r" b="b"/>
                            <a:pathLst>
                              <a:path w="114" h="136">
                                <a:moveTo>
                                  <a:pt x="0" y="5"/>
                                </a:moveTo>
                                <a:lnTo>
                                  <a:pt x="14" y="0"/>
                                </a:lnTo>
                                <a:lnTo>
                                  <a:pt x="29" y="2"/>
                                </a:lnTo>
                                <a:lnTo>
                                  <a:pt x="38" y="9"/>
                                </a:lnTo>
                                <a:lnTo>
                                  <a:pt x="43" y="15"/>
                                </a:lnTo>
                                <a:lnTo>
                                  <a:pt x="52" y="19"/>
                                </a:lnTo>
                                <a:lnTo>
                                  <a:pt x="66" y="24"/>
                                </a:lnTo>
                                <a:lnTo>
                                  <a:pt x="79" y="25"/>
                                </a:lnTo>
                                <a:lnTo>
                                  <a:pt x="112" y="77"/>
                                </a:lnTo>
                                <a:lnTo>
                                  <a:pt x="113" y="94"/>
                                </a:lnTo>
                                <a:lnTo>
                                  <a:pt x="110" y="108"/>
                                </a:lnTo>
                                <a:lnTo>
                                  <a:pt x="104" y="120"/>
                                </a:lnTo>
                                <a:lnTo>
                                  <a:pt x="99" y="123"/>
                                </a:lnTo>
                                <a:lnTo>
                                  <a:pt x="89" y="121"/>
                                </a:lnTo>
                                <a:lnTo>
                                  <a:pt x="82" y="129"/>
                                </a:lnTo>
                                <a:lnTo>
                                  <a:pt x="67" y="135"/>
                                </a:lnTo>
                                <a:lnTo>
                                  <a:pt x="60" y="123"/>
                                </a:lnTo>
                                <a:lnTo>
                                  <a:pt x="52" y="103"/>
                                </a:lnTo>
                                <a:lnTo>
                                  <a:pt x="43" y="111"/>
                                </a:lnTo>
                                <a:lnTo>
                                  <a:pt x="33" y="108"/>
                                </a:lnTo>
                                <a:lnTo>
                                  <a:pt x="28" y="102"/>
                                </a:lnTo>
                                <a:lnTo>
                                  <a:pt x="19" y="70"/>
                                </a:lnTo>
                                <a:lnTo>
                                  <a:pt x="16" y="58"/>
                                </a:lnTo>
                                <a:lnTo>
                                  <a:pt x="4" y="37"/>
                                </a:lnTo>
                                <a:lnTo>
                                  <a:pt x="2" y="21"/>
                                </a:lnTo>
                                <a:lnTo>
                                  <a:pt x="0" y="5"/>
                                </a:lnTo>
                              </a:path>
                            </a:pathLst>
                          </a:custGeom>
                          <a:solidFill>
                            <a:srgbClr val="7F7F9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05" name="Freeform 14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03" y="2608"/>
                            <a:ext cx="31" cy="89"/>
                          </a:xfrm>
                          <a:custGeom>
                            <a:avLst/>
                            <a:gdLst>
                              <a:gd name="T0" fmla="*/ 16 w 31"/>
                              <a:gd name="T1" fmla="*/ 2 h 89"/>
                              <a:gd name="T2" fmla="*/ 9 w 31"/>
                              <a:gd name="T3" fmla="*/ 0 h 89"/>
                              <a:gd name="T4" fmla="*/ 4 w 31"/>
                              <a:gd name="T5" fmla="*/ 0 h 89"/>
                              <a:gd name="T6" fmla="*/ 0 w 31"/>
                              <a:gd name="T7" fmla="*/ 5 h 89"/>
                              <a:gd name="T8" fmla="*/ 0 w 31"/>
                              <a:gd name="T9" fmla="*/ 23 h 89"/>
                              <a:gd name="T10" fmla="*/ 3 w 31"/>
                              <a:gd name="T11" fmla="*/ 30 h 89"/>
                              <a:gd name="T12" fmla="*/ 11 w 31"/>
                              <a:gd name="T13" fmla="*/ 39 h 89"/>
                              <a:gd name="T14" fmla="*/ 18 w 31"/>
                              <a:gd name="T15" fmla="*/ 52 h 89"/>
                              <a:gd name="T16" fmla="*/ 24 w 31"/>
                              <a:gd name="T17" fmla="*/ 66 h 89"/>
                              <a:gd name="T18" fmla="*/ 30 w 31"/>
                              <a:gd name="T19" fmla="*/ 88 h 8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31" h="89">
                                <a:moveTo>
                                  <a:pt x="16" y="2"/>
                                </a:moveTo>
                                <a:lnTo>
                                  <a:pt x="9" y="0"/>
                                </a:lnTo>
                                <a:lnTo>
                                  <a:pt x="4" y="0"/>
                                </a:lnTo>
                                <a:lnTo>
                                  <a:pt x="0" y="5"/>
                                </a:lnTo>
                                <a:lnTo>
                                  <a:pt x="0" y="23"/>
                                </a:lnTo>
                                <a:lnTo>
                                  <a:pt x="3" y="30"/>
                                </a:lnTo>
                                <a:lnTo>
                                  <a:pt x="11" y="39"/>
                                </a:lnTo>
                                <a:lnTo>
                                  <a:pt x="18" y="52"/>
                                </a:lnTo>
                                <a:lnTo>
                                  <a:pt x="24" y="66"/>
                                </a:lnTo>
                                <a:lnTo>
                                  <a:pt x="30" y="88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706" name="Group 1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42" y="2531"/>
                          <a:ext cx="226" cy="150"/>
                          <a:chOff x="3442" y="2531"/>
                          <a:chExt cx="226" cy="150"/>
                        </a:xfrm>
                      </p:grpSpPr>
                      <p:sp>
                        <p:nvSpPr>
                          <p:cNvPr id="194707" name="Freeform 14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42" y="2531"/>
                            <a:ext cx="226" cy="150"/>
                          </a:xfrm>
                          <a:custGeom>
                            <a:avLst/>
                            <a:gdLst>
                              <a:gd name="T0" fmla="*/ 0 w 226"/>
                              <a:gd name="T1" fmla="*/ 59 h 150"/>
                              <a:gd name="T2" fmla="*/ 1 w 226"/>
                              <a:gd name="T3" fmla="*/ 74 h 150"/>
                              <a:gd name="T4" fmla="*/ 9 w 226"/>
                              <a:gd name="T5" fmla="*/ 89 h 150"/>
                              <a:gd name="T6" fmla="*/ 14 w 226"/>
                              <a:gd name="T7" fmla="*/ 100 h 150"/>
                              <a:gd name="T8" fmla="*/ 21 w 226"/>
                              <a:gd name="T9" fmla="*/ 124 h 150"/>
                              <a:gd name="T10" fmla="*/ 33 w 226"/>
                              <a:gd name="T11" fmla="*/ 137 h 150"/>
                              <a:gd name="T12" fmla="*/ 51 w 226"/>
                              <a:gd name="T13" fmla="*/ 149 h 150"/>
                              <a:gd name="T14" fmla="*/ 68 w 226"/>
                              <a:gd name="T15" fmla="*/ 146 h 150"/>
                              <a:gd name="T16" fmla="*/ 80 w 226"/>
                              <a:gd name="T17" fmla="*/ 125 h 150"/>
                              <a:gd name="T18" fmla="*/ 89 w 226"/>
                              <a:gd name="T19" fmla="*/ 96 h 150"/>
                              <a:gd name="T20" fmla="*/ 95 w 226"/>
                              <a:gd name="T21" fmla="*/ 73 h 150"/>
                              <a:gd name="T22" fmla="*/ 117 w 226"/>
                              <a:gd name="T23" fmla="*/ 87 h 150"/>
                              <a:gd name="T24" fmla="*/ 125 w 226"/>
                              <a:gd name="T25" fmla="*/ 61 h 150"/>
                              <a:gd name="T26" fmla="*/ 138 w 226"/>
                              <a:gd name="T27" fmla="*/ 75 h 150"/>
                              <a:gd name="T28" fmla="*/ 151 w 226"/>
                              <a:gd name="T29" fmla="*/ 79 h 150"/>
                              <a:gd name="T30" fmla="*/ 162 w 226"/>
                              <a:gd name="T31" fmla="*/ 77 h 150"/>
                              <a:gd name="T32" fmla="*/ 168 w 226"/>
                              <a:gd name="T33" fmla="*/ 74 h 150"/>
                              <a:gd name="T34" fmla="*/ 173 w 226"/>
                              <a:gd name="T35" fmla="*/ 71 h 150"/>
                              <a:gd name="T36" fmla="*/ 177 w 226"/>
                              <a:gd name="T37" fmla="*/ 76 h 150"/>
                              <a:gd name="T38" fmla="*/ 225 w 226"/>
                              <a:gd name="T39" fmla="*/ 62 h 150"/>
                              <a:gd name="T40" fmla="*/ 172 w 226"/>
                              <a:gd name="T41" fmla="*/ 9 h 150"/>
                              <a:gd name="T42" fmla="*/ 132 w 226"/>
                              <a:gd name="T43" fmla="*/ 2 h 150"/>
                              <a:gd name="T44" fmla="*/ 110 w 226"/>
                              <a:gd name="T45" fmla="*/ 0 h 150"/>
                              <a:gd name="T46" fmla="*/ 70 w 226"/>
                              <a:gd name="T47" fmla="*/ 2 h 150"/>
                              <a:gd name="T48" fmla="*/ 64 w 226"/>
                              <a:gd name="T49" fmla="*/ 12 h 150"/>
                              <a:gd name="T50" fmla="*/ 43 w 226"/>
                              <a:gd name="T51" fmla="*/ 23 h 150"/>
                              <a:gd name="T52" fmla="*/ 25 w 226"/>
                              <a:gd name="T53" fmla="*/ 50 h 150"/>
                              <a:gd name="T54" fmla="*/ 0 w 226"/>
                              <a:gd name="T55" fmla="*/ 59 h 15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  <a:cxn ang="0">
                                <a:pos x="T52" y="T53"/>
                              </a:cxn>
                              <a:cxn ang="0">
                                <a:pos x="T54" y="T55"/>
                              </a:cxn>
                            </a:cxnLst>
                            <a:rect l="0" t="0" r="r" b="b"/>
                            <a:pathLst>
                              <a:path w="226" h="150">
                                <a:moveTo>
                                  <a:pt x="0" y="59"/>
                                </a:moveTo>
                                <a:lnTo>
                                  <a:pt x="1" y="74"/>
                                </a:lnTo>
                                <a:lnTo>
                                  <a:pt x="9" y="89"/>
                                </a:lnTo>
                                <a:lnTo>
                                  <a:pt x="14" y="100"/>
                                </a:lnTo>
                                <a:lnTo>
                                  <a:pt x="21" y="124"/>
                                </a:lnTo>
                                <a:lnTo>
                                  <a:pt x="33" y="137"/>
                                </a:lnTo>
                                <a:lnTo>
                                  <a:pt x="51" y="149"/>
                                </a:lnTo>
                                <a:lnTo>
                                  <a:pt x="68" y="146"/>
                                </a:lnTo>
                                <a:lnTo>
                                  <a:pt x="80" y="125"/>
                                </a:lnTo>
                                <a:lnTo>
                                  <a:pt x="89" y="96"/>
                                </a:lnTo>
                                <a:lnTo>
                                  <a:pt x="95" y="73"/>
                                </a:lnTo>
                                <a:lnTo>
                                  <a:pt x="117" y="87"/>
                                </a:lnTo>
                                <a:lnTo>
                                  <a:pt x="125" y="61"/>
                                </a:lnTo>
                                <a:lnTo>
                                  <a:pt x="138" y="75"/>
                                </a:lnTo>
                                <a:lnTo>
                                  <a:pt x="151" y="79"/>
                                </a:lnTo>
                                <a:lnTo>
                                  <a:pt x="162" y="77"/>
                                </a:lnTo>
                                <a:lnTo>
                                  <a:pt x="168" y="74"/>
                                </a:lnTo>
                                <a:lnTo>
                                  <a:pt x="173" y="71"/>
                                </a:lnTo>
                                <a:lnTo>
                                  <a:pt x="177" y="76"/>
                                </a:lnTo>
                                <a:lnTo>
                                  <a:pt x="225" y="62"/>
                                </a:lnTo>
                                <a:lnTo>
                                  <a:pt x="172" y="9"/>
                                </a:lnTo>
                                <a:lnTo>
                                  <a:pt x="132" y="2"/>
                                </a:lnTo>
                                <a:lnTo>
                                  <a:pt x="110" y="0"/>
                                </a:lnTo>
                                <a:lnTo>
                                  <a:pt x="70" y="2"/>
                                </a:lnTo>
                                <a:lnTo>
                                  <a:pt x="64" y="12"/>
                                </a:lnTo>
                                <a:lnTo>
                                  <a:pt x="43" y="23"/>
                                </a:lnTo>
                                <a:lnTo>
                                  <a:pt x="25" y="50"/>
                                </a:lnTo>
                                <a:lnTo>
                                  <a:pt x="0" y="59"/>
                                </a:lnTo>
                              </a:path>
                            </a:pathLst>
                          </a:custGeom>
                          <a:solidFill>
                            <a:srgbClr val="80008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08" name="Freeform 14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53" y="2548"/>
                            <a:ext cx="128" cy="69"/>
                          </a:xfrm>
                          <a:custGeom>
                            <a:avLst/>
                            <a:gdLst>
                              <a:gd name="T0" fmla="*/ 0 w 128"/>
                              <a:gd name="T1" fmla="*/ 68 h 69"/>
                              <a:gd name="T2" fmla="*/ 19 w 128"/>
                              <a:gd name="T3" fmla="*/ 51 h 69"/>
                              <a:gd name="T4" fmla="*/ 31 w 128"/>
                              <a:gd name="T5" fmla="*/ 42 h 69"/>
                              <a:gd name="T6" fmla="*/ 42 w 128"/>
                              <a:gd name="T7" fmla="*/ 22 h 69"/>
                              <a:gd name="T8" fmla="*/ 56 w 128"/>
                              <a:gd name="T9" fmla="*/ 15 h 69"/>
                              <a:gd name="T10" fmla="*/ 62 w 128"/>
                              <a:gd name="T11" fmla="*/ 2 h 69"/>
                              <a:gd name="T12" fmla="*/ 94 w 128"/>
                              <a:gd name="T13" fmla="*/ 0 h 69"/>
                              <a:gd name="T14" fmla="*/ 127 w 128"/>
                              <a:gd name="T15" fmla="*/ 3 h 6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28" h="69">
                                <a:moveTo>
                                  <a:pt x="0" y="68"/>
                                </a:moveTo>
                                <a:lnTo>
                                  <a:pt x="19" y="51"/>
                                </a:lnTo>
                                <a:lnTo>
                                  <a:pt x="31" y="42"/>
                                </a:lnTo>
                                <a:lnTo>
                                  <a:pt x="42" y="22"/>
                                </a:lnTo>
                                <a:lnTo>
                                  <a:pt x="56" y="15"/>
                                </a:lnTo>
                                <a:lnTo>
                                  <a:pt x="62" y="2"/>
                                </a:lnTo>
                                <a:lnTo>
                                  <a:pt x="94" y="0"/>
                                </a:lnTo>
                                <a:lnTo>
                                  <a:pt x="127" y="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194709" name="Group 1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49" y="2469"/>
                        <a:ext cx="201" cy="137"/>
                        <a:chOff x="3549" y="2469"/>
                        <a:chExt cx="201" cy="137"/>
                      </a:xfrm>
                    </p:grpSpPr>
                    <p:sp>
                      <p:nvSpPr>
                        <p:cNvPr id="194710" name="Freeform 1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549" y="2469"/>
                          <a:ext cx="201" cy="137"/>
                        </a:xfrm>
                        <a:custGeom>
                          <a:avLst/>
                          <a:gdLst>
                            <a:gd name="T0" fmla="*/ 0 w 201"/>
                            <a:gd name="T1" fmla="*/ 11 h 137"/>
                            <a:gd name="T2" fmla="*/ 18 w 201"/>
                            <a:gd name="T3" fmla="*/ 2 h 137"/>
                            <a:gd name="T4" fmla="*/ 44 w 201"/>
                            <a:gd name="T5" fmla="*/ 0 h 137"/>
                            <a:gd name="T6" fmla="*/ 63 w 201"/>
                            <a:gd name="T7" fmla="*/ 2 h 137"/>
                            <a:gd name="T8" fmla="*/ 95 w 201"/>
                            <a:gd name="T9" fmla="*/ 7 h 137"/>
                            <a:gd name="T10" fmla="*/ 123 w 201"/>
                            <a:gd name="T11" fmla="*/ 14 h 137"/>
                            <a:gd name="T12" fmla="*/ 131 w 201"/>
                            <a:gd name="T13" fmla="*/ 23 h 137"/>
                            <a:gd name="T14" fmla="*/ 200 w 201"/>
                            <a:gd name="T15" fmla="*/ 40 h 137"/>
                            <a:gd name="T16" fmla="*/ 191 w 201"/>
                            <a:gd name="T17" fmla="*/ 67 h 137"/>
                            <a:gd name="T18" fmla="*/ 180 w 201"/>
                            <a:gd name="T19" fmla="*/ 89 h 137"/>
                            <a:gd name="T20" fmla="*/ 166 w 201"/>
                            <a:gd name="T21" fmla="*/ 100 h 137"/>
                            <a:gd name="T22" fmla="*/ 138 w 201"/>
                            <a:gd name="T23" fmla="*/ 120 h 137"/>
                            <a:gd name="T24" fmla="*/ 128 w 201"/>
                            <a:gd name="T25" fmla="*/ 136 h 137"/>
                            <a:gd name="T26" fmla="*/ 115 w 201"/>
                            <a:gd name="T27" fmla="*/ 134 h 137"/>
                            <a:gd name="T28" fmla="*/ 104 w 201"/>
                            <a:gd name="T29" fmla="*/ 131 h 137"/>
                            <a:gd name="T30" fmla="*/ 93 w 201"/>
                            <a:gd name="T31" fmla="*/ 110 h 137"/>
                            <a:gd name="T32" fmla="*/ 73 w 201"/>
                            <a:gd name="T33" fmla="*/ 89 h 137"/>
                            <a:gd name="T34" fmla="*/ 53 w 201"/>
                            <a:gd name="T35" fmla="*/ 53 h 137"/>
                            <a:gd name="T36" fmla="*/ 71 w 201"/>
                            <a:gd name="T37" fmla="*/ 41 h 137"/>
                            <a:gd name="T38" fmla="*/ 51 w 201"/>
                            <a:gd name="T39" fmla="*/ 37 h 137"/>
                            <a:gd name="T40" fmla="*/ 28 w 201"/>
                            <a:gd name="T41" fmla="*/ 36 h 137"/>
                            <a:gd name="T42" fmla="*/ 20 w 201"/>
                            <a:gd name="T43" fmla="*/ 37 h 137"/>
                            <a:gd name="T44" fmla="*/ 0 w 201"/>
                            <a:gd name="T45" fmla="*/ 11 h 1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</a:cxnLst>
                          <a:rect l="0" t="0" r="r" b="b"/>
                          <a:pathLst>
                            <a:path w="201" h="137">
                              <a:moveTo>
                                <a:pt x="0" y="11"/>
                              </a:moveTo>
                              <a:lnTo>
                                <a:pt x="18" y="2"/>
                              </a:lnTo>
                              <a:lnTo>
                                <a:pt x="44" y="0"/>
                              </a:lnTo>
                              <a:lnTo>
                                <a:pt x="63" y="2"/>
                              </a:lnTo>
                              <a:lnTo>
                                <a:pt x="95" y="7"/>
                              </a:lnTo>
                              <a:lnTo>
                                <a:pt x="123" y="14"/>
                              </a:lnTo>
                              <a:lnTo>
                                <a:pt x="131" y="23"/>
                              </a:lnTo>
                              <a:lnTo>
                                <a:pt x="200" y="40"/>
                              </a:lnTo>
                              <a:lnTo>
                                <a:pt x="191" y="67"/>
                              </a:lnTo>
                              <a:lnTo>
                                <a:pt x="180" y="89"/>
                              </a:lnTo>
                              <a:lnTo>
                                <a:pt x="166" y="100"/>
                              </a:lnTo>
                              <a:lnTo>
                                <a:pt x="138" y="120"/>
                              </a:lnTo>
                              <a:lnTo>
                                <a:pt x="128" y="136"/>
                              </a:lnTo>
                              <a:lnTo>
                                <a:pt x="115" y="134"/>
                              </a:lnTo>
                              <a:lnTo>
                                <a:pt x="104" y="131"/>
                              </a:lnTo>
                              <a:lnTo>
                                <a:pt x="93" y="110"/>
                              </a:lnTo>
                              <a:lnTo>
                                <a:pt x="73" y="89"/>
                              </a:lnTo>
                              <a:lnTo>
                                <a:pt x="53" y="53"/>
                              </a:lnTo>
                              <a:lnTo>
                                <a:pt x="71" y="41"/>
                              </a:lnTo>
                              <a:lnTo>
                                <a:pt x="51" y="37"/>
                              </a:lnTo>
                              <a:lnTo>
                                <a:pt x="28" y="36"/>
                              </a:lnTo>
                              <a:lnTo>
                                <a:pt x="20" y="37"/>
                              </a:lnTo>
                              <a:lnTo>
                                <a:pt x="0" y="11"/>
                              </a:lnTo>
                            </a:path>
                          </a:pathLst>
                        </a:custGeom>
                        <a:solidFill>
                          <a:srgbClr val="FF9FD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11" name="Freeform 1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15" y="2486"/>
                          <a:ext cx="57" cy="18"/>
                        </a:xfrm>
                        <a:custGeom>
                          <a:avLst/>
                          <a:gdLst>
                            <a:gd name="T0" fmla="*/ 0 w 57"/>
                            <a:gd name="T1" fmla="*/ 17 h 18"/>
                            <a:gd name="T2" fmla="*/ 7 w 57"/>
                            <a:gd name="T3" fmla="*/ 9 h 18"/>
                            <a:gd name="T4" fmla="*/ 13 w 57"/>
                            <a:gd name="T5" fmla="*/ 4 h 18"/>
                            <a:gd name="T6" fmla="*/ 24 w 57"/>
                            <a:gd name="T7" fmla="*/ 0 h 18"/>
                            <a:gd name="T8" fmla="*/ 34 w 57"/>
                            <a:gd name="T9" fmla="*/ 0 h 18"/>
                            <a:gd name="T10" fmla="*/ 56 w 57"/>
                            <a:gd name="T11" fmla="*/ 3 h 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57" h="18">
                              <a:moveTo>
                                <a:pt x="0" y="17"/>
                              </a:moveTo>
                              <a:lnTo>
                                <a:pt x="7" y="9"/>
                              </a:lnTo>
                              <a:lnTo>
                                <a:pt x="13" y="4"/>
                              </a:lnTo>
                              <a:lnTo>
                                <a:pt x="24" y="0"/>
                              </a:lnTo>
                              <a:lnTo>
                                <a:pt x="34" y="0"/>
                              </a:lnTo>
                              <a:lnTo>
                                <a:pt x="56" y="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12" name="Freeform 1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21" y="2510"/>
                          <a:ext cx="95" cy="70"/>
                        </a:xfrm>
                        <a:custGeom>
                          <a:avLst/>
                          <a:gdLst>
                            <a:gd name="T0" fmla="*/ 94 w 95"/>
                            <a:gd name="T1" fmla="*/ 13 h 70"/>
                            <a:gd name="T2" fmla="*/ 71 w 95"/>
                            <a:gd name="T3" fmla="*/ 27 h 70"/>
                            <a:gd name="T4" fmla="*/ 66 w 95"/>
                            <a:gd name="T5" fmla="*/ 21 h 70"/>
                            <a:gd name="T6" fmla="*/ 58 w 95"/>
                            <a:gd name="T7" fmla="*/ 22 h 70"/>
                            <a:gd name="T8" fmla="*/ 0 w 95"/>
                            <a:gd name="T9" fmla="*/ 0 h 70"/>
                            <a:gd name="T10" fmla="*/ 3 w 95"/>
                            <a:gd name="T11" fmla="*/ 39 h 70"/>
                            <a:gd name="T12" fmla="*/ 72 w 95"/>
                            <a:gd name="T13" fmla="*/ 69 h 7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95" h="70">
                              <a:moveTo>
                                <a:pt x="94" y="13"/>
                              </a:moveTo>
                              <a:lnTo>
                                <a:pt x="71" y="27"/>
                              </a:lnTo>
                              <a:lnTo>
                                <a:pt x="66" y="21"/>
                              </a:lnTo>
                              <a:lnTo>
                                <a:pt x="58" y="22"/>
                              </a:lnTo>
                              <a:lnTo>
                                <a:pt x="0" y="0"/>
                              </a:lnTo>
                              <a:lnTo>
                                <a:pt x="3" y="39"/>
                              </a:lnTo>
                              <a:lnTo>
                                <a:pt x="72" y="69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  <p:grpSp>
                <p:nvGrpSpPr>
                  <p:cNvPr id="194713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3522" y="2463"/>
                    <a:ext cx="105" cy="89"/>
                    <a:chOff x="3522" y="2463"/>
                    <a:chExt cx="105" cy="89"/>
                  </a:xfrm>
                </p:grpSpPr>
                <p:sp>
                  <p:nvSpPr>
                    <p:cNvPr id="194714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3522" y="2463"/>
                      <a:ext cx="53" cy="34"/>
                    </a:xfrm>
                    <a:custGeom>
                      <a:avLst/>
                      <a:gdLst>
                        <a:gd name="T0" fmla="*/ 52 w 53"/>
                        <a:gd name="T1" fmla="*/ 6 h 34"/>
                        <a:gd name="T2" fmla="*/ 34 w 53"/>
                        <a:gd name="T3" fmla="*/ 33 h 34"/>
                        <a:gd name="T4" fmla="*/ 5 w 53"/>
                        <a:gd name="T5" fmla="*/ 27 h 34"/>
                        <a:gd name="T6" fmla="*/ 0 w 53"/>
                        <a:gd name="T7" fmla="*/ 21 h 34"/>
                        <a:gd name="T8" fmla="*/ 1 w 53"/>
                        <a:gd name="T9" fmla="*/ 0 h 34"/>
                        <a:gd name="T10" fmla="*/ 52 w 53"/>
                        <a:gd name="T11" fmla="*/ 6 h 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3" h="34">
                          <a:moveTo>
                            <a:pt x="52" y="6"/>
                          </a:moveTo>
                          <a:lnTo>
                            <a:pt x="34" y="33"/>
                          </a:lnTo>
                          <a:lnTo>
                            <a:pt x="5" y="27"/>
                          </a:lnTo>
                          <a:lnTo>
                            <a:pt x="0" y="21"/>
                          </a:lnTo>
                          <a:lnTo>
                            <a:pt x="1" y="0"/>
                          </a:lnTo>
                          <a:lnTo>
                            <a:pt x="52" y="6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715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3555" y="2486"/>
                      <a:ext cx="72" cy="66"/>
                    </a:xfrm>
                    <a:custGeom>
                      <a:avLst/>
                      <a:gdLst>
                        <a:gd name="T0" fmla="*/ 69 w 72"/>
                        <a:gd name="T1" fmla="*/ 24 h 66"/>
                        <a:gd name="T2" fmla="*/ 53 w 72"/>
                        <a:gd name="T3" fmla="*/ 14 h 66"/>
                        <a:gd name="T4" fmla="*/ 47 w 72"/>
                        <a:gd name="T5" fmla="*/ 5 h 66"/>
                        <a:gd name="T6" fmla="*/ 40 w 72"/>
                        <a:gd name="T7" fmla="*/ 3 h 66"/>
                        <a:gd name="T8" fmla="*/ 25 w 72"/>
                        <a:gd name="T9" fmla="*/ 0 h 66"/>
                        <a:gd name="T10" fmla="*/ 8 w 72"/>
                        <a:gd name="T11" fmla="*/ 2 h 66"/>
                        <a:gd name="T12" fmla="*/ 3 w 72"/>
                        <a:gd name="T13" fmla="*/ 4 h 66"/>
                        <a:gd name="T14" fmla="*/ 0 w 72"/>
                        <a:gd name="T15" fmla="*/ 9 h 66"/>
                        <a:gd name="T16" fmla="*/ 1 w 72"/>
                        <a:gd name="T17" fmla="*/ 18 h 66"/>
                        <a:gd name="T18" fmla="*/ 6 w 72"/>
                        <a:gd name="T19" fmla="*/ 27 h 66"/>
                        <a:gd name="T20" fmla="*/ 14 w 72"/>
                        <a:gd name="T21" fmla="*/ 31 h 66"/>
                        <a:gd name="T22" fmla="*/ 19 w 72"/>
                        <a:gd name="T23" fmla="*/ 34 h 66"/>
                        <a:gd name="T24" fmla="*/ 16 w 72"/>
                        <a:gd name="T25" fmla="*/ 45 h 66"/>
                        <a:gd name="T26" fmla="*/ 20 w 72"/>
                        <a:gd name="T27" fmla="*/ 61 h 66"/>
                        <a:gd name="T28" fmla="*/ 32 w 72"/>
                        <a:gd name="T29" fmla="*/ 57 h 66"/>
                        <a:gd name="T30" fmla="*/ 71 w 72"/>
                        <a:gd name="T31" fmla="*/ 65 h 66"/>
                        <a:gd name="T32" fmla="*/ 69 w 72"/>
                        <a:gd name="T33" fmla="*/ 24 h 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72" h="66">
                          <a:moveTo>
                            <a:pt x="69" y="24"/>
                          </a:moveTo>
                          <a:lnTo>
                            <a:pt x="53" y="14"/>
                          </a:lnTo>
                          <a:lnTo>
                            <a:pt x="47" y="5"/>
                          </a:lnTo>
                          <a:lnTo>
                            <a:pt x="40" y="3"/>
                          </a:lnTo>
                          <a:lnTo>
                            <a:pt x="25" y="0"/>
                          </a:lnTo>
                          <a:lnTo>
                            <a:pt x="8" y="2"/>
                          </a:lnTo>
                          <a:lnTo>
                            <a:pt x="3" y="4"/>
                          </a:lnTo>
                          <a:lnTo>
                            <a:pt x="0" y="9"/>
                          </a:lnTo>
                          <a:lnTo>
                            <a:pt x="1" y="18"/>
                          </a:lnTo>
                          <a:lnTo>
                            <a:pt x="6" y="27"/>
                          </a:lnTo>
                          <a:lnTo>
                            <a:pt x="14" y="31"/>
                          </a:lnTo>
                          <a:lnTo>
                            <a:pt x="19" y="34"/>
                          </a:lnTo>
                          <a:lnTo>
                            <a:pt x="16" y="45"/>
                          </a:lnTo>
                          <a:lnTo>
                            <a:pt x="20" y="61"/>
                          </a:lnTo>
                          <a:lnTo>
                            <a:pt x="32" y="57"/>
                          </a:lnTo>
                          <a:lnTo>
                            <a:pt x="71" y="65"/>
                          </a:lnTo>
                          <a:lnTo>
                            <a:pt x="69" y="24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194716" name="Group 156"/>
              <p:cNvGrpSpPr>
                <a:grpSpLocks/>
              </p:cNvGrpSpPr>
              <p:nvPr/>
            </p:nvGrpSpPr>
            <p:grpSpPr bwMode="auto">
              <a:xfrm>
                <a:off x="3159" y="2227"/>
                <a:ext cx="515" cy="458"/>
                <a:chOff x="3159" y="2227"/>
                <a:chExt cx="515" cy="458"/>
              </a:xfrm>
            </p:grpSpPr>
            <p:grpSp>
              <p:nvGrpSpPr>
                <p:cNvPr id="194717" name="Group 157"/>
                <p:cNvGrpSpPr>
                  <a:grpSpLocks/>
                </p:cNvGrpSpPr>
                <p:nvPr/>
              </p:nvGrpSpPr>
              <p:grpSpPr bwMode="auto">
                <a:xfrm>
                  <a:off x="3159" y="2227"/>
                  <a:ext cx="515" cy="458"/>
                  <a:chOff x="3159" y="2227"/>
                  <a:chExt cx="515" cy="458"/>
                </a:xfrm>
              </p:grpSpPr>
              <p:grpSp>
                <p:nvGrpSpPr>
                  <p:cNvPr id="194718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3159" y="2227"/>
                    <a:ext cx="515" cy="458"/>
                    <a:chOff x="3159" y="2227"/>
                    <a:chExt cx="515" cy="458"/>
                  </a:xfrm>
                </p:grpSpPr>
                <p:grpSp>
                  <p:nvGrpSpPr>
                    <p:cNvPr id="194719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92" y="2227"/>
                      <a:ext cx="182" cy="203"/>
                      <a:chOff x="3492" y="2227"/>
                      <a:chExt cx="182" cy="203"/>
                    </a:xfrm>
                  </p:grpSpPr>
                  <p:grpSp>
                    <p:nvGrpSpPr>
                      <p:cNvPr id="194720" name="Group 1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92" y="2249"/>
                        <a:ext cx="144" cy="181"/>
                        <a:chOff x="3492" y="2249"/>
                        <a:chExt cx="144" cy="181"/>
                      </a:xfrm>
                    </p:grpSpPr>
                    <p:grpSp>
                      <p:nvGrpSpPr>
                        <p:cNvPr id="194721" name="Group 1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07" y="2347"/>
                          <a:ext cx="78" cy="52"/>
                          <a:chOff x="3507" y="2347"/>
                          <a:chExt cx="78" cy="52"/>
                        </a:xfrm>
                      </p:grpSpPr>
                      <p:sp>
                        <p:nvSpPr>
                          <p:cNvPr id="194722" name="Freeform 16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7" y="2347"/>
                            <a:ext cx="78" cy="52"/>
                          </a:xfrm>
                          <a:custGeom>
                            <a:avLst/>
                            <a:gdLst>
                              <a:gd name="T0" fmla="*/ 77 w 78"/>
                              <a:gd name="T1" fmla="*/ 22 h 52"/>
                              <a:gd name="T2" fmla="*/ 68 w 78"/>
                              <a:gd name="T3" fmla="*/ 27 h 52"/>
                              <a:gd name="T4" fmla="*/ 59 w 78"/>
                              <a:gd name="T5" fmla="*/ 32 h 52"/>
                              <a:gd name="T6" fmla="*/ 51 w 78"/>
                              <a:gd name="T7" fmla="*/ 40 h 52"/>
                              <a:gd name="T8" fmla="*/ 46 w 78"/>
                              <a:gd name="T9" fmla="*/ 51 h 52"/>
                              <a:gd name="T10" fmla="*/ 35 w 78"/>
                              <a:gd name="T11" fmla="*/ 50 h 52"/>
                              <a:gd name="T12" fmla="*/ 9 w 78"/>
                              <a:gd name="T13" fmla="*/ 41 h 52"/>
                              <a:gd name="T14" fmla="*/ 0 w 78"/>
                              <a:gd name="T15" fmla="*/ 26 h 52"/>
                              <a:gd name="T16" fmla="*/ 12 w 78"/>
                              <a:gd name="T17" fmla="*/ 1 h 52"/>
                              <a:gd name="T18" fmla="*/ 50 w 78"/>
                              <a:gd name="T19" fmla="*/ 0 h 52"/>
                              <a:gd name="T20" fmla="*/ 69 w 78"/>
                              <a:gd name="T21" fmla="*/ 7 h 52"/>
                              <a:gd name="T22" fmla="*/ 77 w 78"/>
                              <a:gd name="T23" fmla="*/ 22 h 5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78" h="52">
                                <a:moveTo>
                                  <a:pt x="77" y="22"/>
                                </a:moveTo>
                                <a:lnTo>
                                  <a:pt x="68" y="27"/>
                                </a:lnTo>
                                <a:lnTo>
                                  <a:pt x="59" y="32"/>
                                </a:lnTo>
                                <a:lnTo>
                                  <a:pt x="51" y="40"/>
                                </a:lnTo>
                                <a:lnTo>
                                  <a:pt x="46" y="51"/>
                                </a:lnTo>
                                <a:lnTo>
                                  <a:pt x="35" y="50"/>
                                </a:lnTo>
                                <a:lnTo>
                                  <a:pt x="9" y="41"/>
                                </a:lnTo>
                                <a:lnTo>
                                  <a:pt x="0" y="26"/>
                                </a:lnTo>
                                <a:lnTo>
                                  <a:pt x="12" y="1"/>
                                </a:lnTo>
                                <a:lnTo>
                                  <a:pt x="50" y="0"/>
                                </a:lnTo>
                                <a:lnTo>
                                  <a:pt x="69" y="7"/>
                                </a:lnTo>
                                <a:lnTo>
                                  <a:pt x="77" y="22"/>
                                </a:lnTo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23" name="Freeform 16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3" y="2358"/>
                            <a:ext cx="12" cy="28"/>
                          </a:xfrm>
                          <a:custGeom>
                            <a:avLst/>
                            <a:gdLst>
                              <a:gd name="T0" fmla="*/ 11 w 12"/>
                              <a:gd name="T1" fmla="*/ 0 h 28"/>
                              <a:gd name="T2" fmla="*/ 3 w 12"/>
                              <a:gd name="T3" fmla="*/ 11 h 28"/>
                              <a:gd name="T4" fmla="*/ 0 w 12"/>
                              <a:gd name="T5" fmla="*/ 27 h 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12" h="28">
                                <a:moveTo>
                                  <a:pt x="11" y="0"/>
                                </a:moveTo>
                                <a:lnTo>
                                  <a:pt x="3" y="11"/>
                                </a:lnTo>
                                <a:lnTo>
                                  <a:pt x="0" y="27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24" name="Freeform 16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7" y="2360"/>
                            <a:ext cx="16" cy="30"/>
                          </a:xfrm>
                          <a:custGeom>
                            <a:avLst/>
                            <a:gdLst>
                              <a:gd name="T0" fmla="*/ 15 w 16"/>
                              <a:gd name="T1" fmla="*/ 0 h 30"/>
                              <a:gd name="T2" fmla="*/ 2 w 16"/>
                              <a:gd name="T3" fmla="*/ 13 h 30"/>
                              <a:gd name="T4" fmla="*/ 0 w 16"/>
                              <a:gd name="T5" fmla="*/ 29 h 3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15" y="0"/>
                                </a:moveTo>
                                <a:lnTo>
                                  <a:pt x="2" y="13"/>
                                </a:lnTo>
                                <a:lnTo>
                                  <a:pt x="0" y="2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94725" name="Freeform 1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92" y="2249"/>
                          <a:ext cx="144" cy="181"/>
                        </a:xfrm>
                        <a:custGeom>
                          <a:avLst/>
                          <a:gdLst>
                            <a:gd name="T0" fmla="*/ 3 w 144"/>
                            <a:gd name="T1" fmla="*/ 130 h 181"/>
                            <a:gd name="T2" fmla="*/ 8 w 144"/>
                            <a:gd name="T3" fmla="*/ 106 h 181"/>
                            <a:gd name="T4" fmla="*/ 7 w 144"/>
                            <a:gd name="T5" fmla="*/ 81 h 181"/>
                            <a:gd name="T6" fmla="*/ 2 w 144"/>
                            <a:gd name="T7" fmla="*/ 63 h 181"/>
                            <a:gd name="T8" fmla="*/ 1 w 144"/>
                            <a:gd name="T9" fmla="*/ 42 h 181"/>
                            <a:gd name="T10" fmla="*/ 10 w 144"/>
                            <a:gd name="T11" fmla="*/ 35 h 181"/>
                            <a:gd name="T12" fmla="*/ 27 w 144"/>
                            <a:gd name="T13" fmla="*/ 35 h 181"/>
                            <a:gd name="T14" fmla="*/ 42 w 144"/>
                            <a:gd name="T15" fmla="*/ 29 h 181"/>
                            <a:gd name="T16" fmla="*/ 59 w 144"/>
                            <a:gd name="T17" fmla="*/ 9 h 181"/>
                            <a:gd name="T18" fmla="*/ 80 w 144"/>
                            <a:gd name="T19" fmla="*/ 1 h 181"/>
                            <a:gd name="T20" fmla="*/ 104 w 144"/>
                            <a:gd name="T21" fmla="*/ 2 h 181"/>
                            <a:gd name="T22" fmla="*/ 120 w 144"/>
                            <a:gd name="T23" fmla="*/ 11 h 181"/>
                            <a:gd name="T24" fmla="*/ 135 w 144"/>
                            <a:gd name="T25" fmla="*/ 31 h 181"/>
                            <a:gd name="T26" fmla="*/ 143 w 144"/>
                            <a:gd name="T27" fmla="*/ 56 h 181"/>
                            <a:gd name="T28" fmla="*/ 139 w 144"/>
                            <a:gd name="T29" fmla="*/ 86 h 181"/>
                            <a:gd name="T30" fmla="*/ 124 w 144"/>
                            <a:gd name="T31" fmla="*/ 113 h 181"/>
                            <a:gd name="T32" fmla="*/ 136 w 144"/>
                            <a:gd name="T33" fmla="*/ 130 h 181"/>
                            <a:gd name="T34" fmla="*/ 136 w 144"/>
                            <a:gd name="T35" fmla="*/ 144 h 181"/>
                            <a:gd name="T36" fmla="*/ 133 w 144"/>
                            <a:gd name="T37" fmla="*/ 155 h 181"/>
                            <a:gd name="T38" fmla="*/ 126 w 144"/>
                            <a:gd name="T39" fmla="*/ 171 h 181"/>
                            <a:gd name="T40" fmla="*/ 110 w 144"/>
                            <a:gd name="T41" fmla="*/ 180 h 181"/>
                            <a:gd name="T42" fmla="*/ 96 w 144"/>
                            <a:gd name="T43" fmla="*/ 169 h 181"/>
                            <a:gd name="T44" fmla="*/ 102 w 144"/>
                            <a:gd name="T45" fmla="*/ 140 h 181"/>
                            <a:gd name="T46" fmla="*/ 93 w 144"/>
                            <a:gd name="T47" fmla="*/ 126 h 181"/>
                            <a:gd name="T48" fmla="*/ 82 w 144"/>
                            <a:gd name="T49" fmla="*/ 115 h 181"/>
                            <a:gd name="T50" fmla="*/ 66 w 144"/>
                            <a:gd name="T51" fmla="*/ 107 h 181"/>
                            <a:gd name="T52" fmla="*/ 33 w 144"/>
                            <a:gd name="T53" fmla="*/ 111 h 181"/>
                            <a:gd name="T54" fmla="*/ 25 w 144"/>
                            <a:gd name="T55" fmla="*/ 125 h 181"/>
                            <a:gd name="T56" fmla="*/ 31 w 144"/>
                            <a:gd name="T57" fmla="*/ 136 h 181"/>
                            <a:gd name="T58" fmla="*/ 48 w 144"/>
                            <a:gd name="T59" fmla="*/ 139 h 181"/>
                            <a:gd name="T60" fmla="*/ 61 w 144"/>
                            <a:gd name="T61" fmla="*/ 149 h 181"/>
                            <a:gd name="T62" fmla="*/ 52 w 144"/>
                            <a:gd name="T63" fmla="*/ 167 h 18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</a:cxnLst>
                          <a:rect l="0" t="0" r="r" b="b"/>
                          <a:pathLst>
                            <a:path w="144" h="181">
                              <a:moveTo>
                                <a:pt x="5" y="142"/>
                              </a:moveTo>
                              <a:lnTo>
                                <a:pt x="3" y="130"/>
                              </a:lnTo>
                              <a:lnTo>
                                <a:pt x="4" y="117"/>
                              </a:lnTo>
                              <a:lnTo>
                                <a:pt x="8" y="106"/>
                              </a:lnTo>
                              <a:lnTo>
                                <a:pt x="6" y="92"/>
                              </a:lnTo>
                              <a:lnTo>
                                <a:pt x="7" y="81"/>
                              </a:lnTo>
                              <a:lnTo>
                                <a:pt x="3" y="74"/>
                              </a:lnTo>
                              <a:lnTo>
                                <a:pt x="2" y="63"/>
                              </a:lnTo>
                              <a:lnTo>
                                <a:pt x="0" y="52"/>
                              </a:lnTo>
                              <a:lnTo>
                                <a:pt x="1" y="42"/>
                              </a:lnTo>
                              <a:lnTo>
                                <a:pt x="4" y="38"/>
                              </a:lnTo>
                              <a:lnTo>
                                <a:pt x="10" y="35"/>
                              </a:lnTo>
                              <a:lnTo>
                                <a:pt x="20" y="33"/>
                              </a:lnTo>
                              <a:lnTo>
                                <a:pt x="27" y="35"/>
                              </a:lnTo>
                              <a:lnTo>
                                <a:pt x="38" y="39"/>
                              </a:lnTo>
                              <a:lnTo>
                                <a:pt x="42" y="29"/>
                              </a:lnTo>
                              <a:lnTo>
                                <a:pt x="49" y="20"/>
                              </a:lnTo>
                              <a:lnTo>
                                <a:pt x="59" y="9"/>
                              </a:lnTo>
                              <a:lnTo>
                                <a:pt x="70" y="4"/>
                              </a:lnTo>
                              <a:lnTo>
                                <a:pt x="80" y="1"/>
                              </a:lnTo>
                              <a:lnTo>
                                <a:pt x="93" y="0"/>
                              </a:lnTo>
                              <a:lnTo>
                                <a:pt x="104" y="2"/>
                              </a:lnTo>
                              <a:lnTo>
                                <a:pt x="112" y="5"/>
                              </a:lnTo>
                              <a:lnTo>
                                <a:pt x="120" y="11"/>
                              </a:lnTo>
                              <a:lnTo>
                                <a:pt x="128" y="20"/>
                              </a:lnTo>
                              <a:lnTo>
                                <a:pt x="135" y="31"/>
                              </a:lnTo>
                              <a:lnTo>
                                <a:pt x="140" y="41"/>
                              </a:lnTo>
                              <a:lnTo>
                                <a:pt x="143" y="56"/>
                              </a:lnTo>
                              <a:lnTo>
                                <a:pt x="143" y="70"/>
                              </a:lnTo>
                              <a:lnTo>
                                <a:pt x="139" y="86"/>
                              </a:lnTo>
                              <a:lnTo>
                                <a:pt x="132" y="102"/>
                              </a:lnTo>
                              <a:lnTo>
                                <a:pt x="124" y="113"/>
                              </a:lnTo>
                              <a:lnTo>
                                <a:pt x="129" y="120"/>
                              </a:lnTo>
                              <a:lnTo>
                                <a:pt x="136" y="130"/>
                              </a:lnTo>
                              <a:lnTo>
                                <a:pt x="139" y="138"/>
                              </a:lnTo>
                              <a:lnTo>
                                <a:pt x="136" y="144"/>
                              </a:lnTo>
                              <a:lnTo>
                                <a:pt x="129" y="149"/>
                              </a:lnTo>
                              <a:lnTo>
                                <a:pt x="133" y="155"/>
                              </a:lnTo>
                              <a:lnTo>
                                <a:pt x="131" y="163"/>
                              </a:lnTo>
                              <a:lnTo>
                                <a:pt x="126" y="171"/>
                              </a:lnTo>
                              <a:lnTo>
                                <a:pt x="119" y="178"/>
                              </a:lnTo>
                              <a:lnTo>
                                <a:pt x="110" y="180"/>
                              </a:lnTo>
                              <a:lnTo>
                                <a:pt x="101" y="177"/>
                              </a:lnTo>
                              <a:lnTo>
                                <a:pt x="96" y="169"/>
                              </a:lnTo>
                              <a:lnTo>
                                <a:pt x="99" y="155"/>
                              </a:lnTo>
                              <a:lnTo>
                                <a:pt x="102" y="140"/>
                              </a:lnTo>
                              <a:lnTo>
                                <a:pt x="99" y="131"/>
                              </a:lnTo>
                              <a:lnTo>
                                <a:pt x="93" y="126"/>
                              </a:lnTo>
                              <a:lnTo>
                                <a:pt x="84" y="123"/>
                              </a:lnTo>
                              <a:lnTo>
                                <a:pt x="82" y="115"/>
                              </a:lnTo>
                              <a:lnTo>
                                <a:pt x="76" y="110"/>
                              </a:lnTo>
                              <a:lnTo>
                                <a:pt x="66" y="107"/>
                              </a:lnTo>
                              <a:lnTo>
                                <a:pt x="40" y="108"/>
                              </a:lnTo>
                              <a:lnTo>
                                <a:pt x="33" y="111"/>
                              </a:lnTo>
                              <a:lnTo>
                                <a:pt x="27" y="116"/>
                              </a:lnTo>
                              <a:lnTo>
                                <a:pt x="25" y="125"/>
                              </a:lnTo>
                              <a:lnTo>
                                <a:pt x="27" y="132"/>
                              </a:lnTo>
                              <a:lnTo>
                                <a:pt x="31" y="136"/>
                              </a:lnTo>
                              <a:lnTo>
                                <a:pt x="39" y="136"/>
                              </a:lnTo>
                              <a:lnTo>
                                <a:pt x="48" y="139"/>
                              </a:lnTo>
                              <a:lnTo>
                                <a:pt x="57" y="143"/>
                              </a:lnTo>
                              <a:lnTo>
                                <a:pt x="61" y="149"/>
                              </a:lnTo>
                              <a:lnTo>
                                <a:pt x="60" y="159"/>
                              </a:lnTo>
                              <a:lnTo>
                                <a:pt x="52" y="167"/>
                              </a:lnTo>
                              <a:lnTo>
                                <a:pt x="5" y="142"/>
                              </a:lnTo>
                            </a:path>
                          </a:pathLst>
                        </a:custGeom>
                        <a:solidFill>
                          <a:srgbClr val="FFB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94726" name="Group 1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07" y="2227"/>
                        <a:ext cx="167" cy="125"/>
                        <a:chOff x="3507" y="2227"/>
                        <a:chExt cx="167" cy="125"/>
                      </a:xfrm>
                    </p:grpSpPr>
                    <p:grpSp>
                      <p:nvGrpSpPr>
                        <p:cNvPr id="194727" name="Group 16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07" y="2227"/>
                          <a:ext cx="167" cy="103"/>
                          <a:chOff x="3507" y="2227"/>
                          <a:chExt cx="167" cy="103"/>
                        </a:xfrm>
                      </p:grpSpPr>
                      <p:sp>
                        <p:nvSpPr>
                          <p:cNvPr id="194728" name="Freeform 16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7" y="2300"/>
                            <a:ext cx="7" cy="12"/>
                          </a:xfrm>
                          <a:custGeom>
                            <a:avLst/>
                            <a:gdLst>
                              <a:gd name="T0" fmla="*/ 0 w 7"/>
                              <a:gd name="T1" fmla="*/ 11 h 12"/>
                              <a:gd name="T2" fmla="*/ 6 w 7"/>
                              <a:gd name="T3" fmla="*/ 0 h 1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" h="12">
                                <a:moveTo>
                                  <a:pt x="0" y="11"/>
                                </a:moveTo>
                                <a:lnTo>
                                  <a:pt x="6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29" name="Freeform 16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13" y="2227"/>
                            <a:ext cx="53" cy="57"/>
                          </a:xfrm>
                          <a:custGeom>
                            <a:avLst/>
                            <a:gdLst>
                              <a:gd name="T0" fmla="*/ 0 w 53"/>
                              <a:gd name="T1" fmla="*/ 56 h 57"/>
                              <a:gd name="T2" fmla="*/ 7 w 53"/>
                              <a:gd name="T3" fmla="*/ 27 h 57"/>
                              <a:gd name="T4" fmla="*/ 11 w 53"/>
                              <a:gd name="T5" fmla="*/ 19 h 57"/>
                              <a:gd name="T6" fmla="*/ 18 w 53"/>
                              <a:gd name="T7" fmla="*/ 14 h 57"/>
                              <a:gd name="T8" fmla="*/ 29 w 53"/>
                              <a:gd name="T9" fmla="*/ 11 h 57"/>
                              <a:gd name="T10" fmla="*/ 37 w 53"/>
                              <a:gd name="T11" fmla="*/ 9 h 57"/>
                              <a:gd name="T12" fmla="*/ 45 w 53"/>
                              <a:gd name="T13" fmla="*/ 6 h 57"/>
                              <a:gd name="T14" fmla="*/ 52 w 53"/>
                              <a:gd name="T15" fmla="*/ 0 h 5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53" h="57">
                                <a:moveTo>
                                  <a:pt x="0" y="56"/>
                                </a:moveTo>
                                <a:lnTo>
                                  <a:pt x="7" y="27"/>
                                </a:lnTo>
                                <a:lnTo>
                                  <a:pt x="11" y="19"/>
                                </a:lnTo>
                                <a:lnTo>
                                  <a:pt x="18" y="14"/>
                                </a:lnTo>
                                <a:lnTo>
                                  <a:pt x="29" y="11"/>
                                </a:lnTo>
                                <a:lnTo>
                                  <a:pt x="37" y="9"/>
                                </a:lnTo>
                                <a:lnTo>
                                  <a:pt x="45" y="6"/>
                                </a:lnTo>
                                <a:lnTo>
                                  <a:pt x="52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0" name="Freeform 17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22" y="2243"/>
                            <a:ext cx="40" cy="51"/>
                          </a:xfrm>
                          <a:custGeom>
                            <a:avLst/>
                            <a:gdLst>
                              <a:gd name="T0" fmla="*/ 39 w 40"/>
                              <a:gd name="T1" fmla="*/ 0 h 51"/>
                              <a:gd name="T2" fmla="*/ 29 w 40"/>
                              <a:gd name="T3" fmla="*/ 0 h 51"/>
                              <a:gd name="T4" fmla="*/ 21 w 40"/>
                              <a:gd name="T5" fmla="*/ 5 h 51"/>
                              <a:gd name="T6" fmla="*/ 19 w 40"/>
                              <a:gd name="T7" fmla="*/ 13 h 51"/>
                              <a:gd name="T8" fmla="*/ 14 w 40"/>
                              <a:gd name="T9" fmla="*/ 29 h 51"/>
                              <a:gd name="T10" fmla="*/ 0 w 40"/>
                              <a:gd name="T11" fmla="*/ 50 h 5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40" h="51">
                                <a:moveTo>
                                  <a:pt x="39" y="0"/>
                                </a:moveTo>
                                <a:lnTo>
                                  <a:pt x="29" y="0"/>
                                </a:lnTo>
                                <a:lnTo>
                                  <a:pt x="21" y="5"/>
                                </a:lnTo>
                                <a:lnTo>
                                  <a:pt x="19" y="13"/>
                                </a:lnTo>
                                <a:lnTo>
                                  <a:pt x="14" y="29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1" name="Freeform 17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77" y="2234"/>
                            <a:ext cx="64" cy="19"/>
                          </a:xfrm>
                          <a:custGeom>
                            <a:avLst/>
                            <a:gdLst>
                              <a:gd name="T0" fmla="*/ 0 w 64"/>
                              <a:gd name="T1" fmla="*/ 18 h 19"/>
                              <a:gd name="T2" fmla="*/ 10 w 64"/>
                              <a:gd name="T3" fmla="*/ 9 h 19"/>
                              <a:gd name="T4" fmla="*/ 19 w 64"/>
                              <a:gd name="T5" fmla="*/ 2 h 19"/>
                              <a:gd name="T6" fmla="*/ 27 w 64"/>
                              <a:gd name="T7" fmla="*/ 0 h 19"/>
                              <a:gd name="T8" fmla="*/ 36 w 64"/>
                              <a:gd name="T9" fmla="*/ 1 h 19"/>
                              <a:gd name="T10" fmla="*/ 50 w 64"/>
                              <a:gd name="T11" fmla="*/ 5 h 19"/>
                              <a:gd name="T12" fmla="*/ 63 w 64"/>
                              <a:gd name="T13" fmla="*/ 10 h 1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64" h="19">
                                <a:moveTo>
                                  <a:pt x="0" y="18"/>
                                </a:moveTo>
                                <a:lnTo>
                                  <a:pt x="10" y="9"/>
                                </a:lnTo>
                                <a:lnTo>
                                  <a:pt x="19" y="2"/>
                                </a:lnTo>
                                <a:lnTo>
                                  <a:pt x="27" y="0"/>
                                </a:lnTo>
                                <a:lnTo>
                                  <a:pt x="36" y="1"/>
                                </a:lnTo>
                                <a:lnTo>
                                  <a:pt x="50" y="5"/>
                                </a:lnTo>
                                <a:lnTo>
                                  <a:pt x="63" y="1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2" name="Freeform 17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4" y="2265"/>
                            <a:ext cx="111" cy="14"/>
                          </a:xfrm>
                          <a:custGeom>
                            <a:avLst/>
                            <a:gdLst>
                              <a:gd name="T0" fmla="*/ 0 w 111"/>
                              <a:gd name="T1" fmla="*/ 12 h 14"/>
                              <a:gd name="T2" fmla="*/ 9 w 111"/>
                              <a:gd name="T3" fmla="*/ 5 h 14"/>
                              <a:gd name="T4" fmla="*/ 17 w 111"/>
                              <a:gd name="T5" fmla="*/ 2 h 14"/>
                              <a:gd name="T6" fmla="*/ 29 w 111"/>
                              <a:gd name="T7" fmla="*/ 0 h 14"/>
                              <a:gd name="T8" fmla="*/ 41 w 111"/>
                              <a:gd name="T9" fmla="*/ 1 h 14"/>
                              <a:gd name="T10" fmla="*/ 51 w 111"/>
                              <a:gd name="T11" fmla="*/ 6 h 14"/>
                              <a:gd name="T12" fmla="*/ 62 w 111"/>
                              <a:gd name="T13" fmla="*/ 11 h 14"/>
                              <a:gd name="T14" fmla="*/ 73 w 111"/>
                              <a:gd name="T15" fmla="*/ 13 h 14"/>
                              <a:gd name="T16" fmla="*/ 85 w 111"/>
                              <a:gd name="T17" fmla="*/ 10 h 14"/>
                              <a:gd name="T18" fmla="*/ 96 w 111"/>
                              <a:gd name="T19" fmla="*/ 8 h 14"/>
                              <a:gd name="T20" fmla="*/ 110 w 111"/>
                              <a:gd name="T21" fmla="*/ 9 h 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11" h="14">
                                <a:moveTo>
                                  <a:pt x="0" y="12"/>
                                </a:moveTo>
                                <a:lnTo>
                                  <a:pt x="9" y="5"/>
                                </a:lnTo>
                                <a:lnTo>
                                  <a:pt x="17" y="2"/>
                                </a:lnTo>
                                <a:lnTo>
                                  <a:pt x="29" y="0"/>
                                </a:lnTo>
                                <a:lnTo>
                                  <a:pt x="41" y="1"/>
                                </a:lnTo>
                                <a:lnTo>
                                  <a:pt x="51" y="6"/>
                                </a:lnTo>
                                <a:lnTo>
                                  <a:pt x="62" y="11"/>
                                </a:lnTo>
                                <a:lnTo>
                                  <a:pt x="73" y="13"/>
                                </a:lnTo>
                                <a:lnTo>
                                  <a:pt x="85" y="10"/>
                                </a:lnTo>
                                <a:lnTo>
                                  <a:pt x="96" y="8"/>
                                </a:lnTo>
                                <a:lnTo>
                                  <a:pt x="110" y="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3" name="Freeform 17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87" y="2287"/>
                            <a:ext cx="87" cy="20"/>
                          </a:xfrm>
                          <a:custGeom>
                            <a:avLst/>
                            <a:gdLst>
                              <a:gd name="T0" fmla="*/ 0 w 87"/>
                              <a:gd name="T1" fmla="*/ 0 h 20"/>
                              <a:gd name="T2" fmla="*/ 8 w 87"/>
                              <a:gd name="T3" fmla="*/ 6 h 20"/>
                              <a:gd name="T4" fmla="*/ 19 w 87"/>
                              <a:gd name="T5" fmla="*/ 14 h 20"/>
                              <a:gd name="T6" fmla="*/ 31 w 87"/>
                              <a:gd name="T7" fmla="*/ 17 h 20"/>
                              <a:gd name="T8" fmla="*/ 45 w 87"/>
                              <a:gd name="T9" fmla="*/ 18 h 20"/>
                              <a:gd name="T10" fmla="*/ 55 w 87"/>
                              <a:gd name="T11" fmla="*/ 16 h 20"/>
                              <a:gd name="T12" fmla="*/ 67 w 87"/>
                              <a:gd name="T13" fmla="*/ 14 h 20"/>
                              <a:gd name="T14" fmla="*/ 86 w 87"/>
                              <a:gd name="T15" fmla="*/ 19 h 2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87" h="20">
                                <a:moveTo>
                                  <a:pt x="0" y="0"/>
                                </a:moveTo>
                                <a:lnTo>
                                  <a:pt x="8" y="6"/>
                                </a:lnTo>
                                <a:lnTo>
                                  <a:pt x="19" y="14"/>
                                </a:lnTo>
                                <a:lnTo>
                                  <a:pt x="31" y="17"/>
                                </a:lnTo>
                                <a:lnTo>
                                  <a:pt x="45" y="18"/>
                                </a:lnTo>
                                <a:lnTo>
                                  <a:pt x="55" y="16"/>
                                </a:lnTo>
                                <a:lnTo>
                                  <a:pt x="67" y="14"/>
                                </a:lnTo>
                                <a:lnTo>
                                  <a:pt x="86" y="1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4" name="Freeform 17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4" y="2284"/>
                            <a:ext cx="111" cy="46"/>
                          </a:xfrm>
                          <a:custGeom>
                            <a:avLst/>
                            <a:gdLst>
                              <a:gd name="T0" fmla="*/ 0 w 111"/>
                              <a:gd name="T1" fmla="*/ 7 h 46"/>
                              <a:gd name="T2" fmla="*/ 7 w 111"/>
                              <a:gd name="T3" fmla="*/ 3 h 46"/>
                              <a:gd name="T4" fmla="*/ 16 w 111"/>
                              <a:gd name="T5" fmla="*/ 0 h 46"/>
                              <a:gd name="T6" fmla="*/ 23 w 111"/>
                              <a:gd name="T7" fmla="*/ 2 h 46"/>
                              <a:gd name="T8" fmla="*/ 29 w 111"/>
                              <a:gd name="T9" fmla="*/ 6 h 46"/>
                              <a:gd name="T10" fmla="*/ 34 w 111"/>
                              <a:gd name="T11" fmla="*/ 12 h 46"/>
                              <a:gd name="T12" fmla="*/ 38 w 111"/>
                              <a:gd name="T13" fmla="*/ 20 h 46"/>
                              <a:gd name="T14" fmla="*/ 46 w 111"/>
                              <a:gd name="T15" fmla="*/ 27 h 46"/>
                              <a:gd name="T16" fmla="*/ 53 w 111"/>
                              <a:gd name="T17" fmla="*/ 31 h 46"/>
                              <a:gd name="T18" fmla="*/ 67 w 111"/>
                              <a:gd name="T19" fmla="*/ 38 h 46"/>
                              <a:gd name="T20" fmla="*/ 81 w 111"/>
                              <a:gd name="T21" fmla="*/ 42 h 46"/>
                              <a:gd name="T22" fmla="*/ 96 w 111"/>
                              <a:gd name="T23" fmla="*/ 45 h 46"/>
                              <a:gd name="T24" fmla="*/ 110 w 111"/>
                              <a:gd name="T25" fmla="*/ 41 h 4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</a:cxnLst>
                            <a:rect l="0" t="0" r="r" b="b"/>
                            <a:pathLst>
                              <a:path w="111" h="46">
                                <a:moveTo>
                                  <a:pt x="0" y="7"/>
                                </a:moveTo>
                                <a:lnTo>
                                  <a:pt x="7" y="3"/>
                                </a:lnTo>
                                <a:lnTo>
                                  <a:pt x="16" y="0"/>
                                </a:lnTo>
                                <a:lnTo>
                                  <a:pt x="23" y="2"/>
                                </a:lnTo>
                                <a:lnTo>
                                  <a:pt x="29" y="6"/>
                                </a:lnTo>
                                <a:lnTo>
                                  <a:pt x="34" y="12"/>
                                </a:lnTo>
                                <a:lnTo>
                                  <a:pt x="38" y="20"/>
                                </a:lnTo>
                                <a:lnTo>
                                  <a:pt x="46" y="27"/>
                                </a:lnTo>
                                <a:lnTo>
                                  <a:pt x="53" y="31"/>
                                </a:lnTo>
                                <a:lnTo>
                                  <a:pt x="67" y="38"/>
                                </a:lnTo>
                                <a:lnTo>
                                  <a:pt x="81" y="42"/>
                                </a:lnTo>
                                <a:lnTo>
                                  <a:pt x="96" y="45"/>
                                </a:lnTo>
                                <a:lnTo>
                                  <a:pt x="110" y="41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735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95" y="2334"/>
                          <a:ext cx="18" cy="18"/>
                          <a:chOff x="3595" y="2334"/>
                          <a:chExt cx="18" cy="18"/>
                        </a:xfrm>
                      </p:grpSpPr>
                      <p:sp>
                        <p:nvSpPr>
                          <p:cNvPr id="194736" name="Oval 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95" y="2334"/>
                            <a:ext cx="1" cy="12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37" name="Oval 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12" y="2340"/>
                            <a:ext cx="1" cy="12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94738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59" y="2387"/>
                      <a:ext cx="391" cy="298"/>
                      <a:chOff x="3159" y="2387"/>
                      <a:chExt cx="391" cy="298"/>
                    </a:xfrm>
                  </p:grpSpPr>
                  <p:grpSp>
                    <p:nvGrpSpPr>
                      <p:cNvPr id="194739" name="Group 1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159" y="2459"/>
                        <a:ext cx="324" cy="226"/>
                        <a:chOff x="3159" y="2459"/>
                        <a:chExt cx="324" cy="226"/>
                      </a:xfrm>
                    </p:grpSpPr>
                    <p:grpSp>
                      <p:nvGrpSpPr>
                        <p:cNvPr id="194740" name="Group 1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59" y="2548"/>
                          <a:ext cx="126" cy="137"/>
                          <a:chOff x="3159" y="2548"/>
                          <a:chExt cx="126" cy="137"/>
                        </a:xfrm>
                      </p:grpSpPr>
                      <p:sp>
                        <p:nvSpPr>
                          <p:cNvPr id="194741" name="Freeform 18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67" y="2548"/>
                            <a:ext cx="118" cy="135"/>
                          </a:xfrm>
                          <a:custGeom>
                            <a:avLst/>
                            <a:gdLst>
                              <a:gd name="T0" fmla="*/ 0 w 118"/>
                              <a:gd name="T1" fmla="*/ 12 h 135"/>
                              <a:gd name="T2" fmla="*/ 15 w 118"/>
                              <a:gd name="T3" fmla="*/ 66 h 135"/>
                              <a:gd name="T4" fmla="*/ 63 w 118"/>
                              <a:gd name="T5" fmla="*/ 132 h 135"/>
                              <a:gd name="T6" fmla="*/ 83 w 118"/>
                              <a:gd name="T7" fmla="*/ 129 h 135"/>
                              <a:gd name="T8" fmla="*/ 90 w 118"/>
                              <a:gd name="T9" fmla="*/ 132 h 135"/>
                              <a:gd name="T10" fmla="*/ 98 w 118"/>
                              <a:gd name="T11" fmla="*/ 134 h 135"/>
                              <a:gd name="T12" fmla="*/ 105 w 118"/>
                              <a:gd name="T13" fmla="*/ 130 h 135"/>
                              <a:gd name="T14" fmla="*/ 110 w 118"/>
                              <a:gd name="T15" fmla="*/ 123 h 135"/>
                              <a:gd name="T16" fmla="*/ 112 w 118"/>
                              <a:gd name="T17" fmla="*/ 105 h 135"/>
                              <a:gd name="T18" fmla="*/ 117 w 118"/>
                              <a:gd name="T19" fmla="*/ 97 h 135"/>
                              <a:gd name="T20" fmla="*/ 113 w 118"/>
                              <a:gd name="T21" fmla="*/ 56 h 135"/>
                              <a:gd name="T22" fmla="*/ 78 w 118"/>
                              <a:gd name="T23" fmla="*/ 39 h 135"/>
                              <a:gd name="T24" fmla="*/ 66 w 118"/>
                              <a:gd name="T25" fmla="*/ 24 h 135"/>
                              <a:gd name="T26" fmla="*/ 56 w 118"/>
                              <a:gd name="T27" fmla="*/ 22 h 135"/>
                              <a:gd name="T28" fmla="*/ 39 w 118"/>
                              <a:gd name="T29" fmla="*/ 21 h 135"/>
                              <a:gd name="T30" fmla="*/ 31 w 118"/>
                              <a:gd name="T31" fmla="*/ 11 h 135"/>
                              <a:gd name="T32" fmla="*/ 20 w 118"/>
                              <a:gd name="T33" fmla="*/ 3 h 135"/>
                              <a:gd name="T34" fmla="*/ 11 w 118"/>
                              <a:gd name="T35" fmla="*/ 0 h 135"/>
                              <a:gd name="T36" fmla="*/ 3 w 118"/>
                              <a:gd name="T37" fmla="*/ 2 h 135"/>
                              <a:gd name="T38" fmla="*/ 0 w 118"/>
                              <a:gd name="T39" fmla="*/ 12 h 13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</a:cxnLst>
                            <a:rect l="0" t="0" r="r" b="b"/>
                            <a:pathLst>
                              <a:path w="118" h="135">
                                <a:moveTo>
                                  <a:pt x="0" y="12"/>
                                </a:moveTo>
                                <a:lnTo>
                                  <a:pt x="15" y="66"/>
                                </a:lnTo>
                                <a:lnTo>
                                  <a:pt x="63" y="132"/>
                                </a:lnTo>
                                <a:lnTo>
                                  <a:pt x="83" y="129"/>
                                </a:lnTo>
                                <a:lnTo>
                                  <a:pt x="90" y="132"/>
                                </a:lnTo>
                                <a:lnTo>
                                  <a:pt x="98" y="134"/>
                                </a:lnTo>
                                <a:lnTo>
                                  <a:pt x="105" y="130"/>
                                </a:lnTo>
                                <a:lnTo>
                                  <a:pt x="110" y="123"/>
                                </a:lnTo>
                                <a:lnTo>
                                  <a:pt x="112" y="105"/>
                                </a:lnTo>
                                <a:lnTo>
                                  <a:pt x="117" y="97"/>
                                </a:lnTo>
                                <a:lnTo>
                                  <a:pt x="113" y="56"/>
                                </a:lnTo>
                                <a:lnTo>
                                  <a:pt x="78" y="39"/>
                                </a:lnTo>
                                <a:lnTo>
                                  <a:pt x="66" y="24"/>
                                </a:lnTo>
                                <a:lnTo>
                                  <a:pt x="56" y="22"/>
                                </a:lnTo>
                                <a:lnTo>
                                  <a:pt x="39" y="21"/>
                                </a:lnTo>
                                <a:lnTo>
                                  <a:pt x="31" y="11"/>
                                </a:lnTo>
                                <a:lnTo>
                                  <a:pt x="20" y="3"/>
                                </a:lnTo>
                                <a:lnTo>
                                  <a:pt x="11" y="0"/>
                                </a:lnTo>
                                <a:lnTo>
                                  <a:pt x="3" y="2"/>
                                </a:lnTo>
                                <a:lnTo>
                                  <a:pt x="0" y="12"/>
                                </a:lnTo>
                              </a:path>
                            </a:pathLst>
                          </a:custGeom>
                          <a:solidFill>
                            <a:srgbClr val="BF7F1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42" name="Freeform 18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85" y="2566"/>
                            <a:ext cx="67" cy="111"/>
                          </a:xfrm>
                          <a:custGeom>
                            <a:avLst/>
                            <a:gdLst>
                              <a:gd name="T0" fmla="*/ 15 w 67"/>
                              <a:gd name="T1" fmla="*/ 0 h 111"/>
                              <a:gd name="T2" fmla="*/ 2 w 67"/>
                              <a:gd name="T3" fmla="*/ 1 h 111"/>
                              <a:gd name="T4" fmla="*/ 0 w 67"/>
                              <a:gd name="T5" fmla="*/ 9 h 111"/>
                              <a:gd name="T6" fmla="*/ 0 w 67"/>
                              <a:gd name="T7" fmla="*/ 22 h 111"/>
                              <a:gd name="T8" fmla="*/ 4 w 67"/>
                              <a:gd name="T9" fmla="*/ 32 h 111"/>
                              <a:gd name="T10" fmla="*/ 14 w 67"/>
                              <a:gd name="T11" fmla="*/ 39 h 111"/>
                              <a:gd name="T12" fmla="*/ 24 w 67"/>
                              <a:gd name="T13" fmla="*/ 57 h 111"/>
                              <a:gd name="T14" fmla="*/ 27 w 67"/>
                              <a:gd name="T15" fmla="*/ 65 h 111"/>
                              <a:gd name="T16" fmla="*/ 33 w 67"/>
                              <a:gd name="T17" fmla="*/ 71 h 111"/>
                              <a:gd name="T18" fmla="*/ 34 w 67"/>
                              <a:gd name="T19" fmla="*/ 78 h 111"/>
                              <a:gd name="T20" fmla="*/ 54 w 67"/>
                              <a:gd name="T21" fmla="*/ 90 h 111"/>
                              <a:gd name="T22" fmla="*/ 66 w 67"/>
                              <a:gd name="T23" fmla="*/ 110 h 11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67" h="111">
                                <a:moveTo>
                                  <a:pt x="15" y="0"/>
                                </a:moveTo>
                                <a:lnTo>
                                  <a:pt x="2" y="1"/>
                                </a:lnTo>
                                <a:lnTo>
                                  <a:pt x="0" y="9"/>
                                </a:lnTo>
                                <a:lnTo>
                                  <a:pt x="0" y="22"/>
                                </a:lnTo>
                                <a:lnTo>
                                  <a:pt x="4" y="32"/>
                                </a:lnTo>
                                <a:lnTo>
                                  <a:pt x="14" y="39"/>
                                </a:lnTo>
                                <a:lnTo>
                                  <a:pt x="24" y="57"/>
                                </a:lnTo>
                                <a:lnTo>
                                  <a:pt x="27" y="65"/>
                                </a:lnTo>
                                <a:lnTo>
                                  <a:pt x="33" y="71"/>
                                </a:lnTo>
                                <a:lnTo>
                                  <a:pt x="34" y="78"/>
                                </a:lnTo>
                                <a:lnTo>
                                  <a:pt x="54" y="90"/>
                                </a:lnTo>
                                <a:lnTo>
                                  <a:pt x="66" y="11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grpSp>
                        <p:nvGrpSpPr>
                          <p:cNvPr id="194743" name="Group 18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59" y="2556"/>
                            <a:ext cx="75" cy="129"/>
                            <a:chOff x="3159" y="2556"/>
                            <a:chExt cx="75" cy="129"/>
                          </a:xfrm>
                        </p:grpSpPr>
                        <p:sp>
                          <p:nvSpPr>
                            <p:cNvPr id="194744" name="Freeform 18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59" y="2556"/>
                              <a:ext cx="75" cy="129"/>
                            </a:xfrm>
                            <a:custGeom>
                              <a:avLst/>
                              <a:gdLst>
                                <a:gd name="T0" fmla="*/ 6 w 75"/>
                                <a:gd name="T1" fmla="*/ 0 h 129"/>
                                <a:gd name="T2" fmla="*/ 15 w 75"/>
                                <a:gd name="T3" fmla="*/ 11 h 129"/>
                                <a:gd name="T4" fmla="*/ 21 w 75"/>
                                <a:gd name="T5" fmla="*/ 21 h 129"/>
                                <a:gd name="T6" fmla="*/ 26 w 75"/>
                                <a:gd name="T7" fmla="*/ 35 h 129"/>
                                <a:gd name="T8" fmla="*/ 26 w 75"/>
                                <a:gd name="T9" fmla="*/ 47 h 129"/>
                                <a:gd name="T10" fmla="*/ 31 w 75"/>
                                <a:gd name="T11" fmla="*/ 60 h 129"/>
                                <a:gd name="T12" fmla="*/ 37 w 75"/>
                                <a:gd name="T13" fmla="*/ 70 h 129"/>
                                <a:gd name="T14" fmla="*/ 45 w 75"/>
                                <a:gd name="T15" fmla="*/ 80 h 129"/>
                                <a:gd name="T16" fmla="*/ 56 w 75"/>
                                <a:gd name="T17" fmla="*/ 93 h 129"/>
                                <a:gd name="T18" fmla="*/ 63 w 75"/>
                                <a:gd name="T19" fmla="*/ 106 h 129"/>
                                <a:gd name="T20" fmla="*/ 72 w 75"/>
                                <a:gd name="T21" fmla="*/ 121 h 129"/>
                                <a:gd name="T22" fmla="*/ 74 w 75"/>
                                <a:gd name="T23" fmla="*/ 128 h 129"/>
                                <a:gd name="T24" fmla="*/ 64 w 75"/>
                                <a:gd name="T25" fmla="*/ 128 h 129"/>
                                <a:gd name="T26" fmla="*/ 48 w 75"/>
                                <a:gd name="T27" fmla="*/ 123 h 129"/>
                                <a:gd name="T28" fmla="*/ 34 w 75"/>
                                <a:gd name="T29" fmla="*/ 111 h 129"/>
                                <a:gd name="T30" fmla="*/ 27 w 75"/>
                                <a:gd name="T31" fmla="*/ 94 h 129"/>
                                <a:gd name="T32" fmla="*/ 21 w 75"/>
                                <a:gd name="T33" fmla="*/ 79 h 129"/>
                                <a:gd name="T34" fmla="*/ 14 w 75"/>
                                <a:gd name="T35" fmla="*/ 66 h 129"/>
                                <a:gd name="T36" fmla="*/ 3 w 75"/>
                                <a:gd name="T37" fmla="*/ 51 h 129"/>
                                <a:gd name="T38" fmla="*/ 0 w 75"/>
                                <a:gd name="T39" fmla="*/ 28 h 129"/>
                                <a:gd name="T40" fmla="*/ 1 w 75"/>
                                <a:gd name="T41" fmla="*/ 16 h 129"/>
                                <a:gd name="T42" fmla="*/ 6 w 75"/>
                                <a:gd name="T43" fmla="*/ 0 h 1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</a:cxnLst>
                              <a:rect l="0" t="0" r="r" b="b"/>
                              <a:pathLst>
                                <a:path w="75" h="129">
                                  <a:moveTo>
                                    <a:pt x="6" y="0"/>
                                  </a:moveTo>
                                  <a:lnTo>
                                    <a:pt x="15" y="11"/>
                                  </a:lnTo>
                                  <a:lnTo>
                                    <a:pt x="21" y="21"/>
                                  </a:lnTo>
                                  <a:lnTo>
                                    <a:pt x="26" y="35"/>
                                  </a:lnTo>
                                  <a:lnTo>
                                    <a:pt x="26" y="47"/>
                                  </a:lnTo>
                                  <a:lnTo>
                                    <a:pt x="31" y="60"/>
                                  </a:lnTo>
                                  <a:lnTo>
                                    <a:pt x="37" y="70"/>
                                  </a:lnTo>
                                  <a:lnTo>
                                    <a:pt x="45" y="80"/>
                                  </a:lnTo>
                                  <a:lnTo>
                                    <a:pt x="56" y="93"/>
                                  </a:lnTo>
                                  <a:lnTo>
                                    <a:pt x="63" y="106"/>
                                  </a:lnTo>
                                  <a:lnTo>
                                    <a:pt x="72" y="121"/>
                                  </a:lnTo>
                                  <a:lnTo>
                                    <a:pt x="74" y="128"/>
                                  </a:lnTo>
                                  <a:lnTo>
                                    <a:pt x="64" y="128"/>
                                  </a:lnTo>
                                  <a:lnTo>
                                    <a:pt x="48" y="123"/>
                                  </a:lnTo>
                                  <a:lnTo>
                                    <a:pt x="34" y="111"/>
                                  </a:lnTo>
                                  <a:lnTo>
                                    <a:pt x="27" y="94"/>
                                  </a:lnTo>
                                  <a:lnTo>
                                    <a:pt x="21" y="79"/>
                                  </a:lnTo>
                                  <a:lnTo>
                                    <a:pt x="14" y="66"/>
                                  </a:lnTo>
                                  <a:lnTo>
                                    <a:pt x="3" y="51"/>
                                  </a:lnTo>
                                  <a:lnTo>
                                    <a:pt x="0" y="28"/>
                                  </a:lnTo>
                                  <a:lnTo>
                                    <a:pt x="1" y="16"/>
                                  </a:lnTo>
                                  <a:lnTo>
                                    <a:pt x="6" y="0"/>
                                  </a:lnTo>
                                </a:path>
                              </a:pathLst>
                            </a:custGeom>
                            <a:solidFill>
                              <a:srgbClr val="7F5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194745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8" y="2649"/>
                              <a:ext cx="15" cy="6"/>
                            </a:xfrm>
                            <a:custGeom>
                              <a:avLst/>
                              <a:gdLst>
                                <a:gd name="T0" fmla="*/ 0 w 15"/>
                                <a:gd name="T1" fmla="*/ 5 h 6"/>
                                <a:gd name="T2" fmla="*/ 14 w 15"/>
                                <a:gd name="T3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5" h="6">
                                  <a:moveTo>
                                    <a:pt x="0" y="5"/>
                                  </a:moveTo>
                                  <a:lnTo>
                                    <a:pt x="14" y="0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</p:grpSp>
                    <p:grpSp>
                      <p:nvGrpSpPr>
                        <p:cNvPr id="194746" name="Group 18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0" y="2459"/>
                          <a:ext cx="243" cy="189"/>
                          <a:chOff x="3240" y="2459"/>
                          <a:chExt cx="243" cy="189"/>
                        </a:xfrm>
                      </p:grpSpPr>
                      <p:sp>
                        <p:nvSpPr>
                          <p:cNvPr id="194747" name="Freeform 18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0" y="2459"/>
                            <a:ext cx="243" cy="189"/>
                          </a:xfrm>
                          <a:custGeom>
                            <a:avLst/>
                            <a:gdLst>
                              <a:gd name="T0" fmla="*/ 214 w 243"/>
                              <a:gd name="T1" fmla="*/ 5 h 189"/>
                              <a:gd name="T2" fmla="*/ 199 w 243"/>
                              <a:gd name="T3" fmla="*/ 2 h 189"/>
                              <a:gd name="T4" fmla="*/ 182 w 243"/>
                              <a:gd name="T5" fmla="*/ 0 h 189"/>
                              <a:gd name="T6" fmla="*/ 170 w 243"/>
                              <a:gd name="T7" fmla="*/ 8 h 189"/>
                              <a:gd name="T8" fmla="*/ 157 w 243"/>
                              <a:gd name="T9" fmla="*/ 21 h 189"/>
                              <a:gd name="T10" fmla="*/ 145 w 243"/>
                              <a:gd name="T11" fmla="*/ 22 h 189"/>
                              <a:gd name="T12" fmla="*/ 133 w 243"/>
                              <a:gd name="T13" fmla="*/ 24 h 189"/>
                              <a:gd name="T14" fmla="*/ 127 w 243"/>
                              <a:gd name="T15" fmla="*/ 24 h 189"/>
                              <a:gd name="T16" fmla="*/ 118 w 243"/>
                              <a:gd name="T17" fmla="*/ 24 h 189"/>
                              <a:gd name="T18" fmla="*/ 112 w 243"/>
                              <a:gd name="T19" fmla="*/ 26 h 189"/>
                              <a:gd name="T20" fmla="*/ 106 w 243"/>
                              <a:gd name="T21" fmla="*/ 32 h 189"/>
                              <a:gd name="T22" fmla="*/ 100 w 243"/>
                              <a:gd name="T23" fmla="*/ 39 h 189"/>
                              <a:gd name="T24" fmla="*/ 91 w 243"/>
                              <a:gd name="T25" fmla="*/ 45 h 189"/>
                              <a:gd name="T26" fmla="*/ 71 w 243"/>
                              <a:gd name="T27" fmla="*/ 59 h 189"/>
                              <a:gd name="T28" fmla="*/ 38 w 243"/>
                              <a:gd name="T29" fmla="*/ 80 h 189"/>
                              <a:gd name="T30" fmla="*/ 7 w 243"/>
                              <a:gd name="T31" fmla="*/ 101 h 189"/>
                              <a:gd name="T32" fmla="*/ 0 w 243"/>
                              <a:gd name="T33" fmla="*/ 129 h 189"/>
                              <a:gd name="T34" fmla="*/ 7 w 243"/>
                              <a:gd name="T35" fmla="*/ 139 h 189"/>
                              <a:gd name="T36" fmla="*/ 7 w 243"/>
                              <a:gd name="T37" fmla="*/ 146 h 189"/>
                              <a:gd name="T38" fmla="*/ 14 w 243"/>
                              <a:gd name="T39" fmla="*/ 149 h 189"/>
                              <a:gd name="T40" fmla="*/ 22 w 243"/>
                              <a:gd name="T41" fmla="*/ 157 h 189"/>
                              <a:gd name="T42" fmla="*/ 26 w 243"/>
                              <a:gd name="T43" fmla="*/ 165 h 189"/>
                              <a:gd name="T44" fmla="*/ 31 w 243"/>
                              <a:gd name="T45" fmla="*/ 168 h 189"/>
                              <a:gd name="T46" fmla="*/ 37 w 243"/>
                              <a:gd name="T47" fmla="*/ 173 h 189"/>
                              <a:gd name="T48" fmla="*/ 40 w 243"/>
                              <a:gd name="T49" fmla="*/ 181 h 189"/>
                              <a:gd name="T50" fmla="*/ 44 w 243"/>
                              <a:gd name="T51" fmla="*/ 188 h 189"/>
                              <a:gd name="T52" fmla="*/ 52 w 243"/>
                              <a:gd name="T53" fmla="*/ 183 h 189"/>
                              <a:gd name="T54" fmla="*/ 62 w 243"/>
                              <a:gd name="T55" fmla="*/ 175 h 189"/>
                              <a:gd name="T56" fmla="*/ 66 w 243"/>
                              <a:gd name="T57" fmla="*/ 165 h 189"/>
                              <a:gd name="T58" fmla="*/ 70 w 243"/>
                              <a:gd name="T59" fmla="*/ 158 h 189"/>
                              <a:gd name="T60" fmla="*/ 70 w 243"/>
                              <a:gd name="T61" fmla="*/ 143 h 189"/>
                              <a:gd name="T62" fmla="*/ 82 w 243"/>
                              <a:gd name="T63" fmla="*/ 128 h 189"/>
                              <a:gd name="T64" fmla="*/ 94 w 243"/>
                              <a:gd name="T65" fmla="*/ 137 h 189"/>
                              <a:gd name="T66" fmla="*/ 101 w 243"/>
                              <a:gd name="T67" fmla="*/ 139 h 189"/>
                              <a:gd name="T68" fmla="*/ 114 w 243"/>
                              <a:gd name="T69" fmla="*/ 119 h 189"/>
                              <a:gd name="T70" fmla="*/ 151 w 243"/>
                              <a:gd name="T71" fmla="*/ 111 h 189"/>
                              <a:gd name="T72" fmla="*/ 179 w 243"/>
                              <a:gd name="T73" fmla="*/ 104 h 189"/>
                              <a:gd name="T74" fmla="*/ 195 w 243"/>
                              <a:gd name="T75" fmla="*/ 107 h 189"/>
                              <a:gd name="T76" fmla="*/ 206 w 243"/>
                              <a:gd name="T77" fmla="*/ 106 h 189"/>
                              <a:gd name="T78" fmla="*/ 219 w 243"/>
                              <a:gd name="T79" fmla="*/ 101 h 189"/>
                              <a:gd name="T80" fmla="*/ 229 w 243"/>
                              <a:gd name="T81" fmla="*/ 92 h 189"/>
                              <a:gd name="T82" fmla="*/ 235 w 243"/>
                              <a:gd name="T83" fmla="*/ 78 h 189"/>
                              <a:gd name="T84" fmla="*/ 242 w 243"/>
                              <a:gd name="T85" fmla="*/ 48 h 189"/>
                              <a:gd name="T86" fmla="*/ 214 w 243"/>
                              <a:gd name="T87" fmla="*/ 5 h 18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  <a:cxn ang="0">
                                <a:pos x="T52" y="T53"/>
                              </a:cxn>
                              <a:cxn ang="0">
                                <a:pos x="T54" y="T55"/>
                              </a:cxn>
                              <a:cxn ang="0">
                                <a:pos x="T56" y="T57"/>
                              </a:cxn>
                              <a:cxn ang="0">
                                <a:pos x="T58" y="T59"/>
                              </a:cxn>
                              <a:cxn ang="0">
                                <a:pos x="T60" y="T61"/>
                              </a:cxn>
                              <a:cxn ang="0">
                                <a:pos x="T62" y="T63"/>
                              </a:cxn>
                              <a:cxn ang="0">
                                <a:pos x="T64" y="T65"/>
                              </a:cxn>
                              <a:cxn ang="0">
                                <a:pos x="T66" y="T67"/>
                              </a:cxn>
                              <a:cxn ang="0">
                                <a:pos x="T68" y="T69"/>
                              </a:cxn>
                              <a:cxn ang="0">
                                <a:pos x="T70" y="T71"/>
                              </a:cxn>
                              <a:cxn ang="0">
                                <a:pos x="T72" y="T73"/>
                              </a:cxn>
                              <a:cxn ang="0">
                                <a:pos x="T74" y="T75"/>
                              </a:cxn>
                              <a:cxn ang="0">
                                <a:pos x="T76" y="T77"/>
                              </a:cxn>
                              <a:cxn ang="0">
                                <a:pos x="T78" y="T79"/>
                              </a:cxn>
                              <a:cxn ang="0">
                                <a:pos x="T80" y="T81"/>
                              </a:cxn>
                              <a:cxn ang="0">
                                <a:pos x="T82" y="T83"/>
                              </a:cxn>
                              <a:cxn ang="0">
                                <a:pos x="T84" y="T85"/>
                              </a:cxn>
                              <a:cxn ang="0">
                                <a:pos x="T86" y="T87"/>
                              </a:cxn>
                            </a:cxnLst>
                            <a:rect l="0" t="0" r="r" b="b"/>
                            <a:pathLst>
                              <a:path w="243" h="189">
                                <a:moveTo>
                                  <a:pt x="214" y="5"/>
                                </a:moveTo>
                                <a:lnTo>
                                  <a:pt x="199" y="2"/>
                                </a:lnTo>
                                <a:lnTo>
                                  <a:pt x="182" y="0"/>
                                </a:lnTo>
                                <a:lnTo>
                                  <a:pt x="170" y="8"/>
                                </a:lnTo>
                                <a:lnTo>
                                  <a:pt x="157" y="21"/>
                                </a:lnTo>
                                <a:lnTo>
                                  <a:pt x="145" y="22"/>
                                </a:lnTo>
                                <a:lnTo>
                                  <a:pt x="133" y="24"/>
                                </a:lnTo>
                                <a:lnTo>
                                  <a:pt x="127" y="24"/>
                                </a:lnTo>
                                <a:lnTo>
                                  <a:pt x="118" y="24"/>
                                </a:lnTo>
                                <a:lnTo>
                                  <a:pt x="112" y="26"/>
                                </a:lnTo>
                                <a:lnTo>
                                  <a:pt x="106" y="32"/>
                                </a:lnTo>
                                <a:lnTo>
                                  <a:pt x="100" y="39"/>
                                </a:lnTo>
                                <a:lnTo>
                                  <a:pt x="91" y="45"/>
                                </a:lnTo>
                                <a:lnTo>
                                  <a:pt x="71" y="59"/>
                                </a:lnTo>
                                <a:lnTo>
                                  <a:pt x="38" y="80"/>
                                </a:lnTo>
                                <a:lnTo>
                                  <a:pt x="7" y="101"/>
                                </a:lnTo>
                                <a:lnTo>
                                  <a:pt x="0" y="129"/>
                                </a:lnTo>
                                <a:lnTo>
                                  <a:pt x="7" y="139"/>
                                </a:lnTo>
                                <a:lnTo>
                                  <a:pt x="7" y="146"/>
                                </a:lnTo>
                                <a:lnTo>
                                  <a:pt x="14" y="149"/>
                                </a:lnTo>
                                <a:lnTo>
                                  <a:pt x="22" y="157"/>
                                </a:lnTo>
                                <a:lnTo>
                                  <a:pt x="26" y="165"/>
                                </a:lnTo>
                                <a:lnTo>
                                  <a:pt x="31" y="168"/>
                                </a:lnTo>
                                <a:lnTo>
                                  <a:pt x="37" y="173"/>
                                </a:lnTo>
                                <a:lnTo>
                                  <a:pt x="40" y="181"/>
                                </a:lnTo>
                                <a:lnTo>
                                  <a:pt x="44" y="188"/>
                                </a:lnTo>
                                <a:lnTo>
                                  <a:pt x="52" y="183"/>
                                </a:lnTo>
                                <a:lnTo>
                                  <a:pt x="62" y="175"/>
                                </a:lnTo>
                                <a:lnTo>
                                  <a:pt x="66" y="165"/>
                                </a:lnTo>
                                <a:lnTo>
                                  <a:pt x="70" y="158"/>
                                </a:lnTo>
                                <a:lnTo>
                                  <a:pt x="70" y="143"/>
                                </a:lnTo>
                                <a:lnTo>
                                  <a:pt x="82" y="128"/>
                                </a:lnTo>
                                <a:lnTo>
                                  <a:pt x="94" y="137"/>
                                </a:lnTo>
                                <a:lnTo>
                                  <a:pt x="101" y="139"/>
                                </a:lnTo>
                                <a:lnTo>
                                  <a:pt x="114" y="119"/>
                                </a:lnTo>
                                <a:lnTo>
                                  <a:pt x="151" y="111"/>
                                </a:lnTo>
                                <a:lnTo>
                                  <a:pt x="179" y="104"/>
                                </a:lnTo>
                                <a:lnTo>
                                  <a:pt x="195" y="107"/>
                                </a:lnTo>
                                <a:lnTo>
                                  <a:pt x="206" y="106"/>
                                </a:lnTo>
                                <a:lnTo>
                                  <a:pt x="219" y="101"/>
                                </a:lnTo>
                                <a:lnTo>
                                  <a:pt x="229" y="92"/>
                                </a:lnTo>
                                <a:lnTo>
                                  <a:pt x="235" y="78"/>
                                </a:lnTo>
                                <a:lnTo>
                                  <a:pt x="242" y="48"/>
                                </a:lnTo>
                                <a:lnTo>
                                  <a:pt x="214" y="5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48" name="Freeform 18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2" y="2488"/>
                            <a:ext cx="208" cy="97"/>
                          </a:xfrm>
                          <a:custGeom>
                            <a:avLst/>
                            <a:gdLst>
                              <a:gd name="T0" fmla="*/ 0 w 208"/>
                              <a:gd name="T1" fmla="*/ 96 h 97"/>
                              <a:gd name="T2" fmla="*/ 79 w 208"/>
                              <a:gd name="T3" fmla="*/ 39 h 97"/>
                              <a:gd name="T4" fmla="*/ 118 w 208"/>
                              <a:gd name="T5" fmla="*/ 16 h 97"/>
                              <a:gd name="T6" fmla="*/ 207 w 208"/>
                              <a:gd name="T7" fmla="*/ 0 h 9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208" h="97">
                                <a:moveTo>
                                  <a:pt x="0" y="96"/>
                                </a:moveTo>
                                <a:lnTo>
                                  <a:pt x="79" y="39"/>
                                </a:lnTo>
                                <a:lnTo>
                                  <a:pt x="118" y="16"/>
                                </a:lnTo>
                                <a:lnTo>
                                  <a:pt x="207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194749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10" y="2387"/>
                        <a:ext cx="140" cy="151"/>
                        <a:chOff x="3410" y="2387"/>
                        <a:chExt cx="140" cy="151"/>
                      </a:xfrm>
                    </p:grpSpPr>
                    <p:grpSp>
                      <p:nvGrpSpPr>
                        <p:cNvPr id="194750" name="Group 19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10" y="2388"/>
                          <a:ext cx="138" cy="150"/>
                          <a:chOff x="3410" y="2388"/>
                          <a:chExt cx="138" cy="150"/>
                        </a:xfrm>
                      </p:grpSpPr>
                      <p:sp>
                        <p:nvSpPr>
                          <p:cNvPr id="194751" name="Freeform 19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10" y="2388"/>
                            <a:ext cx="138" cy="150"/>
                          </a:xfrm>
                          <a:custGeom>
                            <a:avLst/>
                            <a:gdLst>
                              <a:gd name="T0" fmla="*/ 0 w 138"/>
                              <a:gd name="T1" fmla="*/ 57 h 150"/>
                              <a:gd name="T2" fmla="*/ 16 w 138"/>
                              <a:gd name="T3" fmla="*/ 51 h 150"/>
                              <a:gd name="T4" fmla="*/ 29 w 138"/>
                              <a:gd name="T5" fmla="*/ 47 h 150"/>
                              <a:gd name="T6" fmla="*/ 46 w 138"/>
                              <a:gd name="T7" fmla="*/ 43 h 150"/>
                              <a:gd name="T8" fmla="*/ 52 w 138"/>
                              <a:gd name="T9" fmla="*/ 41 h 150"/>
                              <a:gd name="T10" fmla="*/ 57 w 138"/>
                              <a:gd name="T11" fmla="*/ 34 h 150"/>
                              <a:gd name="T12" fmla="*/ 64 w 138"/>
                              <a:gd name="T13" fmla="*/ 19 h 150"/>
                              <a:gd name="T14" fmla="*/ 67 w 138"/>
                              <a:gd name="T15" fmla="*/ 8 h 150"/>
                              <a:gd name="T16" fmla="*/ 85 w 138"/>
                              <a:gd name="T17" fmla="*/ 0 h 150"/>
                              <a:gd name="T18" fmla="*/ 136 w 138"/>
                              <a:gd name="T19" fmla="*/ 43 h 150"/>
                              <a:gd name="T20" fmla="*/ 137 w 138"/>
                              <a:gd name="T21" fmla="*/ 53 h 150"/>
                              <a:gd name="T22" fmla="*/ 132 w 138"/>
                              <a:gd name="T23" fmla="*/ 67 h 150"/>
                              <a:gd name="T24" fmla="*/ 125 w 138"/>
                              <a:gd name="T25" fmla="*/ 83 h 150"/>
                              <a:gd name="T26" fmla="*/ 119 w 138"/>
                              <a:gd name="T27" fmla="*/ 93 h 150"/>
                              <a:gd name="T28" fmla="*/ 109 w 138"/>
                              <a:gd name="T29" fmla="*/ 103 h 150"/>
                              <a:gd name="T30" fmla="*/ 98 w 138"/>
                              <a:gd name="T31" fmla="*/ 114 h 150"/>
                              <a:gd name="T32" fmla="*/ 97 w 138"/>
                              <a:gd name="T33" fmla="*/ 128 h 150"/>
                              <a:gd name="T34" fmla="*/ 94 w 138"/>
                              <a:gd name="T35" fmla="*/ 142 h 150"/>
                              <a:gd name="T36" fmla="*/ 87 w 138"/>
                              <a:gd name="T37" fmla="*/ 148 h 150"/>
                              <a:gd name="T38" fmla="*/ 79 w 138"/>
                              <a:gd name="T39" fmla="*/ 149 h 150"/>
                              <a:gd name="T40" fmla="*/ 55 w 138"/>
                              <a:gd name="T41" fmla="*/ 143 h 150"/>
                              <a:gd name="T42" fmla="*/ 58 w 138"/>
                              <a:gd name="T43" fmla="*/ 139 h 150"/>
                              <a:gd name="T44" fmla="*/ 57 w 138"/>
                              <a:gd name="T45" fmla="*/ 130 h 150"/>
                              <a:gd name="T46" fmla="*/ 52 w 138"/>
                              <a:gd name="T47" fmla="*/ 121 h 150"/>
                              <a:gd name="T48" fmla="*/ 52 w 138"/>
                              <a:gd name="T49" fmla="*/ 112 h 150"/>
                              <a:gd name="T50" fmla="*/ 47 w 138"/>
                              <a:gd name="T51" fmla="*/ 105 h 150"/>
                              <a:gd name="T52" fmla="*/ 42 w 138"/>
                              <a:gd name="T53" fmla="*/ 98 h 150"/>
                              <a:gd name="T54" fmla="*/ 37 w 138"/>
                              <a:gd name="T55" fmla="*/ 90 h 150"/>
                              <a:gd name="T56" fmla="*/ 35 w 138"/>
                              <a:gd name="T57" fmla="*/ 87 h 150"/>
                              <a:gd name="T58" fmla="*/ 28 w 138"/>
                              <a:gd name="T59" fmla="*/ 71 h 150"/>
                              <a:gd name="T60" fmla="*/ 0 w 138"/>
                              <a:gd name="T61" fmla="*/ 57 h 15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  <a:cxn ang="0">
                                <a:pos x="T52" y="T53"/>
                              </a:cxn>
                              <a:cxn ang="0">
                                <a:pos x="T54" y="T55"/>
                              </a:cxn>
                              <a:cxn ang="0">
                                <a:pos x="T56" y="T57"/>
                              </a:cxn>
                              <a:cxn ang="0">
                                <a:pos x="T58" y="T59"/>
                              </a:cxn>
                              <a:cxn ang="0">
                                <a:pos x="T60" y="T61"/>
                              </a:cxn>
                            </a:cxnLst>
                            <a:rect l="0" t="0" r="r" b="b"/>
                            <a:pathLst>
                              <a:path w="138" h="150">
                                <a:moveTo>
                                  <a:pt x="0" y="57"/>
                                </a:moveTo>
                                <a:lnTo>
                                  <a:pt x="16" y="51"/>
                                </a:lnTo>
                                <a:lnTo>
                                  <a:pt x="29" y="47"/>
                                </a:lnTo>
                                <a:lnTo>
                                  <a:pt x="46" y="43"/>
                                </a:lnTo>
                                <a:lnTo>
                                  <a:pt x="52" y="41"/>
                                </a:lnTo>
                                <a:lnTo>
                                  <a:pt x="57" y="34"/>
                                </a:lnTo>
                                <a:lnTo>
                                  <a:pt x="64" y="19"/>
                                </a:lnTo>
                                <a:lnTo>
                                  <a:pt x="67" y="8"/>
                                </a:lnTo>
                                <a:lnTo>
                                  <a:pt x="85" y="0"/>
                                </a:lnTo>
                                <a:lnTo>
                                  <a:pt x="136" y="43"/>
                                </a:lnTo>
                                <a:lnTo>
                                  <a:pt x="137" y="53"/>
                                </a:lnTo>
                                <a:lnTo>
                                  <a:pt x="132" y="67"/>
                                </a:lnTo>
                                <a:lnTo>
                                  <a:pt x="125" y="83"/>
                                </a:lnTo>
                                <a:lnTo>
                                  <a:pt x="119" y="93"/>
                                </a:lnTo>
                                <a:lnTo>
                                  <a:pt x="109" y="103"/>
                                </a:lnTo>
                                <a:lnTo>
                                  <a:pt x="98" y="114"/>
                                </a:lnTo>
                                <a:lnTo>
                                  <a:pt x="97" y="128"/>
                                </a:lnTo>
                                <a:lnTo>
                                  <a:pt x="94" y="142"/>
                                </a:lnTo>
                                <a:lnTo>
                                  <a:pt x="87" y="148"/>
                                </a:lnTo>
                                <a:lnTo>
                                  <a:pt x="79" y="149"/>
                                </a:lnTo>
                                <a:lnTo>
                                  <a:pt x="55" y="143"/>
                                </a:lnTo>
                                <a:lnTo>
                                  <a:pt x="58" y="139"/>
                                </a:lnTo>
                                <a:lnTo>
                                  <a:pt x="57" y="130"/>
                                </a:lnTo>
                                <a:lnTo>
                                  <a:pt x="52" y="121"/>
                                </a:lnTo>
                                <a:lnTo>
                                  <a:pt x="52" y="112"/>
                                </a:lnTo>
                                <a:lnTo>
                                  <a:pt x="47" y="105"/>
                                </a:lnTo>
                                <a:lnTo>
                                  <a:pt x="42" y="98"/>
                                </a:lnTo>
                                <a:lnTo>
                                  <a:pt x="37" y="90"/>
                                </a:lnTo>
                                <a:lnTo>
                                  <a:pt x="35" y="87"/>
                                </a:lnTo>
                                <a:lnTo>
                                  <a:pt x="28" y="71"/>
                                </a:lnTo>
                                <a:lnTo>
                                  <a:pt x="0" y="57"/>
                                </a:lnTo>
                              </a:path>
                            </a:pathLst>
                          </a:custGeom>
                          <a:solidFill>
                            <a:srgbClr val="FFFF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grpSp>
                        <p:nvGrpSpPr>
                          <p:cNvPr id="194752" name="Group 1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50" y="2429"/>
                            <a:ext cx="64" cy="98"/>
                            <a:chOff x="3450" y="2429"/>
                            <a:chExt cx="64" cy="98"/>
                          </a:xfrm>
                        </p:grpSpPr>
                        <p:sp>
                          <p:nvSpPr>
                            <p:cNvPr id="194753" name="Freeform 19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52" y="2436"/>
                              <a:ext cx="62" cy="45"/>
                            </a:xfrm>
                            <a:custGeom>
                              <a:avLst/>
                              <a:gdLst>
                                <a:gd name="T0" fmla="*/ 0 w 62"/>
                                <a:gd name="T1" fmla="*/ 44 h 45"/>
                                <a:gd name="T2" fmla="*/ 41 w 62"/>
                                <a:gd name="T3" fmla="*/ 30 h 45"/>
                                <a:gd name="T4" fmla="*/ 51 w 62"/>
                                <a:gd name="T5" fmla="*/ 30 h 45"/>
                                <a:gd name="T6" fmla="*/ 61 w 62"/>
                                <a:gd name="T7" fmla="*/ 0 h 4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2" h="45">
                                  <a:moveTo>
                                    <a:pt x="0" y="44"/>
                                  </a:moveTo>
                                  <a:lnTo>
                                    <a:pt x="41" y="30"/>
                                  </a:lnTo>
                                  <a:lnTo>
                                    <a:pt x="51" y="30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194754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70" y="2501"/>
                              <a:ext cx="34" cy="26"/>
                            </a:xfrm>
                            <a:custGeom>
                              <a:avLst/>
                              <a:gdLst>
                                <a:gd name="T0" fmla="*/ 0 w 34"/>
                                <a:gd name="T1" fmla="*/ 25 h 26"/>
                                <a:gd name="T2" fmla="*/ 33 w 34"/>
                                <a:gd name="T3" fmla="*/ 0 h 2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34" h="26">
                                  <a:moveTo>
                                    <a:pt x="0" y="25"/>
                                  </a:moveTo>
                                  <a:lnTo>
                                    <a:pt x="33" y="0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194755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50" y="2429"/>
                              <a:ext cx="14" cy="18"/>
                            </a:xfrm>
                            <a:custGeom>
                              <a:avLst/>
                              <a:gdLst>
                                <a:gd name="T0" fmla="*/ 13 w 14"/>
                                <a:gd name="T1" fmla="*/ 0 h 18"/>
                                <a:gd name="T2" fmla="*/ 0 w 14"/>
                                <a:gd name="T3" fmla="*/ 17 h 1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18">
                                  <a:moveTo>
                                    <a:pt x="13" y="0"/>
                                  </a:moveTo>
                                  <a:lnTo>
                                    <a:pt x="0" y="1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</p:grpSp>
                    <p:sp>
                      <p:nvSpPr>
                        <p:cNvPr id="194756" name="Freeform 1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78" y="2387"/>
                          <a:ext cx="72" cy="45"/>
                        </a:xfrm>
                        <a:custGeom>
                          <a:avLst/>
                          <a:gdLst>
                            <a:gd name="T0" fmla="*/ 17 w 72"/>
                            <a:gd name="T1" fmla="*/ 0 h 45"/>
                            <a:gd name="T2" fmla="*/ 0 w 72"/>
                            <a:gd name="T3" fmla="*/ 8 h 45"/>
                            <a:gd name="T4" fmla="*/ 22 w 72"/>
                            <a:gd name="T5" fmla="*/ 12 h 45"/>
                            <a:gd name="T6" fmla="*/ 26 w 72"/>
                            <a:gd name="T7" fmla="*/ 34 h 45"/>
                            <a:gd name="T8" fmla="*/ 71 w 72"/>
                            <a:gd name="T9" fmla="*/ 44 h 45"/>
                            <a:gd name="T10" fmla="*/ 66 w 72"/>
                            <a:gd name="T11" fmla="*/ 23 h 45"/>
                            <a:gd name="T12" fmla="*/ 17 w 72"/>
                            <a:gd name="T13" fmla="*/ 0 h 4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2" h="45">
                              <a:moveTo>
                                <a:pt x="17" y="0"/>
                              </a:moveTo>
                              <a:lnTo>
                                <a:pt x="0" y="8"/>
                              </a:lnTo>
                              <a:lnTo>
                                <a:pt x="22" y="12"/>
                              </a:lnTo>
                              <a:lnTo>
                                <a:pt x="26" y="34"/>
                              </a:lnTo>
                              <a:lnTo>
                                <a:pt x="71" y="44"/>
                              </a:lnTo>
                              <a:lnTo>
                                <a:pt x="66" y="23"/>
                              </a:lnTo>
                              <a:lnTo>
                                <a:pt x="17" y="0"/>
                              </a:lnTo>
                            </a:path>
                          </a:pathLst>
                        </a:custGeom>
                        <a:solidFill>
                          <a:srgbClr val="FFF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  <p:grpSp>
                <p:nvGrpSpPr>
                  <p:cNvPr id="194757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3375" y="2443"/>
                    <a:ext cx="105" cy="107"/>
                    <a:chOff x="3375" y="2443"/>
                    <a:chExt cx="105" cy="107"/>
                  </a:xfrm>
                </p:grpSpPr>
                <p:grpSp>
                  <p:nvGrpSpPr>
                    <p:cNvPr id="194758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3" y="2471"/>
                      <a:ext cx="77" cy="79"/>
                      <a:chOff x="3403" y="2471"/>
                      <a:chExt cx="77" cy="79"/>
                    </a:xfrm>
                  </p:grpSpPr>
                  <p:sp>
                    <p:nvSpPr>
                      <p:cNvPr id="194759" name="Freeform 1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3" y="2471"/>
                        <a:ext cx="77" cy="79"/>
                      </a:xfrm>
                      <a:custGeom>
                        <a:avLst/>
                        <a:gdLst>
                          <a:gd name="T0" fmla="*/ 47 w 77"/>
                          <a:gd name="T1" fmla="*/ 10 h 79"/>
                          <a:gd name="T2" fmla="*/ 42 w 77"/>
                          <a:gd name="T3" fmla="*/ 6 h 79"/>
                          <a:gd name="T4" fmla="*/ 33 w 77"/>
                          <a:gd name="T5" fmla="*/ 1 h 79"/>
                          <a:gd name="T6" fmla="*/ 26 w 77"/>
                          <a:gd name="T7" fmla="*/ 0 h 79"/>
                          <a:gd name="T8" fmla="*/ 17 w 77"/>
                          <a:gd name="T9" fmla="*/ 1 h 79"/>
                          <a:gd name="T10" fmla="*/ 12 w 77"/>
                          <a:gd name="T11" fmla="*/ 5 h 79"/>
                          <a:gd name="T12" fmla="*/ 7 w 77"/>
                          <a:gd name="T13" fmla="*/ 11 h 79"/>
                          <a:gd name="T14" fmla="*/ 2 w 77"/>
                          <a:gd name="T15" fmla="*/ 18 h 79"/>
                          <a:gd name="T16" fmla="*/ 0 w 77"/>
                          <a:gd name="T17" fmla="*/ 25 h 79"/>
                          <a:gd name="T18" fmla="*/ 2 w 77"/>
                          <a:gd name="T19" fmla="*/ 36 h 79"/>
                          <a:gd name="T20" fmla="*/ 7 w 77"/>
                          <a:gd name="T21" fmla="*/ 43 h 79"/>
                          <a:gd name="T22" fmla="*/ 13 w 77"/>
                          <a:gd name="T23" fmla="*/ 48 h 79"/>
                          <a:gd name="T24" fmla="*/ 20 w 77"/>
                          <a:gd name="T25" fmla="*/ 51 h 79"/>
                          <a:gd name="T26" fmla="*/ 22 w 77"/>
                          <a:gd name="T27" fmla="*/ 55 h 79"/>
                          <a:gd name="T28" fmla="*/ 20 w 77"/>
                          <a:gd name="T29" fmla="*/ 61 h 79"/>
                          <a:gd name="T30" fmla="*/ 20 w 77"/>
                          <a:gd name="T31" fmla="*/ 67 h 79"/>
                          <a:gd name="T32" fmla="*/ 24 w 77"/>
                          <a:gd name="T33" fmla="*/ 72 h 79"/>
                          <a:gd name="T34" fmla="*/ 32 w 77"/>
                          <a:gd name="T35" fmla="*/ 78 h 79"/>
                          <a:gd name="T36" fmla="*/ 40 w 77"/>
                          <a:gd name="T37" fmla="*/ 76 h 79"/>
                          <a:gd name="T38" fmla="*/ 47 w 77"/>
                          <a:gd name="T39" fmla="*/ 69 h 79"/>
                          <a:gd name="T40" fmla="*/ 50 w 77"/>
                          <a:gd name="T41" fmla="*/ 73 h 79"/>
                          <a:gd name="T42" fmla="*/ 54 w 77"/>
                          <a:gd name="T43" fmla="*/ 78 h 79"/>
                          <a:gd name="T44" fmla="*/ 62 w 77"/>
                          <a:gd name="T45" fmla="*/ 78 h 79"/>
                          <a:gd name="T46" fmla="*/ 66 w 77"/>
                          <a:gd name="T47" fmla="*/ 73 h 79"/>
                          <a:gd name="T48" fmla="*/ 70 w 77"/>
                          <a:gd name="T49" fmla="*/ 72 h 79"/>
                          <a:gd name="T50" fmla="*/ 74 w 77"/>
                          <a:gd name="T51" fmla="*/ 69 h 79"/>
                          <a:gd name="T52" fmla="*/ 76 w 77"/>
                          <a:gd name="T53" fmla="*/ 63 h 79"/>
                          <a:gd name="T54" fmla="*/ 74 w 77"/>
                          <a:gd name="T55" fmla="*/ 57 h 79"/>
                          <a:gd name="T56" fmla="*/ 71 w 77"/>
                          <a:gd name="T57" fmla="*/ 51 h 79"/>
                          <a:gd name="T58" fmla="*/ 71 w 77"/>
                          <a:gd name="T59" fmla="*/ 48 h 79"/>
                          <a:gd name="T60" fmla="*/ 67 w 77"/>
                          <a:gd name="T61" fmla="*/ 41 h 79"/>
                          <a:gd name="T62" fmla="*/ 62 w 77"/>
                          <a:gd name="T63" fmla="*/ 33 h 79"/>
                          <a:gd name="T64" fmla="*/ 58 w 77"/>
                          <a:gd name="T65" fmla="*/ 27 h 79"/>
                          <a:gd name="T66" fmla="*/ 56 w 77"/>
                          <a:gd name="T67" fmla="*/ 20 h 79"/>
                          <a:gd name="T68" fmla="*/ 47 w 77"/>
                          <a:gd name="T69" fmla="*/ 10 h 7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</a:cxnLst>
                        <a:rect l="0" t="0" r="r" b="b"/>
                        <a:pathLst>
                          <a:path w="77" h="79">
                            <a:moveTo>
                              <a:pt x="47" y="10"/>
                            </a:moveTo>
                            <a:lnTo>
                              <a:pt x="42" y="6"/>
                            </a:lnTo>
                            <a:lnTo>
                              <a:pt x="33" y="1"/>
                            </a:lnTo>
                            <a:lnTo>
                              <a:pt x="26" y="0"/>
                            </a:lnTo>
                            <a:lnTo>
                              <a:pt x="17" y="1"/>
                            </a:lnTo>
                            <a:lnTo>
                              <a:pt x="12" y="5"/>
                            </a:lnTo>
                            <a:lnTo>
                              <a:pt x="7" y="11"/>
                            </a:lnTo>
                            <a:lnTo>
                              <a:pt x="2" y="18"/>
                            </a:lnTo>
                            <a:lnTo>
                              <a:pt x="0" y="25"/>
                            </a:lnTo>
                            <a:lnTo>
                              <a:pt x="2" y="36"/>
                            </a:lnTo>
                            <a:lnTo>
                              <a:pt x="7" y="43"/>
                            </a:lnTo>
                            <a:lnTo>
                              <a:pt x="13" y="48"/>
                            </a:lnTo>
                            <a:lnTo>
                              <a:pt x="20" y="51"/>
                            </a:lnTo>
                            <a:lnTo>
                              <a:pt x="22" y="55"/>
                            </a:lnTo>
                            <a:lnTo>
                              <a:pt x="20" y="61"/>
                            </a:lnTo>
                            <a:lnTo>
                              <a:pt x="20" y="67"/>
                            </a:lnTo>
                            <a:lnTo>
                              <a:pt x="24" y="72"/>
                            </a:lnTo>
                            <a:lnTo>
                              <a:pt x="32" y="78"/>
                            </a:lnTo>
                            <a:lnTo>
                              <a:pt x="40" y="76"/>
                            </a:lnTo>
                            <a:lnTo>
                              <a:pt x="47" y="69"/>
                            </a:lnTo>
                            <a:lnTo>
                              <a:pt x="50" y="73"/>
                            </a:lnTo>
                            <a:lnTo>
                              <a:pt x="54" y="78"/>
                            </a:lnTo>
                            <a:lnTo>
                              <a:pt x="62" y="78"/>
                            </a:lnTo>
                            <a:lnTo>
                              <a:pt x="66" y="73"/>
                            </a:lnTo>
                            <a:lnTo>
                              <a:pt x="70" y="72"/>
                            </a:lnTo>
                            <a:lnTo>
                              <a:pt x="74" y="69"/>
                            </a:lnTo>
                            <a:lnTo>
                              <a:pt x="76" y="63"/>
                            </a:lnTo>
                            <a:lnTo>
                              <a:pt x="74" y="57"/>
                            </a:lnTo>
                            <a:lnTo>
                              <a:pt x="71" y="51"/>
                            </a:lnTo>
                            <a:lnTo>
                              <a:pt x="71" y="48"/>
                            </a:lnTo>
                            <a:lnTo>
                              <a:pt x="67" y="41"/>
                            </a:lnTo>
                            <a:lnTo>
                              <a:pt x="62" y="33"/>
                            </a:lnTo>
                            <a:lnTo>
                              <a:pt x="58" y="27"/>
                            </a:lnTo>
                            <a:lnTo>
                              <a:pt x="56" y="20"/>
                            </a:lnTo>
                            <a:lnTo>
                              <a:pt x="47" y="10"/>
                            </a:lnTo>
                          </a:path>
                        </a:pathLst>
                      </a:custGeom>
                      <a:solidFill>
                        <a:srgbClr val="FFBF7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94760" name="Group 20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19" y="2494"/>
                        <a:ext cx="51" cy="48"/>
                        <a:chOff x="3419" y="2494"/>
                        <a:chExt cx="51" cy="48"/>
                      </a:xfrm>
                    </p:grpSpPr>
                    <p:sp>
                      <p:nvSpPr>
                        <p:cNvPr id="194761" name="Freeform 2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19" y="2494"/>
                          <a:ext cx="17" cy="28"/>
                        </a:xfrm>
                        <a:custGeom>
                          <a:avLst/>
                          <a:gdLst>
                            <a:gd name="T0" fmla="*/ 0 w 17"/>
                            <a:gd name="T1" fmla="*/ 0 h 28"/>
                            <a:gd name="T2" fmla="*/ 9 w 17"/>
                            <a:gd name="T3" fmla="*/ 4 h 28"/>
                            <a:gd name="T4" fmla="*/ 13 w 17"/>
                            <a:gd name="T5" fmla="*/ 10 h 28"/>
                            <a:gd name="T6" fmla="*/ 16 w 17"/>
                            <a:gd name="T7" fmla="*/ 18 h 28"/>
                            <a:gd name="T8" fmla="*/ 15 w 17"/>
                            <a:gd name="T9" fmla="*/ 25 h 28"/>
                            <a:gd name="T10" fmla="*/ 12 w 17"/>
                            <a:gd name="T11" fmla="*/ 26 h 28"/>
                            <a:gd name="T12" fmla="*/ 6 w 17"/>
                            <a:gd name="T13" fmla="*/ 27 h 2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7" h="28">
                              <a:moveTo>
                                <a:pt x="0" y="0"/>
                              </a:moveTo>
                              <a:lnTo>
                                <a:pt x="9" y="4"/>
                              </a:lnTo>
                              <a:lnTo>
                                <a:pt x="13" y="10"/>
                              </a:lnTo>
                              <a:lnTo>
                                <a:pt x="16" y="18"/>
                              </a:lnTo>
                              <a:lnTo>
                                <a:pt x="15" y="25"/>
                              </a:lnTo>
                              <a:lnTo>
                                <a:pt x="12" y="26"/>
                              </a:lnTo>
                              <a:lnTo>
                                <a:pt x="6" y="27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62" name="Freeform 2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2517"/>
                          <a:ext cx="7" cy="22"/>
                        </a:xfrm>
                        <a:custGeom>
                          <a:avLst/>
                          <a:gdLst>
                            <a:gd name="T0" fmla="*/ 4 w 7"/>
                            <a:gd name="T1" fmla="*/ 21 h 22"/>
                            <a:gd name="T2" fmla="*/ 6 w 7"/>
                            <a:gd name="T3" fmla="*/ 14 h 22"/>
                            <a:gd name="T4" fmla="*/ 4 w 7"/>
                            <a:gd name="T5" fmla="*/ 4 h 22"/>
                            <a:gd name="T6" fmla="*/ 0 w 7"/>
                            <a:gd name="T7" fmla="*/ 0 h 2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7" h="22">
                              <a:moveTo>
                                <a:pt x="4" y="21"/>
                              </a:moveTo>
                              <a:lnTo>
                                <a:pt x="6" y="14"/>
                              </a:lnTo>
                              <a:lnTo>
                                <a:pt x="4" y="4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63" name="Freeform 2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66" y="2526"/>
                          <a:ext cx="4" cy="16"/>
                        </a:xfrm>
                        <a:custGeom>
                          <a:avLst/>
                          <a:gdLst>
                            <a:gd name="T0" fmla="*/ 0 w 4"/>
                            <a:gd name="T1" fmla="*/ 0 h 16"/>
                            <a:gd name="T2" fmla="*/ 3 w 4"/>
                            <a:gd name="T3" fmla="*/ 9 h 16"/>
                            <a:gd name="T4" fmla="*/ 2 w 4"/>
                            <a:gd name="T5" fmla="*/ 15 h 16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4" h="16">
                              <a:moveTo>
                                <a:pt x="0" y="0"/>
                              </a:moveTo>
                              <a:lnTo>
                                <a:pt x="3" y="9"/>
                              </a:lnTo>
                              <a:lnTo>
                                <a:pt x="2" y="15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sp>
                  <p:nvSpPr>
                    <p:cNvPr id="194764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3375" y="2443"/>
                      <a:ext cx="49" cy="30"/>
                    </a:xfrm>
                    <a:custGeom>
                      <a:avLst/>
                      <a:gdLst>
                        <a:gd name="T0" fmla="*/ 48 w 49"/>
                        <a:gd name="T1" fmla="*/ 9 h 30"/>
                        <a:gd name="T2" fmla="*/ 30 w 49"/>
                        <a:gd name="T3" fmla="*/ 2 h 30"/>
                        <a:gd name="T4" fmla="*/ 21 w 49"/>
                        <a:gd name="T5" fmla="*/ 0 h 30"/>
                        <a:gd name="T6" fmla="*/ 10 w 49"/>
                        <a:gd name="T7" fmla="*/ 0 h 30"/>
                        <a:gd name="T8" fmla="*/ 3 w 49"/>
                        <a:gd name="T9" fmla="*/ 4 h 30"/>
                        <a:gd name="T10" fmla="*/ 0 w 49"/>
                        <a:gd name="T11" fmla="*/ 10 h 30"/>
                        <a:gd name="T12" fmla="*/ 3 w 49"/>
                        <a:gd name="T13" fmla="*/ 17 h 30"/>
                        <a:gd name="T14" fmla="*/ 9 w 49"/>
                        <a:gd name="T15" fmla="*/ 19 h 30"/>
                        <a:gd name="T16" fmla="*/ 6 w 49"/>
                        <a:gd name="T17" fmla="*/ 21 h 30"/>
                        <a:gd name="T18" fmla="*/ 7 w 49"/>
                        <a:gd name="T19" fmla="*/ 26 h 30"/>
                        <a:gd name="T20" fmla="*/ 14 w 49"/>
                        <a:gd name="T21" fmla="*/ 29 h 30"/>
                        <a:gd name="T22" fmla="*/ 30 w 49"/>
                        <a:gd name="T23" fmla="*/ 27 h 30"/>
                        <a:gd name="T24" fmla="*/ 48 w 49"/>
                        <a:gd name="T25" fmla="*/ 9 h 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49" h="30">
                          <a:moveTo>
                            <a:pt x="48" y="9"/>
                          </a:moveTo>
                          <a:lnTo>
                            <a:pt x="30" y="2"/>
                          </a:lnTo>
                          <a:lnTo>
                            <a:pt x="21" y="0"/>
                          </a:lnTo>
                          <a:lnTo>
                            <a:pt x="10" y="0"/>
                          </a:lnTo>
                          <a:lnTo>
                            <a:pt x="3" y="4"/>
                          </a:lnTo>
                          <a:lnTo>
                            <a:pt x="0" y="10"/>
                          </a:lnTo>
                          <a:lnTo>
                            <a:pt x="3" y="17"/>
                          </a:lnTo>
                          <a:lnTo>
                            <a:pt x="9" y="19"/>
                          </a:lnTo>
                          <a:lnTo>
                            <a:pt x="6" y="21"/>
                          </a:lnTo>
                          <a:lnTo>
                            <a:pt x="7" y="26"/>
                          </a:lnTo>
                          <a:lnTo>
                            <a:pt x="14" y="29"/>
                          </a:lnTo>
                          <a:lnTo>
                            <a:pt x="30" y="27"/>
                          </a:lnTo>
                          <a:lnTo>
                            <a:pt x="48" y="9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194765" name="Freeform 205"/>
                <p:cNvSpPr>
                  <a:spLocks/>
                </p:cNvSpPr>
                <p:nvPr/>
              </p:nvSpPr>
              <p:spPr bwMode="auto">
                <a:xfrm>
                  <a:off x="3358" y="2439"/>
                  <a:ext cx="205" cy="51"/>
                </a:xfrm>
                <a:custGeom>
                  <a:avLst/>
                  <a:gdLst>
                    <a:gd name="T0" fmla="*/ 6 w 205"/>
                    <a:gd name="T1" fmla="*/ 0 h 51"/>
                    <a:gd name="T2" fmla="*/ 204 w 205"/>
                    <a:gd name="T3" fmla="*/ 45 h 51"/>
                    <a:gd name="T4" fmla="*/ 195 w 205"/>
                    <a:gd name="T5" fmla="*/ 50 h 51"/>
                    <a:gd name="T6" fmla="*/ 0 w 205"/>
                    <a:gd name="T7" fmla="*/ 9 h 51"/>
                    <a:gd name="T8" fmla="*/ 6 w 205"/>
                    <a:gd name="T9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5" h="51">
                      <a:moveTo>
                        <a:pt x="6" y="0"/>
                      </a:moveTo>
                      <a:lnTo>
                        <a:pt x="204" y="45"/>
                      </a:lnTo>
                      <a:lnTo>
                        <a:pt x="195" y="50"/>
                      </a:lnTo>
                      <a:lnTo>
                        <a:pt x="0" y="9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4766" name="Group 206"/>
              <p:cNvGrpSpPr>
                <a:grpSpLocks/>
              </p:cNvGrpSpPr>
              <p:nvPr/>
            </p:nvGrpSpPr>
            <p:grpSpPr bwMode="auto">
              <a:xfrm>
                <a:off x="2987" y="2207"/>
                <a:ext cx="479" cy="492"/>
                <a:chOff x="2987" y="2207"/>
                <a:chExt cx="479" cy="492"/>
              </a:xfrm>
            </p:grpSpPr>
            <p:grpSp>
              <p:nvGrpSpPr>
                <p:cNvPr id="194767" name="Group 207"/>
                <p:cNvGrpSpPr>
                  <a:grpSpLocks/>
                </p:cNvGrpSpPr>
                <p:nvPr/>
              </p:nvGrpSpPr>
              <p:grpSpPr bwMode="auto">
                <a:xfrm>
                  <a:off x="2987" y="2207"/>
                  <a:ext cx="479" cy="492"/>
                  <a:chOff x="2987" y="2207"/>
                  <a:chExt cx="479" cy="492"/>
                </a:xfrm>
              </p:grpSpPr>
              <p:grpSp>
                <p:nvGrpSpPr>
                  <p:cNvPr id="194768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3247" y="2207"/>
                    <a:ext cx="219" cy="184"/>
                    <a:chOff x="3247" y="2207"/>
                    <a:chExt cx="219" cy="184"/>
                  </a:xfrm>
                </p:grpSpPr>
                <p:grpSp>
                  <p:nvGrpSpPr>
                    <p:cNvPr id="194769" name="Group 2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7" y="2223"/>
                      <a:ext cx="210" cy="168"/>
                      <a:chOff x="3247" y="2223"/>
                      <a:chExt cx="210" cy="168"/>
                    </a:xfrm>
                  </p:grpSpPr>
                  <p:sp>
                    <p:nvSpPr>
                      <p:cNvPr id="194770" name="Freeform 2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3" y="2303"/>
                        <a:ext cx="42" cy="55"/>
                      </a:xfrm>
                      <a:custGeom>
                        <a:avLst/>
                        <a:gdLst>
                          <a:gd name="T0" fmla="*/ 0 w 42"/>
                          <a:gd name="T1" fmla="*/ 0 h 55"/>
                          <a:gd name="T2" fmla="*/ 5 w 42"/>
                          <a:gd name="T3" fmla="*/ 54 h 55"/>
                          <a:gd name="T4" fmla="*/ 41 w 42"/>
                          <a:gd name="T5" fmla="*/ 47 h 55"/>
                          <a:gd name="T6" fmla="*/ 31 w 42"/>
                          <a:gd name="T7" fmla="*/ 11 h 55"/>
                          <a:gd name="T8" fmla="*/ 0 w 42"/>
                          <a:gd name="T9" fmla="*/ 0 h 5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2" h="55">
                            <a:moveTo>
                              <a:pt x="0" y="0"/>
                            </a:moveTo>
                            <a:lnTo>
                              <a:pt x="5" y="54"/>
                            </a:lnTo>
                            <a:lnTo>
                              <a:pt x="41" y="47"/>
                            </a:lnTo>
                            <a:lnTo>
                              <a:pt x="31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771" name="Freeform 2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47" y="2223"/>
                        <a:ext cx="210" cy="168"/>
                      </a:xfrm>
                      <a:custGeom>
                        <a:avLst/>
                        <a:gdLst>
                          <a:gd name="T0" fmla="*/ 0 w 210"/>
                          <a:gd name="T1" fmla="*/ 56 h 168"/>
                          <a:gd name="T2" fmla="*/ 2 w 210"/>
                          <a:gd name="T3" fmla="*/ 47 h 168"/>
                          <a:gd name="T4" fmla="*/ 6 w 210"/>
                          <a:gd name="T5" fmla="*/ 39 h 168"/>
                          <a:gd name="T6" fmla="*/ 13 w 210"/>
                          <a:gd name="T7" fmla="*/ 34 h 168"/>
                          <a:gd name="T8" fmla="*/ 28 w 210"/>
                          <a:gd name="T9" fmla="*/ 27 h 168"/>
                          <a:gd name="T10" fmla="*/ 35 w 210"/>
                          <a:gd name="T11" fmla="*/ 26 h 168"/>
                          <a:gd name="T12" fmla="*/ 53 w 210"/>
                          <a:gd name="T13" fmla="*/ 30 h 168"/>
                          <a:gd name="T14" fmla="*/ 65 w 210"/>
                          <a:gd name="T15" fmla="*/ 29 h 168"/>
                          <a:gd name="T16" fmla="*/ 77 w 210"/>
                          <a:gd name="T17" fmla="*/ 31 h 168"/>
                          <a:gd name="T18" fmla="*/ 84 w 210"/>
                          <a:gd name="T19" fmla="*/ 23 h 168"/>
                          <a:gd name="T20" fmla="*/ 92 w 210"/>
                          <a:gd name="T21" fmla="*/ 16 h 168"/>
                          <a:gd name="T22" fmla="*/ 104 w 210"/>
                          <a:gd name="T23" fmla="*/ 8 h 168"/>
                          <a:gd name="T24" fmla="*/ 114 w 210"/>
                          <a:gd name="T25" fmla="*/ 4 h 168"/>
                          <a:gd name="T26" fmla="*/ 125 w 210"/>
                          <a:gd name="T27" fmla="*/ 0 h 168"/>
                          <a:gd name="T28" fmla="*/ 135 w 210"/>
                          <a:gd name="T29" fmla="*/ 1 h 168"/>
                          <a:gd name="T30" fmla="*/ 147 w 210"/>
                          <a:gd name="T31" fmla="*/ 0 h 168"/>
                          <a:gd name="T32" fmla="*/ 161 w 210"/>
                          <a:gd name="T33" fmla="*/ 3 h 168"/>
                          <a:gd name="T34" fmla="*/ 173 w 210"/>
                          <a:gd name="T35" fmla="*/ 14 h 168"/>
                          <a:gd name="T36" fmla="*/ 183 w 210"/>
                          <a:gd name="T37" fmla="*/ 21 h 168"/>
                          <a:gd name="T38" fmla="*/ 195 w 210"/>
                          <a:gd name="T39" fmla="*/ 30 h 168"/>
                          <a:gd name="T40" fmla="*/ 202 w 210"/>
                          <a:gd name="T41" fmla="*/ 36 h 168"/>
                          <a:gd name="T42" fmla="*/ 206 w 210"/>
                          <a:gd name="T43" fmla="*/ 43 h 168"/>
                          <a:gd name="T44" fmla="*/ 209 w 210"/>
                          <a:gd name="T45" fmla="*/ 54 h 168"/>
                          <a:gd name="T46" fmla="*/ 207 w 210"/>
                          <a:gd name="T47" fmla="*/ 69 h 168"/>
                          <a:gd name="T48" fmla="*/ 203 w 210"/>
                          <a:gd name="T49" fmla="*/ 83 h 168"/>
                          <a:gd name="T50" fmla="*/ 199 w 210"/>
                          <a:gd name="T51" fmla="*/ 95 h 168"/>
                          <a:gd name="T52" fmla="*/ 193 w 210"/>
                          <a:gd name="T53" fmla="*/ 103 h 168"/>
                          <a:gd name="T54" fmla="*/ 184 w 210"/>
                          <a:gd name="T55" fmla="*/ 109 h 168"/>
                          <a:gd name="T56" fmla="*/ 175 w 210"/>
                          <a:gd name="T57" fmla="*/ 113 h 168"/>
                          <a:gd name="T58" fmla="*/ 175 w 210"/>
                          <a:gd name="T59" fmla="*/ 125 h 168"/>
                          <a:gd name="T60" fmla="*/ 169 w 210"/>
                          <a:gd name="T61" fmla="*/ 134 h 168"/>
                          <a:gd name="T62" fmla="*/ 161 w 210"/>
                          <a:gd name="T63" fmla="*/ 140 h 168"/>
                          <a:gd name="T64" fmla="*/ 152 w 210"/>
                          <a:gd name="T65" fmla="*/ 145 h 168"/>
                          <a:gd name="T66" fmla="*/ 141 w 210"/>
                          <a:gd name="T67" fmla="*/ 146 h 168"/>
                          <a:gd name="T68" fmla="*/ 137 w 210"/>
                          <a:gd name="T69" fmla="*/ 167 h 168"/>
                          <a:gd name="T70" fmla="*/ 105 w 210"/>
                          <a:gd name="T71" fmla="*/ 156 h 168"/>
                          <a:gd name="T72" fmla="*/ 89 w 210"/>
                          <a:gd name="T73" fmla="*/ 165 h 168"/>
                          <a:gd name="T74" fmla="*/ 58 w 210"/>
                          <a:gd name="T75" fmla="*/ 154 h 168"/>
                          <a:gd name="T76" fmla="*/ 59 w 210"/>
                          <a:gd name="T77" fmla="*/ 129 h 168"/>
                          <a:gd name="T78" fmla="*/ 62 w 210"/>
                          <a:gd name="T79" fmla="*/ 122 h 168"/>
                          <a:gd name="T80" fmla="*/ 69 w 210"/>
                          <a:gd name="T81" fmla="*/ 119 h 168"/>
                          <a:gd name="T82" fmla="*/ 79 w 210"/>
                          <a:gd name="T83" fmla="*/ 118 h 168"/>
                          <a:gd name="T84" fmla="*/ 91 w 210"/>
                          <a:gd name="T85" fmla="*/ 122 h 168"/>
                          <a:gd name="T86" fmla="*/ 99 w 210"/>
                          <a:gd name="T87" fmla="*/ 119 h 168"/>
                          <a:gd name="T88" fmla="*/ 112 w 210"/>
                          <a:gd name="T89" fmla="*/ 117 h 168"/>
                          <a:gd name="T90" fmla="*/ 107 w 210"/>
                          <a:gd name="T91" fmla="*/ 98 h 168"/>
                          <a:gd name="T92" fmla="*/ 95 w 210"/>
                          <a:gd name="T93" fmla="*/ 94 h 168"/>
                          <a:gd name="T94" fmla="*/ 85 w 210"/>
                          <a:gd name="T95" fmla="*/ 91 h 168"/>
                          <a:gd name="T96" fmla="*/ 71 w 210"/>
                          <a:gd name="T97" fmla="*/ 83 h 168"/>
                          <a:gd name="T98" fmla="*/ 61 w 210"/>
                          <a:gd name="T99" fmla="*/ 81 h 168"/>
                          <a:gd name="T100" fmla="*/ 39 w 210"/>
                          <a:gd name="T101" fmla="*/ 79 h 168"/>
                          <a:gd name="T102" fmla="*/ 27 w 210"/>
                          <a:gd name="T103" fmla="*/ 72 h 168"/>
                          <a:gd name="T104" fmla="*/ 13 w 210"/>
                          <a:gd name="T105" fmla="*/ 63 h 168"/>
                          <a:gd name="T106" fmla="*/ 0 w 210"/>
                          <a:gd name="T107" fmla="*/ 56 h 1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210" h="168">
                            <a:moveTo>
                              <a:pt x="0" y="56"/>
                            </a:moveTo>
                            <a:lnTo>
                              <a:pt x="2" y="47"/>
                            </a:lnTo>
                            <a:lnTo>
                              <a:pt x="6" y="39"/>
                            </a:lnTo>
                            <a:lnTo>
                              <a:pt x="13" y="34"/>
                            </a:lnTo>
                            <a:lnTo>
                              <a:pt x="28" y="27"/>
                            </a:lnTo>
                            <a:lnTo>
                              <a:pt x="35" y="26"/>
                            </a:lnTo>
                            <a:lnTo>
                              <a:pt x="53" y="30"/>
                            </a:lnTo>
                            <a:lnTo>
                              <a:pt x="65" y="29"/>
                            </a:lnTo>
                            <a:lnTo>
                              <a:pt x="77" y="31"/>
                            </a:lnTo>
                            <a:lnTo>
                              <a:pt x="84" y="23"/>
                            </a:lnTo>
                            <a:lnTo>
                              <a:pt x="92" y="16"/>
                            </a:lnTo>
                            <a:lnTo>
                              <a:pt x="104" y="8"/>
                            </a:lnTo>
                            <a:lnTo>
                              <a:pt x="114" y="4"/>
                            </a:lnTo>
                            <a:lnTo>
                              <a:pt x="125" y="0"/>
                            </a:lnTo>
                            <a:lnTo>
                              <a:pt x="135" y="1"/>
                            </a:lnTo>
                            <a:lnTo>
                              <a:pt x="147" y="0"/>
                            </a:lnTo>
                            <a:lnTo>
                              <a:pt x="161" y="3"/>
                            </a:lnTo>
                            <a:lnTo>
                              <a:pt x="173" y="14"/>
                            </a:lnTo>
                            <a:lnTo>
                              <a:pt x="183" y="21"/>
                            </a:lnTo>
                            <a:lnTo>
                              <a:pt x="195" y="30"/>
                            </a:lnTo>
                            <a:lnTo>
                              <a:pt x="202" y="36"/>
                            </a:lnTo>
                            <a:lnTo>
                              <a:pt x="206" y="43"/>
                            </a:lnTo>
                            <a:lnTo>
                              <a:pt x="209" y="54"/>
                            </a:lnTo>
                            <a:lnTo>
                              <a:pt x="207" y="69"/>
                            </a:lnTo>
                            <a:lnTo>
                              <a:pt x="203" y="83"/>
                            </a:lnTo>
                            <a:lnTo>
                              <a:pt x="199" y="95"/>
                            </a:lnTo>
                            <a:lnTo>
                              <a:pt x="193" y="103"/>
                            </a:lnTo>
                            <a:lnTo>
                              <a:pt x="184" y="109"/>
                            </a:lnTo>
                            <a:lnTo>
                              <a:pt x="175" y="113"/>
                            </a:lnTo>
                            <a:lnTo>
                              <a:pt x="175" y="125"/>
                            </a:lnTo>
                            <a:lnTo>
                              <a:pt x="169" y="134"/>
                            </a:lnTo>
                            <a:lnTo>
                              <a:pt x="161" y="140"/>
                            </a:lnTo>
                            <a:lnTo>
                              <a:pt x="152" y="145"/>
                            </a:lnTo>
                            <a:lnTo>
                              <a:pt x="141" y="146"/>
                            </a:lnTo>
                            <a:lnTo>
                              <a:pt x="137" y="167"/>
                            </a:lnTo>
                            <a:lnTo>
                              <a:pt x="105" y="156"/>
                            </a:lnTo>
                            <a:lnTo>
                              <a:pt x="89" y="165"/>
                            </a:lnTo>
                            <a:lnTo>
                              <a:pt x="58" y="154"/>
                            </a:lnTo>
                            <a:lnTo>
                              <a:pt x="59" y="129"/>
                            </a:lnTo>
                            <a:lnTo>
                              <a:pt x="62" y="122"/>
                            </a:lnTo>
                            <a:lnTo>
                              <a:pt x="69" y="119"/>
                            </a:lnTo>
                            <a:lnTo>
                              <a:pt x="79" y="118"/>
                            </a:lnTo>
                            <a:lnTo>
                              <a:pt x="91" y="122"/>
                            </a:lnTo>
                            <a:lnTo>
                              <a:pt x="99" y="119"/>
                            </a:lnTo>
                            <a:lnTo>
                              <a:pt x="112" y="117"/>
                            </a:lnTo>
                            <a:lnTo>
                              <a:pt x="107" y="98"/>
                            </a:lnTo>
                            <a:lnTo>
                              <a:pt x="95" y="94"/>
                            </a:lnTo>
                            <a:lnTo>
                              <a:pt x="85" y="91"/>
                            </a:lnTo>
                            <a:lnTo>
                              <a:pt x="71" y="83"/>
                            </a:lnTo>
                            <a:lnTo>
                              <a:pt x="61" y="81"/>
                            </a:lnTo>
                            <a:lnTo>
                              <a:pt x="39" y="79"/>
                            </a:lnTo>
                            <a:lnTo>
                              <a:pt x="27" y="72"/>
                            </a:lnTo>
                            <a:lnTo>
                              <a:pt x="13" y="63"/>
                            </a:lnTo>
                            <a:lnTo>
                              <a:pt x="0" y="56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194772" name="Group 2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18" y="2207"/>
                      <a:ext cx="148" cy="126"/>
                      <a:chOff x="3318" y="2207"/>
                      <a:chExt cx="148" cy="126"/>
                    </a:xfrm>
                  </p:grpSpPr>
                  <p:grpSp>
                    <p:nvGrpSpPr>
                      <p:cNvPr id="194773" name="Group 2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80" y="2207"/>
                        <a:ext cx="86" cy="100"/>
                        <a:chOff x="3380" y="2207"/>
                        <a:chExt cx="86" cy="100"/>
                      </a:xfrm>
                    </p:grpSpPr>
                    <p:sp>
                      <p:nvSpPr>
                        <p:cNvPr id="194774" name="Freeform 2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80" y="2207"/>
                          <a:ext cx="44" cy="16"/>
                        </a:xfrm>
                        <a:custGeom>
                          <a:avLst/>
                          <a:gdLst>
                            <a:gd name="T0" fmla="*/ 0 w 44"/>
                            <a:gd name="T1" fmla="*/ 15 h 16"/>
                            <a:gd name="T2" fmla="*/ 8 w 44"/>
                            <a:gd name="T3" fmla="*/ 9 h 16"/>
                            <a:gd name="T4" fmla="*/ 17 w 44"/>
                            <a:gd name="T5" fmla="*/ 6 h 16"/>
                            <a:gd name="T6" fmla="*/ 25 w 44"/>
                            <a:gd name="T7" fmla="*/ 6 h 16"/>
                            <a:gd name="T8" fmla="*/ 33 w 44"/>
                            <a:gd name="T9" fmla="*/ 5 h 16"/>
                            <a:gd name="T10" fmla="*/ 43 w 44"/>
                            <a:gd name="T11" fmla="*/ 0 h 16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44" h="16">
                              <a:moveTo>
                                <a:pt x="0" y="15"/>
                              </a:moveTo>
                              <a:lnTo>
                                <a:pt x="8" y="9"/>
                              </a:lnTo>
                              <a:lnTo>
                                <a:pt x="17" y="6"/>
                              </a:lnTo>
                              <a:lnTo>
                                <a:pt x="25" y="6"/>
                              </a:lnTo>
                              <a:lnTo>
                                <a:pt x="33" y="5"/>
                              </a:lnTo>
                              <a:lnTo>
                                <a:pt x="43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75" name="Freeform 2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96" y="2227"/>
                          <a:ext cx="52" cy="15"/>
                        </a:xfrm>
                        <a:custGeom>
                          <a:avLst/>
                          <a:gdLst>
                            <a:gd name="T0" fmla="*/ 0 w 52"/>
                            <a:gd name="T1" fmla="*/ 14 h 15"/>
                            <a:gd name="T2" fmla="*/ 8 w 52"/>
                            <a:gd name="T3" fmla="*/ 7 h 15"/>
                            <a:gd name="T4" fmla="*/ 17 w 52"/>
                            <a:gd name="T5" fmla="*/ 2 h 15"/>
                            <a:gd name="T6" fmla="*/ 27 w 52"/>
                            <a:gd name="T7" fmla="*/ 0 h 15"/>
                            <a:gd name="T8" fmla="*/ 41 w 52"/>
                            <a:gd name="T9" fmla="*/ 1 h 15"/>
                            <a:gd name="T10" fmla="*/ 51 w 52"/>
                            <a:gd name="T11" fmla="*/ 4 h 1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52" h="15">
                              <a:moveTo>
                                <a:pt x="0" y="14"/>
                              </a:moveTo>
                              <a:lnTo>
                                <a:pt x="8" y="7"/>
                              </a:lnTo>
                              <a:lnTo>
                                <a:pt x="17" y="2"/>
                              </a:lnTo>
                              <a:lnTo>
                                <a:pt x="27" y="0"/>
                              </a:lnTo>
                              <a:lnTo>
                                <a:pt x="41" y="1"/>
                              </a:lnTo>
                              <a:lnTo>
                                <a:pt x="51" y="4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76" name="Freeform 2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16" y="2239"/>
                          <a:ext cx="44" cy="18"/>
                        </a:xfrm>
                        <a:custGeom>
                          <a:avLst/>
                          <a:gdLst>
                            <a:gd name="T0" fmla="*/ 0 w 44"/>
                            <a:gd name="T1" fmla="*/ 17 h 18"/>
                            <a:gd name="T2" fmla="*/ 8 w 44"/>
                            <a:gd name="T3" fmla="*/ 9 h 18"/>
                            <a:gd name="T4" fmla="*/ 16 w 44"/>
                            <a:gd name="T5" fmla="*/ 3 h 18"/>
                            <a:gd name="T6" fmla="*/ 24 w 44"/>
                            <a:gd name="T7" fmla="*/ 0 h 18"/>
                            <a:gd name="T8" fmla="*/ 34 w 44"/>
                            <a:gd name="T9" fmla="*/ 1 h 18"/>
                            <a:gd name="T10" fmla="*/ 43 w 44"/>
                            <a:gd name="T11" fmla="*/ 8 h 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44" h="18">
                              <a:moveTo>
                                <a:pt x="0" y="17"/>
                              </a:moveTo>
                              <a:lnTo>
                                <a:pt x="8" y="9"/>
                              </a:lnTo>
                              <a:lnTo>
                                <a:pt x="16" y="3"/>
                              </a:lnTo>
                              <a:lnTo>
                                <a:pt x="24" y="0"/>
                              </a:lnTo>
                              <a:lnTo>
                                <a:pt x="34" y="1"/>
                              </a:lnTo>
                              <a:lnTo>
                                <a:pt x="43" y="8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77" name="Freeform 2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33" y="2259"/>
                          <a:ext cx="33" cy="9"/>
                        </a:xfrm>
                        <a:custGeom>
                          <a:avLst/>
                          <a:gdLst>
                            <a:gd name="T0" fmla="*/ 0 w 33"/>
                            <a:gd name="T1" fmla="*/ 8 h 9"/>
                            <a:gd name="T2" fmla="*/ 12 w 33"/>
                            <a:gd name="T3" fmla="*/ 2 h 9"/>
                            <a:gd name="T4" fmla="*/ 18 w 33"/>
                            <a:gd name="T5" fmla="*/ 0 h 9"/>
                            <a:gd name="T6" fmla="*/ 22 w 33"/>
                            <a:gd name="T7" fmla="*/ 0 h 9"/>
                            <a:gd name="T8" fmla="*/ 28 w 33"/>
                            <a:gd name="T9" fmla="*/ 2 h 9"/>
                            <a:gd name="T10" fmla="*/ 32 w 33"/>
                            <a:gd name="T11" fmla="*/ 7 h 9"/>
                            <a:gd name="T12" fmla="*/ 32 w 33"/>
                            <a:gd name="T13" fmla="*/ 8 h 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33" h="9">
                              <a:moveTo>
                                <a:pt x="0" y="8"/>
                              </a:moveTo>
                              <a:lnTo>
                                <a:pt x="12" y="2"/>
                              </a:lnTo>
                              <a:lnTo>
                                <a:pt x="18" y="0"/>
                              </a:lnTo>
                              <a:lnTo>
                                <a:pt x="22" y="0"/>
                              </a:lnTo>
                              <a:lnTo>
                                <a:pt x="28" y="2"/>
                              </a:lnTo>
                              <a:lnTo>
                                <a:pt x="32" y="7"/>
                              </a:lnTo>
                              <a:lnTo>
                                <a:pt x="32" y="8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78" name="Freeform 2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30" y="2280"/>
                          <a:ext cx="33" cy="27"/>
                        </a:xfrm>
                        <a:custGeom>
                          <a:avLst/>
                          <a:gdLst>
                            <a:gd name="T0" fmla="*/ 0 w 33"/>
                            <a:gd name="T1" fmla="*/ 0 h 27"/>
                            <a:gd name="T2" fmla="*/ 11 w 33"/>
                            <a:gd name="T3" fmla="*/ 2 h 27"/>
                            <a:gd name="T4" fmla="*/ 20 w 33"/>
                            <a:gd name="T5" fmla="*/ 6 h 27"/>
                            <a:gd name="T6" fmla="*/ 26 w 33"/>
                            <a:gd name="T7" fmla="*/ 11 h 27"/>
                            <a:gd name="T8" fmla="*/ 30 w 33"/>
                            <a:gd name="T9" fmla="*/ 16 h 27"/>
                            <a:gd name="T10" fmla="*/ 32 w 33"/>
                            <a:gd name="T11" fmla="*/ 26 h 2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33" h="27">
                              <a:moveTo>
                                <a:pt x="0" y="0"/>
                              </a:moveTo>
                              <a:lnTo>
                                <a:pt x="11" y="2"/>
                              </a:lnTo>
                              <a:lnTo>
                                <a:pt x="20" y="6"/>
                              </a:lnTo>
                              <a:lnTo>
                                <a:pt x="26" y="11"/>
                              </a:lnTo>
                              <a:lnTo>
                                <a:pt x="30" y="16"/>
                              </a:lnTo>
                              <a:lnTo>
                                <a:pt x="32" y="26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94779" name="Group 2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18" y="2247"/>
                        <a:ext cx="121" cy="86"/>
                        <a:chOff x="3318" y="2247"/>
                        <a:chExt cx="121" cy="86"/>
                      </a:xfrm>
                    </p:grpSpPr>
                    <p:grpSp>
                      <p:nvGrpSpPr>
                        <p:cNvPr id="194780" name="Group 22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18" y="2247"/>
                          <a:ext cx="46" cy="60"/>
                          <a:chOff x="3318" y="2247"/>
                          <a:chExt cx="46" cy="60"/>
                        </a:xfrm>
                      </p:grpSpPr>
                      <p:grpSp>
                        <p:nvGrpSpPr>
                          <p:cNvPr id="194781" name="Group 22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27" y="2247"/>
                            <a:ext cx="37" cy="30"/>
                            <a:chOff x="3327" y="2247"/>
                            <a:chExt cx="37" cy="30"/>
                          </a:xfrm>
                        </p:grpSpPr>
                        <p:sp>
                          <p:nvSpPr>
                            <p:cNvPr id="194782" name="Freeform 2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0" y="2247"/>
                              <a:ext cx="34" cy="6"/>
                            </a:xfrm>
                            <a:custGeom>
                              <a:avLst/>
                              <a:gdLst>
                                <a:gd name="T0" fmla="*/ 0 w 34"/>
                                <a:gd name="T1" fmla="*/ 5 h 6"/>
                                <a:gd name="T2" fmla="*/ 17 w 34"/>
                                <a:gd name="T3" fmla="*/ 0 h 6"/>
                                <a:gd name="T4" fmla="*/ 33 w 34"/>
                                <a:gd name="T5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</a:cxnLst>
                              <a:rect l="0" t="0" r="r" b="b"/>
                              <a:pathLst>
                                <a:path w="34" h="6">
                                  <a:moveTo>
                                    <a:pt x="0" y="5"/>
                                  </a:moveTo>
                                  <a:lnTo>
                                    <a:pt x="17" y="0"/>
                                  </a:lnTo>
                                  <a:lnTo>
                                    <a:pt x="33" y="0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194783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7" y="2258"/>
                              <a:ext cx="32" cy="19"/>
                            </a:xfrm>
                            <a:custGeom>
                              <a:avLst/>
                              <a:gdLst>
                                <a:gd name="T0" fmla="*/ 0 w 32"/>
                                <a:gd name="T1" fmla="*/ 0 h 19"/>
                                <a:gd name="T2" fmla="*/ 9 w 32"/>
                                <a:gd name="T3" fmla="*/ 4 h 19"/>
                                <a:gd name="T4" fmla="*/ 15 w 32"/>
                                <a:gd name="T5" fmla="*/ 7 h 19"/>
                                <a:gd name="T6" fmla="*/ 18 w 32"/>
                                <a:gd name="T7" fmla="*/ 12 h 19"/>
                                <a:gd name="T8" fmla="*/ 23 w 32"/>
                                <a:gd name="T9" fmla="*/ 17 h 19"/>
                                <a:gd name="T10" fmla="*/ 31 w 32"/>
                                <a:gd name="T11" fmla="*/ 18 h 1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</a:cxnLst>
                              <a:rect l="0" t="0" r="r" b="b"/>
                              <a:pathLst>
                                <a:path w="32" h="19">
                                  <a:moveTo>
                                    <a:pt x="0" y="0"/>
                                  </a:moveTo>
                                  <a:lnTo>
                                    <a:pt x="9" y="4"/>
                                  </a:lnTo>
                                  <a:lnTo>
                                    <a:pt x="15" y="7"/>
                                  </a:lnTo>
                                  <a:lnTo>
                                    <a:pt x="18" y="12"/>
                                  </a:lnTo>
                                  <a:lnTo>
                                    <a:pt x="23" y="17"/>
                                  </a:lnTo>
                                  <a:lnTo>
                                    <a:pt x="31" y="1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194784" name="Freeform 22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18" y="2291"/>
                            <a:ext cx="37" cy="16"/>
                          </a:xfrm>
                          <a:custGeom>
                            <a:avLst/>
                            <a:gdLst>
                              <a:gd name="T0" fmla="*/ 0 w 37"/>
                              <a:gd name="T1" fmla="*/ 14 h 16"/>
                              <a:gd name="T2" fmla="*/ 7 w 37"/>
                              <a:gd name="T3" fmla="*/ 10 h 16"/>
                              <a:gd name="T4" fmla="*/ 13 w 37"/>
                              <a:gd name="T5" fmla="*/ 10 h 16"/>
                              <a:gd name="T6" fmla="*/ 19 w 37"/>
                              <a:gd name="T7" fmla="*/ 13 h 16"/>
                              <a:gd name="T8" fmla="*/ 27 w 37"/>
                              <a:gd name="T9" fmla="*/ 15 h 16"/>
                              <a:gd name="T10" fmla="*/ 32 w 37"/>
                              <a:gd name="T11" fmla="*/ 14 h 16"/>
                              <a:gd name="T12" fmla="*/ 35 w 37"/>
                              <a:gd name="T13" fmla="*/ 10 h 16"/>
                              <a:gd name="T14" fmla="*/ 36 w 37"/>
                              <a:gd name="T15" fmla="*/ 5 h 16"/>
                              <a:gd name="T16" fmla="*/ 33 w 37"/>
                              <a:gd name="T17" fmla="*/ 2 h 16"/>
                              <a:gd name="T18" fmla="*/ 30 w 37"/>
                              <a:gd name="T19" fmla="*/ 0 h 1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37" h="16">
                                <a:moveTo>
                                  <a:pt x="0" y="14"/>
                                </a:moveTo>
                                <a:lnTo>
                                  <a:pt x="7" y="10"/>
                                </a:lnTo>
                                <a:lnTo>
                                  <a:pt x="13" y="10"/>
                                </a:lnTo>
                                <a:lnTo>
                                  <a:pt x="19" y="13"/>
                                </a:lnTo>
                                <a:lnTo>
                                  <a:pt x="27" y="15"/>
                                </a:lnTo>
                                <a:lnTo>
                                  <a:pt x="32" y="14"/>
                                </a:lnTo>
                                <a:lnTo>
                                  <a:pt x="35" y="10"/>
                                </a:lnTo>
                                <a:lnTo>
                                  <a:pt x="36" y="5"/>
                                </a:lnTo>
                                <a:lnTo>
                                  <a:pt x="33" y="2"/>
                                </a:lnTo>
                                <a:lnTo>
                                  <a:pt x="30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785" name="Group 2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87" y="2291"/>
                          <a:ext cx="52" cy="42"/>
                          <a:chOff x="3387" y="2291"/>
                          <a:chExt cx="52" cy="42"/>
                        </a:xfrm>
                      </p:grpSpPr>
                      <p:sp>
                        <p:nvSpPr>
                          <p:cNvPr id="194786" name="Freeform 2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02" y="2306"/>
                            <a:ext cx="15" cy="13"/>
                          </a:xfrm>
                          <a:custGeom>
                            <a:avLst/>
                            <a:gdLst>
                              <a:gd name="T0" fmla="*/ 14 w 15"/>
                              <a:gd name="T1" fmla="*/ 0 h 13"/>
                              <a:gd name="T2" fmla="*/ 0 w 15"/>
                              <a:gd name="T3" fmla="*/ 12 h 1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15" h="13">
                                <a:moveTo>
                                  <a:pt x="14" y="0"/>
                                </a:moveTo>
                                <a:lnTo>
                                  <a:pt x="0" y="12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87" name="Freeform 2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87" y="2291"/>
                            <a:ext cx="52" cy="42"/>
                          </a:xfrm>
                          <a:custGeom>
                            <a:avLst/>
                            <a:gdLst>
                              <a:gd name="T0" fmla="*/ 21 w 52"/>
                              <a:gd name="T1" fmla="*/ 4 h 42"/>
                              <a:gd name="T2" fmla="*/ 27 w 52"/>
                              <a:gd name="T3" fmla="*/ 1 h 42"/>
                              <a:gd name="T4" fmla="*/ 34 w 52"/>
                              <a:gd name="T5" fmla="*/ 0 h 42"/>
                              <a:gd name="T6" fmla="*/ 41 w 52"/>
                              <a:gd name="T7" fmla="*/ 2 h 42"/>
                              <a:gd name="T8" fmla="*/ 46 w 52"/>
                              <a:gd name="T9" fmla="*/ 6 h 42"/>
                              <a:gd name="T10" fmla="*/ 49 w 52"/>
                              <a:gd name="T11" fmla="*/ 11 h 42"/>
                              <a:gd name="T12" fmla="*/ 51 w 52"/>
                              <a:gd name="T13" fmla="*/ 18 h 42"/>
                              <a:gd name="T14" fmla="*/ 50 w 52"/>
                              <a:gd name="T15" fmla="*/ 24 h 42"/>
                              <a:gd name="T16" fmla="*/ 42 w 52"/>
                              <a:gd name="T17" fmla="*/ 30 h 42"/>
                              <a:gd name="T18" fmla="*/ 36 w 52"/>
                              <a:gd name="T19" fmla="*/ 34 h 42"/>
                              <a:gd name="T20" fmla="*/ 27 w 52"/>
                              <a:gd name="T21" fmla="*/ 37 h 42"/>
                              <a:gd name="T22" fmla="*/ 16 w 52"/>
                              <a:gd name="T23" fmla="*/ 39 h 42"/>
                              <a:gd name="T24" fmla="*/ 7 w 52"/>
                              <a:gd name="T25" fmla="*/ 41 h 42"/>
                              <a:gd name="T26" fmla="*/ 0 w 52"/>
                              <a:gd name="T27" fmla="*/ 38 h 42"/>
                              <a:gd name="T28" fmla="*/ 0 w 52"/>
                              <a:gd name="T29" fmla="*/ 32 h 4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</a:cxnLst>
                            <a:rect l="0" t="0" r="r" b="b"/>
                            <a:pathLst>
                              <a:path w="52" h="42">
                                <a:moveTo>
                                  <a:pt x="21" y="4"/>
                                </a:moveTo>
                                <a:lnTo>
                                  <a:pt x="27" y="1"/>
                                </a:lnTo>
                                <a:lnTo>
                                  <a:pt x="34" y="0"/>
                                </a:lnTo>
                                <a:lnTo>
                                  <a:pt x="41" y="2"/>
                                </a:lnTo>
                                <a:lnTo>
                                  <a:pt x="46" y="6"/>
                                </a:lnTo>
                                <a:lnTo>
                                  <a:pt x="49" y="11"/>
                                </a:lnTo>
                                <a:lnTo>
                                  <a:pt x="51" y="18"/>
                                </a:lnTo>
                                <a:lnTo>
                                  <a:pt x="50" y="24"/>
                                </a:lnTo>
                                <a:lnTo>
                                  <a:pt x="42" y="30"/>
                                </a:lnTo>
                                <a:lnTo>
                                  <a:pt x="36" y="34"/>
                                </a:lnTo>
                                <a:lnTo>
                                  <a:pt x="27" y="37"/>
                                </a:lnTo>
                                <a:lnTo>
                                  <a:pt x="16" y="39"/>
                                </a:lnTo>
                                <a:lnTo>
                                  <a:pt x="7" y="41"/>
                                </a:lnTo>
                                <a:lnTo>
                                  <a:pt x="0" y="38"/>
                                </a:lnTo>
                                <a:lnTo>
                                  <a:pt x="0" y="32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94788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2987" y="2355"/>
                    <a:ext cx="400" cy="344"/>
                    <a:chOff x="2987" y="2355"/>
                    <a:chExt cx="400" cy="344"/>
                  </a:xfrm>
                </p:grpSpPr>
                <p:grpSp>
                  <p:nvGrpSpPr>
                    <p:cNvPr id="194789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87" y="2460"/>
                      <a:ext cx="296" cy="239"/>
                      <a:chOff x="2987" y="2460"/>
                      <a:chExt cx="296" cy="239"/>
                    </a:xfrm>
                  </p:grpSpPr>
                  <p:grpSp>
                    <p:nvGrpSpPr>
                      <p:cNvPr id="194790" name="Group 2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87" y="2527"/>
                        <a:ext cx="109" cy="171"/>
                        <a:chOff x="2987" y="2527"/>
                        <a:chExt cx="109" cy="171"/>
                      </a:xfrm>
                    </p:grpSpPr>
                    <p:grpSp>
                      <p:nvGrpSpPr>
                        <p:cNvPr id="194791" name="Group 23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87" y="2527"/>
                          <a:ext cx="109" cy="171"/>
                          <a:chOff x="2987" y="2527"/>
                          <a:chExt cx="109" cy="171"/>
                        </a:xfrm>
                      </p:grpSpPr>
                      <p:sp>
                        <p:nvSpPr>
                          <p:cNvPr id="194792" name="Freeform 2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87" y="2527"/>
                            <a:ext cx="109" cy="171"/>
                          </a:xfrm>
                          <a:custGeom>
                            <a:avLst/>
                            <a:gdLst>
                              <a:gd name="T0" fmla="*/ 108 w 109"/>
                              <a:gd name="T1" fmla="*/ 96 h 171"/>
                              <a:gd name="T2" fmla="*/ 93 w 109"/>
                              <a:gd name="T3" fmla="*/ 45 h 171"/>
                              <a:gd name="T4" fmla="*/ 82 w 109"/>
                              <a:gd name="T5" fmla="*/ 30 h 171"/>
                              <a:gd name="T6" fmla="*/ 51 w 109"/>
                              <a:gd name="T7" fmla="*/ 0 h 171"/>
                              <a:gd name="T8" fmla="*/ 30 w 109"/>
                              <a:gd name="T9" fmla="*/ 4 h 171"/>
                              <a:gd name="T10" fmla="*/ 45 w 109"/>
                              <a:gd name="T11" fmla="*/ 72 h 171"/>
                              <a:gd name="T12" fmla="*/ 22 w 109"/>
                              <a:gd name="T13" fmla="*/ 43 h 171"/>
                              <a:gd name="T14" fmla="*/ 0 w 109"/>
                              <a:gd name="T15" fmla="*/ 55 h 171"/>
                              <a:gd name="T16" fmla="*/ 8 w 109"/>
                              <a:gd name="T17" fmla="*/ 101 h 171"/>
                              <a:gd name="T18" fmla="*/ 37 w 109"/>
                              <a:gd name="T19" fmla="*/ 163 h 171"/>
                              <a:gd name="T20" fmla="*/ 57 w 109"/>
                              <a:gd name="T21" fmla="*/ 170 h 171"/>
                              <a:gd name="T22" fmla="*/ 87 w 109"/>
                              <a:gd name="T23" fmla="*/ 119 h 171"/>
                              <a:gd name="T24" fmla="*/ 108 w 109"/>
                              <a:gd name="T25" fmla="*/ 96 h 17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</a:cxnLst>
                            <a:rect l="0" t="0" r="r" b="b"/>
                            <a:pathLst>
                              <a:path w="109" h="171">
                                <a:moveTo>
                                  <a:pt x="108" y="96"/>
                                </a:moveTo>
                                <a:lnTo>
                                  <a:pt x="93" y="45"/>
                                </a:lnTo>
                                <a:lnTo>
                                  <a:pt x="82" y="30"/>
                                </a:lnTo>
                                <a:lnTo>
                                  <a:pt x="51" y="0"/>
                                </a:lnTo>
                                <a:lnTo>
                                  <a:pt x="30" y="4"/>
                                </a:lnTo>
                                <a:lnTo>
                                  <a:pt x="45" y="72"/>
                                </a:lnTo>
                                <a:lnTo>
                                  <a:pt x="22" y="43"/>
                                </a:lnTo>
                                <a:lnTo>
                                  <a:pt x="0" y="55"/>
                                </a:lnTo>
                                <a:lnTo>
                                  <a:pt x="8" y="101"/>
                                </a:lnTo>
                                <a:lnTo>
                                  <a:pt x="37" y="163"/>
                                </a:lnTo>
                                <a:lnTo>
                                  <a:pt x="57" y="170"/>
                                </a:lnTo>
                                <a:lnTo>
                                  <a:pt x="87" y="119"/>
                                </a:lnTo>
                                <a:lnTo>
                                  <a:pt x="108" y="96"/>
                                </a:lnTo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93" name="Freeform 2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32" y="2599"/>
                            <a:ext cx="44" cy="48"/>
                          </a:xfrm>
                          <a:custGeom>
                            <a:avLst/>
                            <a:gdLst>
                              <a:gd name="T0" fmla="*/ 0 w 44"/>
                              <a:gd name="T1" fmla="*/ 0 h 48"/>
                              <a:gd name="T2" fmla="*/ 18 w 44"/>
                              <a:gd name="T3" fmla="*/ 47 h 48"/>
                              <a:gd name="T4" fmla="*/ 43 w 44"/>
                              <a:gd name="T5" fmla="*/ 47 h 4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44" h="48">
                                <a:moveTo>
                                  <a:pt x="0" y="0"/>
                                </a:moveTo>
                                <a:lnTo>
                                  <a:pt x="18" y="47"/>
                                </a:lnTo>
                                <a:lnTo>
                                  <a:pt x="43" y="47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94794" name="Group 2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97" y="2535"/>
                          <a:ext cx="88" cy="150"/>
                          <a:chOff x="2997" y="2535"/>
                          <a:chExt cx="88" cy="150"/>
                        </a:xfrm>
                      </p:grpSpPr>
                      <p:sp>
                        <p:nvSpPr>
                          <p:cNvPr id="194795" name="Freeform 23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48" y="2545"/>
                            <a:ext cx="6" cy="15"/>
                          </a:xfrm>
                          <a:custGeom>
                            <a:avLst/>
                            <a:gdLst>
                              <a:gd name="T0" fmla="*/ 5 w 6"/>
                              <a:gd name="T1" fmla="*/ 0 h 15"/>
                              <a:gd name="T2" fmla="*/ 0 w 6"/>
                              <a:gd name="T3" fmla="*/ 14 h 1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6" h="15">
                                <a:moveTo>
                                  <a:pt x="5" y="0"/>
                                </a:move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96" name="Freeform 23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67" y="2562"/>
                            <a:ext cx="5" cy="24"/>
                          </a:xfrm>
                          <a:custGeom>
                            <a:avLst/>
                            <a:gdLst>
                              <a:gd name="T0" fmla="*/ 4 w 5"/>
                              <a:gd name="T1" fmla="*/ 0 h 24"/>
                              <a:gd name="T2" fmla="*/ 0 w 5"/>
                              <a:gd name="T3" fmla="*/ 23 h 2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5" h="24">
                                <a:moveTo>
                                  <a:pt x="4" y="0"/>
                                </a:moveTo>
                                <a:lnTo>
                                  <a:pt x="0" y="2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97" name="Freeform 23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74" y="2598"/>
                            <a:ext cx="11" cy="28"/>
                          </a:xfrm>
                          <a:custGeom>
                            <a:avLst/>
                            <a:gdLst>
                              <a:gd name="T0" fmla="*/ 0 w 11"/>
                              <a:gd name="T1" fmla="*/ 0 h 28"/>
                              <a:gd name="T2" fmla="*/ 10 w 11"/>
                              <a:gd name="T3" fmla="*/ 27 h 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11" h="28">
                                <a:moveTo>
                                  <a:pt x="0" y="0"/>
                                </a:moveTo>
                                <a:lnTo>
                                  <a:pt x="10" y="27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98" name="Freeform 23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30" y="2535"/>
                            <a:ext cx="33" cy="108"/>
                          </a:xfrm>
                          <a:custGeom>
                            <a:avLst/>
                            <a:gdLst>
                              <a:gd name="T0" fmla="*/ 0 w 33"/>
                              <a:gd name="T1" fmla="*/ 0 h 108"/>
                              <a:gd name="T2" fmla="*/ 14 w 33"/>
                              <a:gd name="T3" fmla="*/ 62 h 108"/>
                              <a:gd name="T4" fmla="*/ 32 w 33"/>
                              <a:gd name="T5" fmla="*/ 107 h 10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33" h="108">
                                <a:moveTo>
                                  <a:pt x="0" y="0"/>
                                </a:moveTo>
                                <a:lnTo>
                                  <a:pt x="14" y="62"/>
                                </a:lnTo>
                                <a:lnTo>
                                  <a:pt x="32" y="107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799" name="Freeform 2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17" y="2589"/>
                            <a:ext cx="6" cy="16"/>
                          </a:xfrm>
                          <a:custGeom>
                            <a:avLst/>
                            <a:gdLst>
                              <a:gd name="T0" fmla="*/ 5 w 6"/>
                              <a:gd name="T1" fmla="*/ 0 h 16"/>
                              <a:gd name="T2" fmla="*/ 0 w 6"/>
                              <a:gd name="T3" fmla="*/ 15 h 1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6" h="16">
                                <a:moveTo>
                                  <a:pt x="5" y="0"/>
                                </a:moveTo>
                                <a:lnTo>
                                  <a:pt x="0" y="1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800" name="Freeform 24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29" y="2604"/>
                            <a:ext cx="4" cy="27"/>
                          </a:xfrm>
                          <a:custGeom>
                            <a:avLst/>
                            <a:gdLst>
                              <a:gd name="T0" fmla="*/ 3 w 4"/>
                              <a:gd name="T1" fmla="*/ 0 h 27"/>
                              <a:gd name="T2" fmla="*/ 0 w 4"/>
                              <a:gd name="T3" fmla="*/ 26 h 2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4" h="27">
                                <a:moveTo>
                                  <a:pt x="3" y="0"/>
                                </a:moveTo>
                                <a:lnTo>
                                  <a:pt x="0" y="26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801" name="Freeform 2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40" y="2647"/>
                            <a:ext cx="20" cy="12"/>
                          </a:xfrm>
                          <a:custGeom>
                            <a:avLst/>
                            <a:gdLst>
                              <a:gd name="T0" fmla="*/ 0 w 20"/>
                              <a:gd name="T1" fmla="*/ 0 h 12"/>
                              <a:gd name="T2" fmla="*/ 10 w 20"/>
                              <a:gd name="T3" fmla="*/ 11 h 12"/>
                              <a:gd name="T4" fmla="*/ 19 w 20"/>
                              <a:gd name="T5" fmla="*/ 11 h 1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0" h="12">
                                <a:moveTo>
                                  <a:pt x="0" y="0"/>
                                </a:moveTo>
                                <a:lnTo>
                                  <a:pt x="10" y="11"/>
                                </a:lnTo>
                                <a:lnTo>
                                  <a:pt x="19" y="11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94802" name="Freeform 2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97" y="2581"/>
                            <a:ext cx="50" cy="104"/>
                          </a:xfrm>
                          <a:custGeom>
                            <a:avLst/>
                            <a:gdLst>
                              <a:gd name="T0" fmla="*/ 0 w 50"/>
                              <a:gd name="T1" fmla="*/ 0 h 104"/>
                              <a:gd name="T2" fmla="*/ 8 w 50"/>
                              <a:gd name="T3" fmla="*/ 43 h 104"/>
                              <a:gd name="T4" fmla="*/ 35 w 50"/>
                              <a:gd name="T5" fmla="*/ 97 h 104"/>
                              <a:gd name="T6" fmla="*/ 49 w 50"/>
                              <a:gd name="T7" fmla="*/ 103 h 10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50" h="104">
                                <a:moveTo>
                                  <a:pt x="0" y="0"/>
                                </a:moveTo>
                                <a:lnTo>
                                  <a:pt x="8" y="43"/>
                                </a:lnTo>
                                <a:lnTo>
                                  <a:pt x="35" y="97"/>
                                </a:lnTo>
                                <a:lnTo>
                                  <a:pt x="49" y="103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FF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194803" name="Group 2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6" y="2460"/>
                        <a:ext cx="237" cy="239"/>
                        <a:chOff x="3046" y="2460"/>
                        <a:chExt cx="237" cy="239"/>
                      </a:xfrm>
                    </p:grpSpPr>
                    <p:sp>
                      <p:nvSpPr>
                        <p:cNvPr id="194804" name="Freeform 2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46" y="2460"/>
                          <a:ext cx="237" cy="239"/>
                        </a:xfrm>
                        <a:custGeom>
                          <a:avLst/>
                          <a:gdLst>
                            <a:gd name="T0" fmla="*/ 24 w 237"/>
                            <a:gd name="T1" fmla="*/ 151 h 239"/>
                            <a:gd name="T2" fmla="*/ 17 w 237"/>
                            <a:gd name="T3" fmla="*/ 173 h 239"/>
                            <a:gd name="T4" fmla="*/ 0 w 237"/>
                            <a:gd name="T5" fmla="*/ 238 h 239"/>
                            <a:gd name="T6" fmla="*/ 94 w 237"/>
                            <a:gd name="T7" fmla="*/ 128 h 239"/>
                            <a:gd name="T8" fmla="*/ 106 w 237"/>
                            <a:gd name="T9" fmla="*/ 115 h 239"/>
                            <a:gd name="T10" fmla="*/ 160 w 237"/>
                            <a:gd name="T11" fmla="*/ 85 h 239"/>
                            <a:gd name="T12" fmla="*/ 173 w 237"/>
                            <a:gd name="T13" fmla="*/ 70 h 239"/>
                            <a:gd name="T14" fmla="*/ 190 w 237"/>
                            <a:gd name="T15" fmla="*/ 76 h 239"/>
                            <a:gd name="T16" fmla="*/ 203 w 237"/>
                            <a:gd name="T17" fmla="*/ 80 h 239"/>
                            <a:gd name="T18" fmla="*/ 214 w 237"/>
                            <a:gd name="T19" fmla="*/ 78 h 239"/>
                            <a:gd name="T20" fmla="*/ 226 w 237"/>
                            <a:gd name="T21" fmla="*/ 71 h 239"/>
                            <a:gd name="T22" fmla="*/ 236 w 237"/>
                            <a:gd name="T23" fmla="*/ 58 h 239"/>
                            <a:gd name="T24" fmla="*/ 188 w 237"/>
                            <a:gd name="T25" fmla="*/ 0 h 239"/>
                            <a:gd name="T26" fmla="*/ 173 w 237"/>
                            <a:gd name="T27" fmla="*/ 1 h 239"/>
                            <a:gd name="T28" fmla="*/ 157 w 237"/>
                            <a:gd name="T29" fmla="*/ 7 h 239"/>
                            <a:gd name="T30" fmla="*/ 144 w 237"/>
                            <a:gd name="T31" fmla="*/ 6 h 239"/>
                            <a:gd name="T32" fmla="*/ 130 w 237"/>
                            <a:gd name="T33" fmla="*/ 8 h 239"/>
                            <a:gd name="T34" fmla="*/ 121 w 237"/>
                            <a:gd name="T35" fmla="*/ 10 h 239"/>
                            <a:gd name="T36" fmla="*/ 111 w 237"/>
                            <a:gd name="T37" fmla="*/ 5 h 239"/>
                            <a:gd name="T38" fmla="*/ 102 w 237"/>
                            <a:gd name="T39" fmla="*/ 4 h 239"/>
                            <a:gd name="T40" fmla="*/ 91 w 237"/>
                            <a:gd name="T41" fmla="*/ 7 h 239"/>
                            <a:gd name="T42" fmla="*/ 85 w 237"/>
                            <a:gd name="T43" fmla="*/ 14 h 239"/>
                            <a:gd name="T44" fmla="*/ 82 w 237"/>
                            <a:gd name="T45" fmla="*/ 22 h 239"/>
                            <a:gd name="T46" fmla="*/ 83 w 237"/>
                            <a:gd name="T47" fmla="*/ 34 h 239"/>
                            <a:gd name="T48" fmla="*/ 64 w 237"/>
                            <a:gd name="T49" fmla="*/ 47 h 239"/>
                            <a:gd name="T50" fmla="*/ 45 w 237"/>
                            <a:gd name="T51" fmla="*/ 60 h 239"/>
                            <a:gd name="T52" fmla="*/ 19 w 237"/>
                            <a:gd name="T53" fmla="*/ 88 h 239"/>
                            <a:gd name="T54" fmla="*/ 24 w 237"/>
                            <a:gd name="T55" fmla="*/ 151 h 23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237" h="239">
                              <a:moveTo>
                                <a:pt x="24" y="151"/>
                              </a:moveTo>
                              <a:lnTo>
                                <a:pt x="17" y="173"/>
                              </a:lnTo>
                              <a:lnTo>
                                <a:pt x="0" y="238"/>
                              </a:lnTo>
                              <a:lnTo>
                                <a:pt x="94" y="128"/>
                              </a:lnTo>
                              <a:lnTo>
                                <a:pt x="106" y="115"/>
                              </a:lnTo>
                              <a:lnTo>
                                <a:pt x="160" y="85"/>
                              </a:lnTo>
                              <a:lnTo>
                                <a:pt x="173" y="70"/>
                              </a:lnTo>
                              <a:lnTo>
                                <a:pt x="190" y="76"/>
                              </a:lnTo>
                              <a:lnTo>
                                <a:pt x="203" y="80"/>
                              </a:lnTo>
                              <a:lnTo>
                                <a:pt x="214" y="78"/>
                              </a:lnTo>
                              <a:lnTo>
                                <a:pt x="226" y="71"/>
                              </a:lnTo>
                              <a:lnTo>
                                <a:pt x="236" y="58"/>
                              </a:lnTo>
                              <a:lnTo>
                                <a:pt x="188" y="0"/>
                              </a:lnTo>
                              <a:lnTo>
                                <a:pt x="173" y="1"/>
                              </a:lnTo>
                              <a:lnTo>
                                <a:pt x="157" y="7"/>
                              </a:lnTo>
                              <a:lnTo>
                                <a:pt x="144" y="6"/>
                              </a:lnTo>
                              <a:lnTo>
                                <a:pt x="130" y="8"/>
                              </a:lnTo>
                              <a:lnTo>
                                <a:pt x="121" y="10"/>
                              </a:lnTo>
                              <a:lnTo>
                                <a:pt x="111" y="5"/>
                              </a:lnTo>
                              <a:lnTo>
                                <a:pt x="102" y="4"/>
                              </a:lnTo>
                              <a:lnTo>
                                <a:pt x="91" y="7"/>
                              </a:lnTo>
                              <a:lnTo>
                                <a:pt x="85" y="14"/>
                              </a:lnTo>
                              <a:lnTo>
                                <a:pt x="82" y="22"/>
                              </a:lnTo>
                              <a:lnTo>
                                <a:pt x="83" y="34"/>
                              </a:lnTo>
                              <a:lnTo>
                                <a:pt x="64" y="47"/>
                              </a:lnTo>
                              <a:lnTo>
                                <a:pt x="45" y="60"/>
                              </a:lnTo>
                              <a:lnTo>
                                <a:pt x="19" y="88"/>
                              </a:lnTo>
                              <a:lnTo>
                                <a:pt x="24" y="151"/>
                              </a:lnTo>
                            </a:path>
                          </a:pathLst>
                        </a:custGeom>
                        <a:solidFill>
                          <a:srgbClr val="FF7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805" name="Freeform 2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1" y="2519"/>
                          <a:ext cx="149" cy="98"/>
                        </a:xfrm>
                        <a:custGeom>
                          <a:avLst/>
                          <a:gdLst>
                            <a:gd name="T0" fmla="*/ 0 w 149"/>
                            <a:gd name="T1" fmla="*/ 97 h 98"/>
                            <a:gd name="T2" fmla="*/ 50 w 149"/>
                            <a:gd name="T3" fmla="*/ 54 h 98"/>
                            <a:gd name="T4" fmla="*/ 95 w 149"/>
                            <a:gd name="T5" fmla="*/ 0 h 98"/>
                            <a:gd name="T6" fmla="*/ 148 w 149"/>
                            <a:gd name="T7" fmla="*/ 11 h 9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149" h="98">
                              <a:moveTo>
                                <a:pt x="0" y="97"/>
                              </a:moveTo>
                              <a:lnTo>
                                <a:pt x="50" y="54"/>
                              </a:lnTo>
                              <a:lnTo>
                                <a:pt x="95" y="0"/>
                              </a:lnTo>
                              <a:lnTo>
                                <a:pt x="148" y="11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194806" name="Group 2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98" y="2355"/>
                      <a:ext cx="189" cy="176"/>
                      <a:chOff x="3198" y="2355"/>
                      <a:chExt cx="189" cy="176"/>
                    </a:xfrm>
                  </p:grpSpPr>
                  <p:sp>
                    <p:nvSpPr>
                      <p:cNvPr id="194807" name="Freeform 2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355"/>
                        <a:ext cx="189" cy="176"/>
                      </a:xfrm>
                      <a:custGeom>
                        <a:avLst/>
                        <a:gdLst>
                          <a:gd name="T0" fmla="*/ 104 w 189"/>
                          <a:gd name="T1" fmla="*/ 0 h 176"/>
                          <a:gd name="T2" fmla="*/ 113 w 189"/>
                          <a:gd name="T3" fmla="*/ 24 h 176"/>
                          <a:gd name="T4" fmla="*/ 142 w 189"/>
                          <a:gd name="T5" fmla="*/ 11 h 176"/>
                          <a:gd name="T6" fmla="*/ 188 w 189"/>
                          <a:gd name="T7" fmla="*/ 30 h 176"/>
                          <a:gd name="T8" fmla="*/ 188 w 189"/>
                          <a:gd name="T9" fmla="*/ 63 h 176"/>
                          <a:gd name="T10" fmla="*/ 164 w 189"/>
                          <a:gd name="T11" fmla="*/ 63 h 176"/>
                          <a:gd name="T12" fmla="*/ 165 w 189"/>
                          <a:gd name="T13" fmla="*/ 84 h 176"/>
                          <a:gd name="T14" fmla="*/ 168 w 189"/>
                          <a:gd name="T15" fmla="*/ 100 h 176"/>
                          <a:gd name="T16" fmla="*/ 167 w 189"/>
                          <a:gd name="T17" fmla="*/ 115 h 176"/>
                          <a:gd name="T18" fmla="*/ 164 w 189"/>
                          <a:gd name="T19" fmla="*/ 127 h 176"/>
                          <a:gd name="T20" fmla="*/ 159 w 189"/>
                          <a:gd name="T21" fmla="*/ 139 h 176"/>
                          <a:gd name="T22" fmla="*/ 150 w 189"/>
                          <a:gd name="T23" fmla="*/ 147 h 176"/>
                          <a:gd name="T24" fmla="*/ 120 w 189"/>
                          <a:gd name="T25" fmla="*/ 165 h 176"/>
                          <a:gd name="T26" fmla="*/ 84 w 189"/>
                          <a:gd name="T27" fmla="*/ 162 h 176"/>
                          <a:gd name="T28" fmla="*/ 81 w 189"/>
                          <a:gd name="T29" fmla="*/ 175 h 176"/>
                          <a:gd name="T30" fmla="*/ 66 w 189"/>
                          <a:gd name="T31" fmla="*/ 166 h 176"/>
                          <a:gd name="T32" fmla="*/ 57 w 189"/>
                          <a:gd name="T33" fmla="*/ 152 h 176"/>
                          <a:gd name="T34" fmla="*/ 46 w 189"/>
                          <a:gd name="T35" fmla="*/ 132 h 176"/>
                          <a:gd name="T36" fmla="*/ 36 w 189"/>
                          <a:gd name="T37" fmla="*/ 115 h 176"/>
                          <a:gd name="T38" fmla="*/ 29 w 189"/>
                          <a:gd name="T39" fmla="*/ 111 h 176"/>
                          <a:gd name="T40" fmla="*/ 35 w 189"/>
                          <a:gd name="T41" fmla="*/ 101 h 176"/>
                          <a:gd name="T42" fmla="*/ 45 w 189"/>
                          <a:gd name="T43" fmla="*/ 95 h 176"/>
                          <a:gd name="T44" fmla="*/ 57 w 189"/>
                          <a:gd name="T45" fmla="*/ 88 h 176"/>
                          <a:gd name="T46" fmla="*/ 24 w 189"/>
                          <a:gd name="T47" fmla="*/ 71 h 176"/>
                          <a:gd name="T48" fmla="*/ 0 w 189"/>
                          <a:gd name="T49" fmla="*/ 51 h 176"/>
                          <a:gd name="T50" fmla="*/ 87 w 189"/>
                          <a:gd name="T51" fmla="*/ 34 h 176"/>
                          <a:gd name="T52" fmla="*/ 57 w 189"/>
                          <a:gd name="T53" fmla="*/ 23 h 176"/>
                          <a:gd name="T54" fmla="*/ 104 w 189"/>
                          <a:gd name="T55" fmla="*/ 0 h 17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</a:cxnLst>
                        <a:rect l="0" t="0" r="r" b="b"/>
                        <a:pathLst>
                          <a:path w="189" h="176">
                            <a:moveTo>
                              <a:pt x="104" y="0"/>
                            </a:moveTo>
                            <a:lnTo>
                              <a:pt x="113" y="24"/>
                            </a:lnTo>
                            <a:lnTo>
                              <a:pt x="142" y="11"/>
                            </a:lnTo>
                            <a:lnTo>
                              <a:pt x="188" y="30"/>
                            </a:lnTo>
                            <a:lnTo>
                              <a:pt x="188" y="63"/>
                            </a:lnTo>
                            <a:lnTo>
                              <a:pt x="164" y="63"/>
                            </a:lnTo>
                            <a:lnTo>
                              <a:pt x="165" y="84"/>
                            </a:lnTo>
                            <a:lnTo>
                              <a:pt x="168" y="100"/>
                            </a:lnTo>
                            <a:lnTo>
                              <a:pt x="167" y="115"/>
                            </a:lnTo>
                            <a:lnTo>
                              <a:pt x="164" y="127"/>
                            </a:lnTo>
                            <a:lnTo>
                              <a:pt x="159" y="139"/>
                            </a:lnTo>
                            <a:lnTo>
                              <a:pt x="150" y="147"/>
                            </a:lnTo>
                            <a:lnTo>
                              <a:pt x="120" y="165"/>
                            </a:lnTo>
                            <a:lnTo>
                              <a:pt x="84" y="162"/>
                            </a:lnTo>
                            <a:lnTo>
                              <a:pt x="81" y="175"/>
                            </a:lnTo>
                            <a:lnTo>
                              <a:pt x="66" y="166"/>
                            </a:lnTo>
                            <a:lnTo>
                              <a:pt x="57" y="152"/>
                            </a:lnTo>
                            <a:lnTo>
                              <a:pt x="46" y="132"/>
                            </a:lnTo>
                            <a:lnTo>
                              <a:pt x="36" y="115"/>
                            </a:lnTo>
                            <a:lnTo>
                              <a:pt x="29" y="111"/>
                            </a:lnTo>
                            <a:lnTo>
                              <a:pt x="35" y="101"/>
                            </a:lnTo>
                            <a:lnTo>
                              <a:pt x="45" y="95"/>
                            </a:lnTo>
                            <a:lnTo>
                              <a:pt x="57" y="88"/>
                            </a:lnTo>
                            <a:lnTo>
                              <a:pt x="24" y="71"/>
                            </a:lnTo>
                            <a:lnTo>
                              <a:pt x="0" y="51"/>
                            </a:lnTo>
                            <a:lnTo>
                              <a:pt x="87" y="34"/>
                            </a:lnTo>
                            <a:lnTo>
                              <a:pt x="57" y="23"/>
                            </a:lnTo>
                            <a:lnTo>
                              <a:pt x="104" y="0"/>
                            </a:lnTo>
                          </a:path>
                        </a:pathLst>
                      </a:custGeom>
                      <a:solidFill>
                        <a:srgbClr val="7F00D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94808" name="Group 2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80" y="2378"/>
                        <a:ext cx="42" cy="137"/>
                        <a:chOff x="3280" y="2378"/>
                        <a:chExt cx="42" cy="137"/>
                      </a:xfrm>
                    </p:grpSpPr>
                    <p:sp>
                      <p:nvSpPr>
                        <p:cNvPr id="194809" name="Freeform 2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4" y="2415"/>
                          <a:ext cx="18" cy="58"/>
                        </a:xfrm>
                        <a:custGeom>
                          <a:avLst/>
                          <a:gdLst>
                            <a:gd name="T0" fmla="*/ 0 w 18"/>
                            <a:gd name="T1" fmla="*/ 46 h 58"/>
                            <a:gd name="T2" fmla="*/ 5 w 18"/>
                            <a:gd name="T3" fmla="*/ 57 h 58"/>
                            <a:gd name="T4" fmla="*/ 17 w 18"/>
                            <a:gd name="T5" fmla="*/ 0 h 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18" h="58">
                              <a:moveTo>
                                <a:pt x="0" y="46"/>
                              </a:moveTo>
                              <a:lnTo>
                                <a:pt x="5" y="57"/>
                              </a:lnTo>
                              <a:lnTo>
                                <a:pt x="17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810" name="Freeform 2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80" y="2471"/>
                          <a:ext cx="3" cy="44"/>
                        </a:xfrm>
                        <a:custGeom>
                          <a:avLst/>
                          <a:gdLst>
                            <a:gd name="T0" fmla="*/ 0 w 3"/>
                            <a:gd name="T1" fmla="*/ 0 h 44"/>
                            <a:gd name="T2" fmla="*/ 2 w 3"/>
                            <a:gd name="T3" fmla="*/ 43 h 4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</a:cxnLst>
                          <a:rect l="0" t="0" r="r" b="b"/>
                          <a:pathLst>
                            <a:path w="3" h="44">
                              <a:moveTo>
                                <a:pt x="0" y="0"/>
                              </a:moveTo>
                              <a:lnTo>
                                <a:pt x="2" y="43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811" name="Freeform 2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86" y="2378"/>
                          <a:ext cx="19" cy="13"/>
                        </a:xfrm>
                        <a:custGeom>
                          <a:avLst/>
                          <a:gdLst>
                            <a:gd name="T0" fmla="*/ 0 w 19"/>
                            <a:gd name="T1" fmla="*/ 12 h 13"/>
                            <a:gd name="T2" fmla="*/ 18 w 19"/>
                            <a:gd name="T3" fmla="*/ 0 h 1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</a:cxnLst>
                          <a:rect l="0" t="0" r="r" b="b"/>
                          <a:pathLst>
                            <a:path w="19" h="13">
                              <a:moveTo>
                                <a:pt x="0" y="12"/>
                              </a:moveTo>
                              <a:lnTo>
                                <a:pt x="18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94812" name="Group 252"/>
                <p:cNvGrpSpPr>
                  <a:grpSpLocks/>
                </p:cNvGrpSpPr>
                <p:nvPr/>
              </p:nvGrpSpPr>
              <p:grpSpPr bwMode="auto">
                <a:xfrm>
                  <a:off x="3014" y="2245"/>
                  <a:ext cx="348" cy="226"/>
                  <a:chOff x="3014" y="2245"/>
                  <a:chExt cx="348" cy="226"/>
                </a:xfrm>
              </p:grpSpPr>
              <p:grpSp>
                <p:nvGrpSpPr>
                  <p:cNvPr id="194813" name="Group 253"/>
                  <p:cNvGrpSpPr>
                    <a:grpSpLocks/>
                  </p:cNvGrpSpPr>
                  <p:nvPr/>
                </p:nvGrpSpPr>
                <p:grpSpPr bwMode="auto">
                  <a:xfrm>
                    <a:off x="3014" y="2245"/>
                    <a:ext cx="348" cy="199"/>
                    <a:chOff x="3014" y="2245"/>
                    <a:chExt cx="348" cy="199"/>
                  </a:xfrm>
                </p:grpSpPr>
                <p:sp>
                  <p:nvSpPr>
                    <p:cNvPr id="194814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3110" y="2404"/>
                      <a:ext cx="252" cy="40"/>
                    </a:xfrm>
                    <a:custGeom>
                      <a:avLst/>
                      <a:gdLst>
                        <a:gd name="T0" fmla="*/ 251 w 252"/>
                        <a:gd name="T1" fmla="*/ 31 h 40"/>
                        <a:gd name="T2" fmla="*/ 4 w 252"/>
                        <a:gd name="T3" fmla="*/ 0 h 40"/>
                        <a:gd name="T4" fmla="*/ 1 w 252"/>
                        <a:gd name="T5" fmla="*/ 2 h 40"/>
                        <a:gd name="T6" fmla="*/ 0 w 252"/>
                        <a:gd name="T7" fmla="*/ 5 h 40"/>
                        <a:gd name="T8" fmla="*/ 3 w 252"/>
                        <a:gd name="T9" fmla="*/ 9 h 40"/>
                        <a:gd name="T10" fmla="*/ 251 w 252"/>
                        <a:gd name="T11" fmla="*/ 39 h 40"/>
                        <a:gd name="T12" fmla="*/ 251 w 252"/>
                        <a:gd name="T13" fmla="*/ 31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52" h="40">
                          <a:moveTo>
                            <a:pt x="251" y="31"/>
                          </a:moveTo>
                          <a:lnTo>
                            <a:pt x="4" y="0"/>
                          </a:lnTo>
                          <a:lnTo>
                            <a:pt x="1" y="2"/>
                          </a:lnTo>
                          <a:lnTo>
                            <a:pt x="0" y="5"/>
                          </a:lnTo>
                          <a:lnTo>
                            <a:pt x="3" y="9"/>
                          </a:lnTo>
                          <a:lnTo>
                            <a:pt x="251" y="39"/>
                          </a:lnTo>
                          <a:lnTo>
                            <a:pt x="251" y="31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4815" name="Freeform 255"/>
                    <p:cNvSpPr>
                      <a:spLocks/>
                    </p:cNvSpPr>
                    <p:nvPr/>
                  </p:nvSpPr>
                  <p:spPr bwMode="auto">
                    <a:xfrm>
                      <a:off x="3014" y="2245"/>
                      <a:ext cx="98" cy="165"/>
                    </a:xfrm>
                    <a:custGeom>
                      <a:avLst/>
                      <a:gdLst>
                        <a:gd name="T0" fmla="*/ 97 w 98"/>
                        <a:gd name="T1" fmla="*/ 162 h 165"/>
                        <a:gd name="T2" fmla="*/ 76 w 98"/>
                        <a:gd name="T3" fmla="*/ 164 h 165"/>
                        <a:gd name="T4" fmla="*/ 58 w 98"/>
                        <a:gd name="T5" fmla="*/ 161 h 165"/>
                        <a:gd name="T6" fmla="*/ 43 w 98"/>
                        <a:gd name="T7" fmla="*/ 156 h 165"/>
                        <a:gd name="T8" fmla="*/ 27 w 98"/>
                        <a:gd name="T9" fmla="*/ 151 h 165"/>
                        <a:gd name="T10" fmla="*/ 20 w 98"/>
                        <a:gd name="T11" fmla="*/ 147 h 165"/>
                        <a:gd name="T12" fmla="*/ 10 w 98"/>
                        <a:gd name="T13" fmla="*/ 141 h 165"/>
                        <a:gd name="T14" fmla="*/ 3 w 98"/>
                        <a:gd name="T15" fmla="*/ 135 h 165"/>
                        <a:gd name="T16" fmla="*/ 0 w 98"/>
                        <a:gd name="T17" fmla="*/ 130 h 165"/>
                        <a:gd name="T18" fmla="*/ 1 w 98"/>
                        <a:gd name="T19" fmla="*/ 125 h 165"/>
                        <a:gd name="T20" fmla="*/ 8 w 98"/>
                        <a:gd name="T21" fmla="*/ 119 h 165"/>
                        <a:gd name="T22" fmla="*/ 16 w 98"/>
                        <a:gd name="T23" fmla="*/ 113 h 165"/>
                        <a:gd name="T24" fmla="*/ 28 w 98"/>
                        <a:gd name="T25" fmla="*/ 110 h 165"/>
                        <a:gd name="T26" fmla="*/ 42 w 98"/>
                        <a:gd name="T27" fmla="*/ 108 h 165"/>
                        <a:gd name="T28" fmla="*/ 48 w 98"/>
                        <a:gd name="T29" fmla="*/ 101 h 165"/>
                        <a:gd name="T30" fmla="*/ 53 w 98"/>
                        <a:gd name="T31" fmla="*/ 95 h 165"/>
                        <a:gd name="T32" fmla="*/ 59 w 98"/>
                        <a:gd name="T33" fmla="*/ 91 h 165"/>
                        <a:gd name="T34" fmla="*/ 67 w 98"/>
                        <a:gd name="T35" fmla="*/ 87 h 165"/>
                        <a:gd name="T36" fmla="*/ 69 w 98"/>
                        <a:gd name="T37" fmla="*/ 81 h 165"/>
                        <a:gd name="T38" fmla="*/ 67 w 98"/>
                        <a:gd name="T39" fmla="*/ 75 h 165"/>
                        <a:gd name="T40" fmla="*/ 62 w 98"/>
                        <a:gd name="T41" fmla="*/ 73 h 165"/>
                        <a:gd name="T42" fmla="*/ 51 w 98"/>
                        <a:gd name="T43" fmla="*/ 71 h 165"/>
                        <a:gd name="T44" fmla="*/ 36 w 98"/>
                        <a:gd name="T45" fmla="*/ 73 h 165"/>
                        <a:gd name="T46" fmla="*/ 28 w 98"/>
                        <a:gd name="T47" fmla="*/ 71 h 165"/>
                        <a:gd name="T48" fmla="*/ 17 w 98"/>
                        <a:gd name="T49" fmla="*/ 66 h 165"/>
                        <a:gd name="T50" fmla="*/ 13 w 98"/>
                        <a:gd name="T51" fmla="*/ 62 h 165"/>
                        <a:gd name="T52" fmla="*/ 12 w 98"/>
                        <a:gd name="T53" fmla="*/ 55 h 165"/>
                        <a:gd name="T54" fmla="*/ 13 w 98"/>
                        <a:gd name="T55" fmla="*/ 48 h 165"/>
                        <a:gd name="T56" fmla="*/ 18 w 98"/>
                        <a:gd name="T57" fmla="*/ 40 h 165"/>
                        <a:gd name="T58" fmla="*/ 20 w 98"/>
                        <a:gd name="T59" fmla="*/ 31 h 165"/>
                        <a:gd name="T60" fmla="*/ 19 w 98"/>
                        <a:gd name="T61" fmla="*/ 23 h 165"/>
                        <a:gd name="T62" fmla="*/ 14 w 98"/>
                        <a:gd name="T63" fmla="*/ 14 h 165"/>
                        <a:gd name="T64" fmla="*/ 9 w 98"/>
                        <a:gd name="T65" fmla="*/ 6 h 165"/>
                        <a:gd name="T66" fmla="*/ 1 w 98"/>
                        <a:gd name="T67" fmla="*/ 0 h 1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98" h="165">
                          <a:moveTo>
                            <a:pt x="97" y="162"/>
                          </a:moveTo>
                          <a:lnTo>
                            <a:pt x="76" y="164"/>
                          </a:lnTo>
                          <a:lnTo>
                            <a:pt x="58" y="161"/>
                          </a:lnTo>
                          <a:lnTo>
                            <a:pt x="43" y="156"/>
                          </a:lnTo>
                          <a:lnTo>
                            <a:pt x="27" y="151"/>
                          </a:lnTo>
                          <a:lnTo>
                            <a:pt x="20" y="147"/>
                          </a:lnTo>
                          <a:lnTo>
                            <a:pt x="10" y="141"/>
                          </a:lnTo>
                          <a:lnTo>
                            <a:pt x="3" y="135"/>
                          </a:lnTo>
                          <a:lnTo>
                            <a:pt x="0" y="130"/>
                          </a:lnTo>
                          <a:lnTo>
                            <a:pt x="1" y="125"/>
                          </a:lnTo>
                          <a:lnTo>
                            <a:pt x="8" y="119"/>
                          </a:lnTo>
                          <a:lnTo>
                            <a:pt x="16" y="113"/>
                          </a:lnTo>
                          <a:lnTo>
                            <a:pt x="28" y="110"/>
                          </a:lnTo>
                          <a:lnTo>
                            <a:pt x="42" y="108"/>
                          </a:lnTo>
                          <a:lnTo>
                            <a:pt x="48" y="101"/>
                          </a:lnTo>
                          <a:lnTo>
                            <a:pt x="53" y="95"/>
                          </a:lnTo>
                          <a:lnTo>
                            <a:pt x="59" y="91"/>
                          </a:lnTo>
                          <a:lnTo>
                            <a:pt x="67" y="87"/>
                          </a:lnTo>
                          <a:lnTo>
                            <a:pt x="69" y="81"/>
                          </a:lnTo>
                          <a:lnTo>
                            <a:pt x="67" y="75"/>
                          </a:lnTo>
                          <a:lnTo>
                            <a:pt x="62" y="73"/>
                          </a:lnTo>
                          <a:lnTo>
                            <a:pt x="51" y="71"/>
                          </a:lnTo>
                          <a:lnTo>
                            <a:pt x="36" y="73"/>
                          </a:lnTo>
                          <a:lnTo>
                            <a:pt x="28" y="71"/>
                          </a:lnTo>
                          <a:lnTo>
                            <a:pt x="17" y="66"/>
                          </a:lnTo>
                          <a:lnTo>
                            <a:pt x="13" y="62"/>
                          </a:lnTo>
                          <a:lnTo>
                            <a:pt x="12" y="55"/>
                          </a:lnTo>
                          <a:lnTo>
                            <a:pt x="13" y="48"/>
                          </a:lnTo>
                          <a:lnTo>
                            <a:pt x="18" y="40"/>
                          </a:lnTo>
                          <a:lnTo>
                            <a:pt x="20" y="31"/>
                          </a:lnTo>
                          <a:lnTo>
                            <a:pt x="19" y="23"/>
                          </a:lnTo>
                          <a:lnTo>
                            <a:pt x="14" y="14"/>
                          </a:lnTo>
                          <a:lnTo>
                            <a:pt x="9" y="6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94816" name="Group 256"/>
                  <p:cNvGrpSpPr>
                    <a:grpSpLocks/>
                  </p:cNvGrpSpPr>
                  <p:nvPr/>
                </p:nvGrpSpPr>
                <p:grpSpPr bwMode="auto">
                  <a:xfrm>
                    <a:off x="3161" y="2389"/>
                    <a:ext cx="144" cy="82"/>
                    <a:chOff x="3161" y="2389"/>
                    <a:chExt cx="144" cy="82"/>
                  </a:xfrm>
                </p:grpSpPr>
                <p:grpSp>
                  <p:nvGrpSpPr>
                    <p:cNvPr id="194817" name="Group 2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29" y="2404"/>
                      <a:ext cx="76" cy="67"/>
                      <a:chOff x="3229" y="2404"/>
                      <a:chExt cx="76" cy="67"/>
                    </a:xfrm>
                  </p:grpSpPr>
                  <p:sp>
                    <p:nvSpPr>
                      <p:cNvPr id="194818" name="Freeform 2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29" y="2404"/>
                        <a:ext cx="76" cy="67"/>
                      </a:xfrm>
                      <a:custGeom>
                        <a:avLst/>
                        <a:gdLst>
                          <a:gd name="T0" fmla="*/ 49 w 76"/>
                          <a:gd name="T1" fmla="*/ 66 h 67"/>
                          <a:gd name="T2" fmla="*/ 75 w 76"/>
                          <a:gd name="T3" fmla="*/ 54 h 67"/>
                          <a:gd name="T4" fmla="*/ 71 w 76"/>
                          <a:gd name="T5" fmla="*/ 35 h 67"/>
                          <a:gd name="T6" fmla="*/ 66 w 76"/>
                          <a:gd name="T7" fmla="*/ 17 h 67"/>
                          <a:gd name="T8" fmla="*/ 59 w 76"/>
                          <a:gd name="T9" fmla="*/ 8 h 67"/>
                          <a:gd name="T10" fmla="*/ 49 w 76"/>
                          <a:gd name="T11" fmla="*/ 2 h 67"/>
                          <a:gd name="T12" fmla="*/ 40 w 76"/>
                          <a:gd name="T13" fmla="*/ 0 h 67"/>
                          <a:gd name="T14" fmla="*/ 30 w 76"/>
                          <a:gd name="T15" fmla="*/ 0 h 67"/>
                          <a:gd name="T16" fmla="*/ 21 w 76"/>
                          <a:gd name="T17" fmla="*/ 1 h 67"/>
                          <a:gd name="T18" fmla="*/ 11 w 76"/>
                          <a:gd name="T19" fmla="*/ 4 h 67"/>
                          <a:gd name="T20" fmla="*/ 5 w 76"/>
                          <a:gd name="T21" fmla="*/ 9 h 67"/>
                          <a:gd name="T22" fmla="*/ 1 w 76"/>
                          <a:gd name="T23" fmla="*/ 15 h 67"/>
                          <a:gd name="T24" fmla="*/ 0 w 76"/>
                          <a:gd name="T25" fmla="*/ 23 h 67"/>
                          <a:gd name="T26" fmla="*/ 2 w 76"/>
                          <a:gd name="T27" fmla="*/ 32 h 67"/>
                          <a:gd name="T28" fmla="*/ 8 w 76"/>
                          <a:gd name="T29" fmla="*/ 39 h 67"/>
                          <a:gd name="T30" fmla="*/ 19 w 76"/>
                          <a:gd name="T31" fmla="*/ 40 h 67"/>
                          <a:gd name="T32" fmla="*/ 32 w 76"/>
                          <a:gd name="T33" fmla="*/ 41 h 67"/>
                          <a:gd name="T34" fmla="*/ 42 w 76"/>
                          <a:gd name="T35" fmla="*/ 41 h 67"/>
                          <a:gd name="T36" fmla="*/ 44 w 76"/>
                          <a:gd name="T37" fmla="*/ 40 h 67"/>
                          <a:gd name="T38" fmla="*/ 49 w 76"/>
                          <a:gd name="T39" fmla="*/ 66 h 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</a:cxnLst>
                        <a:rect l="0" t="0" r="r" b="b"/>
                        <a:pathLst>
                          <a:path w="76" h="67">
                            <a:moveTo>
                              <a:pt x="49" y="66"/>
                            </a:moveTo>
                            <a:lnTo>
                              <a:pt x="75" y="54"/>
                            </a:lnTo>
                            <a:lnTo>
                              <a:pt x="71" y="35"/>
                            </a:lnTo>
                            <a:lnTo>
                              <a:pt x="66" y="17"/>
                            </a:lnTo>
                            <a:lnTo>
                              <a:pt x="59" y="8"/>
                            </a:lnTo>
                            <a:lnTo>
                              <a:pt x="49" y="2"/>
                            </a:lnTo>
                            <a:lnTo>
                              <a:pt x="40" y="0"/>
                            </a:lnTo>
                            <a:lnTo>
                              <a:pt x="30" y="0"/>
                            </a:lnTo>
                            <a:lnTo>
                              <a:pt x="21" y="1"/>
                            </a:lnTo>
                            <a:lnTo>
                              <a:pt x="11" y="4"/>
                            </a:lnTo>
                            <a:lnTo>
                              <a:pt x="5" y="9"/>
                            </a:lnTo>
                            <a:lnTo>
                              <a:pt x="1" y="15"/>
                            </a:lnTo>
                            <a:lnTo>
                              <a:pt x="0" y="23"/>
                            </a:lnTo>
                            <a:lnTo>
                              <a:pt x="2" y="32"/>
                            </a:lnTo>
                            <a:lnTo>
                              <a:pt x="8" y="39"/>
                            </a:lnTo>
                            <a:lnTo>
                              <a:pt x="19" y="40"/>
                            </a:lnTo>
                            <a:lnTo>
                              <a:pt x="32" y="41"/>
                            </a:lnTo>
                            <a:lnTo>
                              <a:pt x="42" y="41"/>
                            </a:lnTo>
                            <a:lnTo>
                              <a:pt x="44" y="40"/>
                            </a:lnTo>
                            <a:lnTo>
                              <a:pt x="49" y="66"/>
                            </a:lnTo>
                          </a:path>
                        </a:pathLst>
                      </a:custGeom>
                      <a:solidFill>
                        <a:srgbClr val="FFBF5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819" name="Freeform 2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72" y="2435"/>
                        <a:ext cx="9" cy="7"/>
                      </a:xfrm>
                      <a:custGeom>
                        <a:avLst/>
                        <a:gdLst>
                          <a:gd name="T0" fmla="*/ 0 w 9"/>
                          <a:gd name="T1" fmla="*/ 6 h 7"/>
                          <a:gd name="T2" fmla="*/ 8 w 9"/>
                          <a:gd name="T3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0" y="6"/>
                            </a:moveTo>
                            <a:lnTo>
                              <a:pt x="8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194820" name="Group 2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1" y="2389"/>
                      <a:ext cx="66" cy="52"/>
                      <a:chOff x="3161" y="2389"/>
                      <a:chExt cx="66" cy="52"/>
                    </a:xfrm>
                  </p:grpSpPr>
                  <p:sp>
                    <p:nvSpPr>
                      <p:cNvPr id="194821" name="Freeform 2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1" y="2389"/>
                        <a:ext cx="66" cy="52"/>
                      </a:xfrm>
                      <a:custGeom>
                        <a:avLst/>
                        <a:gdLst>
                          <a:gd name="T0" fmla="*/ 6 w 66"/>
                          <a:gd name="T1" fmla="*/ 0 h 52"/>
                          <a:gd name="T2" fmla="*/ 1 w 66"/>
                          <a:gd name="T3" fmla="*/ 4 h 52"/>
                          <a:gd name="T4" fmla="*/ 0 w 66"/>
                          <a:gd name="T5" fmla="*/ 8 h 52"/>
                          <a:gd name="T6" fmla="*/ 1 w 66"/>
                          <a:gd name="T7" fmla="*/ 12 h 52"/>
                          <a:gd name="T8" fmla="*/ 4 w 66"/>
                          <a:gd name="T9" fmla="*/ 16 h 52"/>
                          <a:gd name="T10" fmla="*/ 4 w 66"/>
                          <a:gd name="T11" fmla="*/ 26 h 52"/>
                          <a:gd name="T12" fmla="*/ 6 w 66"/>
                          <a:gd name="T13" fmla="*/ 41 h 52"/>
                          <a:gd name="T14" fmla="*/ 8 w 66"/>
                          <a:gd name="T15" fmla="*/ 47 h 52"/>
                          <a:gd name="T16" fmla="*/ 13 w 66"/>
                          <a:gd name="T17" fmla="*/ 49 h 52"/>
                          <a:gd name="T18" fmla="*/ 17 w 66"/>
                          <a:gd name="T19" fmla="*/ 47 h 52"/>
                          <a:gd name="T20" fmla="*/ 21 w 66"/>
                          <a:gd name="T21" fmla="*/ 42 h 52"/>
                          <a:gd name="T22" fmla="*/ 27 w 66"/>
                          <a:gd name="T23" fmla="*/ 44 h 52"/>
                          <a:gd name="T24" fmla="*/ 28 w 66"/>
                          <a:gd name="T25" fmla="*/ 49 h 52"/>
                          <a:gd name="T26" fmla="*/ 32 w 66"/>
                          <a:gd name="T27" fmla="*/ 51 h 52"/>
                          <a:gd name="T28" fmla="*/ 36 w 66"/>
                          <a:gd name="T29" fmla="*/ 50 h 52"/>
                          <a:gd name="T30" fmla="*/ 38 w 66"/>
                          <a:gd name="T31" fmla="*/ 50 h 52"/>
                          <a:gd name="T32" fmla="*/ 40 w 66"/>
                          <a:gd name="T33" fmla="*/ 51 h 52"/>
                          <a:gd name="T34" fmla="*/ 45 w 66"/>
                          <a:gd name="T35" fmla="*/ 51 h 52"/>
                          <a:gd name="T36" fmla="*/ 48 w 66"/>
                          <a:gd name="T37" fmla="*/ 49 h 52"/>
                          <a:gd name="T38" fmla="*/ 53 w 66"/>
                          <a:gd name="T39" fmla="*/ 51 h 52"/>
                          <a:gd name="T40" fmla="*/ 58 w 66"/>
                          <a:gd name="T41" fmla="*/ 49 h 52"/>
                          <a:gd name="T42" fmla="*/ 61 w 66"/>
                          <a:gd name="T43" fmla="*/ 44 h 52"/>
                          <a:gd name="T44" fmla="*/ 61 w 66"/>
                          <a:gd name="T45" fmla="*/ 33 h 52"/>
                          <a:gd name="T46" fmla="*/ 65 w 66"/>
                          <a:gd name="T47" fmla="*/ 16 h 52"/>
                          <a:gd name="T48" fmla="*/ 61 w 66"/>
                          <a:gd name="T49" fmla="*/ 9 h 52"/>
                          <a:gd name="T50" fmla="*/ 56 w 66"/>
                          <a:gd name="T51" fmla="*/ 3 h 52"/>
                          <a:gd name="T52" fmla="*/ 51 w 66"/>
                          <a:gd name="T53" fmla="*/ 2 h 52"/>
                          <a:gd name="T54" fmla="*/ 46 w 66"/>
                          <a:gd name="T55" fmla="*/ 4 h 52"/>
                          <a:gd name="T56" fmla="*/ 43 w 66"/>
                          <a:gd name="T57" fmla="*/ 9 h 52"/>
                          <a:gd name="T58" fmla="*/ 40 w 66"/>
                          <a:gd name="T59" fmla="*/ 5 h 52"/>
                          <a:gd name="T60" fmla="*/ 37 w 66"/>
                          <a:gd name="T61" fmla="*/ 3 h 52"/>
                          <a:gd name="T62" fmla="*/ 33 w 66"/>
                          <a:gd name="T63" fmla="*/ 2 h 52"/>
                          <a:gd name="T64" fmla="*/ 28 w 66"/>
                          <a:gd name="T65" fmla="*/ 4 h 52"/>
                          <a:gd name="T66" fmla="*/ 27 w 66"/>
                          <a:gd name="T67" fmla="*/ 8 h 52"/>
                          <a:gd name="T68" fmla="*/ 25 w 66"/>
                          <a:gd name="T69" fmla="*/ 5 h 52"/>
                          <a:gd name="T70" fmla="*/ 22 w 66"/>
                          <a:gd name="T71" fmla="*/ 3 h 52"/>
                          <a:gd name="T72" fmla="*/ 19 w 66"/>
                          <a:gd name="T73" fmla="*/ 3 h 52"/>
                          <a:gd name="T74" fmla="*/ 16 w 66"/>
                          <a:gd name="T75" fmla="*/ 5 h 52"/>
                          <a:gd name="T76" fmla="*/ 11 w 66"/>
                          <a:gd name="T77" fmla="*/ 1 h 52"/>
                          <a:gd name="T78" fmla="*/ 6 w 66"/>
                          <a:gd name="T79" fmla="*/ 0 h 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66" h="52">
                            <a:moveTo>
                              <a:pt x="6" y="0"/>
                            </a:moveTo>
                            <a:lnTo>
                              <a:pt x="1" y="4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4" y="16"/>
                            </a:lnTo>
                            <a:lnTo>
                              <a:pt x="4" y="26"/>
                            </a:lnTo>
                            <a:lnTo>
                              <a:pt x="6" y="41"/>
                            </a:lnTo>
                            <a:lnTo>
                              <a:pt x="8" y="47"/>
                            </a:lnTo>
                            <a:lnTo>
                              <a:pt x="13" y="49"/>
                            </a:lnTo>
                            <a:lnTo>
                              <a:pt x="17" y="47"/>
                            </a:lnTo>
                            <a:lnTo>
                              <a:pt x="21" y="42"/>
                            </a:lnTo>
                            <a:lnTo>
                              <a:pt x="27" y="44"/>
                            </a:lnTo>
                            <a:lnTo>
                              <a:pt x="28" y="49"/>
                            </a:lnTo>
                            <a:lnTo>
                              <a:pt x="32" y="51"/>
                            </a:lnTo>
                            <a:lnTo>
                              <a:pt x="36" y="50"/>
                            </a:lnTo>
                            <a:lnTo>
                              <a:pt x="38" y="50"/>
                            </a:lnTo>
                            <a:lnTo>
                              <a:pt x="40" y="51"/>
                            </a:lnTo>
                            <a:lnTo>
                              <a:pt x="45" y="51"/>
                            </a:lnTo>
                            <a:lnTo>
                              <a:pt x="48" y="49"/>
                            </a:lnTo>
                            <a:lnTo>
                              <a:pt x="53" y="51"/>
                            </a:lnTo>
                            <a:lnTo>
                              <a:pt x="58" y="49"/>
                            </a:lnTo>
                            <a:lnTo>
                              <a:pt x="61" y="44"/>
                            </a:lnTo>
                            <a:lnTo>
                              <a:pt x="61" y="33"/>
                            </a:lnTo>
                            <a:lnTo>
                              <a:pt x="65" y="16"/>
                            </a:lnTo>
                            <a:lnTo>
                              <a:pt x="61" y="9"/>
                            </a:lnTo>
                            <a:lnTo>
                              <a:pt x="56" y="3"/>
                            </a:lnTo>
                            <a:lnTo>
                              <a:pt x="51" y="2"/>
                            </a:lnTo>
                            <a:lnTo>
                              <a:pt x="46" y="4"/>
                            </a:lnTo>
                            <a:lnTo>
                              <a:pt x="43" y="9"/>
                            </a:lnTo>
                            <a:lnTo>
                              <a:pt x="40" y="5"/>
                            </a:lnTo>
                            <a:lnTo>
                              <a:pt x="37" y="3"/>
                            </a:lnTo>
                            <a:lnTo>
                              <a:pt x="33" y="2"/>
                            </a:lnTo>
                            <a:lnTo>
                              <a:pt x="28" y="4"/>
                            </a:lnTo>
                            <a:lnTo>
                              <a:pt x="27" y="8"/>
                            </a:lnTo>
                            <a:lnTo>
                              <a:pt x="25" y="5"/>
                            </a:lnTo>
                            <a:lnTo>
                              <a:pt x="22" y="3"/>
                            </a:lnTo>
                            <a:lnTo>
                              <a:pt x="19" y="3"/>
                            </a:lnTo>
                            <a:lnTo>
                              <a:pt x="16" y="5"/>
                            </a:lnTo>
                            <a:lnTo>
                              <a:pt x="11" y="1"/>
                            </a:lnTo>
                            <a:lnTo>
                              <a:pt x="6" y="0"/>
                            </a:lnTo>
                          </a:path>
                        </a:pathLst>
                      </a:custGeom>
                      <a:solidFill>
                        <a:srgbClr val="FFBF7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822" name="Freeform 2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1" y="2401"/>
                        <a:ext cx="5" cy="30"/>
                      </a:xfrm>
                      <a:custGeom>
                        <a:avLst/>
                        <a:gdLst>
                          <a:gd name="T0" fmla="*/ 0 w 5"/>
                          <a:gd name="T1" fmla="*/ 0 h 30"/>
                          <a:gd name="T2" fmla="*/ 4 w 5"/>
                          <a:gd name="T3" fmla="*/ 29 h 3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5" h="30">
                            <a:moveTo>
                              <a:pt x="0" y="0"/>
                            </a:moveTo>
                            <a:lnTo>
                              <a:pt x="4" y="29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823" name="Freeform 2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6" y="2398"/>
                        <a:ext cx="4" cy="31"/>
                      </a:xfrm>
                      <a:custGeom>
                        <a:avLst/>
                        <a:gdLst>
                          <a:gd name="T0" fmla="*/ 0 w 4"/>
                          <a:gd name="T1" fmla="*/ 0 h 31"/>
                          <a:gd name="T2" fmla="*/ 3 w 4"/>
                          <a:gd name="T3" fmla="*/ 30 h 3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4" h="31">
                            <a:moveTo>
                              <a:pt x="0" y="0"/>
                            </a:moveTo>
                            <a:lnTo>
                              <a:pt x="3" y="3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4824" name="Freeform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74" y="2393"/>
                        <a:ext cx="4" cy="35"/>
                      </a:xfrm>
                      <a:custGeom>
                        <a:avLst/>
                        <a:gdLst>
                          <a:gd name="T0" fmla="*/ 0 w 4"/>
                          <a:gd name="T1" fmla="*/ 0 h 35"/>
                          <a:gd name="T2" fmla="*/ 3 w 4"/>
                          <a:gd name="T3" fmla="*/ 34 h 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4" h="35">
                            <a:moveTo>
                              <a:pt x="0" y="0"/>
                            </a:moveTo>
                            <a:lnTo>
                              <a:pt x="3" y="34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</p:grpSp>
        </p:grpSp>
      </p:grpSp>
      <p:sp>
        <p:nvSpPr>
          <p:cNvPr id="194825" name="Rectangle 265"/>
          <p:cNvSpPr>
            <a:spLocks noChangeArrowheads="1"/>
          </p:cNvSpPr>
          <p:nvPr/>
        </p:nvSpPr>
        <p:spPr bwMode="auto">
          <a:xfrm>
            <a:off x="563563" y="4976813"/>
            <a:ext cx="76676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b="1">
                <a:latin typeface="Verdana" pitchFamily="34" charset="0"/>
              </a:rPr>
              <a:t>The requirement for global compatibility amongst many </a:t>
            </a:r>
            <a:br>
              <a:rPr lang="en-GB" b="1">
                <a:latin typeface="Verdana" pitchFamily="34" charset="0"/>
              </a:rPr>
            </a:br>
            <a:r>
              <a:rPr lang="en-GB" b="1">
                <a:latin typeface="Verdana" pitchFamily="34" charset="0"/>
              </a:rPr>
              <a:t>radio systems within a congested radio spectrum</a:t>
            </a:r>
          </a:p>
        </p:txBody>
      </p:sp>
      <p:sp>
        <p:nvSpPr>
          <p:cNvPr id="194827" name="Rectangle 267"/>
          <p:cNvSpPr>
            <a:spLocks noChangeArrowheads="1"/>
          </p:cNvSpPr>
          <p:nvPr/>
        </p:nvSpPr>
        <p:spPr bwMode="auto">
          <a:xfrm>
            <a:off x="1371600" y="2882900"/>
            <a:ext cx="31083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GB" b="1">
                <a:solidFill>
                  <a:srgbClr val="037C03"/>
                </a:solidFill>
                <a:latin typeface="Verdana" pitchFamily="34" charset="0"/>
              </a:rPr>
              <a:t>introduction of new radio applications</a:t>
            </a:r>
          </a:p>
        </p:txBody>
      </p:sp>
      <p:pic>
        <p:nvPicPr>
          <p:cNvPr id="194828" name="Picture 26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59100"/>
            <a:ext cx="5016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830" name="Rectangle 270"/>
          <p:cNvSpPr>
            <a:spLocks noChangeArrowheads="1"/>
          </p:cNvSpPr>
          <p:nvPr/>
        </p:nvSpPr>
        <p:spPr bwMode="auto">
          <a:xfrm>
            <a:off x="5219700" y="2630488"/>
            <a:ext cx="2092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GB" b="1">
                <a:solidFill>
                  <a:srgbClr val="9234DB"/>
                </a:solidFill>
                <a:latin typeface="Verdana" pitchFamily="34" charset="0"/>
              </a:rPr>
              <a:t> technological</a:t>
            </a:r>
          </a:p>
        </p:txBody>
      </p:sp>
      <p:pic>
        <p:nvPicPr>
          <p:cNvPr id="194831" name="Picture 27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6543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833" name="Rectangle 273"/>
          <p:cNvSpPr>
            <a:spLocks noChangeArrowheads="1"/>
          </p:cNvSpPr>
          <p:nvPr/>
        </p:nvSpPr>
        <p:spPr bwMode="auto">
          <a:xfrm>
            <a:off x="5295900" y="2097088"/>
            <a:ext cx="19812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GB" b="1">
                <a:solidFill>
                  <a:srgbClr val="9234DB"/>
                </a:solidFill>
                <a:latin typeface="Verdana" pitchFamily="34" charset="0"/>
              </a:rPr>
              <a:t>regulatory  </a:t>
            </a:r>
          </a:p>
        </p:txBody>
      </p:sp>
      <p:pic>
        <p:nvPicPr>
          <p:cNvPr id="194834" name="Picture 27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1971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836" name="Rectangle 276"/>
          <p:cNvSpPr>
            <a:spLocks noChangeArrowheads="1"/>
          </p:cNvSpPr>
          <p:nvPr/>
        </p:nvSpPr>
        <p:spPr bwMode="auto">
          <a:xfrm>
            <a:off x="3368675" y="3114675"/>
            <a:ext cx="3908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GB" b="1">
                <a:solidFill>
                  <a:srgbClr val="9234DB"/>
                </a:solidFill>
                <a:latin typeface="Verdana" pitchFamily="34" charset="0"/>
              </a:rPr>
              <a:t>economic considerations</a:t>
            </a:r>
          </a:p>
        </p:txBody>
      </p:sp>
      <p:pic>
        <p:nvPicPr>
          <p:cNvPr id="194837" name="Picture 27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31877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839" name="Rectangle 279"/>
          <p:cNvSpPr>
            <a:spLocks noChangeArrowheads="1"/>
          </p:cNvSpPr>
          <p:nvPr/>
        </p:nvSpPr>
        <p:spPr bwMode="auto">
          <a:xfrm>
            <a:off x="1392238" y="2047875"/>
            <a:ext cx="43227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GB" b="1">
                <a:solidFill>
                  <a:srgbClr val="037C03"/>
                </a:solidFill>
                <a:latin typeface="Verdana" pitchFamily="34" charset="0"/>
              </a:rPr>
              <a:t>increasing penetration of the existing radio applications</a:t>
            </a:r>
          </a:p>
        </p:txBody>
      </p:sp>
      <p:pic>
        <p:nvPicPr>
          <p:cNvPr id="194840" name="Picture 28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97100"/>
            <a:ext cx="5016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62000" y="1752600"/>
            <a:ext cx="7554913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>
                <a:latin typeface="Verdana" pitchFamily="34" charset="0"/>
              </a:rPr>
              <a:t>There are no more “empty” spectrum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Proposed new systems have to find way of “sharing” with some of existing systems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Thus the need for spectrum engineering and optimisation: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to find which existing radio systems are easiest to share with, and then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determine the “sharing rules”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0075" y="812800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2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Need for spectrum sharing</a:t>
            </a:r>
            <a:endParaRPr lang="en-US" sz="32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11188" y="1406525"/>
            <a:ext cx="8029575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Spacing radio systems in frequency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Using the gaps between existing channels</a:t>
            </a:r>
            <a:endParaRPr lang="en-US" sz="200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Spacing geographically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Using the gaps between intended deployment areas (e.g. cities vs. rural areas)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Time sharing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Exploiting different work time (day vs. night)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Working at different power levels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E.g. “underlay” spectrum use by UWB 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79450" y="63023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Sharing methods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62000" y="1628775"/>
            <a:ext cx="7770813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Agile (cognitive) radio systems require minimum sharing rules as they could be adapting dynamically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US" sz="2000">
                <a:latin typeface="Verdana" pitchFamily="34" charset="0"/>
              </a:rPr>
              <a:t>Simple example: finding free channel in a given geographic area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Traditional rigid-design radio system will require precisely defined sharing rules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Maximum transmit power, guard-bands to existing systems, etc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71513" y="630238"/>
            <a:ext cx="70818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Sharing implementation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62000" y="1628775"/>
            <a:ext cx="8062913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Analytical analysis, usually by worst-case approach: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Minimum Coupling Loss (MCL) method, to establish rigid rules for minimum “separation”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>
                <a:latin typeface="Verdana" pitchFamily="34" charset="0"/>
              </a:rPr>
              <a:t>Statistical analysis of random trials: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>
                <a:latin typeface="Verdana" pitchFamily="34" charset="0"/>
              </a:rPr>
              <a:t>The Monte-Carlo method, to establish probability of interference for a given realistic deployment scenario</a:t>
            </a:r>
          </a:p>
          <a:p>
            <a:pPr marL="742950" lvl="1" indent="-285750" algn="l">
              <a:spcBef>
                <a:spcPct val="20000"/>
              </a:spcBef>
              <a:buClr>
                <a:srgbClr val="FF3300"/>
              </a:buClr>
              <a:buFont typeface="Arial" charset="0"/>
              <a:buChar char="–"/>
            </a:pPr>
            <a:r>
              <a:rPr lang="en-GB" sz="2000" b="1" u="sng">
                <a:latin typeface="Verdana" pitchFamily="34" charset="0"/>
              </a:rPr>
              <a:t>That is where SEAMCAT comes into picture!</a:t>
            </a:r>
            <a:endParaRPr lang="en-US" sz="2000" b="1" u="sng">
              <a:latin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63575" y="630238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a-DK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Defining the sharing rules</a:t>
            </a:r>
            <a:endParaRPr lang="en-US" sz="36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tool for CEPT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37498"/>
            <a:ext cx="7618040" cy="4019728"/>
          </a:xfrm>
        </p:spPr>
        <p:txBody>
          <a:bodyPr/>
          <a:lstStyle/>
          <a:p>
            <a:r>
              <a:rPr lang="en-GB" dirty="0" smtClean="0"/>
              <a:t>For performing compatibility/sharing studies</a:t>
            </a:r>
          </a:p>
          <a:p>
            <a:pPr lvl="1"/>
            <a:r>
              <a:rPr lang="da-DK" dirty="0" smtClean="0"/>
              <a:t>Used in generating studies for ECC/CEPT Reports</a:t>
            </a:r>
            <a:endParaRPr lang="en-GB" dirty="0" smtClean="0"/>
          </a:p>
          <a:p>
            <a:r>
              <a:rPr lang="en-GB" dirty="0" smtClean="0"/>
              <a:t>As a Reference tool</a:t>
            </a:r>
          </a:p>
          <a:p>
            <a:pPr lvl="1"/>
            <a:r>
              <a:rPr lang="da-DK" dirty="0" smtClean="0"/>
              <a:t>Recognised </a:t>
            </a:r>
            <a:r>
              <a:rPr lang="da-DK" dirty="0"/>
              <a:t>at ITU (Rep. ITU-R SM.2028-1)</a:t>
            </a:r>
          </a:p>
          <a:p>
            <a:r>
              <a:rPr lang="da-DK" dirty="0" smtClean="0"/>
              <a:t>As an agreed work platform</a:t>
            </a:r>
          </a:p>
          <a:p>
            <a:pPr lvl="1"/>
            <a:r>
              <a:rPr lang="da-DK" dirty="0" smtClean="0"/>
              <a:t>Project Teams (PTs) can focus </a:t>
            </a:r>
            <a:r>
              <a:rPr lang="da-DK" dirty="0"/>
              <a:t>on the input parameters and not on the </a:t>
            </a:r>
            <a:r>
              <a:rPr lang="da-DK" dirty="0" smtClean="0"/>
              <a:t>algorithm</a:t>
            </a:r>
          </a:p>
          <a:p>
            <a:pPr lvl="1"/>
            <a:r>
              <a:rPr lang="da-DK" dirty="0" smtClean="0"/>
              <a:t>Sharing simulation between proponents ease the trust in the results</a:t>
            </a:r>
          </a:p>
          <a:p>
            <a:r>
              <a:rPr lang="da-DK" dirty="0" smtClean="0"/>
              <a:t>For educating future generation of spectrum engineer </a:t>
            </a:r>
            <a:r>
              <a:rPr lang="da-DK" sz="2000" dirty="0" smtClean="0"/>
              <a:t>(Administrations, Industry or  University)</a:t>
            </a:r>
            <a:endParaRPr lang="da-DK" dirty="0"/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1554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41607" y="1271229"/>
            <a:ext cx="6682154" cy="379314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458"/>
            <a:ext cx="8229600" cy="1143000"/>
          </a:xfrm>
        </p:spPr>
        <p:txBody>
          <a:bodyPr/>
          <a:lstStyle/>
          <a:p>
            <a:r>
              <a:rPr lang="da-DK" dirty="0"/>
              <a:t>Usage </a:t>
            </a:r>
            <a:r>
              <a:rPr lang="da-DK" dirty="0" smtClean="0"/>
              <a:t>in and outside CEPT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681" y="5263807"/>
            <a:ext cx="8482136" cy="346720"/>
          </a:xfrm>
        </p:spPr>
        <p:txBody>
          <a:bodyPr/>
          <a:lstStyle/>
          <a:p>
            <a:pPr marL="0" indent="0">
              <a:buNone/>
            </a:pPr>
            <a:r>
              <a:rPr lang="da-DK" sz="1400" dirty="0" smtClean="0"/>
              <a:t>Source: google analytics on the </a:t>
            </a:r>
            <a:r>
              <a:rPr lang="da-DK" sz="1400" dirty="0" smtClean="0">
                <a:hlinkClick r:id="rId3"/>
              </a:rPr>
              <a:t>www.seamcat.org</a:t>
            </a:r>
            <a:r>
              <a:rPr lang="da-DK" sz="1400" dirty="0" smtClean="0"/>
              <a:t> download page in 2012. </a:t>
            </a:r>
          </a:p>
          <a:p>
            <a:pPr marL="0" indent="0">
              <a:buNone/>
            </a:pPr>
            <a:r>
              <a:rPr lang="en-GB" sz="1400" dirty="0" smtClean="0"/>
              <a:t>2012 survey: about 1000 </a:t>
            </a:r>
            <a:r>
              <a:rPr lang="en-GB" sz="1400" dirty="0"/>
              <a:t>people </a:t>
            </a:r>
            <a:r>
              <a:rPr lang="en-GB" sz="1400" dirty="0" smtClean="0"/>
              <a:t>downloaded SEAMCAT.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720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739</Words>
  <Application>Microsoft Office PowerPoint</Application>
  <PresentationFormat>On-screen Show (4:3)</PresentationFormat>
  <Paragraphs>142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ECO Presentation Template</vt:lpstr>
      <vt:lpstr>Introduction to SEAMCAT</vt:lpstr>
      <vt:lpstr>Outline</vt:lpstr>
      <vt:lpstr>Spectrum engineering  challenges</vt:lpstr>
      <vt:lpstr>PowerPoint Presentation</vt:lpstr>
      <vt:lpstr>PowerPoint Presentation</vt:lpstr>
      <vt:lpstr>PowerPoint Presentation</vt:lpstr>
      <vt:lpstr>PowerPoint Presentation</vt:lpstr>
      <vt:lpstr>Strategic tool for CEPT</vt:lpstr>
      <vt:lpstr>Usage in and outside CEPT</vt:lpstr>
      <vt:lpstr>SEAMCAT-4 Software tool</vt:lpstr>
      <vt:lpstr>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68</cp:revision>
  <dcterms:created xsi:type="dcterms:W3CDTF">2009-11-16T09:45:08Z</dcterms:created>
  <dcterms:modified xsi:type="dcterms:W3CDTF">2014-05-26T08:48:06Z</dcterms:modified>
</cp:coreProperties>
</file>