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3" r:id="rId3"/>
    <p:sldId id="326" r:id="rId4"/>
    <p:sldId id="319" r:id="rId5"/>
    <p:sldId id="320" r:id="rId6"/>
    <p:sldId id="321" r:id="rId7"/>
    <p:sldId id="289" r:id="rId8"/>
    <p:sldId id="290" r:id="rId9"/>
    <p:sldId id="291" r:id="rId10"/>
    <p:sldId id="292" r:id="rId11"/>
    <p:sldId id="293" r:id="rId12"/>
    <p:sldId id="329" r:id="rId13"/>
    <p:sldId id="330" r:id="rId14"/>
    <p:sldId id="327" r:id="rId15"/>
    <p:sldId id="328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3333FF"/>
    <a:srgbClr val="FFFF00"/>
    <a:srgbClr val="CCFFCC"/>
    <a:srgbClr val="CCFFFF"/>
    <a:srgbClr val="FFFFCC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9427" autoAdjust="0"/>
  </p:normalViewPr>
  <p:slideViewPr>
    <p:cSldViewPr snapToGrid="0" showGuides="1">
      <p:cViewPr varScale="1">
        <p:scale>
          <a:sx n="131" d="100"/>
          <a:sy n="131" d="100"/>
        </p:scale>
        <p:origin x="-966" y="-96"/>
      </p:cViewPr>
      <p:guideLst>
        <p:guide orient="horz" pos="2160"/>
        <p:guide pos="253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Sharing/Compatibility studies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CD0F07CF-C819-4E04-A65C-3255E20748AC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</a:t>
          </a:r>
          <a:endParaRPr lang="en-GB" dirty="0">
            <a:solidFill>
              <a:srgbClr val="FFFFFF"/>
            </a:solidFill>
          </a:endParaRPr>
        </a:p>
      </dgm:t>
    </dgm:pt>
    <dgm:pt modelId="{EB83C95B-DE10-4145-BE2C-5C36FDA6D411}" type="parTrans" cxnId="{21724541-B4DC-4DF9-8481-A6DDDDA9D200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B9E1ABC2-6FF8-4E5F-B654-8019D401D67F}" type="sibTrans" cxnId="{21724541-B4DC-4DF9-8481-A6DDDDA9D200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Event generation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B289F27D-2EB1-4B20-8057-7752856FA3F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MCL vs Monte-carlo approach</a:t>
          </a:r>
          <a:endParaRPr lang="en-GB" dirty="0">
            <a:solidFill>
              <a:srgbClr val="FFFFFF"/>
            </a:solidFill>
          </a:endParaRPr>
        </a:p>
      </dgm:t>
    </dgm:pt>
    <dgm:pt modelId="{7A4B952F-9D55-4096-B21F-07E540D08F99}" type="parTrans" cxnId="{986D1FCC-94A6-4082-83BA-B09BE897A941}">
      <dgm:prSet/>
      <dgm:spPr/>
      <dgm:t>
        <a:bodyPr/>
        <a:lstStyle/>
        <a:p>
          <a:endParaRPr lang="en-GB"/>
        </a:p>
      </dgm:t>
    </dgm:pt>
    <dgm:pt modelId="{D25498BA-8CC7-4687-AB33-97D781F7D32B}" type="sibTrans" cxnId="{986D1FCC-94A6-4082-83BA-B09BE897A941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4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4"/>
      <dgm:spPr/>
    </dgm:pt>
    <dgm:pt modelId="{EB343CFF-B486-40AF-81CE-F367846CE573}" type="pres">
      <dgm:prSet presAssocID="{9989F0AD-7E34-43E5-9B8D-8929CA8171BA}" presName="dstNode" presStyleLbl="node1" presStyleIdx="0" presStyleCnt="4"/>
      <dgm:spPr/>
    </dgm:pt>
    <dgm:pt modelId="{C514C191-6BFF-4583-BDB7-61E252412A95}" type="pres">
      <dgm:prSet presAssocID="{702F8FBB-1A0C-413D-AC64-90348398FD1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4"/>
      <dgm:spPr/>
    </dgm:pt>
    <dgm:pt modelId="{A65F1FDD-BB5B-4611-A7B6-09AFF870D5FF}" type="pres">
      <dgm:prSet presAssocID="{B289F27D-2EB1-4B20-8057-7752856FA3F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A2FB76-470F-4624-9C42-F1D9F028CA1E}" type="pres">
      <dgm:prSet presAssocID="{B289F27D-2EB1-4B20-8057-7752856FA3FF}" presName="accent_2" presStyleCnt="0"/>
      <dgm:spPr/>
    </dgm:pt>
    <dgm:pt modelId="{8FC7CB6F-0E83-408C-A39E-3E279D359FDE}" type="pres">
      <dgm:prSet presAssocID="{B289F27D-2EB1-4B20-8057-7752856FA3FF}" presName="accentRepeatNode" presStyleLbl="solidFgAcc1" presStyleIdx="1" presStyleCnt="4"/>
      <dgm:spPr/>
    </dgm:pt>
    <dgm:pt modelId="{5D28DB84-5227-4F12-ABBF-36BE5956DCC5}" type="pres">
      <dgm:prSet presAssocID="{803FE2F6-E2AC-4576-A71F-10BFEA78C81E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8C18E9-52D5-498D-A534-07748F6B3F6A}" type="pres">
      <dgm:prSet presAssocID="{803FE2F6-E2AC-4576-A71F-10BFEA78C81E}" presName="accent_3" presStyleCnt="0"/>
      <dgm:spPr/>
    </dgm:pt>
    <dgm:pt modelId="{5A6EDB9A-47F8-4BC2-A6BF-C15D761462AC}" type="pres">
      <dgm:prSet presAssocID="{803FE2F6-E2AC-4576-A71F-10BFEA78C81E}" presName="accentRepeatNode" presStyleLbl="solidFgAcc1" presStyleIdx="2" presStyleCnt="4"/>
      <dgm:spPr/>
    </dgm:pt>
    <dgm:pt modelId="{01A45A58-460B-4B36-8059-2160D4A322FF}" type="pres">
      <dgm:prSet presAssocID="{CD0F07CF-C819-4E04-A65C-3255E20748AC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20D5BD7-C65A-4096-ADCD-2708756C10A4}" type="pres">
      <dgm:prSet presAssocID="{CD0F07CF-C819-4E04-A65C-3255E20748AC}" presName="accent_4" presStyleCnt="0"/>
      <dgm:spPr/>
    </dgm:pt>
    <dgm:pt modelId="{F37D63E5-7A4E-4809-8566-1DA8D18A8092}" type="pres">
      <dgm:prSet presAssocID="{CD0F07CF-C819-4E04-A65C-3255E20748AC}" presName="accentRepeatNode" presStyleLbl="solidFgAcc1" presStyleIdx="3" presStyleCnt="4"/>
      <dgm:spPr/>
    </dgm:pt>
  </dgm:ptLst>
  <dgm:cxnLst>
    <dgm:cxn modelId="{2977A994-3717-4183-8D23-1F67F4960ECD}" type="presOf" srcId="{702F8FBB-1A0C-413D-AC64-90348398FD1F}" destId="{C514C191-6BFF-4583-BDB7-61E252412A95}" srcOrd="0" destOrd="0" presId="urn:microsoft.com/office/officeart/2008/layout/VerticalCurvedList"/>
    <dgm:cxn modelId="{3C7F40A7-9BD6-4DBD-80EA-E1612676559A}" srcId="{9989F0AD-7E34-43E5-9B8D-8929CA8171BA}" destId="{803FE2F6-E2AC-4576-A71F-10BFEA78C81E}" srcOrd="2" destOrd="0" parTransId="{B0C88CD9-39C1-4637-A282-87D43C6A1AE1}" sibTransId="{5D09C5B2-B334-4AC0-8AF2-5BD15E62E53D}"/>
    <dgm:cxn modelId="{BA9B24CF-F1C6-4631-B7BC-B40FE50E2797}" type="presOf" srcId="{9989F0AD-7E34-43E5-9B8D-8929CA8171BA}" destId="{2D407713-5F0F-4A32-82CD-E4E9D852B59D}" srcOrd="0" destOrd="0" presId="urn:microsoft.com/office/officeart/2008/layout/VerticalCurvedList"/>
    <dgm:cxn modelId="{CE5F9DAF-66C6-42AA-A3DF-82D6F7F698B2}" type="presOf" srcId="{CD0F07CF-C819-4E04-A65C-3255E20748AC}" destId="{01A45A58-460B-4B36-8059-2160D4A322FF}" srcOrd="0" destOrd="0" presId="urn:microsoft.com/office/officeart/2008/layout/VerticalCurvedList"/>
    <dgm:cxn modelId="{986D1FCC-94A6-4082-83BA-B09BE897A941}" srcId="{9989F0AD-7E34-43E5-9B8D-8929CA8171BA}" destId="{B289F27D-2EB1-4B20-8057-7752856FA3FF}" srcOrd="1" destOrd="0" parTransId="{7A4B952F-9D55-4096-B21F-07E540D08F99}" sibTransId="{D25498BA-8CC7-4687-AB33-97D781F7D32B}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2EC47C31-55B5-4B2C-BBC3-34839F1F5782}" type="presOf" srcId="{803FE2F6-E2AC-4576-A71F-10BFEA78C81E}" destId="{5D28DB84-5227-4F12-ABBF-36BE5956DCC5}" srcOrd="0" destOrd="0" presId="urn:microsoft.com/office/officeart/2008/layout/VerticalCurvedList"/>
    <dgm:cxn modelId="{6A87B434-0D61-4E8A-B0DD-F40837FAE209}" type="presOf" srcId="{E1F5B394-848C-4185-8A22-42DC543B8941}" destId="{0A8B37C6-498C-4208-BF8E-6AC2EB4F4BCB}" srcOrd="0" destOrd="0" presId="urn:microsoft.com/office/officeart/2008/layout/VerticalCurvedList"/>
    <dgm:cxn modelId="{0D61DA4A-C22F-4626-AD15-D8BFCFE4055F}" type="presOf" srcId="{B289F27D-2EB1-4B20-8057-7752856FA3FF}" destId="{A65F1FDD-BB5B-4611-A7B6-09AFF870D5FF}" srcOrd="0" destOrd="0" presId="urn:microsoft.com/office/officeart/2008/layout/VerticalCurvedList"/>
    <dgm:cxn modelId="{21724541-B4DC-4DF9-8481-A6DDDDA9D200}" srcId="{9989F0AD-7E34-43E5-9B8D-8929CA8171BA}" destId="{CD0F07CF-C819-4E04-A65C-3255E20748AC}" srcOrd="3" destOrd="0" parTransId="{EB83C95B-DE10-4145-BE2C-5C36FDA6D411}" sibTransId="{B9E1ABC2-6FF8-4E5F-B654-8019D401D67F}"/>
    <dgm:cxn modelId="{C0C32437-E561-47E0-9AFB-892E761E726C}" type="presParOf" srcId="{2D407713-5F0F-4A32-82CD-E4E9D852B59D}" destId="{F2E2C7D7-EE3A-44A2-9F8E-2386E19E933F}" srcOrd="0" destOrd="0" presId="urn:microsoft.com/office/officeart/2008/layout/VerticalCurvedList"/>
    <dgm:cxn modelId="{8D3A90A0-93E9-49AF-9341-C49FD85AD8EB}" type="presParOf" srcId="{F2E2C7D7-EE3A-44A2-9F8E-2386E19E933F}" destId="{B0E9A388-86D8-40DD-ACF2-444698672024}" srcOrd="0" destOrd="0" presId="urn:microsoft.com/office/officeart/2008/layout/VerticalCurvedList"/>
    <dgm:cxn modelId="{FC648D82-6903-4886-9F05-A4502FE6DE5C}" type="presParOf" srcId="{B0E9A388-86D8-40DD-ACF2-444698672024}" destId="{01A8FD31-26DD-4298-9247-239514808DA0}" srcOrd="0" destOrd="0" presId="urn:microsoft.com/office/officeart/2008/layout/VerticalCurvedList"/>
    <dgm:cxn modelId="{F0F032BC-459C-43FD-A341-0B749292B526}" type="presParOf" srcId="{B0E9A388-86D8-40DD-ACF2-444698672024}" destId="{0A8B37C6-498C-4208-BF8E-6AC2EB4F4BCB}" srcOrd="1" destOrd="0" presId="urn:microsoft.com/office/officeart/2008/layout/VerticalCurvedList"/>
    <dgm:cxn modelId="{D5848582-B05F-45DD-AFD1-2B1209435A78}" type="presParOf" srcId="{B0E9A388-86D8-40DD-ACF2-444698672024}" destId="{B3E74355-5E18-4EE0-87D4-F4410FF53739}" srcOrd="2" destOrd="0" presId="urn:microsoft.com/office/officeart/2008/layout/VerticalCurvedList"/>
    <dgm:cxn modelId="{EDA1BAD1-927A-4468-8D3E-FCCB3391A0FB}" type="presParOf" srcId="{B0E9A388-86D8-40DD-ACF2-444698672024}" destId="{EB343CFF-B486-40AF-81CE-F367846CE573}" srcOrd="3" destOrd="0" presId="urn:microsoft.com/office/officeart/2008/layout/VerticalCurvedList"/>
    <dgm:cxn modelId="{22806265-EAF8-4E4C-AE80-F94384142BF4}" type="presParOf" srcId="{F2E2C7D7-EE3A-44A2-9F8E-2386E19E933F}" destId="{C514C191-6BFF-4583-BDB7-61E252412A95}" srcOrd="1" destOrd="0" presId="urn:microsoft.com/office/officeart/2008/layout/VerticalCurvedList"/>
    <dgm:cxn modelId="{0E42C379-0A2C-4448-9F03-4D23B2F579BF}" type="presParOf" srcId="{F2E2C7D7-EE3A-44A2-9F8E-2386E19E933F}" destId="{D5CA503E-2E80-4379-BD56-965C8A2E94CA}" srcOrd="2" destOrd="0" presId="urn:microsoft.com/office/officeart/2008/layout/VerticalCurvedList"/>
    <dgm:cxn modelId="{994B1C66-74BF-4480-ADA3-6EBAA6559FE4}" type="presParOf" srcId="{D5CA503E-2E80-4379-BD56-965C8A2E94CA}" destId="{03CE2164-A15C-4C93-8505-668917F2A20A}" srcOrd="0" destOrd="0" presId="urn:microsoft.com/office/officeart/2008/layout/VerticalCurvedList"/>
    <dgm:cxn modelId="{D4FC8C49-E027-4A10-B4CB-F6BDAB7DDCA4}" type="presParOf" srcId="{F2E2C7D7-EE3A-44A2-9F8E-2386E19E933F}" destId="{A65F1FDD-BB5B-4611-A7B6-09AFF870D5FF}" srcOrd="3" destOrd="0" presId="urn:microsoft.com/office/officeart/2008/layout/VerticalCurvedList"/>
    <dgm:cxn modelId="{0CE5C4F1-0089-4B62-9579-CE402290F982}" type="presParOf" srcId="{F2E2C7D7-EE3A-44A2-9F8E-2386E19E933F}" destId="{5BA2FB76-470F-4624-9C42-F1D9F028CA1E}" srcOrd="4" destOrd="0" presId="urn:microsoft.com/office/officeart/2008/layout/VerticalCurvedList"/>
    <dgm:cxn modelId="{1B9B2C8F-4666-41B9-B961-4E7B47B722BE}" type="presParOf" srcId="{5BA2FB76-470F-4624-9C42-F1D9F028CA1E}" destId="{8FC7CB6F-0E83-408C-A39E-3E279D359FDE}" srcOrd="0" destOrd="0" presId="urn:microsoft.com/office/officeart/2008/layout/VerticalCurvedList"/>
    <dgm:cxn modelId="{BB523CCC-E361-4E45-9494-4F31BCADAA27}" type="presParOf" srcId="{F2E2C7D7-EE3A-44A2-9F8E-2386E19E933F}" destId="{5D28DB84-5227-4F12-ABBF-36BE5956DCC5}" srcOrd="5" destOrd="0" presId="urn:microsoft.com/office/officeart/2008/layout/VerticalCurvedList"/>
    <dgm:cxn modelId="{DD0D1A69-9D83-4962-845F-77DD410042A7}" type="presParOf" srcId="{F2E2C7D7-EE3A-44A2-9F8E-2386E19E933F}" destId="{DB8C18E9-52D5-498D-A534-07748F6B3F6A}" srcOrd="6" destOrd="0" presId="urn:microsoft.com/office/officeart/2008/layout/VerticalCurvedList"/>
    <dgm:cxn modelId="{277E22E5-3F51-4001-9B08-9655CBE380AF}" type="presParOf" srcId="{DB8C18E9-52D5-498D-A534-07748F6B3F6A}" destId="{5A6EDB9A-47F8-4BC2-A6BF-C15D761462AC}" srcOrd="0" destOrd="0" presId="urn:microsoft.com/office/officeart/2008/layout/VerticalCurvedList"/>
    <dgm:cxn modelId="{AE617475-596D-4575-A375-E4001D7B775B}" type="presParOf" srcId="{F2E2C7D7-EE3A-44A2-9F8E-2386E19E933F}" destId="{01A45A58-460B-4B36-8059-2160D4A322FF}" srcOrd="7" destOrd="0" presId="urn:microsoft.com/office/officeart/2008/layout/VerticalCurvedList"/>
    <dgm:cxn modelId="{056D1EFF-F0A1-4C59-8CBA-BA356A85245A}" type="presParOf" srcId="{F2E2C7D7-EE3A-44A2-9F8E-2386E19E933F}" destId="{B20D5BD7-C65A-4096-ADCD-2708756C10A4}" srcOrd="8" destOrd="0" presId="urn:microsoft.com/office/officeart/2008/layout/VerticalCurvedList"/>
    <dgm:cxn modelId="{A1B1D25D-9557-4485-9350-6E9B92B04FD3}" type="presParOf" srcId="{B20D5BD7-C65A-4096-ADCD-2708756C10A4}" destId="{F37D63E5-7A4E-4809-8566-1DA8D18A80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520572" y="354302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Sharing/Compatibility studies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520572" y="354302"/>
        <a:ext cx="5824352" cy="708973"/>
      </dsp:txXfrm>
    </dsp:sp>
    <dsp:sp modelId="{03CE2164-A15C-4C93-8505-668917F2A20A}">
      <dsp:nvSpPr>
        <dsp:cNvPr id="0" name=""/>
        <dsp:cNvSpPr/>
      </dsp:nvSpPr>
      <dsp:spPr>
        <a:xfrm>
          <a:off x="77464" y="265680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5F1FDD-BB5B-4611-A7B6-09AFF870D5FF}">
      <dsp:nvSpPr>
        <dsp:cNvPr id="0" name=""/>
        <dsp:cNvSpPr/>
      </dsp:nvSpPr>
      <dsp:spPr>
        <a:xfrm>
          <a:off x="927043" y="1417946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MCL vs Monte-carlo approach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927043" y="1417946"/>
        <a:ext cx="5417881" cy="708973"/>
      </dsp:txXfrm>
    </dsp:sp>
    <dsp:sp modelId="{8FC7CB6F-0E83-408C-A39E-3E279D359FDE}">
      <dsp:nvSpPr>
        <dsp:cNvPr id="0" name=""/>
        <dsp:cNvSpPr/>
      </dsp:nvSpPr>
      <dsp:spPr>
        <a:xfrm>
          <a:off x="483935" y="1329325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28DB84-5227-4F12-ABBF-36BE5956DCC5}">
      <dsp:nvSpPr>
        <dsp:cNvPr id="0" name=""/>
        <dsp:cNvSpPr/>
      </dsp:nvSpPr>
      <dsp:spPr>
        <a:xfrm>
          <a:off x="927043" y="2481591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Event generation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927043" y="2481591"/>
        <a:ext cx="5417881" cy="708973"/>
      </dsp:txXfrm>
    </dsp:sp>
    <dsp:sp modelId="{5A6EDB9A-47F8-4BC2-A6BF-C15D761462AC}">
      <dsp:nvSpPr>
        <dsp:cNvPr id="0" name=""/>
        <dsp:cNvSpPr/>
      </dsp:nvSpPr>
      <dsp:spPr>
        <a:xfrm>
          <a:off x="483935" y="2392969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A45A58-460B-4B36-8059-2160D4A322FF}">
      <dsp:nvSpPr>
        <dsp:cNvPr id="0" name=""/>
        <dsp:cNvSpPr/>
      </dsp:nvSpPr>
      <dsp:spPr>
        <a:xfrm>
          <a:off x="520572" y="3545236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500" kern="1200" dirty="0" smtClean="0">
              <a:solidFill>
                <a:srgbClr val="FFFFFF"/>
              </a:solidFill>
            </a:rPr>
            <a:t>Conclusion</a:t>
          </a:r>
          <a:endParaRPr lang="en-GB" sz="2500" kern="1200" dirty="0">
            <a:solidFill>
              <a:srgbClr val="FFFFFF"/>
            </a:solidFill>
          </a:endParaRPr>
        </a:p>
      </dsp:txBody>
      <dsp:txXfrm>
        <a:off x="520572" y="3545236"/>
        <a:ext cx="5824352" cy="708973"/>
      </dsp:txXfrm>
    </dsp:sp>
    <dsp:sp modelId="{F37D63E5-7A4E-4809-8566-1DA8D18A8092}">
      <dsp:nvSpPr>
        <dsp:cNvPr id="0" name=""/>
        <dsp:cNvSpPr/>
      </dsp:nvSpPr>
      <dsp:spPr>
        <a:xfrm>
          <a:off x="77464" y="3456614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33D013-C16B-467F-A242-F0C1A574A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48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334BA5-58D5-4C89-8313-788CAA3A1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98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5CF67-13AC-4B62-9061-0365D0FDBF96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18C18-DC4A-4F70-992B-B54DAF66A82A}" type="slidenum">
              <a:rPr lang="en-US"/>
              <a:pPr/>
              <a:t>11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14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25A471-D1E9-4A6C-B0DB-1916EE3EFC53}" type="slidenum">
              <a:rPr lang="en-US"/>
              <a:pPr/>
              <a:t>3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B789B8-2AE9-4ADA-9D23-380FACBC7520}" type="slidenum">
              <a:rPr lang="en-US"/>
              <a:pPr/>
              <a:t>4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84566-2DC9-485E-B48B-6564E17BB0E6}" type="slidenum">
              <a:rPr lang="en-US"/>
              <a:pPr/>
              <a:t>5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1010D-9A7F-47FC-975B-8D6C3384F3E8}" type="slidenum">
              <a:rPr lang="en-US"/>
              <a:pPr/>
              <a:t>6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02AACB-97B2-4A10-990F-F1739275E2B7}" type="slidenum">
              <a:rPr lang="en-US"/>
              <a:pPr/>
              <a:t>7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C2C825-C2ED-4082-9AA2-3A6216336B9C}" type="slidenum">
              <a:rPr lang="en-US"/>
              <a:pPr/>
              <a:t>8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835CA6-E7D9-4D54-B126-A8020645C14E}" type="slidenum">
              <a:rPr lang="en-US"/>
              <a:pPr/>
              <a:t>9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9A980B-A362-4937-AF59-BEC618B97A4D}" type="slidenum">
              <a:rPr lang="en-US"/>
              <a:pPr/>
              <a:t>10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97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4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03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250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64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7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0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9D6BB1EF-0018-43C8-89D9-C74AFD4A0817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218363" y="6083300"/>
            <a:ext cx="14874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Philippe.Kermoal@eco.cep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cept.org/eco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</a:rPr>
              <a:t>Principle of Monte-Carlo in a SEAMCAT environment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- SEAMCAT Manager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June 2012</a:t>
            </a:r>
          </a:p>
          <a:p>
            <a:r>
              <a:rPr lang="da-DK" sz="1400" dirty="0" smtClean="0">
                <a:solidFill>
                  <a:schemeClr val="accent2"/>
                </a:solidFill>
              </a:rPr>
              <a:t>(</a:t>
            </a:r>
            <a:r>
              <a:rPr lang="da-DK" sz="1400" dirty="0" smtClean="0">
                <a:solidFill>
                  <a:schemeClr val="accent2"/>
                </a:solidFill>
                <a:hlinkClick r:id="rId3"/>
              </a:rPr>
              <a:t>Jean-Philippe.Kermoal@eco.cept.org</a:t>
            </a:r>
            <a:r>
              <a:rPr lang="da-DK" sz="1400" dirty="0" smtClean="0">
                <a:solidFill>
                  <a:schemeClr val="accent2"/>
                </a:solidFill>
              </a:rPr>
              <a:t>)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762812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4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349250" y="1412875"/>
            <a:ext cx="75549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>
                <a:latin typeface="Verdana" pitchFamily="34" charset="0"/>
              </a:rPr>
              <a:t>Vectors for useful and interfering signals: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334963" y="24288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Results of event </a:t>
            </a:r>
            <a:b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generation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14746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941513"/>
            <a:ext cx="4678362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746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013" y="3197225"/>
            <a:ext cx="4678362" cy="268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5273675" y="2089150"/>
            <a:ext cx="847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b="1">
                <a:latin typeface="Verdana" pitchFamily="34" charset="0"/>
              </a:rPr>
              <a:t>dRSS</a:t>
            </a:r>
            <a:endParaRPr lang="en-US" b="1">
              <a:latin typeface="Verdana" pitchFamily="34" charset="0"/>
            </a:endParaRP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3133725" y="4921250"/>
            <a:ext cx="7651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b="1">
                <a:latin typeface="Verdana" pitchFamily="34" charset="0"/>
              </a:rPr>
              <a:t>iRSS</a:t>
            </a:r>
            <a:endParaRPr lang="en-US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9388"/>
            <a:ext cx="8229600" cy="1143000"/>
          </a:xfrm>
        </p:spPr>
        <p:txBody>
          <a:bodyPr/>
          <a:lstStyle/>
          <a:p>
            <a:r>
              <a:rPr lang="en-US"/>
              <a:t>Evaluating probability </a:t>
            </a:r>
            <a:br>
              <a:rPr lang="en-US"/>
            </a:br>
            <a:r>
              <a:rPr lang="en-US"/>
              <a:t>of interference</a:t>
            </a:r>
            <a:endParaRPr lang="en-GB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308225" y="1601788"/>
            <a:ext cx="4891088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2057400" lvl="4" indent="-228600" algn="l">
              <a:spcBef>
                <a:spcPct val="20000"/>
              </a:spcBef>
              <a:buClr>
                <a:srgbClr val="FF3300"/>
              </a:buClr>
              <a:buFont typeface="Arial" charset="0"/>
              <a:buNone/>
            </a:pPr>
            <a:r>
              <a:rPr lang="en-US" sz="1400">
                <a:latin typeface="Verdana" pitchFamily="34" charset="0"/>
              </a:rPr>
              <a:t>- For each random event where dRSS&gt;sensitivity:</a:t>
            </a:r>
          </a:p>
        </p:txBody>
      </p:sp>
      <p:pic>
        <p:nvPicPr>
          <p:cNvPr id="149508" name="Picture 4" descr="dRSS-extra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1425575"/>
            <a:ext cx="3671888" cy="20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509" name="Picture 5" descr="iRSS-extrac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3657600"/>
            <a:ext cx="3671888" cy="21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895350" y="2794000"/>
            <a:ext cx="0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11" name="AutoShape 7"/>
          <p:cNvSpPr>
            <a:spLocks noChangeArrowheads="1"/>
          </p:cNvSpPr>
          <p:nvPr/>
        </p:nvSpPr>
        <p:spPr bwMode="auto">
          <a:xfrm>
            <a:off x="966788" y="2936875"/>
            <a:ext cx="3455987" cy="288925"/>
          </a:xfrm>
          <a:prstGeom prst="rightArrow">
            <a:avLst>
              <a:gd name="adj1" fmla="val 50000"/>
              <a:gd name="adj2" fmla="val 2990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5072063" y="4183063"/>
            <a:ext cx="1835150" cy="141287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3" name="Line 9"/>
          <p:cNvSpPr>
            <a:spLocks noChangeShapeType="1"/>
          </p:cNvSpPr>
          <p:nvPr/>
        </p:nvSpPr>
        <p:spPr bwMode="auto">
          <a:xfrm>
            <a:off x="5072063" y="4183063"/>
            <a:ext cx="182562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4783138" y="4014788"/>
            <a:ext cx="12747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Noise Floor (dBm)</a:t>
            </a:r>
            <a:endParaRPr lang="en-GB" sz="2400">
              <a:latin typeface="Verdana" pitchFamily="34" charset="0"/>
            </a:endParaRPr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4713288" y="2238375"/>
            <a:ext cx="2009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 Desired signal value (dBm)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149516" name="Group 12"/>
          <p:cNvGrpSpPr>
            <a:grpSpLocks/>
          </p:cNvGrpSpPr>
          <p:nvPr/>
        </p:nvGrpSpPr>
        <p:grpSpPr bwMode="auto">
          <a:xfrm>
            <a:off x="6153150" y="3030538"/>
            <a:ext cx="92075" cy="1130300"/>
            <a:chOff x="4718" y="2371"/>
            <a:chExt cx="58" cy="712"/>
          </a:xfrm>
        </p:grpSpPr>
        <p:sp>
          <p:nvSpPr>
            <p:cNvPr id="149517" name="Freeform 13"/>
            <p:cNvSpPr>
              <a:spLocks/>
            </p:cNvSpPr>
            <p:nvPr/>
          </p:nvSpPr>
          <p:spPr bwMode="auto">
            <a:xfrm>
              <a:off x="4718" y="2971"/>
              <a:ext cx="58" cy="112"/>
            </a:xfrm>
            <a:custGeom>
              <a:avLst/>
              <a:gdLst>
                <a:gd name="T0" fmla="*/ 29 w 58"/>
                <a:gd name="T1" fmla="*/ 112 h 112"/>
                <a:gd name="T2" fmla="*/ 0 w 58"/>
                <a:gd name="T3" fmla="*/ 0 h 112"/>
                <a:gd name="T4" fmla="*/ 29 w 58"/>
                <a:gd name="T5" fmla="*/ 0 h 112"/>
                <a:gd name="T6" fmla="*/ 58 w 58"/>
                <a:gd name="T7" fmla="*/ 0 h 112"/>
                <a:gd name="T8" fmla="*/ 29 w 58"/>
                <a:gd name="T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112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18" name="Freeform 14"/>
            <p:cNvSpPr>
              <a:spLocks/>
            </p:cNvSpPr>
            <p:nvPr/>
          </p:nvSpPr>
          <p:spPr bwMode="auto">
            <a:xfrm>
              <a:off x="4718" y="2971"/>
              <a:ext cx="58" cy="112"/>
            </a:xfrm>
            <a:custGeom>
              <a:avLst/>
              <a:gdLst>
                <a:gd name="T0" fmla="*/ 29 w 58"/>
                <a:gd name="T1" fmla="*/ 112 h 112"/>
                <a:gd name="T2" fmla="*/ 0 w 58"/>
                <a:gd name="T3" fmla="*/ 0 h 112"/>
                <a:gd name="T4" fmla="*/ 29 w 58"/>
                <a:gd name="T5" fmla="*/ 0 h 112"/>
                <a:gd name="T6" fmla="*/ 58 w 58"/>
                <a:gd name="T7" fmla="*/ 0 h 112"/>
                <a:gd name="T8" fmla="*/ 29 w 58"/>
                <a:gd name="T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112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19" name="Freeform 15"/>
            <p:cNvSpPr>
              <a:spLocks/>
            </p:cNvSpPr>
            <p:nvPr/>
          </p:nvSpPr>
          <p:spPr bwMode="auto">
            <a:xfrm>
              <a:off x="4718" y="2371"/>
              <a:ext cx="58" cy="111"/>
            </a:xfrm>
            <a:custGeom>
              <a:avLst/>
              <a:gdLst>
                <a:gd name="T0" fmla="*/ 29 w 58"/>
                <a:gd name="T1" fmla="*/ 0 h 111"/>
                <a:gd name="T2" fmla="*/ 58 w 58"/>
                <a:gd name="T3" fmla="*/ 111 h 111"/>
                <a:gd name="T4" fmla="*/ 29 w 58"/>
                <a:gd name="T5" fmla="*/ 111 h 111"/>
                <a:gd name="T6" fmla="*/ 0 w 58"/>
                <a:gd name="T7" fmla="*/ 111 h 111"/>
                <a:gd name="T8" fmla="*/ 29 w 5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0"/>
                  </a:moveTo>
                  <a:lnTo>
                    <a:pt x="58" y="111"/>
                  </a:lnTo>
                  <a:lnTo>
                    <a:pt x="29" y="111"/>
                  </a:lnTo>
                  <a:lnTo>
                    <a:pt x="0" y="11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0" name="Freeform 16"/>
            <p:cNvSpPr>
              <a:spLocks/>
            </p:cNvSpPr>
            <p:nvPr/>
          </p:nvSpPr>
          <p:spPr bwMode="auto">
            <a:xfrm>
              <a:off x="4718" y="2371"/>
              <a:ext cx="58" cy="111"/>
            </a:xfrm>
            <a:custGeom>
              <a:avLst/>
              <a:gdLst>
                <a:gd name="T0" fmla="*/ 29 w 58"/>
                <a:gd name="T1" fmla="*/ 0 h 111"/>
                <a:gd name="T2" fmla="*/ 58 w 58"/>
                <a:gd name="T3" fmla="*/ 111 h 111"/>
                <a:gd name="T4" fmla="*/ 29 w 58"/>
                <a:gd name="T5" fmla="*/ 111 h 111"/>
                <a:gd name="T6" fmla="*/ 0 w 58"/>
                <a:gd name="T7" fmla="*/ 111 h 111"/>
                <a:gd name="T8" fmla="*/ 29 w 5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0"/>
                  </a:moveTo>
                  <a:lnTo>
                    <a:pt x="58" y="111"/>
                  </a:lnTo>
                  <a:lnTo>
                    <a:pt x="29" y="111"/>
                  </a:lnTo>
                  <a:lnTo>
                    <a:pt x="0" y="111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1" name="Line 17"/>
            <p:cNvSpPr>
              <a:spLocks noChangeShapeType="1"/>
            </p:cNvSpPr>
            <p:nvPr/>
          </p:nvSpPr>
          <p:spPr bwMode="auto">
            <a:xfrm flipV="1">
              <a:off x="4747" y="2482"/>
              <a:ext cx="1" cy="4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4810125" y="2814638"/>
            <a:ext cx="17557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Interfering signal (dBm) 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149523" name="Group 19"/>
          <p:cNvGrpSpPr>
            <a:grpSpLocks/>
          </p:cNvGrpSpPr>
          <p:nvPr/>
        </p:nvGrpSpPr>
        <p:grpSpPr bwMode="auto">
          <a:xfrm>
            <a:off x="6511925" y="2454275"/>
            <a:ext cx="144463" cy="576263"/>
            <a:chOff x="4597" y="1984"/>
            <a:chExt cx="58" cy="378"/>
          </a:xfrm>
        </p:grpSpPr>
        <p:sp>
          <p:nvSpPr>
            <p:cNvPr id="149524" name="Freeform 20"/>
            <p:cNvSpPr>
              <a:spLocks/>
            </p:cNvSpPr>
            <p:nvPr/>
          </p:nvSpPr>
          <p:spPr bwMode="auto">
            <a:xfrm>
              <a:off x="4597" y="2251"/>
              <a:ext cx="58" cy="111"/>
            </a:xfrm>
            <a:custGeom>
              <a:avLst/>
              <a:gdLst>
                <a:gd name="T0" fmla="*/ 29 w 58"/>
                <a:gd name="T1" fmla="*/ 111 h 111"/>
                <a:gd name="T2" fmla="*/ 0 w 58"/>
                <a:gd name="T3" fmla="*/ 0 h 111"/>
                <a:gd name="T4" fmla="*/ 29 w 58"/>
                <a:gd name="T5" fmla="*/ 0 h 111"/>
                <a:gd name="T6" fmla="*/ 58 w 58"/>
                <a:gd name="T7" fmla="*/ 0 h 111"/>
                <a:gd name="T8" fmla="*/ 29 w 58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111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5" name="Freeform 21"/>
            <p:cNvSpPr>
              <a:spLocks/>
            </p:cNvSpPr>
            <p:nvPr/>
          </p:nvSpPr>
          <p:spPr bwMode="auto">
            <a:xfrm>
              <a:off x="4597" y="2251"/>
              <a:ext cx="58" cy="111"/>
            </a:xfrm>
            <a:custGeom>
              <a:avLst/>
              <a:gdLst>
                <a:gd name="T0" fmla="*/ 29 w 58"/>
                <a:gd name="T1" fmla="*/ 111 h 111"/>
                <a:gd name="T2" fmla="*/ 0 w 58"/>
                <a:gd name="T3" fmla="*/ 0 h 111"/>
                <a:gd name="T4" fmla="*/ 29 w 58"/>
                <a:gd name="T5" fmla="*/ 0 h 111"/>
                <a:gd name="T6" fmla="*/ 58 w 58"/>
                <a:gd name="T7" fmla="*/ 0 h 111"/>
                <a:gd name="T8" fmla="*/ 29 w 58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1">
                  <a:moveTo>
                    <a:pt x="29" y="111"/>
                  </a:moveTo>
                  <a:lnTo>
                    <a:pt x="0" y="0"/>
                  </a:lnTo>
                  <a:lnTo>
                    <a:pt x="29" y="0"/>
                  </a:lnTo>
                  <a:lnTo>
                    <a:pt x="58" y="0"/>
                  </a:lnTo>
                  <a:lnTo>
                    <a:pt x="29" y="11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6" name="Freeform 22"/>
            <p:cNvSpPr>
              <a:spLocks/>
            </p:cNvSpPr>
            <p:nvPr/>
          </p:nvSpPr>
          <p:spPr bwMode="auto">
            <a:xfrm>
              <a:off x="4597" y="1984"/>
              <a:ext cx="58" cy="112"/>
            </a:xfrm>
            <a:custGeom>
              <a:avLst/>
              <a:gdLst>
                <a:gd name="T0" fmla="*/ 29 w 58"/>
                <a:gd name="T1" fmla="*/ 0 h 112"/>
                <a:gd name="T2" fmla="*/ 58 w 58"/>
                <a:gd name="T3" fmla="*/ 112 h 112"/>
                <a:gd name="T4" fmla="*/ 29 w 58"/>
                <a:gd name="T5" fmla="*/ 112 h 112"/>
                <a:gd name="T6" fmla="*/ 0 w 58"/>
                <a:gd name="T7" fmla="*/ 112 h 112"/>
                <a:gd name="T8" fmla="*/ 29 w 58"/>
                <a:gd name="T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0"/>
                  </a:moveTo>
                  <a:lnTo>
                    <a:pt x="58" y="112"/>
                  </a:lnTo>
                  <a:lnTo>
                    <a:pt x="29" y="112"/>
                  </a:lnTo>
                  <a:lnTo>
                    <a:pt x="0" y="11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527" name="Freeform 23"/>
            <p:cNvSpPr>
              <a:spLocks/>
            </p:cNvSpPr>
            <p:nvPr/>
          </p:nvSpPr>
          <p:spPr bwMode="auto">
            <a:xfrm>
              <a:off x="4597" y="1984"/>
              <a:ext cx="58" cy="112"/>
            </a:xfrm>
            <a:custGeom>
              <a:avLst/>
              <a:gdLst>
                <a:gd name="T0" fmla="*/ 29 w 58"/>
                <a:gd name="T1" fmla="*/ 0 h 112"/>
                <a:gd name="T2" fmla="*/ 58 w 58"/>
                <a:gd name="T3" fmla="*/ 112 h 112"/>
                <a:gd name="T4" fmla="*/ 29 w 58"/>
                <a:gd name="T5" fmla="*/ 112 h 112"/>
                <a:gd name="T6" fmla="*/ 0 w 58"/>
                <a:gd name="T7" fmla="*/ 112 h 112"/>
                <a:gd name="T8" fmla="*/ 29 w 58"/>
                <a:gd name="T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12">
                  <a:moveTo>
                    <a:pt x="29" y="0"/>
                  </a:moveTo>
                  <a:lnTo>
                    <a:pt x="58" y="112"/>
                  </a:lnTo>
                  <a:lnTo>
                    <a:pt x="29" y="112"/>
                  </a:lnTo>
                  <a:lnTo>
                    <a:pt x="0" y="112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9528" name="Line 24"/>
            <p:cNvSpPr>
              <a:spLocks noChangeShapeType="1"/>
            </p:cNvSpPr>
            <p:nvPr/>
          </p:nvSpPr>
          <p:spPr bwMode="auto">
            <a:xfrm flipV="1">
              <a:off x="4626" y="2096"/>
              <a:ext cx="1" cy="1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6656388" y="2670175"/>
            <a:ext cx="1220787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C/I</a:t>
            </a:r>
            <a:r>
              <a:rPr lang="en-GB" sz="1100" baseline="-25000">
                <a:solidFill>
                  <a:srgbClr val="000000"/>
                </a:solidFill>
                <a:latin typeface="Verdana" pitchFamily="34" charset="0"/>
              </a:rPr>
              <a:t>trial</a:t>
            </a:r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 &gt; C/I</a:t>
            </a:r>
            <a:r>
              <a:rPr lang="en-GB" sz="1100" baseline="-25000">
                <a:solidFill>
                  <a:srgbClr val="000000"/>
                </a:solidFill>
                <a:latin typeface="Verdana" pitchFamily="34" charset="0"/>
              </a:rPr>
              <a:t>target</a:t>
            </a:r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?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6261100" y="3462338"/>
            <a:ext cx="12239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100">
                <a:solidFill>
                  <a:srgbClr val="000000"/>
                </a:solidFill>
                <a:latin typeface="Verdana" pitchFamily="34" charset="0"/>
              </a:rPr>
              <a:t>Interference (dB)</a:t>
            </a:r>
            <a:endParaRPr lang="en-GB" sz="2400">
              <a:latin typeface="Verdana" pitchFamily="34" charset="0"/>
            </a:endParaRPr>
          </a:p>
        </p:txBody>
      </p:sp>
      <p:sp>
        <p:nvSpPr>
          <p:cNvPr id="149531" name="Line 27"/>
          <p:cNvSpPr>
            <a:spLocks noChangeShapeType="1"/>
          </p:cNvSpPr>
          <p:nvPr/>
        </p:nvSpPr>
        <p:spPr bwMode="auto">
          <a:xfrm>
            <a:off x="5197475" y="3030538"/>
            <a:ext cx="1458913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32" name="Rectangle 28"/>
          <p:cNvSpPr>
            <a:spLocks noChangeArrowheads="1"/>
          </p:cNvSpPr>
          <p:nvPr/>
        </p:nvSpPr>
        <p:spPr bwMode="auto">
          <a:xfrm>
            <a:off x="4640263" y="2166938"/>
            <a:ext cx="3363912" cy="2447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33" name="Rectangle 29"/>
          <p:cNvSpPr>
            <a:spLocks noChangeArrowheads="1"/>
          </p:cNvSpPr>
          <p:nvPr/>
        </p:nvSpPr>
        <p:spPr bwMode="auto">
          <a:xfrm>
            <a:off x="4135438" y="4686300"/>
            <a:ext cx="4103687" cy="106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1200">
                <a:latin typeface="Verdana" pitchFamily="34" charset="0"/>
              </a:rPr>
              <a:t>       - If C/I</a:t>
            </a:r>
            <a:r>
              <a:rPr lang="en-US" sz="1200" baseline="-25000">
                <a:latin typeface="Verdana" pitchFamily="34" charset="0"/>
              </a:rPr>
              <a:t>trial</a:t>
            </a:r>
            <a:r>
              <a:rPr lang="en-US" sz="1200" i="1" baseline="30000">
                <a:latin typeface="Verdana" pitchFamily="34" charset="0"/>
              </a:rPr>
              <a:t>i</a:t>
            </a:r>
            <a:r>
              <a:rPr lang="en-US" sz="1200" i="1">
                <a:latin typeface="Verdana" pitchFamily="34" charset="0"/>
              </a:rPr>
              <a:t> </a:t>
            </a:r>
            <a:r>
              <a:rPr lang="en-US" sz="1200">
                <a:latin typeface="Verdana" pitchFamily="34" charset="0"/>
              </a:rPr>
              <a:t>&gt;C/I</a:t>
            </a:r>
            <a:r>
              <a:rPr lang="en-US" sz="1200" baseline="-25000">
                <a:latin typeface="Verdana" pitchFamily="34" charset="0"/>
              </a:rPr>
              <a:t>target</a:t>
            </a:r>
            <a:r>
              <a:rPr lang="en-US" sz="1200">
                <a:latin typeface="Verdana" pitchFamily="34" charset="0"/>
              </a:rPr>
              <a:t>: “good” event</a:t>
            </a:r>
          </a:p>
          <a:p>
            <a:pPr algn="l" eaLnBrk="0" hangingPunct="0"/>
            <a:r>
              <a:rPr lang="en-US" sz="1200">
                <a:latin typeface="Verdana" pitchFamily="34" charset="0"/>
              </a:rPr>
              <a:t>       - If C/I</a:t>
            </a:r>
            <a:r>
              <a:rPr lang="en-US" sz="1200" baseline="-25000">
                <a:latin typeface="Verdana" pitchFamily="34" charset="0"/>
              </a:rPr>
              <a:t>trial</a:t>
            </a:r>
            <a:r>
              <a:rPr lang="en-US" sz="1200" i="1" baseline="30000">
                <a:latin typeface="Verdana" pitchFamily="34" charset="0"/>
              </a:rPr>
              <a:t>i</a:t>
            </a:r>
            <a:r>
              <a:rPr lang="en-US" sz="1200" i="1">
                <a:latin typeface="Verdana" pitchFamily="34" charset="0"/>
              </a:rPr>
              <a:t> </a:t>
            </a:r>
            <a:r>
              <a:rPr lang="en-US" sz="1200">
                <a:latin typeface="Verdana" pitchFamily="34" charset="0"/>
              </a:rPr>
              <a:t>&lt;C/I</a:t>
            </a:r>
            <a:r>
              <a:rPr lang="en-US" sz="1200" baseline="-25000">
                <a:latin typeface="Verdana" pitchFamily="34" charset="0"/>
              </a:rPr>
              <a:t>target</a:t>
            </a:r>
            <a:r>
              <a:rPr lang="en-US" sz="1200">
                <a:latin typeface="Verdana" pitchFamily="34" charset="0"/>
              </a:rPr>
              <a:t>: “interfered”</a:t>
            </a:r>
          </a:p>
          <a:p>
            <a:pPr algn="l" eaLnBrk="0" hangingPunct="0"/>
            <a:endParaRPr lang="en-US" sz="1200">
              <a:latin typeface="Verdana" pitchFamily="34" charset="0"/>
            </a:endParaRPr>
          </a:p>
          <a:p>
            <a:pPr algn="l" eaLnBrk="0" hangingPunct="0"/>
            <a:r>
              <a:rPr lang="en-US" sz="1400">
                <a:latin typeface="Verdana" pitchFamily="34" charset="0"/>
              </a:rPr>
              <a:t>- Finally, after cycle of 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all</a:t>
            </a:r>
            <a:r>
              <a:rPr lang="en-US" sz="1400">
                <a:latin typeface="Verdana" pitchFamily="34" charset="0"/>
              </a:rPr>
              <a:t> events:</a:t>
            </a:r>
          </a:p>
          <a:p>
            <a:pPr algn="l" eaLnBrk="0" hangingPunct="0"/>
            <a:r>
              <a:rPr lang="en-US" sz="1400">
                <a:latin typeface="Verdana" pitchFamily="34" charset="0"/>
              </a:rPr>
              <a:t>  Overall </a:t>
            </a:r>
            <a:r>
              <a:rPr lang="en-US" sz="1400" i="1">
                <a:latin typeface="Verdana" pitchFamily="34" charset="0"/>
              </a:rPr>
              <a:t>P</a:t>
            </a:r>
            <a:r>
              <a:rPr lang="en-US" sz="1400" i="1" baseline="-25000">
                <a:latin typeface="Verdana" pitchFamily="34" charset="0"/>
              </a:rPr>
              <a:t>interference</a:t>
            </a:r>
            <a:r>
              <a:rPr lang="en-US" sz="1400">
                <a:latin typeface="Verdana" pitchFamily="34" charset="0"/>
              </a:rPr>
              <a:t>= 1- (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good</a:t>
            </a:r>
            <a:r>
              <a:rPr lang="en-US" sz="1400">
                <a:latin typeface="Verdana" pitchFamily="34" charset="0"/>
              </a:rPr>
              <a:t>/</a:t>
            </a:r>
            <a:r>
              <a:rPr lang="en-US" sz="1400" i="1">
                <a:latin typeface="Verdana" pitchFamily="34" charset="0"/>
              </a:rPr>
              <a:t>N</a:t>
            </a:r>
            <a:r>
              <a:rPr lang="en-US" sz="1400" i="1" baseline="-25000">
                <a:latin typeface="Verdana" pitchFamily="34" charset="0"/>
              </a:rPr>
              <a:t>all</a:t>
            </a:r>
            <a:r>
              <a:rPr lang="en-US" sz="1400">
                <a:latin typeface="Verdana" pitchFamily="34" charset="0"/>
              </a:rPr>
              <a:t>)</a:t>
            </a:r>
            <a:r>
              <a:rPr lang="en-US" sz="700">
                <a:latin typeface="Verdana" pitchFamily="34" charset="0"/>
              </a:rPr>
              <a:t>dRSS&gt;sens</a:t>
            </a:r>
            <a:endParaRPr lang="en-GB" sz="700">
              <a:latin typeface="Verdana" pitchFamily="34" charset="0"/>
            </a:endParaRPr>
          </a:p>
        </p:txBody>
      </p:sp>
      <p:sp>
        <p:nvSpPr>
          <p:cNvPr id="149534" name="Line 30"/>
          <p:cNvSpPr>
            <a:spLocks noChangeShapeType="1"/>
          </p:cNvSpPr>
          <p:nvPr/>
        </p:nvSpPr>
        <p:spPr bwMode="auto">
          <a:xfrm>
            <a:off x="5197475" y="2454275"/>
            <a:ext cx="1458913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9535" name="Rectangle 31"/>
          <p:cNvSpPr>
            <a:spLocks noChangeArrowheads="1"/>
          </p:cNvSpPr>
          <p:nvPr/>
        </p:nvSpPr>
        <p:spPr bwMode="auto">
          <a:xfrm>
            <a:off x="2335213" y="1570038"/>
            <a:ext cx="13731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 i="1">
                <a:solidFill>
                  <a:srgbClr val="000000"/>
                </a:solidFill>
                <a:latin typeface="Verdana" pitchFamily="34" charset="0"/>
              </a:rPr>
              <a:t>dRSS </a:t>
            </a:r>
            <a:r>
              <a:rPr lang="en-US" sz="1600" b="1">
                <a:solidFill>
                  <a:srgbClr val="000000"/>
                </a:solidFill>
                <a:latin typeface="Verdana" pitchFamily="34" charset="0"/>
              </a:rPr>
              <a:t>-&gt; (C)</a:t>
            </a:r>
            <a:endParaRPr lang="en-US" sz="2800" b="1">
              <a:latin typeface="Verdana" pitchFamily="34" charset="0"/>
            </a:endParaRPr>
          </a:p>
        </p:txBody>
      </p:sp>
      <p:sp>
        <p:nvSpPr>
          <p:cNvPr id="149536" name="Rectangle 32"/>
          <p:cNvSpPr>
            <a:spLocks noChangeArrowheads="1"/>
          </p:cNvSpPr>
          <p:nvPr/>
        </p:nvSpPr>
        <p:spPr bwMode="auto">
          <a:xfrm>
            <a:off x="2335213" y="3873500"/>
            <a:ext cx="1263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 i="1">
                <a:solidFill>
                  <a:srgbClr val="000000"/>
                </a:solidFill>
                <a:latin typeface="Verdana" pitchFamily="34" charset="0"/>
              </a:rPr>
              <a:t>iRSS </a:t>
            </a:r>
            <a:r>
              <a:rPr lang="en-US" sz="1600" b="1">
                <a:solidFill>
                  <a:srgbClr val="000000"/>
                </a:solidFill>
                <a:latin typeface="Verdana" pitchFamily="34" charset="0"/>
              </a:rPr>
              <a:t>-&gt; (I)</a:t>
            </a:r>
            <a:endParaRPr lang="en-US" sz="2800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CDMA results</a:t>
            </a:r>
            <a:endParaRPr lang="en-US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252" y="1259681"/>
            <a:ext cx="7230519" cy="1439862"/>
          </a:xfrm>
        </p:spPr>
        <p:txBody>
          <a:bodyPr/>
          <a:lstStyle/>
          <a:p>
            <a:r>
              <a:rPr lang="en-US" sz="1400" b="1" dirty="0" smtClean="0"/>
              <a:t>Initial </a:t>
            </a:r>
            <a:r>
              <a:rPr lang="en-US" sz="1400" b="1" dirty="0"/>
              <a:t>capacity</a:t>
            </a:r>
            <a:r>
              <a:rPr lang="en-US" sz="1400" dirty="0"/>
              <a:t>: Number of connected UEs before any external interference is considered.</a:t>
            </a:r>
          </a:p>
          <a:p>
            <a:r>
              <a:rPr lang="en-US" sz="1400" b="1" dirty="0"/>
              <a:t>Interfered capacity</a:t>
            </a:r>
            <a:r>
              <a:rPr lang="en-US" sz="1400" dirty="0"/>
              <a:t>: Results after external interference is applied.</a:t>
            </a:r>
          </a:p>
          <a:p>
            <a:r>
              <a:rPr lang="en-US" sz="1400" b="1" dirty="0"/>
              <a:t>Excess outage, users</a:t>
            </a:r>
            <a:r>
              <a:rPr lang="en-US" sz="1400" dirty="0"/>
              <a:t>: How many UEs were dropped due to external interference.</a:t>
            </a:r>
          </a:p>
          <a:p>
            <a:r>
              <a:rPr lang="en-US" sz="1400" b="1" dirty="0"/>
              <a:t>Outage percentage</a:t>
            </a:r>
            <a:r>
              <a:rPr lang="en-US" sz="1400" dirty="0"/>
              <a:t>: Percentage of UEs dropped due to external interference.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024" y="2755446"/>
            <a:ext cx="5417860" cy="35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27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OFDMA </a:t>
            </a:r>
            <a:r>
              <a:rPr lang="da-DK" dirty="0"/>
              <a:t>results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316" y="2191656"/>
            <a:ext cx="5433792" cy="3567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57252" y="1259681"/>
            <a:ext cx="7230519" cy="143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1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Ø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b="1" dirty="0" smtClean="0"/>
              <a:t>Capacity results +</a:t>
            </a:r>
          </a:p>
          <a:p>
            <a:r>
              <a:rPr lang="en-US" sz="1400" b="1" dirty="0" smtClean="0"/>
              <a:t>Non interfered bitrate</a:t>
            </a:r>
            <a:r>
              <a:rPr lang="en-US" sz="1400" dirty="0" smtClean="0"/>
              <a:t>: bitrate before any external interference </a:t>
            </a:r>
          </a:p>
          <a:p>
            <a:r>
              <a:rPr lang="en-US" sz="1400" b="1" dirty="0" smtClean="0"/>
              <a:t>interfered bitrate</a:t>
            </a:r>
            <a:r>
              <a:rPr lang="en-US" sz="1400" dirty="0" smtClean="0"/>
              <a:t>: bitrate after external interference is applied.</a:t>
            </a:r>
          </a:p>
        </p:txBody>
      </p:sp>
    </p:spTree>
    <p:extLst>
      <p:ext uri="{BB962C8B-B14F-4D97-AF65-F5344CB8AC3E}">
        <p14:creationId xmlns:p14="http://schemas.microsoft.com/office/powerpoint/2010/main" val="382338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727076" y="1418555"/>
            <a:ext cx="6508296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Versatile tool to configure victim and interferer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>
                <a:latin typeface="Verdana" pitchFamily="34" charset="0"/>
              </a:rPr>
              <a:t>SEAMCAT </a:t>
            </a:r>
            <a:r>
              <a:rPr lang="en-US" sz="2000" dirty="0" smtClean="0">
                <a:latin typeface="Verdana" pitchFamily="34" charset="0"/>
              </a:rPr>
              <a:t>returns the following results</a:t>
            </a:r>
            <a:endParaRPr lang="en-US" sz="20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 smtClean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 smtClean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>
              <a:latin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623850"/>
              </p:ext>
            </p:extLst>
          </p:nvPr>
        </p:nvGraphicFramePr>
        <p:xfrm>
          <a:off x="1068160" y="2409371"/>
          <a:ext cx="6711496" cy="23488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2356746"/>
                <a:gridCol w="4354750"/>
              </a:tblGrid>
              <a:tr h="2348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Victim system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Intereference criteria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97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Classical (i.e. non CDMA/OFDMA module)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Probability of interference based on C/I, C/(I+N), (N+I)/N, I/N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9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CDMA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Capacity loss (i.e. number of voice users being dropped)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744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OFDMA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Bitrate loss (i.e. number of bit rate </a:t>
                      </a:r>
                      <a:r>
                        <a:rPr lang="en-GB" sz="1000" dirty="0" err="1">
                          <a:effectLst/>
                        </a:rPr>
                        <a:t>lossed</a:t>
                      </a:r>
                      <a:r>
                        <a:rPr lang="en-GB" sz="1000" dirty="0">
                          <a:effectLst/>
                        </a:rPr>
                        <a:t> compared to a non interfered victim network)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Capacity loss (i.e. number of voice users being dropped)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82648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57684676"/>
              </p:ext>
            </p:extLst>
          </p:nvPr>
        </p:nvGraphicFramePr>
        <p:xfrm>
          <a:off x="1663147" y="1263689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762000" y="2209335"/>
            <a:ext cx="8062913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b="1" dirty="0" smtClean="0">
                <a:latin typeface="+mn-lt"/>
              </a:rPr>
              <a:t>Sharing</a:t>
            </a:r>
            <a:r>
              <a:rPr lang="en-GB" sz="2400" dirty="0" smtClean="0">
                <a:latin typeface="+mn-lt"/>
              </a:rPr>
              <a:t>: between </a:t>
            </a:r>
            <a:r>
              <a:rPr lang="en-GB" sz="2400" dirty="0">
                <a:latin typeface="+mn-lt"/>
              </a:rPr>
              <a:t>different radio systems operating in the </a:t>
            </a:r>
            <a:r>
              <a:rPr lang="en-GB" sz="2400" b="1" dirty="0">
                <a:latin typeface="+mn-lt"/>
              </a:rPr>
              <a:t>same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smtClean="0">
                <a:latin typeface="+mn-lt"/>
              </a:rPr>
              <a:t>frequency bands </a:t>
            </a:r>
            <a:r>
              <a:rPr lang="en-GB" sz="1200" dirty="0" smtClean="0">
                <a:latin typeface="+mn-lt"/>
              </a:rPr>
              <a:t>(ERC Report 68)</a:t>
            </a:r>
            <a:endParaRPr lang="en-GB" sz="2400" dirty="0" smtClean="0">
              <a:latin typeface="+mn-lt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b="1" dirty="0" smtClean="0">
                <a:latin typeface="+mn-lt"/>
              </a:rPr>
              <a:t>Compatibility</a:t>
            </a:r>
            <a:r>
              <a:rPr lang="en-GB" sz="2400" dirty="0" smtClean="0">
                <a:latin typeface="+mn-lt"/>
              </a:rPr>
              <a:t>: between </a:t>
            </a:r>
            <a:r>
              <a:rPr lang="en-GB" sz="2400" dirty="0">
                <a:latin typeface="+mn-lt"/>
              </a:rPr>
              <a:t>different radio systems operating in the </a:t>
            </a:r>
            <a:r>
              <a:rPr lang="en-GB" sz="2400" b="1" dirty="0" smtClean="0">
                <a:latin typeface="+mn-lt"/>
              </a:rPr>
              <a:t>adjacent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>
                <a:latin typeface="+mn-lt"/>
              </a:rPr>
              <a:t>frequency </a:t>
            </a:r>
            <a:r>
              <a:rPr lang="en-GB" sz="2400" dirty="0" smtClean="0">
                <a:latin typeface="+mn-lt"/>
              </a:rPr>
              <a:t>bands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+mn-lt"/>
              </a:rPr>
              <a:t>Analytical analysis: MCL (worse case)</a:t>
            </a:r>
            <a:endParaRPr lang="en-GB" sz="2000" dirty="0">
              <a:latin typeface="+mn-lt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+mn-lt"/>
              </a:rPr>
              <a:t>Statistical analysis</a:t>
            </a:r>
            <a:r>
              <a:rPr lang="en-GB" sz="2400" dirty="0" smtClean="0">
                <a:latin typeface="+mn-lt"/>
              </a:rPr>
              <a:t>: Monte-Carlo method</a:t>
            </a:r>
            <a:endParaRPr lang="en-US" sz="2000" b="1" u="sng" dirty="0">
              <a:latin typeface="+mn-lt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663575" y="63023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Sharing/compatibility </a:t>
            </a:r>
          </a:p>
          <a:p>
            <a:pPr algn="l"/>
            <a:r>
              <a:rPr lang="da-DK" sz="36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studies</a:t>
            </a:r>
            <a:endParaRPr lang="en-US" sz="36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99374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762000" y="1628775"/>
            <a:ext cx="755491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>
                <a:latin typeface="Verdana" pitchFamily="34" charset="0"/>
              </a:rPr>
              <a:t>The stationary worst-case is assumed</a:t>
            </a:r>
          </a:p>
        </p:txBody>
      </p:sp>
      <p:sp>
        <p:nvSpPr>
          <p:cNvPr id="94211" name="AutoShape 3"/>
          <p:cNvSpPr>
            <a:spLocks noChangeAspect="1" noChangeArrowheads="1"/>
          </p:cNvSpPr>
          <p:nvPr/>
        </p:nvSpPr>
        <p:spPr bwMode="auto">
          <a:xfrm>
            <a:off x="1835150" y="2276475"/>
            <a:ext cx="5332413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4212" name="Group 4"/>
          <p:cNvGrpSpPr>
            <a:grpSpLocks/>
          </p:cNvGrpSpPr>
          <p:nvPr/>
        </p:nvGrpSpPr>
        <p:grpSpPr bwMode="auto">
          <a:xfrm>
            <a:off x="4276725" y="2963863"/>
            <a:ext cx="174625" cy="677862"/>
            <a:chOff x="3846" y="1067"/>
            <a:chExt cx="274" cy="1066"/>
          </a:xfrm>
        </p:grpSpPr>
        <p:sp>
          <p:nvSpPr>
            <p:cNvPr id="94213" name="Freeform 5"/>
            <p:cNvSpPr>
              <a:spLocks/>
            </p:cNvSpPr>
            <p:nvPr/>
          </p:nvSpPr>
          <p:spPr bwMode="auto">
            <a:xfrm>
              <a:off x="3860" y="1182"/>
              <a:ext cx="173" cy="246"/>
            </a:xfrm>
            <a:custGeom>
              <a:avLst/>
              <a:gdLst>
                <a:gd name="T0" fmla="*/ 87 w 173"/>
                <a:gd name="T1" fmla="*/ 65 h 246"/>
                <a:gd name="T2" fmla="*/ 87 w 173"/>
                <a:gd name="T3" fmla="*/ 82 h 246"/>
                <a:gd name="T4" fmla="*/ 72 w 173"/>
                <a:gd name="T5" fmla="*/ 147 h 246"/>
                <a:gd name="T6" fmla="*/ 72 w 173"/>
                <a:gd name="T7" fmla="*/ 131 h 246"/>
                <a:gd name="T8" fmla="*/ 101 w 173"/>
                <a:gd name="T9" fmla="*/ 98 h 246"/>
                <a:gd name="T10" fmla="*/ 144 w 173"/>
                <a:gd name="T11" fmla="*/ 49 h 246"/>
                <a:gd name="T12" fmla="*/ 173 w 173"/>
                <a:gd name="T13" fmla="*/ 147 h 246"/>
                <a:gd name="T14" fmla="*/ 72 w 173"/>
                <a:gd name="T15" fmla="*/ 229 h 246"/>
                <a:gd name="T16" fmla="*/ 44 w 173"/>
                <a:gd name="T17" fmla="*/ 246 h 246"/>
                <a:gd name="T18" fmla="*/ 29 w 173"/>
                <a:gd name="T19" fmla="*/ 246 h 246"/>
                <a:gd name="T20" fmla="*/ 15 w 173"/>
                <a:gd name="T21" fmla="*/ 229 h 246"/>
                <a:gd name="T22" fmla="*/ 0 w 173"/>
                <a:gd name="T23" fmla="*/ 197 h 246"/>
                <a:gd name="T24" fmla="*/ 44 w 173"/>
                <a:gd name="T25" fmla="*/ 65 h 246"/>
                <a:gd name="T26" fmla="*/ 58 w 173"/>
                <a:gd name="T27" fmla="*/ 49 h 246"/>
                <a:gd name="T28" fmla="*/ 87 w 173"/>
                <a:gd name="T29" fmla="*/ 0 h 246"/>
                <a:gd name="T30" fmla="*/ 101 w 173"/>
                <a:gd name="T31" fmla="*/ 32 h 246"/>
                <a:gd name="T32" fmla="*/ 87 w 173"/>
                <a:gd name="T33" fmla="*/ 65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46">
                  <a:moveTo>
                    <a:pt x="87" y="65"/>
                  </a:moveTo>
                  <a:lnTo>
                    <a:pt x="87" y="82"/>
                  </a:lnTo>
                  <a:lnTo>
                    <a:pt x="72" y="147"/>
                  </a:lnTo>
                  <a:lnTo>
                    <a:pt x="72" y="131"/>
                  </a:lnTo>
                  <a:lnTo>
                    <a:pt x="101" y="98"/>
                  </a:lnTo>
                  <a:lnTo>
                    <a:pt x="144" y="49"/>
                  </a:lnTo>
                  <a:lnTo>
                    <a:pt x="173" y="147"/>
                  </a:lnTo>
                  <a:lnTo>
                    <a:pt x="72" y="229"/>
                  </a:lnTo>
                  <a:lnTo>
                    <a:pt x="44" y="246"/>
                  </a:lnTo>
                  <a:lnTo>
                    <a:pt x="29" y="246"/>
                  </a:lnTo>
                  <a:lnTo>
                    <a:pt x="15" y="229"/>
                  </a:lnTo>
                  <a:lnTo>
                    <a:pt x="0" y="197"/>
                  </a:lnTo>
                  <a:lnTo>
                    <a:pt x="44" y="65"/>
                  </a:lnTo>
                  <a:lnTo>
                    <a:pt x="58" y="49"/>
                  </a:lnTo>
                  <a:lnTo>
                    <a:pt x="87" y="0"/>
                  </a:lnTo>
                  <a:lnTo>
                    <a:pt x="101" y="32"/>
                  </a:lnTo>
                  <a:lnTo>
                    <a:pt x="87" y="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14" name="Group 6"/>
            <p:cNvGrpSpPr>
              <a:grpSpLocks/>
            </p:cNvGrpSpPr>
            <p:nvPr/>
          </p:nvGrpSpPr>
          <p:grpSpPr bwMode="auto">
            <a:xfrm>
              <a:off x="3904" y="1067"/>
              <a:ext cx="172" cy="180"/>
              <a:chOff x="3904" y="1067"/>
              <a:chExt cx="172" cy="180"/>
            </a:xfrm>
          </p:grpSpPr>
          <p:sp>
            <p:nvSpPr>
              <p:cNvPr id="94215" name="Freeform 7"/>
              <p:cNvSpPr>
                <a:spLocks/>
              </p:cNvSpPr>
              <p:nvPr/>
            </p:nvSpPr>
            <p:spPr bwMode="auto">
              <a:xfrm>
                <a:off x="3904" y="1067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7 h 164"/>
                  <a:gd name="T4" fmla="*/ 28 w 158"/>
                  <a:gd name="T5" fmla="*/ 164 h 164"/>
                  <a:gd name="T6" fmla="*/ 28 w 158"/>
                  <a:gd name="T7" fmla="*/ 147 h 164"/>
                  <a:gd name="T8" fmla="*/ 43 w 158"/>
                  <a:gd name="T9" fmla="*/ 115 h 164"/>
                  <a:gd name="T10" fmla="*/ 86 w 158"/>
                  <a:gd name="T11" fmla="*/ 65 h 164"/>
                  <a:gd name="T12" fmla="*/ 158 w 158"/>
                  <a:gd name="T13" fmla="*/ 0 h 164"/>
                  <a:gd name="T14" fmla="*/ 100 w 158"/>
                  <a:gd name="T15" fmla="*/ 65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7"/>
                    </a:lnTo>
                    <a:lnTo>
                      <a:pt x="28" y="164"/>
                    </a:lnTo>
                    <a:lnTo>
                      <a:pt x="28" y="147"/>
                    </a:lnTo>
                    <a:lnTo>
                      <a:pt x="43" y="115"/>
                    </a:lnTo>
                    <a:lnTo>
                      <a:pt x="86" y="65"/>
                    </a:lnTo>
                    <a:lnTo>
                      <a:pt x="158" y="0"/>
                    </a:lnTo>
                    <a:lnTo>
                      <a:pt x="100" y="65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16" name="Freeform 8"/>
              <p:cNvSpPr>
                <a:spLocks/>
              </p:cNvSpPr>
              <p:nvPr/>
            </p:nvSpPr>
            <p:spPr bwMode="auto">
              <a:xfrm>
                <a:off x="3918" y="1083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8 h 164"/>
                  <a:gd name="T4" fmla="*/ 29 w 158"/>
                  <a:gd name="T5" fmla="*/ 164 h 164"/>
                  <a:gd name="T6" fmla="*/ 29 w 158"/>
                  <a:gd name="T7" fmla="*/ 148 h 164"/>
                  <a:gd name="T8" fmla="*/ 43 w 158"/>
                  <a:gd name="T9" fmla="*/ 115 h 164"/>
                  <a:gd name="T10" fmla="*/ 86 w 158"/>
                  <a:gd name="T11" fmla="*/ 66 h 164"/>
                  <a:gd name="T12" fmla="*/ 158 w 158"/>
                  <a:gd name="T13" fmla="*/ 0 h 164"/>
                  <a:gd name="T14" fmla="*/ 101 w 158"/>
                  <a:gd name="T15" fmla="*/ 66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8"/>
                    </a:lnTo>
                    <a:lnTo>
                      <a:pt x="29" y="164"/>
                    </a:lnTo>
                    <a:lnTo>
                      <a:pt x="29" y="148"/>
                    </a:lnTo>
                    <a:lnTo>
                      <a:pt x="43" y="115"/>
                    </a:lnTo>
                    <a:lnTo>
                      <a:pt x="86" y="66"/>
                    </a:lnTo>
                    <a:lnTo>
                      <a:pt x="158" y="0"/>
                    </a:lnTo>
                    <a:lnTo>
                      <a:pt x="101" y="66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17" name="Freeform 9"/>
            <p:cNvSpPr>
              <a:spLocks/>
            </p:cNvSpPr>
            <p:nvPr/>
          </p:nvSpPr>
          <p:spPr bwMode="auto">
            <a:xfrm>
              <a:off x="3846" y="1083"/>
              <a:ext cx="274" cy="1050"/>
            </a:xfrm>
            <a:custGeom>
              <a:avLst/>
              <a:gdLst>
                <a:gd name="T0" fmla="*/ 72 w 274"/>
                <a:gd name="T1" fmla="*/ 49 h 1050"/>
                <a:gd name="T2" fmla="*/ 86 w 274"/>
                <a:gd name="T3" fmla="*/ 17 h 1050"/>
                <a:gd name="T4" fmla="*/ 101 w 274"/>
                <a:gd name="T5" fmla="*/ 17 h 1050"/>
                <a:gd name="T6" fmla="*/ 130 w 274"/>
                <a:gd name="T7" fmla="*/ 0 h 1050"/>
                <a:gd name="T8" fmla="*/ 144 w 274"/>
                <a:gd name="T9" fmla="*/ 0 h 1050"/>
                <a:gd name="T10" fmla="*/ 158 w 274"/>
                <a:gd name="T11" fmla="*/ 17 h 1050"/>
                <a:gd name="T12" fmla="*/ 187 w 274"/>
                <a:gd name="T13" fmla="*/ 33 h 1050"/>
                <a:gd name="T14" fmla="*/ 187 w 274"/>
                <a:gd name="T15" fmla="*/ 66 h 1050"/>
                <a:gd name="T16" fmla="*/ 173 w 274"/>
                <a:gd name="T17" fmla="*/ 99 h 1050"/>
                <a:gd name="T18" fmla="*/ 173 w 274"/>
                <a:gd name="T19" fmla="*/ 115 h 1050"/>
                <a:gd name="T20" fmla="*/ 173 w 274"/>
                <a:gd name="T21" fmla="*/ 99 h 1050"/>
                <a:gd name="T22" fmla="*/ 187 w 274"/>
                <a:gd name="T23" fmla="*/ 115 h 1050"/>
                <a:gd name="T24" fmla="*/ 187 w 274"/>
                <a:gd name="T25" fmla="*/ 131 h 1050"/>
                <a:gd name="T26" fmla="*/ 230 w 274"/>
                <a:gd name="T27" fmla="*/ 164 h 1050"/>
                <a:gd name="T28" fmla="*/ 245 w 274"/>
                <a:gd name="T29" fmla="*/ 164 h 1050"/>
                <a:gd name="T30" fmla="*/ 259 w 274"/>
                <a:gd name="T31" fmla="*/ 246 h 1050"/>
                <a:gd name="T32" fmla="*/ 259 w 274"/>
                <a:gd name="T33" fmla="*/ 328 h 1050"/>
                <a:gd name="T34" fmla="*/ 259 w 274"/>
                <a:gd name="T35" fmla="*/ 378 h 1050"/>
                <a:gd name="T36" fmla="*/ 245 w 274"/>
                <a:gd name="T37" fmla="*/ 427 h 1050"/>
                <a:gd name="T38" fmla="*/ 274 w 274"/>
                <a:gd name="T39" fmla="*/ 542 h 1050"/>
                <a:gd name="T40" fmla="*/ 230 w 274"/>
                <a:gd name="T41" fmla="*/ 591 h 1050"/>
                <a:gd name="T42" fmla="*/ 216 w 274"/>
                <a:gd name="T43" fmla="*/ 739 h 1050"/>
                <a:gd name="T44" fmla="*/ 216 w 274"/>
                <a:gd name="T45" fmla="*/ 788 h 1050"/>
                <a:gd name="T46" fmla="*/ 230 w 274"/>
                <a:gd name="T47" fmla="*/ 1001 h 1050"/>
                <a:gd name="T48" fmla="*/ 230 w 274"/>
                <a:gd name="T49" fmla="*/ 1018 h 1050"/>
                <a:gd name="T50" fmla="*/ 216 w 274"/>
                <a:gd name="T51" fmla="*/ 1018 h 1050"/>
                <a:gd name="T52" fmla="*/ 202 w 274"/>
                <a:gd name="T53" fmla="*/ 1034 h 1050"/>
                <a:gd name="T54" fmla="*/ 187 w 274"/>
                <a:gd name="T55" fmla="*/ 1018 h 1050"/>
                <a:gd name="T56" fmla="*/ 173 w 274"/>
                <a:gd name="T57" fmla="*/ 1034 h 1050"/>
                <a:gd name="T58" fmla="*/ 144 w 274"/>
                <a:gd name="T59" fmla="*/ 1034 h 1050"/>
                <a:gd name="T60" fmla="*/ 130 w 274"/>
                <a:gd name="T61" fmla="*/ 1050 h 1050"/>
                <a:gd name="T62" fmla="*/ 101 w 274"/>
                <a:gd name="T63" fmla="*/ 1050 h 1050"/>
                <a:gd name="T64" fmla="*/ 86 w 274"/>
                <a:gd name="T65" fmla="*/ 1034 h 1050"/>
                <a:gd name="T66" fmla="*/ 72 w 274"/>
                <a:gd name="T67" fmla="*/ 1050 h 1050"/>
                <a:gd name="T68" fmla="*/ 14 w 274"/>
                <a:gd name="T69" fmla="*/ 1050 h 1050"/>
                <a:gd name="T70" fmla="*/ 0 w 274"/>
                <a:gd name="T71" fmla="*/ 1050 h 1050"/>
                <a:gd name="T72" fmla="*/ 0 w 274"/>
                <a:gd name="T73" fmla="*/ 1034 h 1050"/>
                <a:gd name="T74" fmla="*/ 43 w 274"/>
                <a:gd name="T75" fmla="*/ 1018 h 1050"/>
                <a:gd name="T76" fmla="*/ 58 w 274"/>
                <a:gd name="T77" fmla="*/ 985 h 1050"/>
                <a:gd name="T78" fmla="*/ 72 w 274"/>
                <a:gd name="T79" fmla="*/ 870 h 1050"/>
                <a:gd name="T80" fmla="*/ 72 w 274"/>
                <a:gd name="T81" fmla="*/ 755 h 1050"/>
                <a:gd name="T82" fmla="*/ 72 w 274"/>
                <a:gd name="T83" fmla="*/ 722 h 1050"/>
                <a:gd name="T84" fmla="*/ 72 w 274"/>
                <a:gd name="T85" fmla="*/ 624 h 1050"/>
                <a:gd name="T86" fmla="*/ 86 w 274"/>
                <a:gd name="T87" fmla="*/ 525 h 1050"/>
                <a:gd name="T88" fmla="*/ 86 w 274"/>
                <a:gd name="T89" fmla="*/ 492 h 1050"/>
                <a:gd name="T90" fmla="*/ 86 w 274"/>
                <a:gd name="T91" fmla="*/ 476 h 1050"/>
                <a:gd name="T92" fmla="*/ 86 w 274"/>
                <a:gd name="T93" fmla="*/ 427 h 1050"/>
                <a:gd name="T94" fmla="*/ 86 w 274"/>
                <a:gd name="T95" fmla="*/ 410 h 1050"/>
                <a:gd name="T96" fmla="*/ 86 w 274"/>
                <a:gd name="T97" fmla="*/ 378 h 1050"/>
                <a:gd name="T98" fmla="*/ 86 w 274"/>
                <a:gd name="T99" fmla="*/ 345 h 1050"/>
                <a:gd name="T100" fmla="*/ 101 w 274"/>
                <a:gd name="T101" fmla="*/ 213 h 1050"/>
                <a:gd name="T102" fmla="*/ 115 w 274"/>
                <a:gd name="T103" fmla="*/ 197 h 1050"/>
                <a:gd name="T104" fmla="*/ 115 w 274"/>
                <a:gd name="T105" fmla="*/ 181 h 1050"/>
                <a:gd name="T106" fmla="*/ 130 w 274"/>
                <a:gd name="T107" fmla="*/ 148 h 1050"/>
                <a:gd name="T108" fmla="*/ 101 w 274"/>
                <a:gd name="T109" fmla="*/ 148 h 1050"/>
                <a:gd name="T110" fmla="*/ 101 w 274"/>
                <a:gd name="T111" fmla="*/ 131 h 1050"/>
                <a:gd name="T112" fmla="*/ 86 w 274"/>
                <a:gd name="T113" fmla="*/ 131 h 1050"/>
                <a:gd name="T114" fmla="*/ 86 w 274"/>
                <a:gd name="T115" fmla="*/ 115 h 1050"/>
                <a:gd name="T116" fmla="*/ 86 w 274"/>
                <a:gd name="T117" fmla="*/ 82 h 1050"/>
                <a:gd name="T118" fmla="*/ 86 w 274"/>
                <a:gd name="T119" fmla="*/ 49 h 1050"/>
                <a:gd name="T120" fmla="*/ 72 w 274"/>
                <a:gd name="T121" fmla="*/ 49 h 1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4" h="1050">
                  <a:moveTo>
                    <a:pt x="72" y="49"/>
                  </a:moveTo>
                  <a:lnTo>
                    <a:pt x="86" y="17"/>
                  </a:lnTo>
                  <a:lnTo>
                    <a:pt x="101" y="17"/>
                  </a:lnTo>
                  <a:lnTo>
                    <a:pt x="130" y="0"/>
                  </a:lnTo>
                  <a:lnTo>
                    <a:pt x="144" y="0"/>
                  </a:lnTo>
                  <a:lnTo>
                    <a:pt x="158" y="17"/>
                  </a:lnTo>
                  <a:lnTo>
                    <a:pt x="187" y="33"/>
                  </a:lnTo>
                  <a:lnTo>
                    <a:pt x="187" y="66"/>
                  </a:lnTo>
                  <a:lnTo>
                    <a:pt x="173" y="99"/>
                  </a:lnTo>
                  <a:lnTo>
                    <a:pt x="173" y="115"/>
                  </a:lnTo>
                  <a:lnTo>
                    <a:pt x="173" y="99"/>
                  </a:lnTo>
                  <a:lnTo>
                    <a:pt x="187" y="115"/>
                  </a:lnTo>
                  <a:lnTo>
                    <a:pt x="187" y="131"/>
                  </a:lnTo>
                  <a:lnTo>
                    <a:pt x="230" y="164"/>
                  </a:lnTo>
                  <a:lnTo>
                    <a:pt x="245" y="164"/>
                  </a:lnTo>
                  <a:lnTo>
                    <a:pt x="259" y="246"/>
                  </a:lnTo>
                  <a:lnTo>
                    <a:pt x="259" y="328"/>
                  </a:lnTo>
                  <a:lnTo>
                    <a:pt x="259" y="378"/>
                  </a:lnTo>
                  <a:lnTo>
                    <a:pt x="245" y="427"/>
                  </a:lnTo>
                  <a:lnTo>
                    <a:pt x="274" y="542"/>
                  </a:lnTo>
                  <a:lnTo>
                    <a:pt x="230" y="591"/>
                  </a:lnTo>
                  <a:lnTo>
                    <a:pt x="216" y="739"/>
                  </a:lnTo>
                  <a:lnTo>
                    <a:pt x="216" y="788"/>
                  </a:lnTo>
                  <a:lnTo>
                    <a:pt x="230" y="1001"/>
                  </a:lnTo>
                  <a:lnTo>
                    <a:pt x="230" y="1018"/>
                  </a:lnTo>
                  <a:lnTo>
                    <a:pt x="216" y="1018"/>
                  </a:lnTo>
                  <a:lnTo>
                    <a:pt x="202" y="1034"/>
                  </a:lnTo>
                  <a:lnTo>
                    <a:pt x="187" y="1018"/>
                  </a:lnTo>
                  <a:lnTo>
                    <a:pt x="173" y="1034"/>
                  </a:lnTo>
                  <a:lnTo>
                    <a:pt x="144" y="1034"/>
                  </a:lnTo>
                  <a:lnTo>
                    <a:pt x="130" y="1050"/>
                  </a:lnTo>
                  <a:lnTo>
                    <a:pt x="101" y="1050"/>
                  </a:lnTo>
                  <a:lnTo>
                    <a:pt x="86" y="1034"/>
                  </a:lnTo>
                  <a:lnTo>
                    <a:pt x="72" y="1050"/>
                  </a:lnTo>
                  <a:lnTo>
                    <a:pt x="14" y="1050"/>
                  </a:lnTo>
                  <a:lnTo>
                    <a:pt x="0" y="1050"/>
                  </a:lnTo>
                  <a:lnTo>
                    <a:pt x="0" y="1034"/>
                  </a:lnTo>
                  <a:lnTo>
                    <a:pt x="43" y="1018"/>
                  </a:lnTo>
                  <a:lnTo>
                    <a:pt x="58" y="985"/>
                  </a:lnTo>
                  <a:lnTo>
                    <a:pt x="72" y="870"/>
                  </a:lnTo>
                  <a:lnTo>
                    <a:pt x="72" y="755"/>
                  </a:lnTo>
                  <a:lnTo>
                    <a:pt x="72" y="722"/>
                  </a:lnTo>
                  <a:lnTo>
                    <a:pt x="72" y="624"/>
                  </a:lnTo>
                  <a:lnTo>
                    <a:pt x="86" y="525"/>
                  </a:lnTo>
                  <a:lnTo>
                    <a:pt x="86" y="492"/>
                  </a:lnTo>
                  <a:lnTo>
                    <a:pt x="86" y="476"/>
                  </a:lnTo>
                  <a:lnTo>
                    <a:pt x="86" y="427"/>
                  </a:lnTo>
                  <a:lnTo>
                    <a:pt x="86" y="410"/>
                  </a:lnTo>
                  <a:lnTo>
                    <a:pt x="86" y="378"/>
                  </a:lnTo>
                  <a:lnTo>
                    <a:pt x="86" y="345"/>
                  </a:lnTo>
                  <a:lnTo>
                    <a:pt x="101" y="213"/>
                  </a:lnTo>
                  <a:lnTo>
                    <a:pt x="115" y="197"/>
                  </a:lnTo>
                  <a:lnTo>
                    <a:pt x="115" y="181"/>
                  </a:lnTo>
                  <a:lnTo>
                    <a:pt x="130" y="148"/>
                  </a:lnTo>
                  <a:lnTo>
                    <a:pt x="101" y="148"/>
                  </a:lnTo>
                  <a:lnTo>
                    <a:pt x="101" y="131"/>
                  </a:lnTo>
                  <a:lnTo>
                    <a:pt x="86" y="131"/>
                  </a:lnTo>
                  <a:lnTo>
                    <a:pt x="86" y="115"/>
                  </a:lnTo>
                  <a:lnTo>
                    <a:pt x="86" y="82"/>
                  </a:lnTo>
                  <a:lnTo>
                    <a:pt x="86" y="49"/>
                  </a:lnTo>
                  <a:lnTo>
                    <a:pt x="72" y="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18" name="Group 10"/>
            <p:cNvGrpSpPr>
              <a:grpSpLocks/>
            </p:cNvGrpSpPr>
            <p:nvPr/>
          </p:nvGrpSpPr>
          <p:grpSpPr bwMode="auto">
            <a:xfrm>
              <a:off x="3918" y="1182"/>
              <a:ext cx="115" cy="295"/>
              <a:chOff x="3918" y="1182"/>
              <a:chExt cx="115" cy="295"/>
            </a:xfrm>
          </p:grpSpPr>
          <p:sp>
            <p:nvSpPr>
              <p:cNvPr id="94219" name="Freeform 11"/>
              <p:cNvSpPr>
                <a:spLocks/>
              </p:cNvSpPr>
              <p:nvPr/>
            </p:nvSpPr>
            <p:spPr bwMode="auto">
              <a:xfrm>
                <a:off x="3918" y="1182"/>
                <a:ext cx="101" cy="279"/>
              </a:xfrm>
              <a:custGeom>
                <a:avLst/>
                <a:gdLst>
                  <a:gd name="T0" fmla="*/ 86 w 101"/>
                  <a:gd name="T1" fmla="*/ 0 h 279"/>
                  <a:gd name="T2" fmla="*/ 101 w 101"/>
                  <a:gd name="T3" fmla="*/ 16 h 279"/>
                  <a:gd name="T4" fmla="*/ 29 w 101"/>
                  <a:gd name="T5" fmla="*/ 147 h 279"/>
                  <a:gd name="T6" fmla="*/ 29 w 101"/>
                  <a:gd name="T7" fmla="*/ 246 h 279"/>
                  <a:gd name="T8" fmla="*/ 58 w 101"/>
                  <a:gd name="T9" fmla="*/ 279 h 279"/>
                  <a:gd name="T10" fmla="*/ 0 w 101"/>
                  <a:gd name="T11" fmla="*/ 279 h 279"/>
                  <a:gd name="T12" fmla="*/ 0 w 101"/>
                  <a:gd name="T13" fmla="*/ 213 h 279"/>
                  <a:gd name="T14" fmla="*/ 14 w 101"/>
                  <a:gd name="T15" fmla="*/ 114 h 279"/>
                  <a:gd name="T16" fmla="*/ 29 w 101"/>
                  <a:gd name="T17" fmla="*/ 82 h 279"/>
                  <a:gd name="T18" fmla="*/ 43 w 101"/>
                  <a:gd name="T19" fmla="*/ 65 h 279"/>
                  <a:gd name="T20" fmla="*/ 43 w 101"/>
                  <a:gd name="T21" fmla="*/ 32 h 279"/>
                  <a:gd name="T22" fmla="*/ 86 w 101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279">
                    <a:moveTo>
                      <a:pt x="86" y="0"/>
                    </a:moveTo>
                    <a:lnTo>
                      <a:pt x="101" y="16"/>
                    </a:lnTo>
                    <a:lnTo>
                      <a:pt x="29" y="147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4" y="114"/>
                    </a:lnTo>
                    <a:lnTo>
                      <a:pt x="29" y="82"/>
                    </a:lnTo>
                    <a:lnTo>
                      <a:pt x="43" y="65"/>
                    </a:lnTo>
                    <a:lnTo>
                      <a:pt x="43" y="3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20" name="Freeform 12"/>
              <p:cNvSpPr>
                <a:spLocks/>
              </p:cNvSpPr>
              <p:nvPr/>
            </p:nvSpPr>
            <p:spPr bwMode="auto">
              <a:xfrm>
                <a:off x="3932" y="1198"/>
                <a:ext cx="101" cy="279"/>
              </a:xfrm>
              <a:custGeom>
                <a:avLst/>
                <a:gdLst>
                  <a:gd name="T0" fmla="*/ 87 w 101"/>
                  <a:gd name="T1" fmla="*/ 0 h 279"/>
                  <a:gd name="T2" fmla="*/ 101 w 101"/>
                  <a:gd name="T3" fmla="*/ 16 h 279"/>
                  <a:gd name="T4" fmla="*/ 29 w 101"/>
                  <a:gd name="T5" fmla="*/ 148 h 279"/>
                  <a:gd name="T6" fmla="*/ 29 w 101"/>
                  <a:gd name="T7" fmla="*/ 246 h 279"/>
                  <a:gd name="T8" fmla="*/ 58 w 101"/>
                  <a:gd name="T9" fmla="*/ 279 h 279"/>
                  <a:gd name="T10" fmla="*/ 0 w 101"/>
                  <a:gd name="T11" fmla="*/ 279 h 279"/>
                  <a:gd name="T12" fmla="*/ 0 w 101"/>
                  <a:gd name="T13" fmla="*/ 213 h 279"/>
                  <a:gd name="T14" fmla="*/ 15 w 101"/>
                  <a:gd name="T15" fmla="*/ 115 h 279"/>
                  <a:gd name="T16" fmla="*/ 29 w 101"/>
                  <a:gd name="T17" fmla="*/ 82 h 279"/>
                  <a:gd name="T18" fmla="*/ 44 w 101"/>
                  <a:gd name="T19" fmla="*/ 66 h 279"/>
                  <a:gd name="T20" fmla="*/ 44 w 101"/>
                  <a:gd name="T21" fmla="*/ 33 h 279"/>
                  <a:gd name="T22" fmla="*/ 87 w 101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" h="279">
                    <a:moveTo>
                      <a:pt x="87" y="0"/>
                    </a:moveTo>
                    <a:lnTo>
                      <a:pt x="101" y="16"/>
                    </a:lnTo>
                    <a:lnTo>
                      <a:pt x="29" y="148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5" y="115"/>
                    </a:lnTo>
                    <a:lnTo>
                      <a:pt x="29" y="82"/>
                    </a:lnTo>
                    <a:lnTo>
                      <a:pt x="44" y="66"/>
                    </a:lnTo>
                    <a:lnTo>
                      <a:pt x="44" y="33"/>
                    </a:lnTo>
                    <a:lnTo>
                      <a:pt x="8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21" name="Freeform 13"/>
            <p:cNvSpPr>
              <a:spLocks/>
            </p:cNvSpPr>
            <p:nvPr/>
          </p:nvSpPr>
          <p:spPr bwMode="auto">
            <a:xfrm>
              <a:off x="3918" y="1231"/>
              <a:ext cx="72" cy="197"/>
            </a:xfrm>
            <a:custGeom>
              <a:avLst/>
              <a:gdLst>
                <a:gd name="T0" fmla="*/ 58 w 72"/>
                <a:gd name="T1" fmla="*/ 0 h 197"/>
                <a:gd name="T2" fmla="*/ 72 w 72"/>
                <a:gd name="T3" fmla="*/ 16 h 197"/>
                <a:gd name="T4" fmla="*/ 58 w 72"/>
                <a:gd name="T5" fmla="*/ 33 h 197"/>
                <a:gd name="T6" fmla="*/ 14 w 72"/>
                <a:gd name="T7" fmla="*/ 197 h 197"/>
                <a:gd name="T8" fmla="*/ 0 w 72"/>
                <a:gd name="T9" fmla="*/ 197 h 197"/>
                <a:gd name="T10" fmla="*/ 29 w 72"/>
                <a:gd name="T11" fmla="*/ 82 h 197"/>
                <a:gd name="T12" fmla="*/ 43 w 72"/>
                <a:gd name="T13" fmla="*/ 65 h 197"/>
                <a:gd name="T14" fmla="*/ 43 w 72"/>
                <a:gd name="T15" fmla="*/ 33 h 197"/>
                <a:gd name="T16" fmla="*/ 58 w 72"/>
                <a:gd name="T17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197">
                  <a:moveTo>
                    <a:pt x="58" y="0"/>
                  </a:moveTo>
                  <a:lnTo>
                    <a:pt x="72" y="16"/>
                  </a:lnTo>
                  <a:lnTo>
                    <a:pt x="58" y="33"/>
                  </a:lnTo>
                  <a:lnTo>
                    <a:pt x="14" y="197"/>
                  </a:lnTo>
                  <a:lnTo>
                    <a:pt x="0" y="197"/>
                  </a:lnTo>
                  <a:lnTo>
                    <a:pt x="29" y="82"/>
                  </a:lnTo>
                  <a:lnTo>
                    <a:pt x="43" y="65"/>
                  </a:lnTo>
                  <a:lnTo>
                    <a:pt x="43" y="33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22" name="Group 14"/>
          <p:cNvGrpSpPr>
            <a:grpSpLocks/>
          </p:cNvGrpSpPr>
          <p:nvPr/>
        </p:nvGrpSpPr>
        <p:grpSpPr bwMode="auto">
          <a:xfrm>
            <a:off x="1844675" y="2276475"/>
            <a:ext cx="744538" cy="420688"/>
            <a:chOff x="14" y="-16"/>
            <a:chExt cx="1173" cy="662"/>
          </a:xfrm>
        </p:grpSpPr>
        <p:sp>
          <p:nvSpPr>
            <p:cNvPr id="94223" name="Rectangle 15"/>
            <p:cNvSpPr>
              <a:spLocks noChangeArrowheads="1"/>
            </p:cNvSpPr>
            <p:nvPr/>
          </p:nvSpPr>
          <p:spPr bwMode="auto">
            <a:xfrm>
              <a:off x="14" y="-16"/>
              <a:ext cx="1173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400">
                  <a:solidFill>
                    <a:srgbClr val="009900"/>
                  </a:solidFill>
                  <a:latin typeface="Verdana" pitchFamily="34" charset="0"/>
                  <a:ea typeface="MS Mincho" pitchFamily="49" charset="-128"/>
                </a:rPr>
                <a:t>Wanted 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4224" name="Rectangle 16"/>
            <p:cNvSpPr>
              <a:spLocks noChangeArrowheads="1"/>
            </p:cNvSpPr>
            <p:nvPr/>
          </p:nvSpPr>
          <p:spPr bwMode="auto">
            <a:xfrm>
              <a:off x="14" y="311"/>
              <a:ext cx="868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400">
                  <a:solidFill>
                    <a:srgbClr val="009900"/>
                  </a:solidFill>
                  <a:latin typeface="Verdana" pitchFamily="34" charset="0"/>
                  <a:ea typeface="MS Mincho" pitchFamily="49" charset="-128"/>
                </a:rPr>
                <a:t>Signal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4225" name="Group 17"/>
          <p:cNvGrpSpPr>
            <a:grpSpLocks/>
          </p:cNvGrpSpPr>
          <p:nvPr/>
        </p:nvGrpSpPr>
        <p:grpSpPr bwMode="auto">
          <a:xfrm>
            <a:off x="2209800" y="2495550"/>
            <a:ext cx="247650" cy="1239838"/>
            <a:chOff x="591" y="328"/>
            <a:chExt cx="388" cy="1953"/>
          </a:xfrm>
        </p:grpSpPr>
        <p:sp>
          <p:nvSpPr>
            <p:cNvPr id="94226" name="Rectangle 18"/>
            <p:cNvSpPr>
              <a:spLocks noChangeArrowheads="1"/>
            </p:cNvSpPr>
            <p:nvPr/>
          </p:nvSpPr>
          <p:spPr bwMode="auto">
            <a:xfrm>
              <a:off x="648" y="1740"/>
              <a:ext cx="274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7" name="Rectangle 19"/>
            <p:cNvSpPr>
              <a:spLocks noChangeArrowheads="1"/>
            </p:cNvSpPr>
            <p:nvPr/>
          </p:nvSpPr>
          <p:spPr bwMode="auto">
            <a:xfrm>
              <a:off x="634" y="2002"/>
              <a:ext cx="302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8" name="Rectangle 20"/>
            <p:cNvSpPr>
              <a:spLocks noChangeArrowheads="1"/>
            </p:cNvSpPr>
            <p:nvPr/>
          </p:nvSpPr>
          <p:spPr bwMode="auto">
            <a:xfrm>
              <a:off x="677" y="1444"/>
              <a:ext cx="216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29" name="Rectangle 21"/>
            <p:cNvSpPr>
              <a:spLocks noChangeArrowheads="1"/>
            </p:cNvSpPr>
            <p:nvPr/>
          </p:nvSpPr>
          <p:spPr bwMode="auto">
            <a:xfrm>
              <a:off x="691" y="1182"/>
              <a:ext cx="188" cy="4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0" name="Freeform 22"/>
            <p:cNvSpPr>
              <a:spLocks/>
            </p:cNvSpPr>
            <p:nvPr/>
          </p:nvSpPr>
          <p:spPr bwMode="auto">
            <a:xfrm>
              <a:off x="778" y="328"/>
              <a:ext cx="201" cy="1937"/>
            </a:xfrm>
            <a:custGeom>
              <a:avLst/>
              <a:gdLst>
                <a:gd name="T0" fmla="*/ 0 w 201"/>
                <a:gd name="T1" fmla="*/ 0 h 1937"/>
                <a:gd name="T2" fmla="*/ 187 w 201"/>
                <a:gd name="T3" fmla="*/ 1937 h 1937"/>
                <a:gd name="T4" fmla="*/ 201 w 201"/>
                <a:gd name="T5" fmla="*/ 1937 h 1937"/>
                <a:gd name="T6" fmla="*/ 14 w 201"/>
                <a:gd name="T7" fmla="*/ 0 h 1937"/>
                <a:gd name="T8" fmla="*/ 0 w 201"/>
                <a:gd name="T9" fmla="*/ 0 h 19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1937">
                  <a:moveTo>
                    <a:pt x="0" y="0"/>
                  </a:moveTo>
                  <a:lnTo>
                    <a:pt x="187" y="1937"/>
                  </a:lnTo>
                  <a:lnTo>
                    <a:pt x="201" y="1937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1" name="Freeform 23"/>
            <p:cNvSpPr>
              <a:spLocks/>
            </p:cNvSpPr>
            <p:nvPr/>
          </p:nvSpPr>
          <p:spPr bwMode="auto">
            <a:xfrm>
              <a:off x="591" y="328"/>
              <a:ext cx="201" cy="1953"/>
            </a:xfrm>
            <a:custGeom>
              <a:avLst/>
              <a:gdLst>
                <a:gd name="T0" fmla="*/ 201 w 201"/>
                <a:gd name="T1" fmla="*/ 0 h 1953"/>
                <a:gd name="T2" fmla="*/ 14 w 201"/>
                <a:gd name="T3" fmla="*/ 1953 h 1953"/>
                <a:gd name="T4" fmla="*/ 0 w 201"/>
                <a:gd name="T5" fmla="*/ 1953 h 1953"/>
                <a:gd name="T6" fmla="*/ 187 w 201"/>
                <a:gd name="T7" fmla="*/ 0 h 1953"/>
                <a:gd name="T8" fmla="*/ 201 w 201"/>
                <a:gd name="T9" fmla="*/ 0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1953">
                  <a:moveTo>
                    <a:pt x="201" y="0"/>
                  </a:moveTo>
                  <a:lnTo>
                    <a:pt x="14" y="1953"/>
                  </a:lnTo>
                  <a:lnTo>
                    <a:pt x="0" y="1953"/>
                  </a:lnTo>
                  <a:lnTo>
                    <a:pt x="187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2" name="Freeform 24"/>
            <p:cNvSpPr>
              <a:spLocks/>
            </p:cNvSpPr>
            <p:nvPr/>
          </p:nvSpPr>
          <p:spPr bwMode="auto">
            <a:xfrm>
              <a:off x="720" y="935"/>
              <a:ext cx="159" cy="263"/>
            </a:xfrm>
            <a:custGeom>
              <a:avLst/>
              <a:gdLst>
                <a:gd name="T0" fmla="*/ 0 w 159"/>
                <a:gd name="T1" fmla="*/ 0 h 263"/>
                <a:gd name="T2" fmla="*/ 144 w 159"/>
                <a:gd name="T3" fmla="*/ 263 h 263"/>
                <a:gd name="T4" fmla="*/ 159 w 159"/>
                <a:gd name="T5" fmla="*/ 263 h 263"/>
                <a:gd name="T6" fmla="*/ 15 w 159"/>
                <a:gd name="T7" fmla="*/ 0 h 263"/>
                <a:gd name="T8" fmla="*/ 0 w 159"/>
                <a:gd name="T9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263">
                  <a:moveTo>
                    <a:pt x="0" y="0"/>
                  </a:moveTo>
                  <a:lnTo>
                    <a:pt x="144" y="263"/>
                  </a:lnTo>
                  <a:lnTo>
                    <a:pt x="159" y="263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3" name="Freeform 25"/>
            <p:cNvSpPr>
              <a:spLocks/>
            </p:cNvSpPr>
            <p:nvPr/>
          </p:nvSpPr>
          <p:spPr bwMode="auto">
            <a:xfrm>
              <a:off x="691" y="935"/>
              <a:ext cx="159" cy="263"/>
            </a:xfrm>
            <a:custGeom>
              <a:avLst/>
              <a:gdLst>
                <a:gd name="T0" fmla="*/ 159 w 159"/>
                <a:gd name="T1" fmla="*/ 0 h 263"/>
                <a:gd name="T2" fmla="*/ 15 w 159"/>
                <a:gd name="T3" fmla="*/ 263 h 263"/>
                <a:gd name="T4" fmla="*/ 0 w 159"/>
                <a:gd name="T5" fmla="*/ 263 h 263"/>
                <a:gd name="T6" fmla="*/ 144 w 159"/>
                <a:gd name="T7" fmla="*/ 0 h 263"/>
                <a:gd name="T8" fmla="*/ 159 w 159"/>
                <a:gd name="T9" fmla="*/ 0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263">
                  <a:moveTo>
                    <a:pt x="159" y="0"/>
                  </a:moveTo>
                  <a:lnTo>
                    <a:pt x="15" y="263"/>
                  </a:lnTo>
                  <a:lnTo>
                    <a:pt x="0" y="263"/>
                  </a:lnTo>
                  <a:lnTo>
                    <a:pt x="144" y="0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4" name="Freeform 26"/>
            <p:cNvSpPr>
              <a:spLocks/>
            </p:cNvSpPr>
            <p:nvPr/>
          </p:nvSpPr>
          <p:spPr bwMode="auto">
            <a:xfrm>
              <a:off x="691" y="1214"/>
              <a:ext cx="202" cy="247"/>
            </a:xfrm>
            <a:custGeom>
              <a:avLst/>
              <a:gdLst>
                <a:gd name="T0" fmla="*/ 15 w 202"/>
                <a:gd name="T1" fmla="*/ 0 h 247"/>
                <a:gd name="T2" fmla="*/ 202 w 202"/>
                <a:gd name="T3" fmla="*/ 247 h 247"/>
                <a:gd name="T4" fmla="*/ 188 w 202"/>
                <a:gd name="T5" fmla="*/ 247 h 247"/>
                <a:gd name="T6" fmla="*/ 0 w 202"/>
                <a:gd name="T7" fmla="*/ 0 h 247"/>
                <a:gd name="T8" fmla="*/ 15 w 202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247">
                  <a:moveTo>
                    <a:pt x="15" y="0"/>
                  </a:moveTo>
                  <a:lnTo>
                    <a:pt x="202" y="247"/>
                  </a:lnTo>
                  <a:lnTo>
                    <a:pt x="188" y="247"/>
                  </a:lnTo>
                  <a:lnTo>
                    <a:pt x="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5" name="Freeform 27"/>
            <p:cNvSpPr>
              <a:spLocks/>
            </p:cNvSpPr>
            <p:nvPr/>
          </p:nvSpPr>
          <p:spPr bwMode="auto">
            <a:xfrm>
              <a:off x="691" y="1214"/>
              <a:ext cx="188" cy="247"/>
            </a:xfrm>
            <a:custGeom>
              <a:avLst/>
              <a:gdLst>
                <a:gd name="T0" fmla="*/ 173 w 188"/>
                <a:gd name="T1" fmla="*/ 0 h 247"/>
                <a:gd name="T2" fmla="*/ 0 w 188"/>
                <a:gd name="T3" fmla="*/ 247 h 247"/>
                <a:gd name="T4" fmla="*/ 15 w 188"/>
                <a:gd name="T5" fmla="*/ 247 h 247"/>
                <a:gd name="T6" fmla="*/ 188 w 188"/>
                <a:gd name="T7" fmla="*/ 0 h 247"/>
                <a:gd name="T8" fmla="*/ 173 w 188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8" h="247">
                  <a:moveTo>
                    <a:pt x="173" y="0"/>
                  </a:moveTo>
                  <a:lnTo>
                    <a:pt x="0" y="247"/>
                  </a:lnTo>
                  <a:lnTo>
                    <a:pt x="15" y="247"/>
                  </a:lnTo>
                  <a:lnTo>
                    <a:pt x="188" y="0"/>
                  </a:lnTo>
                  <a:lnTo>
                    <a:pt x="173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6" name="Freeform 28"/>
            <p:cNvSpPr>
              <a:spLocks/>
            </p:cNvSpPr>
            <p:nvPr/>
          </p:nvSpPr>
          <p:spPr bwMode="auto">
            <a:xfrm>
              <a:off x="677" y="1477"/>
              <a:ext cx="245" cy="279"/>
            </a:xfrm>
            <a:custGeom>
              <a:avLst/>
              <a:gdLst>
                <a:gd name="T0" fmla="*/ 0 w 245"/>
                <a:gd name="T1" fmla="*/ 0 h 279"/>
                <a:gd name="T2" fmla="*/ 230 w 245"/>
                <a:gd name="T3" fmla="*/ 279 h 279"/>
                <a:gd name="T4" fmla="*/ 245 w 245"/>
                <a:gd name="T5" fmla="*/ 279 h 279"/>
                <a:gd name="T6" fmla="*/ 14 w 245"/>
                <a:gd name="T7" fmla="*/ 0 h 279"/>
                <a:gd name="T8" fmla="*/ 0 w 245"/>
                <a:gd name="T9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5" h="279">
                  <a:moveTo>
                    <a:pt x="0" y="0"/>
                  </a:moveTo>
                  <a:lnTo>
                    <a:pt x="230" y="279"/>
                  </a:lnTo>
                  <a:lnTo>
                    <a:pt x="245" y="27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7" name="Freeform 29"/>
            <p:cNvSpPr>
              <a:spLocks/>
            </p:cNvSpPr>
            <p:nvPr/>
          </p:nvSpPr>
          <p:spPr bwMode="auto">
            <a:xfrm>
              <a:off x="648" y="1477"/>
              <a:ext cx="245" cy="279"/>
            </a:xfrm>
            <a:custGeom>
              <a:avLst/>
              <a:gdLst>
                <a:gd name="T0" fmla="*/ 245 w 245"/>
                <a:gd name="T1" fmla="*/ 0 h 279"/>
                <a:gd name="T2" fmla="*/ 15 w 245"/>
                <a:gd name="T3" fmla="*/ 279 h 279"/>
                <a:gd name="T4" fmla="*/ 0 w 245"/>
                <a:gd name="T5" fmla="*/ 279 h 279"/>
                <a:gd name="T6" fmla="*/ 245 w 245"/>
                <a:gd name="T7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5" h="279">
                  <a:moveTo>
                    <a:pt x="245" y="0"/>
                  </a:moveTo>
                  <a:lnTo>
                    <a:pt x="15" y="279"/>
                  </a:lnTo>
                  <a:lnTo>
                    <a:pt x="0" y="279"/>
                  </a:lnTo>
                  <a:lnTo>
                    <a:pt x="24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8" name="Freeform 30"/>
            <p:cNvSpPr>
              <a:spLocks/>
            </p:cNvSpPr>
            <p:nvPr/>
          </p:nvSpPr>
          <p:spPr bwMode="auto">
            <a:xfrm>
              <a:off x="648" y="1772"/>
              <a:ext cx="288" cy="247"/>
            </a:xfrm>
            <a:custGeom>
              <a:avLst/>
              <a:gdLst>
                <a:gd name="T0" fmla="*/ 0 w 288"/>
                <a:gd name="T1" fmla="*/ 0 h 247"/>
                <a:gd name="T2" fmla="*/ 288 w 288"/>
                <a:gd name="T3" fmla="*/ 247 h 247"/>
                <a:gd name="T4" fmla="*/ 15 w 288"/>
                <a:gd name="T5" fmla="*/ 0 h 247"/>
                <a:gd name="T6" fmla="*/ 0 w 288"/>
                <a:gd name="T7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" h="247">
                  <a:moveTo>
                    <a:pt x="0" y="0"/>
                  </a:moveTo>
                  <a:lnTo>
                    <a:pt x="288" y="247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39" name="Freeform 31"/>
            <p:cNvSpPr>
              <a:spLocks/>
            </p:cNvSpPr>
            <p:nvPr/>
          </p:nvSpPr>
          <p:spPr bwMode="auto">
            <a:xfrm>
              <a:off x="634" y="1772"/>
              <a:ext cx="288" cy="247"/>
            </a:xfrm>
            <a:custGeom>
              <a:avLst/>
              <a:gdLst>
                <a:gd name="T0" fmla="*/ 288 w 288"/>
                <a:gd name="T1" fmla="*/ 0 h 247"/>
                <a:gd name="T2" fmla="*/ 14 w 288"/>
                <a:gd name="T3" fmla="*/ 247 h 247"/>
                <a:gd name="T4" fmla="*/ 0 w 288"/>
                <a:gd name="T5" fmla="*/ 247 h 247"/>
                <a:gd name="T6" fmla="*/ 273 w 288"/>
                <a:gd name="T7" fmla="*/ 0 h 247"/>
                <a:gd name="T8" fmla="*/ 288 w 288"/>
                <a:gd name="T9" fmla="*/ 0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247">
                  <a:moveTo>
                    <a:pt x="288" y="0"/>
                  </a:moveTo>
                  <a:lnTo>
                    <a:pt x="14" y="247"/>
                  </a:lnTo>
                  <a:lnTo>
                    <a:pt x="0" y="247"/>
                  </a:lnTo>
                  <a:lnTo>
                    <a:pt x="273" y="0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40" name="Group 32"/>
            <p:cNvGrpSpPr>
              <a:grpSpLocks/>
            </p:cNvGrpSpPr>
            <p:nvPr/>
          </p:nvGrpSpPr>
          <p:grpSpPr bwMode="auto">
            <a:xfrm>
              <a:off x="720" y="656"/>
              <a:ext cx="130" cy="296"/>
              <a:chOff x="720" y="656"/>
              <a:chExt cx="130" cy="296"/>
            </a:xfrm>
          </p:grpSpPr>
          <p:sp>
            <p:nvSpPr>
              <p:cNvPr id="94241" name="Rectangle 33"/>
              <p:cNvSpPr>
                <a:spLocks noChangeArrowheads="1"/>
              </p:cNvSpPr>
              <p:nvPr/>
            </p:nvSpPr>
            <p:spPr bwMode="auto">
              <a:xfrm>
                <a:off x="720" y="903"/>
                <a:ext cx="130" cy="49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2" name="Freeform 34"/>
              <p:cNvSpPr>
                <a:spLocks/>
              </p:cNvSpPr>
              <p:nvPr/>
            </p:nvSpPr>
            <p:spPr bwMode="auto">
              <a:xfrm>
                <a:off x="735" y="656"/>
                <a:ext cx="115" cy="263"/>
              </a:xfrm>
              <a:custGeom>
                <a:avLst/>
                <a:gdLst>
                  <a:gd name="T0" fmla="*/ 0 w 115"/>
                  <a:gd name="T1" fmla="*/ 0 h 263"/>
                  <a:gd name="T2" fmla="*/ 100 w 115"/>
                  <a:gd name="T3" fmla="*/ 263 h 263"/>
                  <a:gd name="T4" fmla="*/ 115 w 115"/>
                  <a:gd name="T5" fmla="*/ 263 h 263"/>
                  <a:gd name="T6" fmla="*/ 14 w 115"/>
                  <a:gd name="T7" fmla="*/ 0 h 263"/>
                  <a:gd name="T8" fmla="*/ 0 w 115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263">
                    <a:moveTo>
                      <a:pt x="0" y="0"/>
                    </a:moveTo>
                    <a:lnTo>
                      <a:pt x="100" y="263"/>
                    </a:lnTo>
                    <a:lnTo>
                      <a:pt x="115" y="263"/>
                    </a:lnTo>
                    <a:lnTo>
                      <a:pt x="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3" name="Freeform 35"/>
              <p:cNvSpPr>
                <a:spLocks/>
              </p:cNvSpPr>
              <p:nvPr/>
            </p:nvSpPr>
            <p:spPr bwMode="auto">
              <a:xfrm>
                <a:off x="720" y="656"/>
                <a:ext cx="115" cy="263"/>
              </a:xfrm>
              <a:custGeom>
                <a:avLst/>
                <a:gdLst>
                  <a:gd name="T0" fmla="*/ 115 w 115"/>
                  <a:gd name="T1" fmla="*/ 0 h 263"/>
                  <a:gd name="T2" fmla="*/ 15 w 115"/>
                  <a:gd name="T3" fmla="*/ 263 h 263"/>
                  <a:gd name="T4" fmla="*/ 0 w 115"/>
                  <a:gd name="T5" fmla="*/ 263 h 263"/>
                  <a:gd name="T6" fmla="*/ 101 w 115"/>
                  <a:gd name="T7" fmla="*/ 0 h 263"/>
                  <a:gd name="T8" fmla="*/ 115 w 115"/>
                  <a:gd name="T9" fmla="*/ 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5" h="263">
                    <a:moveTo>
                      <a:pt x="115" y="0"/>
                    </a:moveTo>
                    <a:lnTo>
                      <a:pt x="15" y="263"/>
                    </a:lnTo>
                    <a:lnTo>
                      <a:pt x="0" y="263"/>
                    </a:lnTo>
                    <a:lnTo>
                      <a:pt x="101" y="0"/>
                    </a:lnTo>
                    <a:lnTo>
                      <a:pt x="115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4244" name="Group 36"/>
            <p:cNvGrpSpPr>
              <a:grpSpLocks/>
            </p:cNvGrpSpPr>
            <p:nvPr/>
          </p:nvGrpSpPr>
          <p:grpSpPr bwMode="auto">
            <a:xfrm>
              <a:off x="749" y="443"/>
              <a:ext cx="72" cy="230"/>
              <a:chOff x="749" y="443"/>
              <a:chExt cx="72" cy="230"/>
            </a:xfrm>
          </p:grpSpPr>
          <p:sp>
            <p:nvSpPr>
              <p:cNvPr id="94245" name="Rectangle 37"/>
              <p:cNvSpPr>
                <a:spLocks noChangeArrowheads="1"/>
              </p:cNvSpPr>
              <p:nvPr/>
            </p:nvSpPr>
            <p:spPr bwMode="auto">
              <a:xfrm>
                <a:off x="749" y="640"/>
                <a:ext cx="72" cy="33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6" name="Freeform 38"/>
              <p:cNvSpPr>
                <a:spLocks/>
              </p:cNvSpPr>
              <p:nvPr/>
            </p:nvSpPr>
            <p:spPr bwMode="auto">
              <a:xfrm>
                <a:off x="763" y="443"/>
                <a:ext cx="58" cy="197"/>
              </a:xfrm>
              <a:custGeom>
                <a:avLst/>
                <a:gdLst>
                  <a:gd name="T0" fmla="*/ 0 w 58"/>
                  <a:gd name="T1" fmla="*/ 0 h 197"/>
                  <a:gd name="T2" fmla="*/ 58 w 58"/>
                  <a:gd name="T3" fmla="*/ 197 h 197"/>
                  <a:gd name="T4" fmla="*/ 0 w 58"/>
                  <a:gd name="T5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7">
                    <a:moveTo>
                      <a:pt x="0" y="0"/>
                    </a:moveTo>
                    <a:lnTo>
                      <a:pt x="58" y="1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47" name="Freeform 39"/>
              <p:cNvSpPr>
                <a:spLocks/>
              </p:cNvSpPr>
              <p:nvPr/>
            </p:nvSpPr>
            <p:spPr bwMode="auto">
              <a:xfrm>
                <a:off x="749" y="443"/>
                <a:ext cx="58" cy="197"/>
              </a:xfrm>
              <a:custGeom>
                <a:avLst/>
                <a:gdLst>
                  <a:gd name="T0" fmla="*/ 58 w 58"/>
                  <a:gd name="T1" fmla="*/ 0 h 197"/>
                  <a:gd name="T2" fmla="*/ 0 w 58"/>
                  <a:gd name="T3" fmla="*/ 197 h 197"/>
                  <a:gd name="T4" fmla="*/ 58 w 58"/>
                  <a:gd name="T5" fmla="*/ 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7">
                    <a:moveTo>
                      <a:pt x="58" y="0"/>
                    </a:moveTo>
                    <a:lnTo>
                      <a:pt x="0" y="197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4248" name="Group 40"/>
          <p:cNvGrpSpPr>
            <a:grpSpLocks/>
          </p:cNvGrpSpPr>
          <p:nvPr/>
        </p:nvGrpSpPr>
        <p:grpSpPr bwMode="auto">
          <a:xfrm>
            <a:off x="4816475" y="2860675"/>
            <a:ext cx="173038" cy="676275"/>
            <a:chOff x="4696" y="903"/>
            <a:chExt cx="273" cy="1066"/>
          </a:xfrm>
        </p:grpSpPr>
        <p:sp>
          <p:nvSpPr>
            <p:cNvPr id="94249" name="Freeform 41"/>
            <p:cNvSpPr>
              <a:spLocks/>
            </p:cNvSpPr>
            <p:nvPr/>
          </p:nvSpPr>
          <p:spPr bwMode="auto">
            <a:xfrm>
              <a:off x="4710" y="1017"/>
              <a:ext cx="173" cy="247"/>
            </a:xfrm>
            <a:custGeom>
              <a:avLst/>
              <a:gdLst>
                <a:gd name="T0" fmla="*/ 87 w 173"/>
                <a:gd name="T1" fmla="*/ 66 h 247"/>
                <a:gd name="T2" fmla="*/ 87 w 173"/>
                <a:gd name="T3" fmla="*/ 83 h 247"/>
                <a:gd name="T4" fmla="*/ 72 w 173"/>
                <a:gd name="T5" fmla="*/ 148 h 247"/>
                <a:gd name="T6" fmla="*/ 72 w 173"/>
                <a:gd name="T7" fmla="*/ 132 h 247"/>
                <a:gd name="T8" fmla="*/ 101 w 173"/>
                <a:gd name="T9" fmla="*/ 99 h 247"/>
                <a:gd name="T10" fmla="*/ 144 w 173"/>
                <a:gd name="T11" fmla="*/ 50 h 247"/>
                <a:gd name="T12" fmla="*/ 173 w 173"/>
                <a:gd name="T13" fmla="*/ 148 h 247"/>
                <a:gd name="T14" fmla="*/ 72 w 173"/>
                <a:gd name="T15" fmla="*/ 230 h 247"/>
                <a:gd name="T16" fmla="*/ 43 w 173"/>
                <a:gd name="T17" fmla="*/ 247 h 247"/>
                <a:gd name="T18" fmla="*/ 29 w 173"/>
                <a:gd name="T19" fmla="*/ 247 h 247"/>
                <a:gd name="T20" fmla="*/ 15 w 173"/>
                <a:gd name="T21" fmla="*/ 230 h 247"/>
                <a:gd name="T22" fmla="*/ 0 w 173"/>
                <a:gd name="T23" fmla="*/ 197 h 247"/>
                <a:gd name="T24" fmla="*/ 43 w 173"/>
                <a:gd name="T25" fmla="*/ 66 h 247"/>
                <a:gd name="T26" fmla="*/ 58 w 173"/>
                <a:gd name="T27" fmla="*/ 50 h 247"/>
                <a:gd name="T28" fmla="*/ 87 w 173"/>
                <a:gd name="T29" fmla="*/ 0 h 247"/>
                <a:gd name="T30" fmla="*/ 101 w 173"/>
                <a:gd name="T31" fmla="*/ 33 h 247"/>
                <a:gd name="T32" fmla="*/ 87 w 173"/>
                <a:gd name="T33" fmla="*/ 66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3" h="247">
                  <a:moveTo>
                    <a:pt x="87" y="66"/>
                  </a:moveTo>
                  <a:lnTo>
                    <a:pt x="87" y="83"/>
                  </a:lnTo>
                  <a:lnTo>
                    <a:pt x="72" y="148"/>
                  </a:lnTo>
                  <a:lnTo>
                    <a:pt x="72" y="132"/>
                  </a:lnTo>
                  <a:lnTo>
                    <a:pt x="101" y="99"/>
                  </a:lnTo>
                  <a:lnTo>
                    <a:pt x="144" y="50"/>
                  </a:lnTo>
                  <a:lnTo>
                    <a:pt x="173" y="148"/>
                  </a:lnTo>
                  <a:lnTo>
                    <a:pt x="72" y="230"/>
                  </a:lnTo>
                  <a:lnTo>
                    <a:pt x="43" y="247"/>
                  </a:lnTo>
                  <a:lnTo>
                    <a:pt x="29" y="247"/>
                  </a:lnTo>
                  <a:lnTo>
                    <a:pt x="15" y="230"/>
                  </a:lnTo>
                  <a:lnTo>
                    <a:pt x="0" y="197"/>
                  </a:lnTo>
                  <a:lnTo>
                    <a:pt x="43" y="66"/>
                  </a:lnTo>
                  <a:lnTo>
                    <a:pt x="58" y="50"/>
                  </a:lnTo>
                  <a:lnTo>
                    <a:pt x="87" y="0"/>
                  </a:lnTo>
                  <a:lnTo>
                    <a:pt x="101" y="33"/>
                  </a:lnTo>
                  <a:lnTo>
                    <a:pt x="87" y="6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50" name="Group 42"/>
            <p:cNvGrpSpPr>
              <a:grpSpLocks/>
            </p:cNvGrpSpPr>
            <p:nvPr/>
          </p:nvGrpSpPr>
          <p:grpSpPr bwMode="auto">
            <a:xfrm>
              <a:off x="4753" y="903"/>
              <a:ext cx="173" cy="180"/>
              <a:chOff x="4753" y="903"/>
              <a:chExt cx="173" cy="180"/>
            </a:xfrm>
          </p:grpSpPr>
          <p:sp>
            <p:nvSpPr>
              <p:cNvPr id="94251" name="Freeform 43"/>
              <p:cNvSpPr>
                <a:spLocks/>
              </p:cNvSpPr>
              <p:nvPr/>
            </p:nvSpPr>
            <p:spPr bwMode="auto">
              <a:xfrm>
                <a:off x="4753" y="903"/>
                <a:ext cx="159" cy="164"/>
              </a:xfrm>
              <a:custGeom>
                <a:avLst/>
                <a:gdLst>
                  <a:gd name="T0" fmla="*/ 15 w 159"/>
                  <a:gd name="T1" fmla="*/ 114 h 164"/>
                  <a:gd name="T2" fmla="*/ 0 w 159"/>
                  <a:gd name="T3" fmla="*/ 147 h 164"/>
                  <a:gd name="T4" fmla="*/ 29 w 159"/>
                  <a:gd name="T5" fmla="*/ 164 h 164"/>
                  <a:gd name="T6" fmla="*/ 29 w 159"/>
                  <a:gd name="T7" fmla="*/ 147 h 164"/>
                  <a:gd name="T8" fmla="*/ 44 w 159"/>
                  <a:gd name="T9" fmla="*/ 114 h 164"/>
                  <a:gd name="T10" fmla="*/ 87 w 159"/>
                  <a:gd name="T11" fmla="*/ 65 h 164"/>
                  <a:gd name="T12" fmla="*/ 159 w 159"/>
                  <a:gd name="T13" fmla="*/ 0 h 164"/>
                  <a:gd name="T14" fmla="*/ 101 w 159"/>
                  <a:gd name="T15" fmla="*/ 65 h 164"/>
                  <a:gd name="T16" fmla="*/ 87 w 159"/>
                  <a:gd name="T17" fmla="*/ 32 h 164"/>
                  <a:gd name="T18" fmla="*/ 15 w 159"/>
                  <a:gd name="T19" fmla="*/ 114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9" h="164">
                    <a:moveTo>
                      <a:pt x="15" y="114"/>
                    </a:moveTo>
                    <a:lnTo>
                      <a:pt x="0" y="147"/>
                    </a:lnTo>
                    <a:lnTo>
                      <a:pt x="29" y="164"/>
                    </a:lnTo>
                    <a:lnTo>
                      <a:pt x="29" y="147"/>
                    </a:lnTo>
                    <a:lnTo>
                      <a:pt x="44" y="114"/>
                    </a:lnTo>
                    <a:lnTo>
                      <a:pt x="87" y="65"/>
                    </a:lnTo>
                    <a:lnTo>
                      <a:pt x="159" y="0"/>
                    </a:lnTo>
                    <a:lnTo>
                      <a:pt x="101" y="65"/>
                    </a:lnTo>
                    <a:lnTo>
                      <a:pt x="87" y="32"/>
                    </a:lnTo>
                    <a:lnTo>
                      <a:pt x="15" y="114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52" name="Freeform 44"/>
              <p:cNvSpPr>
                <a:spLocks/>
              </p:cNvSpPr>
              <p:nvPr/>
            </p:nvSpPr>
            <p:spPr bwMode="auto">
              <a:xfrm>
                <a:off x="4768" y="919"/>
                <a:ext cx="158" cy="164"/>
              </a:xfrm>
              <a:custGeom>
                <a:avLst/>
                <a:gdLst>
                  <a:gd name="T0" fmla="*/ 14 w 158"/>
                  <a:gd name="T1" fmla="*/ 115 h 164"/>
                  <a:gd name="T2" fmla="*/ 0 w 158"/>
                  <a:gd name="T3" fmla="*/ 148 h 164"/>
                  <a:gd name="T4" fmla="*/ 29 w 158"/>
                  <a:gd name="T5" fmla="*/ 164 h 164"/>
                  <a:gd name="T6" fmla="*/ 29 w 158"/>
                  <a:gd name="T7" fmla="*/ 148 h 164"/>
                  <a:gd name="T8" fmla="*/ 43 w 158"/>
                  <a:gd name="T9" fmla="*/ 115 h 164"/>
                  <a:gd name="T10" fmla="*/ 86 w 158"/>
                  <a:gd name="T11" fmla="*/ 66 h 164"/>
                  <a:gd name="T12" fmla="*/ 158 w 158"/>
                  <a:gd name="T13" fmla="*/ 0 h 164"/>
                  <a:gd name="T14" fmla="*/ 101 w 158"/>
                  <a:gd name="T15" fmla="*/ 66 h 164"/>
                  <a:gd name="T16" fmla="*/ 86 w 158"/>
                  <a:gd name="T17" fmla="*/ 33 h 164"/>
                  <a:gd name="T18" fmla="*/ 14 w 158"/>
                  <a:gd name="T19" fmla="*/ 115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8" h="164">
                    <a:moveTo>
                      <a:pt x="14" y="115"/>
                    </a:moveTo>
                    <a:lnTo>
                      <a:pt x="0" y="148"/>
                    </a:lnTo>
                    <a:lnTo>
                      <a:pt x="29" y="164"/>
                    </a:lnTo>
                    <a:lnTo>
                      <a:pt x="29" y="148"/>
                    </a:lnTo>
                    <a:lnTo>
                      <a:pt x="43" y="115"/>
                    </a:lnTo>
                    <a:lnTo>
                      <a:pt x="86" y="66"/>
                    </a:lnTo>
                    <a:lnTo>
                      <a:pt x="158" y="0"/>
                    </a:lnTo>
                    <a:lnTo>
                      <a:pt x="101" y="66"/>
                    </a:lnTo>
                    <a:lnTo>
                      <a:pt x="86" y="33"/>
                    </a:lnTo>
                    <a:lnTo>
                      <a:pt x="14" y="115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53" name="Freeform 45"/>
            <p:cNvSpPr>
              <a:spLocks/>
            </p:cNvSpPr>
            <p:nvPr/>
          </p:nvSpPr>
          <p:spPr bwMode="auto">
            <a:xfrm>
              <a:off x="4696" y="919"/>
              <a:ext cx="273" cy="1050"/>
            </a:xfrm>
            <a:custGeom>
              <a:avLst/>
              <a:gdLst>
                <a:gd name="T0" fmla="*/ 72 w 273"/>
                <a:gd name="T1" fmla="*/ 49 h 1050"/>
                <a:gd name="T2" fmla="*/ 86 w 273"/>
                <a:gd name="T3" fmla="*/ 16 h 1050"/>
                <a:gd name="T4" fmla="*/ 101 w 273"/>
                <a:gd name="T5" fmla="*/ 16 h 1050"/>
                <a:gd name="T6" fmla="*/ 129 w 273"/>
                <a:gd name="T7" fmla="*/ 0 h 1050"/>
                <a:gd name="T8" fmla="*/ 144 w 273"/>
                <a:gd name="T9" fmla="*/ 0 h 1050"/>
                <a:gd name="T10" fmla="*/ 158 w 273"/>
                <a:gd name="T11" fmla="*/ 16 h 1050"/>
                <a:gd name="T12" fmla="*/ 187 w 273"/>
                <a:gd name="T13" fmla="*/ 33 h 1050"/>
                <a:gd name="T14" fmla="*/ 187 w 273"/>
                <a:gd name="T15" fmla="*/ 66 h 1050"/>
                <a:gd name="T16" fmla="*/ 173 w 273"/>
                <a:gd name="T17" fmla="*/ 98 h 1050"/>
                <a:gd name="T18" fmla="*/ 173 w 273"/>
                <a:gd name="T19" fmla="*/ 115 h 1050"/>
                <a:gd name="T20" fmla="*/ 173 w 273"/>
                <a:gd name="T21" fmla="*/ 98 h 1050"/>
                <a:gd name="T22" fmla="*/ 187 w 273"/>
                <a:gd name="T23" fmla="*/ 115 h 1050"/>
                <a:gd name="T24" fmla="*/ 187 w 273"/>
                <a:gd name="T25" fmla="*/ 131 h 1050"/>
                <a:gd name="T26" fmla="*/ 230 w 273"/>
                <a:gd name="T27" fmla="*/ 164 h 1050"/>
                <a:gd name="T28" fmla="*/ 245 w 273"/>
                <a:gd name="T29" fmla="*/ 164 h 1050"/>
                <a:gd name="T30" fmla="*/ 259 w 273"/>
                <a:gd name="T31" fmla="*/ 246 h 1050"/>
                <a:gd name="T32" fmla="*/ 259 w 273"/>
                <a:gd name="T33" fmla="*/ 328 h 1050"/>
                <a:gd name="T34" fmla="*/ 259 w 273"/>
                <a:gd name="T35" fmla="*/ 377 h 1050"/>
                <a:gd name="T36" fmla="*/ 245 w 273"/>
                <a:gd name="T37" fmla="*/ 427 h 1050"/>
                <a:gd name="T38" fmla="*/ 273 w 273"/>
                <a:gd name="T39" fmla="*/ 542 h 1050"/>
                <a:gd name="T40" fmla="*/ 230 w 273"/>
                <a:gd name="T41" fmla="*/ 591 h 1050"/>
                <a:gd name="T42" fmla="*/ 216 w 273"/>
                <a:gd name="T43" fmla="*/ 755 h 1050"/>
                <a:gd name="T44" fmla="*/ 216 w 273"/>
                <a:gd name="T45" fmla="*/ 788 h 1050"/>
                <a:gd name="T46" fmla="*/ 230 w 273"/>
                <a:gd name="T47" fmla="*/ 1001 h 1050"/>
                <a:gd name="T48" fmla="*/ 230 w 273"/>
                <a:gd name="T49" fmla="*/ 1017 h 1050"/>
                <a:gd name="T50" fmla="*/ 216 w 273"/>
                <a:gd name="T51" fmla="*/ 1017 h 1050"/>
                <a:gd name="T52" fmla="*/ 201 w 273"/>
                <a:gd name="T53" fmla="*/ 1034 h 1050"/>
                <a:gd name="T54" fmla="*/ 187 w 273"/>
                <a:gd name="T55" fmla="*/ 1034 h 1050"/>
                <a:gd name="T56" fmla="*/ 173 w 273"/>
                <a:gd name="T57" fmla="*/ 1034 h 1050"/>
                <a:gd name="T58" fmla="*/ 144 w 273"/>
                <a:gd name="T59" fmla="*/ 1034 h 1050"/>
                <a:gd name="T60" fmla="*/ 129 w 273"/>
                <a:gd name="T61" fmla="*/ 1050 h 1050"/>
                <a:gd name="T62" fmla="*/ 101 w 273"/>
                <a:gd name="T63" fmla="*/ 1050 h 1050"/>
                <a:gd name="T64" fmla="*/ 86 w 273"/>
                <a:gd name="T65" fmla="*/ 1050 h 1050"/>
                <a:gd name="T66" fmla="*/ 72 w 273"/>
                <a:gd name="T67" fmla="*/ 1050 h 1050"/>
                <a:gd name="T68" fmla="*/ 14 w 273"/>
                <a:gd name="T69" fmla="*/ 1050 h 1050"/>
                <a:gd name="T70" fmla="*/ 0 w 273"/>
                <a:gd name="T71" fmla="*/ 1050 h 1050"/>
                <a:gd name="T72" fmla="*/ 0 w 273"/>
                <a:gd name="T73" fmla="*/ 1034 h 1050"/>
                <a:gd name="T74" fmla="*/ 43 w 273"/>
                <a:gd name="T75" fmla="*/ 1017 h 1050"/>
                <a:gd name="T76" fmla="*/ 57 w 273"/>
                <a:gd name="T77" fmla="*/ 985 h 1050"/>
                <a:gd name="T78" fmla="*/ 72 w 273"/>
                <a:gd name="T79" fmla="*/ 870 h 1050"/>
                <a:gd name="T80" fmla="*/ 72 w 273"/>
                <a:gd name="T81" fmla="*/ 755 h 1050"/>
                <a:gd name="T82" fmla="*/ 72 w 273"/>
                <a:gd name="T83" fmla="*/ 722 h 1050"/>
                <a:gd name="T84" fmla="*/ 72 w 273"/>
                <a:gd name="T85" fmla="*/ 624 h 1050"/>
                <a:gd name="T86" fmla="*/ 86 w 273"/>
                <a:gd name="T87" fmla="*/ 525 h 1050"/>
                <a:gd name="T88" fmla="*/ 86 w 273"/>
                <a:gd name="T89" fmla="*/ 509 h 1050"/>
                <a:gd name="T90" fmla="*/ 86 w 273"/>
                <a:gd name="T91" fmla="*/ 476 h 1050"/>
                <a:gd name="T92" fmla="*/ 86 w 273"/>
                <a:gd name="T93" fmla="*/ 427 h 1050"/>
                <a:gd name="T94" fmla="*/ 86 w 273"/>
                <a:gd name="T95" fmla="*/ 410 h 1050"/>
                <a:gd name="T96" fmla="*/ 86 w 273"/>
                <a:gd name="T97" fmla="*/ 377 h 1050"/>
                <a:gd name="T98" fmla="*/ 86 w 273"/>
                <a:gd name="T99" fmla="*/ 345 h 1050"/>
                <a:gd name="T100" fmla="*/ 101 w 273"/>
                <a:gd name="T101" fmla="*/ 213 h 1050"/>
                <a:gd name="T102" fmla="*/ 115 w 273"/>
                <a:gd name="T103" fmla="*/ 197 h 1050"/>
                <a:gd name="T104" fmla="*/ 115 w 273"/>
                <a:gd name="T105" fmla="*/ 181 h 1050"/>
                <a:gd name="T106" fmla="*/ 129 w 273"/>
                <a:gd name="T107" fmla="*/ 148 h 1050"/>
                <a:gd name="T108" fmla="*/ 101 w 273"/>
                <a:gd name="T109" fmla="*/ 148 h 1050"/>
                <a:gd name="T110" fmla="*/ 101 w 273"/>
                <a:gd name="T111" fmla="*/ 131 h 1050"/>
                <a:gd name="T112" fmla="*/ 86 w 273"/>
                <a:gd name="T113" fmla="*/ 131 h 1050"/>
                <a:gd name="T114" fmla="*/ 86 w 273"/>
                <a:gd name="T115" fmla="*/ 115 h 1050"/>
                <a:gd name="T116" fmla="*/ 86 w 273"/>
                <a:gd name="T117" fmla="*/ 82 h 1050"/>
                <a:gd name="T118" fmla="*/ 86 w 273"/>
                <a:gd name="T119" fmla="*/ 49 h 1050"/>
                <a:gd name="T120" fmla="*/ 72 w 273"/>
                <a:gd name="T121" fmla="*/ 49 h 1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" h="1050">
                  <a:moveTo>
                    <a:pt x="72" y="49"/>
                  </a:moveTo>
                  <a:lnTo>
                    <a:pt x="86" y="16"/>
                  </a:lnTo>
                  <a:lnTo>
                    <a:pt x="101" y="16"/>
                  </a:lnTo>
                  <a:lnTo>
                    <a:pt x="129" y="0"/>
                  </a:lnTo>
                  <a:lnTo>
                    <a:pt x="144" y="0"/>
                  </a:lnTo>
                  <a:lnTo>
                    <a:pt x="158" y="16"/>
                  </a:lnTo>
                  <a:lnTo>
                    <a:pt x="187" y="33"/>
                  </a:lnTo>
                  <a:lnTo>
                    <a:pt x="187" y="66"/>
                  </a:lnTo>
                  <a:lnTo>
                    <a:pt x="173" y="98"/>
                  </a:lnTo>
                  <a:lnTo>
                    <a:pt x="173" y="115"/>
                  </a:lnTo>
                  <a:lnTo>
                    <a:pt x="173" y="98"/>
                  </a:lnTo>
                  <a:lnTo>
                    <a:pt x="187" y="115"/>
                  </a:lnTo>
                  <a:lnTo>
                    <a:pt x="187" y="131"/>
                  </a:lnTo>
                  <a:lnTo>
                    <a:pt x="230" y="164"/>
                  </a:lnTo>
                  <a:lnTo>
                    <a:pt x="245" y="164"/>
                  </a:lnTo>
                  <a:lnTo>
                    <a:pt x="259" y="246"/>
                  </a:lnTo>
                  <a:lnTo>
                    <a:pt x="259" y="328"/>
                  </a:lnTo>
                  <a:lnTo>
                    <a:pt x="259" y="377"/>
                  </a:lnTo>
                  <a:lnTo>
                    <a:pt x="245" y="427"/>
                  </a:lnTo>
                  <a:lnTo>
                    <a:pt x="273" y="542"/>
                  </a:lnTo>
                  <a:lnTo>
                    <a:pt x="230" y="591"/>
                  </a:lnTo>
                  <a:lnTo>
                    <a:pt x="216" y="755"/>
                  </a:lnTo>
                  <a:lnTo>
                    <a:pt x="216" y="788"/>
                  </a:lnTo>
                  <a:lnTo>
                    <a:pt x="230" y="1001"/>
                  </a:lnTo>
                  <a:lnTo>
                    <a:pt x="230" y="1017"/>
                  </a:lnTo>
                  <a:lnTo>
                    <a:pt x="216" y="1017"/>
                  </a:lnTo>
                  <a:lnTo>
                    <a:pt x="201" y="1034"/>
                  </a:lnTo>
                  <a:lnTo>
                    <a:pt x="187" y="1034"/>
                  </a:lnTo>
                  <a:lnTo>
                    <a:pt x="173" y="1034"/>
                  </a:lnTo>
                  <a:lnTo>
                    <a:pt x="144" y="1034"/>
                  </a:lnTo>
                  <a:lnTo>
                    <a:pt x="129" y="1050"/>
                  </a:lnTo>
                  <a:lnTo>
                    <a:pt x="101" y="1050"/>
                  </a:lnTo>
                  <a:lnTo>
                    <a:pt x="86" y="1050"/>
                  </a:lnTo>
                  <a:lnTo>
                    <a:pt x="72" y="1050"/>
                  </a:lnTo>
                  <a:lnTo>
                    <a:pt x="14" y="1050"/>
                  </a:lnTo>
                  <a:lnTo>
                    <a:pt x="0" y="1050"/>
                  </a:lnTo>
                  <a:lnTo>
                    <a:pt x="0" y="1034"/>
                  </a:lnTo>
                  <a:lnTo>
                    <a:pt x="43" y="1017"/>
                  </a:lnTo>
                  <a:lnTo>
                    <a:pt x="57" y="985"/>
                  </a:lnTo>
                  <a:lnTo>
                    <a:pt x="72" y="870"/>
                  </a:lnTo>
                  <a:lnTo>
                    <a:pt x="72" y="755"/>
                  </a:lnTo>
                  <a:lnTo>
                    <a:pt x="72" y="722"/>
                  </a:lnTo>
                  <a:lnTo>
                    <a:pt x="72" y="624"/>
                  </a:lnTo>
                  <a:lnTo>
                    <a:pt x="86" y="525"/>
                  </a:lnTo>
                  <a:lnTo>
                    <a:pt x="86" y="509"/>
                  </a:lnTo>
                  <a:lnTo>
                    <a:pt x="86" y="476"/>
                  </a:lnTo>
                  <a:lnTo>
                    <a:pt x="86" y="427"/>
                  </a:lnTo>
                  <a:lnTo>
                    <a:pt x="86" y="410"/>
                  </a:lnTo>
                  <a:lnTo>
                    <a:pt x="86" y="377"/>
                  </a:lnTo>
                  <a:lnTo>
                    <a:pt x="86" y="345"/>
                  </a:lnTo>
                  <a:lnTo>
                    <a:pt x="101" y="213"/>
                  </a:lnTo>
                  <a:lnTo>
                    <a:pt x="115" y="197"/>
                  </a:lnTo>
                  <a:lnTo>
                    <a:pt x="115" y="181"/>
                  </a:lnTo>
                  <a:lnTo>
                    <a:pt x="129" y="148"/>
                  </a:lnTo>
                  <a:lnTo>
                    <a:pt x="101" y="148"/>
                  </a:lnTo>
                  <a:lnTo>
                    <a:pt x="101" y="131"/>
                  </a:lnTo>
                  <a:lnTo>
                    <a:pt x="86" y="131"/>
                  </a:lnTo>
                  <a:lnTo>
                    <a:pt x="86" y="115"/>
                  </a:lnTo>
                  <a:lnTo>
                    <a:pt x="86" y="82"/>
                  </a:lnTo>
                  <a:lnTo>
                    <a:pt x="86" y="49"/>
                  </a:lnTo>
                  <a:lnTo>
                    <a:pt x="72" y="49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54" name="Group 46"/>
            <p:cNvGrpSpPr>
              <a:grpSpLocks/>
            </p:cNvGrpSpPr>
            <p:nvPr/>
          </p:nvGrpSpPr>
          <p:grpSpPr bwMode="auto">
            <a:xfrm>
              <a:off x="4768" y="1017"/>
              <a:ext cx="101" cy="296"/>
              <a:chOff x="4768" y="1017"/>
              <a:chExt cx="101" cy="296"/>
            </a:xfrm>
          </p:grpSpPr>
          <p:sp>
            <p:nvSpPr>
              <p:cNvPr id="94255" name="Freeform 47"/>
              <p:cNvSpPr>
                <a:spLocks/>
              </p:cNvSpPr>
              <p:nvPr/>
            </p:nvSpPr>
            <p:spPr bwMode="auto">
              <a:xfrm>
                <a:off x="4768" y="1017"/>
                <a:ext cx="86" cy="279"/>
              </a:xfrm>
              <a:custGeom>
                <a:avLst/>
                <a:gdLst>
                  <a:gd name="T0" fmla="*/ 86 w 86"/>
                  <a:gd name="T1" fmla="*/ 0 h 279"/>
                  <a:gd name="T2" fmla="*/ 86 w 86"/>
                  <a:gd name="T3" fmla="*/ 17 h 279"/>
                  <a:gd name="T4" fmla="*/ 29 w 86"/>
                  <a:gd name="T5" fmla="*/ 148 h 279"/>
                  <a:gd name="T6" fmla="*/ 29 w 86"/>
                  <a:gd name="T7" fmla="*/ 247 h 279"/>
                  <a:gd name="T8" fmla="*/ 57 w 86"/>
                  <a:gd name="T9" fmla="*/ 279 h 279"/>
                  <a:gd name="T10" fmla="*/ 0 w 86"/>
                  <a:gd name="T11" fmla="*/ 279 h 279"/>
                  <a:gd name="T12" fmla="*/ 0 w 86"/>
                  <a:gd name="T13" fmla="*/ 214 h 279"/>
                  <a:gd name="T14" fmla="*/ 14 w 86"/>
                  <a:gd name="T15" fmla="*/ 115 h 279"/>
                  <a:gd name="T16" fmla="*/ 29 w 86"/>
                  <a:gd name="T17" fmla="*/ 83 h 279"/>
                  <a:gd name="T18" fmla="*/ 43 w 86"/>
                  <a:gd name="T19" fmla="*/ 66 h 279"/>
                  <a:gd name="T20" fmla="*/ 43 w 86"/>
                  <a:gd name="T21" fmla="*/ 33 h 279"/>
                  <a:gd name="T22" fmla="*/ 86 w 86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6" h="279">
                    <a:moveTo>
                      <a:pt x="86" y="0"/>
                    </a:moveTo>
                    <a:lnTo>
                      <a:pt x="86" y="17"/>
                    </a:lnTo>
                    <a:lnTo>
                      <a:pt x="29" y="148"/>
                    </a:lnTo>
                    <a:lnTo>
                      <a:pt x="29" y="247"/>
                    </a:lnTo>
                    <a:lnTo>
                      <a:pt x="57" y="279"/>
                    </a:lnTo>
                    <a:lnTo>
                      <a:pt x="0" y="279"/>
                    </a:lnTo>
                    <a:lnTo>
                      <a:pt x="0" y="214"/>
                    </a:lnTo>
                    <a:lnTo>
                      <a:pt x="14" y="115"/>
                    </a:lnTo>
                    <a:lnTo>
                      <a:pt x="29" y="83"/>
                    </a:lnTo>
                    <a:lnTo>
                      <a:pt x="43" y="66"/>
                    </a:lnTo>
                    <a:lnTo>
                      <a:pt x="43" y="33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56" name="Freeform 48"/>
              <p:cNvSpPr>
                <a:spLocks/>
              </p:cNvSpPr>
              <p:nvPr/>
            </p:nvSpPr>
            <p:spPr bwMode="auto">
              <a:xfrm>
                <a:off x="4782" y="1034"/>
                <a:ext cx="87" cy="279"/>
              </a:xfrm>
              <a:custGeom>
                <a:avLst/>
                <a:gdLst>
                  <a:gd name="T0" fmla="*/ 87 w 87"/>
                  <a:gd name="T1" fmla="*/ 0 h 279"/>
                  <a:gd name="T2" fmla="*/ 87 w 87"/>
                  <a:gd name="T3" fmla="*/ 16 h 279"/>
                  <a:gd name="T4" fmla="*/ 29 w 87"/>
                  <a:gd name="T5" fmla="*/ 148 h 279"/>
                  <a:gd name="T6" fmla="*/ 29 w 87"/>
                  <a:gd name="T7" fmla="*/ 246 h 279"/>
                  <a:gd name="T8" fmla="*/ 58 w 87"/>
                  <a:gd name="T9" fmla="*/ 279 h 279"/>
                  <a:gd name="T10" fmla="*/ 0 w 87"/>
                  <a:gd name="T11" fmla="*/ 279 h 279"/>
                  <a:gd name="T12" fmla="*/ 0 w 87"/>
                  <a:gd name="T13" fmla="*/ 213 h 279"/>
                  <a:gd name="T14" fmla="*/ 15 w 87"/>
                  <a:gd name="T15" fmla="*/ 115 h 279"/>
                  <a:gd name="T16" fmla="*/ 29 w 87"/>
                  <a:gd name="T17" fmla="*/ 82 h 279"/>
                  <a:gd name="T18" fmla="*/ 43 w 87"/>
                  <a:gd name="T19" fmla="*/ 66 h 279"/>
                  <a:gd name="T20" fmla="*/ 43 w 87"/>
                  <a:gd name="T21" fmla="*/ 33 h 279"/>
                  <a:gd name="T22" fmla="*/ 87 w 87"/>
                  <a:gd name="T23" fmla="*/ 0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7" h="279">
                    <a:moveTo>
                      <a:pt x="87" y="0"/>
                    </a:moveTo>
                    <a:lnTo>
                      <a:pt x="87" y="16"/>
                    </a:lnTo>
                    <a:lnTo>
                      <a:pt x="29" y="148"/>
                    </a:lnTo>
                    <a:lnTo>
                      <a:pt x="29" y="246"/>
                    </a:lnTo>
                    <a:lnTo>
                      <a:pt x="58" y="279"/>
                    </a:lnTo>
                    <a:lnTo>
                      <a:pt x="0" y="279"/>
                    </a:lnTo>
                    <a:lnTo>
                      <a:pt x="0" y="213"/>
                    </a:lnTo>
                    <a:lnTo>
                      <a:pt x="15" y="115"/>
                    </a:lnTo>
                    <a:lnTo>
                      <a:pt x="29" y="82"/>
                    </a:lnTo>
                    <a:lnTo>
                      <a:pt x="43" y="66"/>
                    </a:lnTo>
                    <a:lnTo>
                      <a:pt x="43" y="33"/>
                    </a:lnTo>
                    <a:lnTo>
                      <a:pt x="8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57" name="Freeform 49"/>
            <p:cNvSpPr>
              <a:spLocks/>
            </p:cNvSpPr>
            <p:nvPr/>
          </p:nvSpPr>
          <p:spPr bwMode="auto">
            <a:xfrm>
              <a:off x="4768" y="1067"/>
              <a:ext cx="72" cy="197"/>
            </a:xfrm>
            <a:custGeom>
              <a:avLst/>
              <a:gdLst>
                <a:gd name="T0" fmla="*/ 57 w 72"/>
                <a:gd name="T1" fmla="*/ 0 h 197"/>
                <a:gd name="T2" fmla="*/ 72 w 72"/>
                <a:gd name="T3" fmla="*/ 16 h 197"/>
                <a:gd name="T4" fmla="*/ 57 w 72"/>
                <a:gd name="T5" fmla="*/ 33 h 197"/>
                <a:gd name="T6" fmla="*/ 14 w 72"/>
                <a:gd name="T7" fmla="*/ 197 h 197"/>
                <a:gd name="T8" fmla="*/ 0 w 72"/>
                <a:gd name="T9" fmla="*/ 197 h 197"/>
                <a:gd name="T10" fmla="*/ 29 w 72"/>
                <a:gd name="T11" fmla="*/ 82 h 197"/>
                <a:gd name="T12" fmla="*/ 43 w 72"/>
                <a:gd name="T13" fmla="*/ 65 h 197"/>
                <a:gd name="T14" fmla="*/ 43 w 72"/>
                <a:gd name="T15" fmla="*/ 33 h 197"/>
                <a:gd name="T16" fmla="*/ 57 w 72"/>
                <a:gd name="T17" fmla="*/ 0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197">
                  <a:moveTo>
                    <a:pt x="57" y="0"/>
                  </a:moveTo>
                  <a:lnTo>
                    <a:pt x="72" y="16"/>
                  </a:lnTo>
                  <a:lnTo>
                    <a:pt x="57" y="33"/>
                  </a:lnTo>
                  <a:lnTo>
                    <a:pt x="14" y="197"/>
                  </a:lnTo>
                  <a:lnTo>
                    <a:pt x="0" y="197"/>
                  </a:lnTo>
                  <a:lnTo>
                    <a:pt x="29" y="82"/>
                  </a:lnTo>
                  <a:lnTo>
                    <a:pt x="43" y="65"/>
                  </a:lnTo>
                  <a:lnTo>
                    <a:pt x="43" y="3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58" name="Group 50"/>
          <p:cNvGrpSpPr>
            <a:grpSpLocks/>
          </p:cNvGrpSpPr>
          <p:nvPr/>
        </p:nvGrpSpPr>
        <p:grpSpPr bwMode="auto">
          <a:xfrm>
            <a:off x="2365375" y="2505075"/>
            <a:ext cx="1930400" cy="563563"/>
            <a:chOff x="835" y="345"/>
            <a:chExt cx="3040" cy="886"/>
          </a:xfrm>
        </p:grpSpPr>
        <p:sp>
          <p:nvSpPr>
            <p:cNvPr id="94259" name="Line 51"/>
            <p:cNvSpPr>
              <a:spLocks noChangeShapeType="1"/>
            </p:cNvSpPr>
            <p:nvPr/>
          </p:nvSpPr>
          <p:spPr bwMode="auto">
            <a:xfrm>
              <a:off x="835" y="345"/>
              <a:ext cx="1513" cy="476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60" name="Line 52"/>
            <p:cNvSpPr>
              <a:spLocks noChangeShapeType="1"/>
            </p:cNvSpPr>
            <p:nvPr/>
          </p:nvSpPr>
          <p:spPr bwMode="auto">
            <a:xfrm flipV="1">
              <a:off x="2348" y="738"/>
              <a:ext cx="1" cy="99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61" name="Group 53"/>
            <p:cNvGrpSpPr>
              <a:grpSpLocks/>
            </p:cNvGrpSpPr>
            <p:nvPr/>
          </p:nvGrpSpPr>
          <p:grpSpPr bwMode="auto">
            <a:xfrm>
              <a:off x="2348" y="722"/>
              <a:ext cx="1527" cy="509"/>
              <a:chOff x="2348" y="722"/>
              <a:chExt cx="1527" cy="509"/>
            </a:xfrm>
          </p:grpSpPr>
          <p:sp>
            <p:nvSpPr>
              <p:cNvPr id="94262" name="Line 54"/>
              <p:cNvSpPr>
                <a:spLocks noChangeShapeType="1"/>
              </p:cNvSpPr>
              <p:nvPr/>
            </p:nvSpPr>
            <p:spPr bwMode="auto">
              <a:xfrm>
                <a:off x="2348" y="722"/>
                <a:ext cx="1512" cy="492"/>
              </a:xfrm>
              <a:prstGeom prst="line">
                <a:avLst/>
              </a:prstGeom>
              <a:noFill/>
              <a:ln w="889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3" name="Freeform 55"/>
              <p:cNvSpPr>
                <a:spLocks/>
              </p:cNvSpPr>
              <p:nvPr/>
            </p:nvSpPr>
            <p:spPr bwMode="auto">
              <a:xfrm>
                <a:off x="3630" y="1083"/>
                <a:ext cx="230" cy="131"/>
              </a:xfrm>
              <a:custGeom>
                <a:avLst/>
                <a:gdLst>
                  <a:gd name="T0" fmla="*/ 230 w 230"/>
                  <a:gd name="T1" fmla="*/ 131 h 131"/>
                  <a:gd name="T2" fmla="*/ 43 w 230"/>
                  <a:gd name="T3" fmla="*/ 0 h 131"/>
                  <a:gd name="T4" fmla="*/ 0 w 230"/>
                  <a:gd name="T5" fmla="*/ 131 h 131"/>
                  <a:gd name="T6" fmla="*/ 230 w 230"/>
                  <a:gd name="T7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0" h="131">
                    <a:moveTo>
                      <a:pt x="230" y="131"/>
                    </a:moveTo>
                    <a:lnTo>
                      <a:pt x="43" y="0"/>
                    </a:lnTo>
                    <a:lnTo>
                      <a:pt x="0" y="131"/>
                    </a:lnTo>
                    <a:lnTo>
                      <a:pt x="230" y="13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4" name="Freeform 56"/>
              <p:cNvSpPr>
                <a:spLocks/>
              </p:cNvSpPr>
              <p:nvPr/>
            </p:nvSpPr>
            <p:spPr bwMode="auto">
              <a:xfrm>
                <a:off x="3644" y="1100"/>
                <a:ext cx="231" cy="131"/>
              </a:xfrm>
              <a:custGeom>
                <a:avLst/>
                <a:gdLst>
                  <a:gd name="T0" fmla="*/ 231 w 231"/>
                  <a:gd name="T1" fmla="*/ 131 h 131"/>
                  <a:gd name="T2" fmla="*/ 43 w 231"/>
                  <a:gd name="T3" fmla="*/ 0 h 131"/>
                  <a:gd name="T4" fmla="*/ 0 w 231"/>
                  <a:gd name="T5" fmla="*/ 131 h 131"/>
                  <a:gd name="T6" fmla="*/ 231 w 231"/>
                  <a:gd name="T7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1" h="131">
                    <a:moveTo>
                      <a:pt x="231" y="131"/>
                    </a:moveTo>
                    <a:lnTo>
                      <a:pt x="43" y="0"/>
                    </a:lnTo>
                    <a:lnTo>
                      <a:pt x="0" y="131"/>
                    </a:lnTo>
                    <a:lnTo>
                      <a:pt x="231" y="13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65" name="Freeform 57"/>
              <p:cNvSpPr>
                <a:spLocks/>
              </p:cNvSpPr>
              <p:nvPr/>
            </p:nvSpPr>
            <p:spPr bwMode="auto">
              <a:xfrm>
                <a:off x="3630" y="1083"/>
                <a:ext cx="230" cy="148"/>
              </a:xfrm>
              <a:custGeom>
                <a:avLst/>
                <a:gdLst>
                  <a:gd name="T0" fmla="*/ 230 w 230"/>
                  <a:gd name="T1" fmla="*/ 131 h 148"/>
                  <a:gd name="T2" fmla="*/ 43 w 230"/>
                  <a:gd name="T3" fmla="*/ 0 h 148"/>
                  <a:gd name="T4" fmla="*/ 0 w 230"/>
                  <a:gd name="T5" fmla="*/ 148 h 148"/>
                  <a:gd name="T6" fmla="*/ 230 w 230"/>
                  <a:gd name="T7" fmla="*/ 131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0" h="148">
                    <a:moveTo>
                      <a:pt x="230" y="131"/>
                    </a:moveTo>
                    <a:lnTo>
                      <a:pt x="43" y="0"/>
                    </a:lnTo>
                    <a:lnTo>
                      <a:pt x="0" y="148"/>
                    </a:lnTo>
                    <a:lnTo>
                      <a:pt x="230" y="131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4266" name="Group 58"/>
          <p:cNvGrpSpPr>
            <a:grpSpLocks/>
          </p:cNvGrpSpPr>
          <p:nvPr/>
        </p:nvGrpSpPr>
        <p:grpSpPr bwMode="auto">
          <a:xfrm>
            <a:off x="4460875" y="2943225"/>
            <a:ext cx="346075" cy="219075"/>
            <a:chOff x="4134" y="1034"/>
            <a:chExt cx="547" cy="345"/>
          </a:xfrm>
        </p:grpSpPr>
        <p:sp>
          <p:nvSpPr>
            <p:cNvPr id="94267" name="Line 59"/>
            <p:cNvSpPr>
              <a:spLocks noChangeShapeType="1"/>
            </p:cNvSpPr>
            <p:nvPr/>
          </p:nvSpPr>
          <p:spPr bwMode="auto">
            <a:xfrm flipV="1">
              <a:off x="4408" y="1034"/>
              <a:ext cx="273" cy="164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268" name="Line 60"/>
            <p:cNvSpPr>
              <a:spLocks noChangeShapeType="1"/>
            </p:cNvSpPr>
            <p:nvPr/>
          </p:nvSpPr>
          <p:spPr bwMode="auto">
            <a:xfrm flipV="1">
              <a:off x="4408" y="1182"/>
              <a:ext cx="1" cy="32"/>
            </a:xfrm>
            <a:prstGeom prst="line">
              <a:avLst/>
            </a:prstGeom>
            <a:noFill/>
            <a:ln w="889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69" name="Group 61"/>
            <p:cNvGrpSpPr>
              <a:grpSpLocks/>
            </p:cNvGrpSpPr>
            <p:nvPr/>
          </p:nvGrpSpPr>
          <p:grpSpPr bwMode="auto">
            <a:xfrm>
              <a:off x="4134" y="1182"/>
              <a:ext cx="274" cy="197"/>
              <a:chOff x="4134" y="1182"/>
              <a:chExt cx="274" cy="197"/>
            </a:xfrm>
          </p:grpSpPr>
          <p:sp>
            <p:nvSpPr>
              <p:cNvPr id="94270" name="Line 62"/>
              <p:cNvSpPr>
                <a:spLocks noChangeShapeType="1"/>
              </p:cNvSpPr>
              <p:nvPr/>
            </p:nvSpPr>
            <p:spPr bwMode="auto">
              <a:xfrm flipV="1">
                <a:off x="4134" y="1182"/>
                <a:ext cx="274" cy="164"/>
              </a:xfrm>
              <a:prstGeom prst="line">
                <a:avLst/>
              </a:prstGeom>
              <a:noFill/>
              <a:ln w="889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1" name="Freeform 63"/>
              <p:cNvSpPr>
                <a:spLocks/>
              </p:cNvSpPr>
              <p:nvPr/>
            </p:nvSpPr>
            <p:spPr bwMode="auto">
              <a:xfrm>
                <a:off x="4134" y="1182"/>
                <a:ext cx="216" cy="180"/>
              </a:xfrm>
              <a:custGeom>
                <a:avLst/>
                <a:gdLst>
                  <a:gd name="T0" fmla="*/ 0 w 216"/>
                  <a:gd name="T1" fmla="*/ 180 h 180"/>
                  <a:gd name="T2" fmla="*/ 216 w 216"/>
                  <a:gd name="T3" fmla="*/ 114 h 180"/>
                  <a:gd name="T4" fmla="*/ 158 w 216"/>
                  <a:gd name="T5" fmla="*/ 0 h 180"/>
                  <a:gd name="T6" fmla="*/ 0 w 216"/>
                  <a:gd name="T7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0">
                    <a:moveTo>
                      <a:pt x="0" y="180"/>
                    </a:moveTo>
                    <a:lnTo>
                      <a:pt x="216" y="114"/>
                    </a:lnTo>
                    <a:lnTo>
                      <a:pt x="158" y="0"/>
                    </a:lnTo>
                    <a:lnTo>
                      <a:pt x="0" y="180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2" name="Freeform 64"/>
              <p:cNvSpPr>
                <a:spLocks/>
              </p:cNvSpPr>
              <p:nvPr/>
            </p:nvSpPr>
            <p:spPr bwMode="auto">
              <a:xfrm>
                <a:off x="4148" y="1198"/>
                <a:ext cx="216" cy="181"/>
              </a:xfrm>
              <a:custGeom>
                <a:avLst/>
                <a:gdLst>
                  <a:gd name="T0" fmla="*/ 0 w 216"/>
                  <a:gd name="T1" fmla="*/ 181 h 181"/>
                  <a:gd name="T2" fmla="*/ 216 w 216"/>
                  <a:gd name="T3" fmla="*/ 115 h 181"/>
                  <a:gd name="T4" fmla="*/ 159 w 216"/>
                  <a:gd name="T5" fmla="*/ 0 h 181"/>
                  <a:gd name="T6" fmla="*/ 0 w 216"/>
                  <a:gd name="T7" fmla="*/ 181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1">
                    <a:moveTo>
                      <a:pt x="0" y="181"/>
                    </a:moveTo>
                    <a:lnTo>
                      <a:pt x="216" y="115"/>
                    </a:lnTo>
                    <a:lnTo>
                      <a:pt x="159" y="0"/>
                    </a:lnTo>
                    <a:lnTo>
                      <a:pt x="0" y="181"/>
                    </a:lnTo>
                    <a:close/>
                  </a:path>
                </a:pathLst>
              </a:custGeom>
              <a:noFill/>
              <a:ln w="8890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3" name="Freeform 65"/>
              <p:cNvSpPr>
                <a:spLocks/>
              </p:cNvSpPr>
              <p:nvPr/>
            </p:nvSpPr>
            <p:spPr bwMode="auto">
              <a:xfrm>
                <a:off x="4134" y="1182"/>
                <a:ext cx="216" cy="180"/>
              </a:xfrm>
              <a:custGeom>
                <a:avLst/>
                <a:gdLst>
                  <a:gd name="T0" fmla="*/ 0 w 216"/>
                  <a:gd name="T1" fmla="*/ 180 h 180"/>
                  <a:gd name="T2" fmla="*/ 216 w 216"/>
                  <a:gd name="T3" fmla="*/ 114 h 180"/>
                  <a:gd name="T4" fmla="*/ 158 w 216"/>
                  <a:gd name="T5" fmla="*/ 0 h 180"/>
                  <a:gd name="T6" fmla="*/ 0 w 216"/>
                  <a:gd name="T7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" h="180">
                    <a:moveTo>
                      <a:pt x="0" y="180"/>
                    </a:moveTo>
                    <a:lnTo>
                      <a:pt x="216" y="114"/>
                    </a:lnTo>
                    <a:lnTo>
                      <a:pt x="158" y="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4274" name="Rectangle 66"/>
          <p:cNvSpPr>
            <a:spLocks noChangeArrowheads="1"/>
          </p:cNvSpPr>
          <p:nvPr/>
        </p:nvSpPr>
        <p:spPr bwMode="auto">
          <a:xfrm>
            <a:off x="6710363" y="3235325"/>
            <a:ext cx="5413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altLang="ja-JP" sz="1200" b="1">
                <a:solidFill>
                  <a:srgbClr val="000000"/>
                </a:solidFill>
                <a:latin typeface="Verdana" pitchFamily="34" charset="0"/>
                <a:ea typeface="MS Mincho" pitchFamily="49" charset="-128"/>
              </a:rPr>
              <a:t>Victim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94275" name="Group 67"/>
          <p:cNvGrpSpPr>
            <a:grpSpLocks/>
          </p:cNvGrpSpPr>
          <p:nvPr/>
        </p:nvGrpSpPr>
        <p:grpSpPr bwMode="auto">
          <a:xfrm>
            <a:off x="6499225" y="3121025"/>
            <a:ext cx="119063" cy="374650"/>
            <a:chOff x="7346" y="1313"/>
            <a:chExt cx="187" cy="591"/>
          </a:xfrm>
        </p:grpSpPr>
        <p:sp>
          <p:nvSpPr>
            <p:cNvPr id="94276" name="Freeform 68"/>
            <p:cNvSpPr>
              <a:spLocks/>
            </p:cNvSpPr>
            <p:nvPr/>
          </p:nvSpPr>
          <p:spPr bwMode="auto">
            <a:xfrm>
              <a:off x="7346" y="1379"/>
              <a:ext cx="130" cy="131"/>
            </a:xfrm>
            <a:custGeom>
              <a:avLst/>
              <a:gdLst>
                <a:gd name="T0" fmla="*/ 72 w 130"/>
                <a:gd name="T1" fmla="*/ 32 h 131"/>
                <a:gd name="T2" fmla="*/ 58 w 130"/>
                <a:gd name="T3" fmla="*/ 82 h 131"/>
                <a:gd name="T4" fmla="*/ 87 w 130"/>
                <a:gd name="T5" fmla="*/ 49 h 131"/>
                <a:gd name="T6" fmla="*/ 101 w 130"/>
                <a:gd name="T7" fmla="*/ 32 h 131"/>
                <a:gd name="T8" fmla="*/ 130 w 130"/>
                <a:gd name="T9" fmla="*/ 82 h 131"/>
                <a:gd name="T10" fmla="*/ 58 w 130"/>
                <a:gd name="T11" fmla="*/ 131 h 131"/>
                <a:gd name="T12" fmla="*/ 43 w 130"/>
                <a:gd name="T13" fmla="*/ 131 h 131"/>
                <a:gd name="T14" fmla="*/ 29 w 130"/>
                <a:gd name="T15" fmla="*/ 131 h 131"/>
                <a:gd name="T16" fmla="*/ 15 w 130"/>
                <a:gd name="T17" fmla="*/ 131 h 131"/>
                <a:gd name="T18" fmla="*/ 0 w 130"/>
                <a:gd name="T19" fmla="*/ 114 h 131"/>
                <a:gd name="T20" fmla="*/ 29 w 130"/>
                <a:gd name="T21" fmla="*/ 32 h 131"/>
                <a:gd name="T22" fmla="*/ 43 w 130"/>
                <a:gd name="T23" fmla="*/ 32 h 131"/>
                <a:gd name="T24" fmla="*/ 72 w 130"/>
                <a:gd name="T25" fmla="*/ 0 h 131"/>
                <a:gd name="T26" fmla="*/ 87 w 130"/>
                <a:gd name="T27" fmla="*/ 16 h 131"/>
                <a:gd name="T28" fmla="*/ 72 w 130"/>
                <a:gd name="T29" fmla="*/ 3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0" h="131">
                  <a:moveTo>
                    <a:pt x="72" y="32"/>
                  </a:moveTo>
                  <a:lnTo>
                    <a:pt x="58" y="82"/>
                  </a:lnTo>
                  <a:lnTo>
                    <a:pt x="87" y="49"/>
                  </a:lnTo>
                  <a:lnTo>
                    <a:pt x="101" y="32"/>
                  </a:lnTo>
                  <a:lnTo>
                    <a:pt x="130" y="82"/>
                  </a:lnTo>
                  <a:lnTo>
                    <a:pt x="58" y="131"/>
                  </a:lnTo>
                  <a:lnTo>
                    <a:pt x="43" y="131"/>
                  </a:lnTo>
                  <a:lnTo>
                    <a:pt x="29" y="131"/>
                  </a:lnTo>
                  <a:lnTo>
                    <a:pt x="15" y="131"/>
                  </a:lnTo>
                  <a:lnTo>
                    <a:pt x="0" y="114"/>
                  </a:lnTo>
                  <a:lnTo>
                    <a:pt x="29" y="32"/>
                  </a:lnTo>
                  <a:lnTo>
                    <a:pt x="43" y="32"/>
                  </a:lnTo>
                  <a:lnTo>
                    <a:pt x="72" y="0"/>
                  </a:lnTo>
                  <a:lnTo>
                    <a:pt x="87" y="16"/>
                  </a:lnTo>
                  <a:lnTo>
                    <a:pt x="72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77" name="Group 69"/>
            <p:cNvGrpSpPr>
              <a:grpSpLocks/>
            </p:cNvGrpSpPr>
            <p:nvPr/>
          </p:nvGrpSpPr>
          <p:grpSpPr bwMode="auto">
            <a:xfrm>
              <a:off x="7389" y="1313"/>
              <a:ext cx="116" cy="98"/>
              <a:chOff x="7389" y="1313"/>
              <a:chExt cx="116" cy="98"/>
            </a:xfrm>
          </p:grpSpPr>
          <p:sp>
            <p:nvSpPr>
              <p:cNvPr id="94278" name="Freeform 70"/>
              <p:cNvSpPr>
                <a:spLocks/>
              </p:cNvSpPr>
              <p:nvPr/>
            </p:nvSpPr>
            <p:spPr bwMode="auto">
              <a:xfrm>
                <a:off x="7389" y="1313"/>
                <a:ext cx="101" cy="82"/>
              </a:xfrm>
              <a:custGeom>
                <a:avLst/>
                <a:gdLst>
                  <a:gd name="T0" fmla="*/ 0 w 101"/>
                  <a:gd name="T1" fmla="*/ 66 h 82"/>
                  <a:gd name="T2" fmla="*/ 0 w 101"/>
                  <a:gd name="T3" fmla="*/ 82 h 82"/>
                  <a:gd name="T4" fmla="*/ 15 w 101"/>
                  <a:gd name="T5" fmla="*/ 82 h 82"/>
                  <a:gd name="T6" fmla="*/ 29 w 101"/>
                  <a:gd name="T7" fmla="*/ 66 h 82"/>
                  <a:gd name="T8" fmla="*/ 58 w 101"/>
                  <a:gd name="T9" fmla="*/ 33 h 82"/>
                  <a:gd name="T10" fmla="*/ 101 w 101"/>
                  <a:gd name="T11" fmla="*/ 0 h 82"/>
                  <a:gd name="T12" fmla="*/ 58 w 101"/>
                  <a:gd name="T13" fmla="*/ 33 h 82"/>
                  <a:gd name="T14" fmla="*/ 58 w 101"/>
                  <a:gd name="T15" fmla="*/ 16 h 82"/>
                  <a:gd name="T16" fmla="*/ 0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0" y="66"/>
                    </a:moveTo>
                    <a:lnTo>
                      <a:pt x="0" y="82"/>
                    </a:lnTo>
                    <a:lnTo>
                      <a:pt x="15" y="82"/>
                    </a:lnTo>
                    <a:lnTo>
                      <a:pt x="29" y="66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58" y="33"/>
                    </a:lnTo>
                    <a:lnTo>
                      <a:pt x="58" y="1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79" name="Freeform 71"/>
              <p:cNvSpPr>
                <a:spLocks/>
              </p:cNvSpPr>
              <p:nvPr/>
            </p:nvSpPr>
            <p:spPr bwMode="auto">
              <a:xfrm>
                <a:off x="7404" y="1329"/>
                <a:ext cx="101" cy="82"/>
              </a:xfrm>
              <a:custGeom>
                <a:avLst/>
                <a:gdLst>
                  <a:gd name="T0" fmla="*/ 0 w 101"/>
                  <a:gd name="T1" fmla="*/ 66 h 82"/>
                  <a:gd name="T2" fmla="*/ 0 w 101"/>
                  <a:gd name="T3" fmla="*/ 82 h 82"/>
                  <a:gd name="T4" fmla="*/ 14 w 101"/>
                  <a:gd name="T5" fmla="*/ 82 h 82"/>
                  <a:gd name="T6" fmla="*/ 29 w 101"/>
                  <a:gd name="T7" fmla="*/ 66 h 82"/>
                  <a:gd name="T8" fmla="*/ 57 w 101"/>
                  <a:gd name="T9" fmla="*/ 33 h 82"/>
                  <a:gd name="T10" fmla="*/ 101 w 101"/>
                  <a:gd name="T11" fmla="*/ 0 h 82"/>
                  <a:gd name="T12" fmla="*/ 57 w 101"/>
                  <a:gd name="T13" fmla="*/ 33 h 82"/>
                  <a:gd name="T14" fmla="*/ 57 w 101"/>
                  <a:gd name="T15" fmla="*/ 17 h 82"/>
                  <a:gd name="T16" fmla="*/ 0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0" y="66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29" y="66"/>
                    </a:lnTo>
                    <a:lnTo>
                      <a:pt x="57" y="33"/>
                    </a:lnTo>
                    <a:lnTo>
                      <a:pt x="101" y="0"/>
                    </a:lnTo>
                    <a:lnTo>
                      <a:pt x="57" y="33"/>
                    </a:lnTo>
                    <a:lnTo>
                      <a:pt x="57" y="17"/>
                    </a:lnTo>
                    <a:lnTo>
                      <a:pt x="0" y="66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80" name="Freeform 72"/>
            <p:cNvSpPr>
              <a:spLocks/>
            </p:cNvSpPr>
            <p:nvPr/>
          </p:nvSpPr>
          <p:spPr bwMode="auto">
            <a:xfrm>
              <a:off x="7346" y="1329"/>
              <a:ext cx="187" cy="575"/>
            </a:xfrm>
            <a:custGeom>
              <a:avLst/>
              <a:gdLst>
                <a:gd name="T0" fmla="*/ 43 w 187"/>
                <a:gd name="T1" fmla="*/ 17 h 575"/>
                <a:gd name="T2" fmla="*/ 58 w 187"/>
                <a:gd name="T3" fmla="*/ 0 h 575"/>
                <a:gd name="T4" fmla="*/ 72 w 187"/>
                <a:gd name="T5" fmla="*/ 0 h 575"/>
                <a:gd name="T6" fmla="*/ 87 w 187"/>
                <a:gd name="T7" fmla="*/ 0 h 575"/>
                <a:gd name="T8" fmla="*/ 101 w 187"/>
                <a:gd name="T9" fmla="*/ 0 h 575"/>
                <a:gd name="T10" fmla="*/ 115 w 187"/>
                <a:gd name="T11" fmla="*/ 0 h 575"/>
                <a:gd name="T12" fmla="*/ 130 w 187"/>
                <a:gd name="T13" fmla="*/ 17 h 575"/>
                <a:gd name="T14" fmla="*/ 130 w 187"/>
                <a:gd name="T15" fmla="*/ 33 h 575"/>
                <a:gd name="T16" fmla="*/ 115 w 187"/>
                <a:gd name="T17" fmla="*/ 50 h 575"/>
                <a:gd name="T18" fmla="*/ 130 w 187"/>
                <a:gd name="T19" fmla="*/ 50 h 575"/>
                <a:gd name="T20" fmla="*/ 130 w 187"/>
                <a:gd name="T21" fmla="*/ 66 h 575"/>
                <a:gd name="T22" fmla="*/ 173 w 187"/>
                <a:gd name="T23" fmla="*/ 82 h 575"/>
                <a:gd name="T24" fmla="*/ 187 w 187"/>
                <a:gd name="T25" fmla="*/ 132 h 575"/>
                <a:gd name="T26" fmla="*/ 187 w 187"/>
                <a:gd name="T27" fmla="*/ 164 h 575"/>
                <a:gd name="T28" fmla="*/ 187 w 187"/>
                <a:gd name="T29" fmla="*/ 197 h 575"/>
                <a:gd name="T30" fmla="*/ 173 w 187"/>
                <a:gd name="T31" fmla="*/ 230 h 575"/>
                <a:gd name="T32" fmla="*/ 187 w 187"/>
                <a:gd name="T33" fmla="*/ 296 h 575"/>
                <a:gd name="T34" fmla="*/ 159 w 187"/>
                <a:gd name="T35" fmla="*/ 329 h 575"/>
                <a:gd name="T36" fmla="*/ 159 w 187"/>
                <a:gd name="T37" fmla="*/ 411 h 575"/>
                <a:gd name="T38" fmla="*/ 159 w 187"/>
                <a:gd name="T39" fmla="*/ 427 h 575"/>
                <a:gd name="T40" fmla="*/ 159 w 187"/>
                <a:gd name="T41" fmla="*/ 558 h 575"/>
                <a:gd name="T42" fmla="*/ 144 w 187"/>
                <a:gd name="T43" fmla="*/ 558 h 575"/>
                <a:gd name="T44" fmla="*/ 130 w 187"/>
                <a:gd name="T45" fmla="*/ 558 h 575"/>
                <a:gd name="T46" fmla="*/ 115 w 187"/>
                <a:gd name="T47" fmla="*/ 575 h 575"/>
                <a:gd name="T48" fmla="*/ 101 w 187"/>
                <a:gd name="T49" fmla="*/ 575 h 575"/>
                <a:gd name="T50" fmla="*/ 72 w 187"/>
                <a:gd name="T51" fmla="*/ 575 h 575"/>
                <a:gd name="T52" fmla="*/ 58 w 187"/>
                <a:gd name="T53" fmla="*/ 575 h 575"/>
                <a:gd name="T54" fmla="*/ 43 w 187"/>
                <a:gd name="T55" fmla="*/ 575 h 575"/>
                <a:gd name="T56" fmla="*/ 15 w 187"/>
                <a:gd name="T57" fmla="*/ 575 h 575"/>
                <a:gd name="T58" fmla="*/ 0 w 187"/>
                <a:gd name="T59" fmla="*/ 575 h 575"/>
                <a:gd name="T60" fmla="*/ 0 w 187"/>
                <a:gd name="T61" fmla="*/ 558 h 575"/>
                <a:gd name="T62" fmla="*/ 29 w 187"/>
                <a:gd name="T63" fmla="*/ 558 h 575"/>
                <a:gd name="T64" fmla="*/ 43 w 187"/>
                <a:gd name="T65" fmla="*/ 542 h 575"/>
                <a:gd name="T66" fmla="*/ 43 w 187"/>
                <a:gd name="T67" fmla="*/ 476 h 575"/>
                <a:gd name="T68" fmla="*/ 58 w 187"/>
                <a:gd name="T69" fmla="*/ 411 h 575"/>
                <a:gd name="T70" fmla="*/ 43 w 187"/>
                <a:gd name="T71" fmla="*/ 394 h 575"/>
                <a:gd name="T72" fmla="*/ 58 w 187"/>
                <a:gd name="T73" fmla="*/ 345 h 575"/>
                <a:gd name="T74" fmla="*/ 58 w 187"/>
                <a:gd name="T75" fmla="*/ 279 h 575"/>
                <a:gd name="T76" fmla="*/ 58 w 187"/>
                <a:gd name="T77" fmla="*/ 263 h 575"/>
                <a:gd name="T78" fmla="*/ 58 w 187"/>
                <a:gd name="T79" fmla="*/ 230 h 575"/>
                <a:gd name="T80" fmla="*/ 58 w 187"/>
                <a:gd name="T81" fmla="*/ 214 h 575"/>
                <a:gd name="T82" fmla="*/ 58 w 187"/>
                <a:gd name="T83" fmla="*/ 197 h 575"/>
                <a:gd name="T84" fmla="*/ 58 w 187"/>
                <a:gd name="T85" fmla="*/ 181 h 575"/>
                <a:gd name="T86" fmla="*/ 72 w 187"/>
                <a:gd name="T87" fmla="*/ 115 h 575"/>
                <a:gd name="T88" fmla="*/ 72 w 187"/>
                <a:gd name="T89" fmla="*/ 99 h 575"/>
                <a:gd name="T90" fmla="*/ 87 w 187"/>
                <a:gd name="T91" fmla="*/ 99 h 575"/>
                <a:gd name="T92" fmla="*/ 87 w 187"/>
                <a:gd name="T93" fmla="*/ 82 h 575"/>
                <a:gd name="T94" fmla="*/ 87 w 187"/>
                <a:gd name="T95" fmla="*/ 66 h 575"/>
                <a:gd name="T96" fmla="*/ 72 w 187"/>
                <a:gd name="T97" fmla="*/ 66 h 575"/>
                <a:gd name="T98" fmla="*/ 58 w 187"/>
                <a:gd name="T99" fmla="*/ 66 h 575"/>
                <a:gd name="T100" fmla="*/ 58 w 187"/>
                <a:gd name="T101" fmla="*/ 50 h 575"/>
                <a:gd name="T102" fmla="*/ 58 w 187"/>
                <a:gd name="T103" fmla="*/ 33 h 575"/>
                <a:gd name="T104" fmla="*/ 58 w 187"/>
                <a:gd name="T105" fmla="*/ 17 h 575"/>
                <a:gd name="T106" fmla="*/ 43 w 187"/>
                <a:gd name="T107" fmla="*/ 17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87" h="575">
                  <a:moveTo>
                    <a:pt x="43" y="17"/>
                  </a:moveTo>
                  <a:lnTo>
                    <a:pt x="58" y="0"/>
                  </a:lnTo>
                  <a:lnTo>
                    <a:pt x="72" y="0"/>
                  </a:lnTo>
                  <a:lnTo>
                    <a:pt x="87" y="0"/>
                  </a:lnTo>
                  <a:lnTo>
                    <a:pt x="101" y="0"/>
                  </a:lnTo>
                  <a:lnTo>
                    <a:pt x="115" y="0"/>
                  </a:lnTo>
                  <a:lnTo>
                    <a:pt x="130" y="17"/>
                  </a:lnTo>
                  <a:lnTo>
                    <a:pt x="130" y="33"/>
                  </a:lnTo>
                  <a:lnTo>
                    <a:pt x="115" y="50"/>
                  </a:lnTo>
                  <a:lnTo>
                    <a:pt x="130" y="50"/>
                  </a:lnTo>
                  <a:lnTo>
                    <a:pt x="130" y="66"/>
                  </a:lnTo>
                  <a:lnTo>
                    <a:pt x="173" y="82"/>
                  </a:lnTo>
                  <a:lnTo>
                    <a:pt x="187" y="132"/>
                  </a:lnTo>
                  <a:lnTo>
                    <a:pt x="187" y="164"/>
                  </a:lnTo>
                  <a:lnTo>
                    <a:pt x="187" y="197"/>
                  </a:lnTo>
                  <a:lnTo>
                    <a:pt x="173" y="230"/>
                  </a:lnTo>
                  <a:lnTo>
                    <a:pt x="187" y="296"/>
                  </a:lnTo>
                  <a:lnTo>
                    <a:pt x="159" y="329"/>
                  </a:lnTo>
                  <a:lnTo>
                    <a:pt x="159" y="411"/>
                  </a:lnTo>
                  <a:lnTo>
                    <a:pt x="159" y="427"/>
                  </a:lnTo>
                  <a:lnTo>
                    <a:pt x="159" y="558"/>
                  </a:lnTo>
                  <a:lnTo>
                    <a:pt x="144" y="558"/>
                  </a:lnTo>
                  <a:lnTo>
                    <a:pt x="130" y="558"/>
                  </a:lnTo>
                  <a:lnTo>
                    <a:pt x="115" y="575"/>
                  </a:lnTo>
                  <a:lnTo>
                    <a:pt x="101" y="575"/>
                  </a:lnTo>
                  <a:lnTo>
                    <a:pt x="72" y="575"/>
                  </a:lnTo>
                  <a:lnTo>
                    <a:pt x="58" y="575"/>
                  </a:lnTo>
                  <a:lnTo>
                    <a:pt x="43" y="575"/>
                  </a:lnTo>
                  <a:lnTo>
                    <a:pt x="15" y="575"/>
                  </a:lnTo>
                  <a:lnTo>
                    <a:pt x="0" y="575"/>
                  </a:lnTo>
                  <a:lnTo>
                    <a:pt x="0" y="558"/>
                  </a:lnTo>
                  <a:lnTo>
                    <a:pt x="29" y="558"/>
                  </a:lnTo>
                  <a:lnTo>
                    <a:pt x="43" y="542"/>
                  </a:lnTo>
                  <a:lnTo>
                    <a:pt x="43" y="476"/>
                  </a:lnTo>
                  <a:lnTo>
                    <a:pt x="58" y="411"/>
                  </a:lnTo>
                  <a:lnTo>
                    <a:pt x="43" y="394"/>
                  </a:lnTo>
                  <a:lnTo>
                    <a:pt x="58" y="345"/>
                  </a:lnTo>
                  <a:lnTo>
                    <a:pt x="58" y="279"/>
                  </a:lnTo>
                  <a:lnTo>
                    <a:pt x="58" y="263"/>
                  </a:lnTo>
                  <a:lnTo>
                    <a:pt x="58" y="230"/>
                  </a:lnTo>
                  <a:lnTo>
                    <a:pt x="58" y="214"/>
                  </a:lnTo>
                  <a:lnTo>
                    <a:pt x="58" y="197"/>
                  </a:lnTo>
                  <a:lnTo>
                    <a:pt x="58" y="181"/>
                  </a:lnTo>
                  <a:lnTo>
                    <a:pt x="72" y="115"/>
                  </a:lnTo>
                  <a:lnTo>
                    <a:pt x="72" y="99"/>
                  </a:lnTo>
                  <a:lnTo>
                    <a:pt x="87" y="99"/>
                  </a:lnTo>
                  <a:lnTo>
                    <a:pt x="87" y="82"/>
                  </a:lnTo>
                  <a:lnTo>
                    <a:pt x="87" y="66"/>
                  </a:lnTo>
                  <a:lnTo>
                    <a:pt x="72" y="66"/>
                  </a:lnTo>
                  <a:lnTo>
                    <a:pt x="58" y="66"/>
                  </a:lnTo>
                  <a:lnTo>
                    <a:pt x="58" y="50"/>
                  </a:lnTo>
                  <a:lnTo>
                    <a:pt x="58" y="33"/>
                  </a:lnTo>
                  <a:lnTo>
                    <a:pt x="58" y="17"/>
                  </a:lnTo>
                  <a:lnTo>
                    <a:pt x="43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81" name="Group 73"/>
            <p:cNvGrpSpPr>
              <a:grpSpLocks/>
            </p:cNvGrpSpPr>
            <p:nvPr/>
          </p:nvGrpSpPr>
          <p:grpSpPr bwMode="auto">
            <a:xfrm>
              <a:off x="7389" y="1362"/>
              <a:ext cx="87" cy="181"/>
              <a:chOff x="7389" y="1362"/>
              <a:chExt cx="87" cy="181"/>
            </a:xfrm>
          </p:grpSpPr>
          <p:sp>
            <p:nvSpPr>
              <p:cNvPr id="94282" name="Freeform 74"/>
              <p:cNvSpPr>
                <a:spLocks/>
              </p:cNvSpPr>
              <p:nvPr/>
            </p:nvSpPr>
            <p:spPr bwMode="auto">
              <a:xfrm>
                <a:off x="7389" y="1362"/>
                <a:ext cx="72" cy="164"/>
              </a:xfrm>
              <a:custGeom>
                <a:avLst/>
                <a:gdLst>
                  <a:gd name="T0" fmla="*/ 58 w 72"/>
                  <a:gd name="T1" fmla="*/ 0 h 164"/>
                  <a:gd name="T2" fmla="*/ 72 w 72"/>
                  <a:gd name="T3" fmla="*/ 17 h 164"/>
                  <a:gd name="T4" fmla="*/ 29 w 72"/>
                  <a:gd name="T5" fmla="*/ 82 h 164"/>
                  <a:gd name="T6" fmla="*/ 15 w 72"/>
                  <a:gd name="T7" fmla="*/ 148 h 164"/>
                  <a:gd name="T8" fmla="*/ 44 w 72"/>
                  <a:gd name="T9" fmla="*/ 164 h 164"/>
                  <a:gd name="T10" fmla="*/ 0 w 72"/>
                  <a:gd name="T11" fmla="*/ 164 h 164"/>
                  <a:gd name="T12" fmla="*/ 0 w 72"/>
                  <a:gd name="T13" fmla="*/ 131 h 164"/>
                  <a:gd name="T14" fmla="*/ 15 w 72"/>
                  <a:gd name="T15" fmla="*/ 66 h 164"/>
                  <a:gd name="T16" fmla="*/ 29 w 72"/>
                  <a:gd name="T17" fmla="*/ 49 h 164"/>
                  <a:gd name="T18" fmla="*/ 29 w 72"/>
                  <a:gd name="T19" fmla="*/ 33 h 164"/>
                  <a:gd name="T20" fmla="*/ 58 w 72"/>
                  <a:gd name="T2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64">
                    <a:moveTo>
                      <a:pt x="58" y="0"/>
                    </a:moveTo>
                    <a:lnTo>
                      <a:pt x="72" y="17"/>
                    </a:lnTo>
                    <a:lnTo>
                      <a:pt x="29" y="82"/>
                    </a:lnTo>
                    <a:lnTo>
                      <a:pt x="15" y="148"/>
                    </a:lnTo>
                    <a:lnTo>
                      <a:pt x="44" y="164"/>
                    </a:lnTo>
                    <a:lnTo>
                      <a:pt x="0" y="164"/>
                    </a:lnTo>
                    <a:lnTo>
                      <a:pt x="0" y="131"/>
                    </a:lnTo>
                    <a:lnTo>
                      <a:pt x="15" y="66"/>
                    </a:lnTo>
                    <a:lnTo>
                      <a:pt x="29" y="49"/>
                    </a:lnTo>
                    <a:lnTo>
                      <a:pt x="29" y="33"/>
                    </a:lnTo>
                    <a:lnTo>
                      <a:pt x="58" y="0"/>
                    </a:lnTo>
                    <a:close/>
                  </a:path>
                </a:pathLst>
              </a:custGeom>
              <a:solidFill>
                <a:srgbClr val="000000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83" name="Freeform 75"/>
              <p:cNvSpPr>
                <a:spLocks/>
              </p:cNvSpPr>
              <p:nvPr/>
            </p:nvSpPr>
            <p:spPr bwMode="auto">
              <a:xfrm>
                <a:off x="7404" y="1379"/>
                <a:ext cx="72" cy="164"/>
              </a:xfrm>
              <a:custGeom>
                <a:avLst/>
                <a:gdLst>
                  <a:gd name="T0" fmla="*/ 57 w 72"/>
                  <a:gd name="T1" fmla="*/ 0 h 164"/>
                  <a:gd name="T2" fmla="*/ 72 w 72"/>
                  <a:gd name="T3" fmla="*/ 16 h 164"/>
                  <a:gd name="T4" fmla="*/ 29 w 72"/>
                  <a:gd name="T5" fmla="*/ 82 h 164"/>
                  <a:gd name="T6" fmla="*/ 14 w 72"/>
                  <a:gd name="T7" fmla="*/ 147 h 164"/>
                  <a:gd name="T8" fmla="*/ 43 w 72"/>
                  <a:gd name="T9" fmla="*/ 164 h 164"/>
                  <a:gd name="T10" fmla="*/ 0 w 72"/>
                  <a:gd name="T11" fmla="*/ 164 h 164"/>
                  <a:gd name="T12" fmla="*/ 0 w 72"/>
                  <a:gd name="T13" fmla="*/ 131 h 164"/>
                  <a:gd name="T14" fmla="*/ 14 w 72"/>
                  <a:gd name="T15" fmla="*/ 65 h 164"/>
                  <a:gd name="T16" fmla="*/ 29 w 72"/>
                  <a:gd name="T17" fmla="*/ 49 h 164"/>
                  <a:gd name="T18" fmla="*/ 29 w 72"/>
                  <a:gd name="T19" fmla="*/ 32 h 164"/>
                  <a:gd name="T20" fmla="*/ 57 w 72"/>
                  <a:gd name="T21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64">
                    <a:moveTo>
                      <a:pt x="57" y="0"/>
                    </a:moveTo>
                    <a:lnTo>
                      <a:pt x="72" y="16"/>
                    </a:lnTo>
                    <a:lnTo>
                      <a:pt x="29" y="82"/>
                    </a:lnTo>
                    <a:lnTo>
                      <a:pt x="14" y="147"/>
                    </a:lnTo>
                    <a:lnTo>
                      <a:pt x="43" y="164"/>
                    </a:lnTo>
                    <a:lnTo>
                      <a:pt x="0" y="164"/>
                    </a:lnTo>
                    <a:lnTo>
                      <a:pt x="0" y="131"/>
                    </a:lnTo>
                    <a:lnTo>
                      <a:pt x="14" y="65"/>
                    </a:lnTo>
                    <a:lnTo>
                      <a:pt x="29" y="49"/>
                    </a:lnTo>
                    <a:lnTo>
                      <a:pt x="29" y="32"/>
                    </a:lnTo>
                    <a:lnTo>
                      <a:pt x="57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84" name="Freeform 76"/>
            <p:cNvSpPr>
              <a:spLocks/>
            </p:cNvSpPr>
            <p:nvPr/>
          </p:nvSpPr>
          <p:spPr bwMode="auto">
            <a:xfrm>
              <a:off x="7389" y="1395"/>
              <a:ext cx="58" cy="131"/>
            </a:xfrm>
            <a:custGeom>
              <a:avLst/>
              <a:gdLst>
                <a:gd name="T0" fmla="*/ 44 w 58"/>
                <a:gd name="T1" fmla="*/ 0 h 131"/>
                <a:gd name="T2" fmla="*/ 58 w 58"/>
                <a:gd name="T3" fmla="*/ 16 h 131"/>
                <a:gd name="T4" fmla="*/ 44 w 58"/>
                <a:gd name="T5" fmla="*/ 33 h 131"/>
                <a:gd name="T6" fmla="*/ 15 w 58"/>
                <a:gd name="T7" fmla="*/ 115 h 131"/>
                <a:gd name="T8" fmla="*/ 15 w 58"/>
                <a:gd name="T9" fmla="*/ 131 h 131"/>
                <a:gd name="T10" fmla="*/ 0 w 58"/>
                <a:gd name="T11" fmla="*/ 115 h 131"/>
                <a:gd name="T12" fmla="*/ 29 w 58"/>
                <a:gd name="T13" fmla="*/ 49 h 131"/>
                <a:gd name="T14" fmla="*/ 44 w 58"/>
                <a:gd name="T15" fmla="*/ 33 h 131"/>
                <a:gd name="T16" fmla="*/ 44 w 58"/>
                <a:gd name="T17" fmla="*/ 16 h 131"/>
                <a:gd name="T18" fmla="*/ 44 w 58"/>
                <a:gd name="T19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" h="131">
                  <a:moveTo>
                    <a:pt x="44" y="0"/>
                  </a:moveTo>
                  <a:lnTo>
                    <a:pt x="58" y="16"/>
                  </a:lnTo>
                  <a:lnTo>
                    <a:pt x="44" y="33"/>
                  </a:lnTo>
                  <a:lnTo>
                    <a:pt x="15" y="115"/>
                  </a:lnTo>
                  <a:lnTo>
                    <a:pt x="15" y="131"/>
                  </a:lnTo>
                  <a:lnTo>
                    <a:pt x="0" y="115"/>
                  </a:lnTo>
                  <a:lnTo>
                    <a:pt x="29" y="49"/>
                  </a:lnTo>
                  <a:lnTo>
                    <a:pt x="44" y="33"/>
                  </a:lnTo>
                  <a:lnTo>
                    <a:pt x="44" y="16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4285" name="Group 77"/>
          <p:cNvGrpSpPr>
            <a:grpSpLocks/>
          </p:cNvGrpSpPr>
          <p:nvPr/>
        </p:nvGrpSpPr>
        <p:grpSpPr bwMode="auto">
          <a:xfrm>
            <a:off x="6407150" y="3473450"/>
            <a:ext cx="858838" cy="365125"/>
            <a:chOff x="7260" y="2085"/>
            <a:chExt cx="1354" cy="574"/>
          </a:xfrm>
        </p:grpSpPr>
        <p:sp>
          <p:nvSpPr>
            <p:cNvPr id="94286" name="Rectangle 78"/>
            <p:cNvSpPr>
              <a:spLocks noChangeArrowheads="1"/>
            </p:cNvSpPr>
            <p:nvPr/>
          </p:nvSpPr>
          <p:spPr bwMode="auto">
            <a:xfrm>
              <a:off x="7260" y="2085"/>
              <a:ext cx="1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  <p:sp>
          <p:nvSpPr>
            <p:cNvPr id="94287" name="Rectangle 79"/>
            <p:cNvSpPr>
              <a:spLocks noChangeArrowheads="1"/>
            </p:cNvSpPr>
            <p:nvPr/>
          </p:nvSpPr>
          <p:spPr bwMode="auto">
            <a:xfrm>
              <a:off x="7260" y="2347"/>
              <a:ext cx="1354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4288" name="Group 80"/>
          <p:cNvGrpSpPr>
            <a:grpSpLocks/>
          </p:cNvGrpSpPr>
          <p:nvPr/>
        </p:nvGrpSpPr>
        <p:grpSpPr bwMode="auto">
          <a:xfrm>
            <a:off x="6243638" y="3548063"/>
            <a:ext cx="127000" cy="374650"/>
            <a:chOff x="6943" y="1986"/>
            <a:chExt cx="201" cy="591"/>
          </a:xfrm>
        </p:grpSpPr>
        <p:sp>
          <p:nvSpPr>
            <p:cNvPr id="94289" name="Freeform 81"/>
            <p:cNvSpPr>
              <a:spLocks/>
            </p:cNvSpPr>
            <p:nvPr/>
          </p:nvSpPr>
          <p:spPr bwMode="auto">
            <a:xfrm>
              <a:off x="6957" y="2051"/>
              <a:ext cx="115" cy="148"/>
            </a:xfrm>
            <a:custGeom>
              <a:avLst/>
              <a:gdLst>
                <a:gd name="T0" fmla="*/ 58 w 115"/>
                <a:gd name="T1" fmla="*/ 33 h 148"/>
                <a:gd name="T2" fmla="*/ 58 w 115"/>
                <a:gd name="T3" fmla="*/ 50 h 148"/>
                <a:gd name="T4" fmla="*/ 43 w 115"/>
                <a:gd name="T5" fmla="*/ 82 h 148"/>
                <a:gd name="T6" fmla="*/ 58 w 115"/>
                <a:gd name="T7" fmla="*/ 82 h 148"/>
                <a:gd name="T8" fmla="*/ 72 w 115"/>
                <a:gd name="T9" fmla="*/ 66 h 148"/>
                <a:gd name="T10" fmla="*/ 101 w 115"/>
                <a:gd name="T11" fmla="*/ 33 h 148"/>
                <a:gd name="T12" fmla="*/ 115 w 115"/>
                <a:gd name="T13" fmla="*/ 82 h 148"/>
                <a:gd name="T14" fmla="*/ 58 w 115"/>
                <a:gd name="T15" fmla="*/ 132 h 148"/>
                <a:gd name="T16" fmla="*/ 29 w 115"/>
                <a:gd name="T17" fmla="*/ 148 h 148"/>
                <a:gd name="T18" fmla="*/ 15 w 115"/>
                <a:gd name="T19" fmla="*/ 148 h 148"/>
                <a:gd name="T20" fmla="*/ 0 w 115"/>
                <a:gd name="T21" fmla="*/ 132 h 148"/>
                <a:gd name="T22" fmla="*/ 0 w 115"/>
                <a:gd name="T23" fmla="*/ 115 h 148"/>
                <a:gd name="T24" fmla="*/ 29 w 115"/>
                <a:gd name="T25" fmla="*/ 33 h 148"/>
                <a:gd name="T26" fmla="*/ 43 w 115"/>
                <a:gd name="T27" fmla="*/ 33 h 148"/>
                <a:gd name="T28" fmla="*/ 58 w 115"/>
                <a:gd name="T29" fmla="*/ 0 h 148"/>
                <a:gd name="T30" fmla="*/ 72 w 115"/>
                <a:gd name="T31" fmla="*/ 17 h 148"/>
                <a:gd name="T32" fmla="*/ 58 w 115"/>
                <a:gd name="T33" fmla="*/ 33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5" h="148">
                  <a:moveTo>
                    <a:pt x="58" y="33"/>
                  </a:moveTo>
                  <a:lnTo>
                    <a:pt x="58" y="50"/>
                  </a:lnTo>
                  <a:lnTo>
                    <a:pt x="43" y="82"/>
                  </a:lnTo>
                  <a:lnTo>
                    <a:pt x="58" y="82"/>
                  </a:lnTo>
                  <a:lnTo>
                    <a:pt x="72" y="66"/>
                  </a:lnTo>
                  <a:lnTo>
                    <a:pt x="101" y="33"/>
                  </a:lnTo>
                  <a:lnTo>
                    <a:pt x="115" y="82"/>
                  </a:lnTo>
                  <a:lnTo>
                    <a:pt x="58" y="132"/>
                  </a:lnTo>
                  <a:lnTo>
                    <a:pt x="29" y="148"/>
                  </a:lnTo>
                  <a:lnTo>
                    <a:pt x="15" y="148"/>
                  </a:lnTo>
                  <a:lnTo>
                    <a:pt x="0" y="132"/>
                  </a:lnTo>
                  <a:lnTo>
                    <a:pt x="0" y="115"/>
                  </a:lnTo>
                  <a:lnTo>
                    <a:pt x="29" y="33"/>
                  </a:lnTo>
                  <a:lnTo>
                    <a:pt x="43" y="33"/>
                  </a:lnTo>
                  <a:lnTo>
                    <a:pt x="58" y="0"/>
                  </a:lnTo>
                  <a:lnTo>
                    <a:pt x="72" y="17"/>
                  </a:lnTo>
                  <a:lnTo>
                    <a:pt x="58" y="3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90" name="Group 82"/>
            <p:cNvGrpSpPr>
              <a:grpSpLocks/>
            </p:cNvGrpSpPr>
            <p:nvPr/>
          </p:nvGrpSpPr>
          <p:grpSpPr bwMode="auto">
            <a:xfrm>
              <a:off x="6986" y="1986"/>
              <a:ext cx="115" cy="98"/>
              <a:chOff x="6986" y="1986"/>
              <a:chExt cx="115" cy="98"/>
            </a:xfrm>
          </p:grpSpPr>
          <p:sp>
            <p:nvSpPr>
              <p:cNvPr id="94291" name="Freeform 83"/>
              <p:cNvSpPr>
                <a:spLocks/>
              </p:cNvSpPr>
              <p:nvPr/>
            </p:nvSpPr>
            <p:spPr bwMode="auto">
              <a:xfrm>
                <a:off x="6986" y="1986"/>
                <a:ext cx="101" cy="82"/>
              </a:xfrm>
              <a:custGeom>
                <a:avLst/>
                <a:gdLst>
                  <a:gd name="T0" fmla="*/ 14 w 101"/>
                  <a:gd name="T1" fmla="*/ 65 h 82"/>
                  <a:gd name="T2" fmla="*/ 0 w 101"/>
                  <a:gd name="T3" fmla="*/ 82 h 82"/>
                  <a:gd name="T4" fmla="*/ 14 w 101"/>
                  <a:gd name="T5" fmla="*/ 82 h 82"/>
                  <a:gd name="T6" fmla="*/ 29 w 101"/>
                  <a:gd name="T7" fmla="*/ 65 h 82"/>
                  <a:gd name="T8" fmla="*/ 58 w 101"/>
                  <a:gd name="T9" fmla="*/ 33 h 82"/>
                  <a:gd name="T10" fmla="*/ 101 w 101"/>
                  <a:gd name="T11" fmla="*/ 0 h 82"/>
                  <a:gd name="T12" fmla="*/ 72 w 101"/>
                  <a:gd name="T13" fmla="*/ 33 h 82"/>
                  <a:gd name="T14" fmla="*/ 58 w 101"/>
                  <a:gd name="T15" fmla="*/ 16 h 82"/>
                  <a:gd name="T16" fmla="*/ 14 w 101"/>
                  <a:gd name="T17" fmla="*/ 65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14" y="65"/>
                    </a:moveTo>
                    <a:lnTo>
                      <a:pt x="0" y="82"/>
                    </a:lnTo>
                    <a:lnTo>
                      <a:pt x="14" y="82"/>
                    </a:lnTo>
                    <a:lnTo>
                      <a:pt x="29" y="65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72" y="33"/>
                    </a:lnTo>
                    <a:lnTo>
                      <a:pt x="58" y="16"/>
                    </a:lnTo>
                    <a:lnTo>
                      <a:pt x="14" y="65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92" name="Freeform 84"/>
              <p:cNvSpPr>
                <a:spLocks/>
              </p:cNvSpPr>
              <p:nvPr/>
            </p:nvSpPr>
            <p:spPr bwMode="auto">
              <a:xfrm>
                <a:off x="7000" y="2002"/>
                <a:ext cx="101" cy="82"/>
              </a:xfrm>
              <a:custGeom>
                <a:avLst/>
                <a:gdLst>
                  <a:gd name="T0" fmla="*/ 15 w 101"/>
                  <a:gd name="T1" fmla="*/ 66 h 82"/>
                  <a:gd name="T2" fmla="*/ 0 w 101"/>
                  <a:gd name="T3" fmla="*/ 82 h 82"/>
                  <a:gd name="T4" fmla="*/ 15 w 101"/>
                  <a:gd name="T5" fmla="*/ 82 h 82"/>
                  <a:gd name="T6" fmla="*/ 29 w 101"/>
                  <a:gd name="T7" fmla="*/ 66 h 82"/>
                  <a:gd name="T8" fmla="*/ 58 w 101"/>
                  <a:gd name="T9" fmla="*/ 33 h 82"/>
                  <a:gd name="T10" fmla="*/ 101 w 101"/>
                  <a:gd name="T11" fmla="*/ 0 h 82"/>
                  <a:gd name="T12" fmla="*/ 72 w 101"/>
                  <a:gd name="T13" fmla="*/ 33 h 82"/>
                  <a:gd name="T14" fmla="*/ 58 w 101"/>
                  <a:gd name="T15" fmla="*/ 17 h 82"/>
                  <a:gd name="T16" fmla="*/ 15 w 101"/>
                  <a:gd name="T17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" h="82">
                    <a:moveTo>
                      <a:pt x="15" y="66"/>
                    </a:moveTo>
                    <a:lnTo>
                      <a:pt x="0" y="82"/>
                    </a:lnTo>
                    <a:lnTo>
                      <a:pt x="15" y="82"/>
                    </a:lnTo>
                    <a:lnTo>
                      <a:pt x="29" y="66"/>
                    </a:lnTo>
                    <a:lnTo>
                      <a:pt x="58" y="33"/>
                    </a:lnTo>
                    <a:lnTo>
                      <a:pt x="101" y="0"/>
                    </a:lnTo>
                    <a:lnTo>
                      <a:pt x="72" y="33"/>
                    </a:lnTo>
                    <a:lnTo>
                      <a:pt x="58" y="17"/>
                    </a:lnTo>
                    <a:lnTo>
                      <a:pt x="15" y="66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93" name="Freeform 85"/>
            <p:cNvSpPr>
              <a:spLocks/>
            </p:cNvSpPr>
            <p:nvPr/>
          </p:nvSpPr>
          <p:spPr bwMode="auto">
            <a:xfrm>
              <a:off x="6943" y="2002"/>
              <a:ext cx="201" cy="575"/>
            </a:xfrm>
            <a:custGeom>
              <a:avLst/>
              <a:gdLst>
                <a:gd name="T0" fmla="*/ 57 w 201"/>
                <a:gd name="T1" fmla="*/ 17 h 575"/>
                <a:gd name="T2" fmla="*/ 57 w 201"/>
                <a:gd name="T3" fmla="*/ 0 h 575"/>
                <a:gd name="T4" fmla="*/ 72 w 201"/>
                <a:gd name="T5" fmla="*/ 0 h 575"/>
                <a:gd name="T6" fmla="*/ 86 w 201"/>
                <a:gd name="T7" fmla="*/ 0 h 575"/>
                <a:gd name="T8" fmla="*/ 101 w 201"/>
                <a:gd name="T9" fmla="*/ 0 h 575"/>
                <a:gd name="T10" fmla="*/ 115 w 201"/>
                <a:gd name="T11" fmla="*/ 0 h 575"/>
                <a:gd name="T12" fmla="*/ 129 w 201"/>
                <a:gd name="T13" fmla="*/ 17 h 575"/>
                <a:gd name="T14" fmla="*/ 129 w 201"/>
                <a:gd name="T15" fmla="*/ 33 h 575"/>
                <a:gd name="T16" fmla="*/ 129 w 201"/>
                <a:gd name="T17" fmla="*/ 49 h 575"/>
                <a:gd name="T18" fmla="*/ 129 w 201"/>
                <a:gd name="T19" fmla="*/ 66 h 575"/>
                <a:gd name="T20" fmla="*/ 129 w 201"/>
                <a:gd name="T21" fmla="*/ 49 h 575"/>
                <a:gd name="T22" fmla="*/ 144 w 201"/>
                <a:gd name="T23" fmla="*/ 66 h 575"/>
                <a:gd name="T24" fmla="*/ 173 w 201"/>
                <a:gd name="T25" fmla="*/ 82 h 575"/>
                <a:gd name="T26" fmla="*/ 187 w 201"/>
                <a:gd name="T27" fmla="*/ 131 h 575"/>
                <a:gd name="T28" fmla="*/ 187 w 201"/>
                <a:gd name="T29" fmla="*/ 181 h 575"/>
                <a:gd name="T30" fmla="*/ 187 w 201"/>
                <a:gd name="T31" fmla="*/ 213 h 575"/>
                <a:gd name="T32" fmla="*/ 173 w 201"/>
                <a:gd name="T33" fmla="*/ 230 h 575"/>
                <a:gd name="T34" fmla="*/ 201 w 201"/>
                <a:gd name="T35" fmla="*/ 296 h 575"/>
                <a:gd name="T36" fmla="*/ 158 w 201"/>
                <a:gd name="T37" fmla="*/ 328 h 575"/>
                <a:gd name="T38" fmla="*/ 158 w 201"/>
                <a:gd name="T39" fmla="*/ 410 h 575"/>
                <a:gd name="T40" fmla="*/ 158 w 201"/>
                <a:gd name="T41" fmla="*/ 443 h 575"/>
                <a:gd name="T42" fmla="*/ 173 w 201"/>
                <a:gd name="T43" fmla="*/ 558 h 575"/>
                <a:gd name="T44" fmla="*/ 158 w 201"/>
                <a:gd name="T45" fmla="*/ 558 h 575"/>
                <a:gd name="T46" fmla="*/ 158 w 201"/>
                <a:gd name="T47" fmla="*/ 575 h 575"/>
                <a:gd name="T48" fmla="*/ 144 w 201"/>
                <a:gd name="T49" fmla="*/ 575 h 575"/>
                <a:gd name="T50" fmla="*/ 129 w 201"/>
                <a:gd name="T51" fmla="*/ 575 h 575"/>
                <a:gd name="T52" fmla="*/ 115 w 201"/>
                <a:gd name="T53" fmla="*/ 575 h 575"/>
                <a:gd name="T54" fmla="*/ 101 w 201"/>
                <a:gd name="T55" fmla="*/ 575 h 575"/>
                <a:gd name="T56" fmla="*/ 72 w 201"/>
                <a:gd name="T57" fmla="*/ 575 h 575"/>
                <a:gd name="T58" fmla="*/ 57 w 201"/>
                <a:gd name="T59" fmla="*/ 575 h 575"/>
                <a:gd name="T60" fmla="*/ 43 w 201"/>
                <a:gd name="T61" fmla="*/ 575 h 575"/>
                <a:gd name="T62" fmla="*/ 14 w 201"/>
                <a:gd name="T63" fmla="*/ 575 h 575"/>
                <a:gd name="T64" fmla="*/ 0 w 201"/>
                <a:gd name="T65" fmla="*/ 575 h 575"/>
                <a:gd name="T66" fmla="*/ 29 w 201"/>
                <a:gd name="T67" fmla="*/ 558 h 575"/>
                <a:gd name="T68" fmla="*/ 43 w 201"/>
                <a:gd name="T69" fmla="*/ 542 h 575"/>
                <a:gd name="T70" fmla="*/ 43 w 201"/>
                <a:gd name="T71" fmla="*/ 476 h 575"/>
                <a:gd name="T72" fmla="*/ 57 w 201"/>
                <a:gd name="T73" fmla="*/ 427 h 575"/>
                <a:gd name="T74" fmla="*/ 43 w 201"/>
                <a:gd name="T75" fmla="*/ 394 h 575"/>
                <a:gd name="T76" fmla="*/ 57 w 201"/>
                <a:gd name="T77" fmla="*/ 345 h 575"/>
                <a:gd name="T78" fmla="*/ 57 w 201"/>
                <a:gd name="T79" fmla="*/ 296 h 575"/>
                <a:gd name="T80" fmla="*/ 57 w 201"/>
                <a:gd name="T81" fmla="*/ 279 h 575"/>
                <a:gd name="T82" fmla="*/ 57 w 201"/>
                <a:gd name="T83" fmla="*/ 263 h 575"/>
                <a:gd name="T84" fmla="*/ 57 w 201"/>
                <a:gd name="T85" fmla="*/ 230 h 575"/>
                <a:gd name="T86" fmla="*/ 57 w 201"/>
                <a:gd name="T87" fmla="*/ 197 h 575"/>
                <a:gd name="T88" fmla="*/ 57 w 201"/>
                <a:gd name="T89" fmla="*/ 181 h 575"/>
                <a:gd name="T90" fmla="*/ 72 w 201"/>
                <a:gd name="T91" fmla="*/ 115 h 575"/>
                <a:gd name="T92" fmla="*/ 86 w 201"/>
                <a:gd name="T93" fmla="*/ 115 h 575"/>
                <a:gd name="T94" fmla="*/ 86 w 201"/>
                <a:gd name="T95" fmla="*/ 99 h 575"/>
                <a:gd name="T96" fmla="*/ 86 w 201"/>
                <a:gd name="T97" fmla="*/ 82 h 575"/>
                <a:gd name="T98" fmla="*/ 72 w 201"/>
                <a:gd name="T99" fmla="*/ 82 h 575"/>
                <a:gd name="T100" fmla="*/ 72 w 201"/>
                <a:gd name="T101" fmla="*/ 66 h 575"/>
                <a:gd name="T102" fmla="*/ 57 w 201"/>
                <a:gd name="T103" fmla="*/ 49 h 575"/>
                <a:gd name="T104" fmla="*/ 57 w 201"/>
                <a:gd name="T105" fmla="*/ 33 h 575"/>
                <a:gd name="T106" fmla="*/ 57 w 201"/>
                <a:gd name="T107" fmla="*/ 17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01" h="575">
                  <a:moveTo>
                    <a:pt x="57" y="17"/>
                  </a:moveTo>
                  <a:lnTo>
                    <a:pt x="57" y="0"/>
                  </a:lnTo>
                  <a:lnTo>
                    <a:pt x="72" y="0"/>
                  </a:lnTo>
                  <a:lnTo>
                    <a:pt x="86" y="0"/>
                  </a:lnTo>
                  <a:lnTo>
                    <a:pt x="101" y="0"/>
                  </a:lnTo>
                  <a:lnTo>
                    <a:pt x="115" y="0"/>
                  </a:lnTo>
                  <a:lnTo>
                    <a:pt x="129" y="17"/>
                  </a:lnTo>
                  <a:lnTo>
                    <a:pt x="129" y="33"/>
                  </a:lnTo>
                  <a:lnTo>
                    <a:pt x="129" y="49"/>
                  </a:lnTo>
                  <a:lnTo>
                    <a:pt x="129" y="66"/>
                  </a:lnTo>
                  <a:lnTo>
                    <a:pt x="129" y="49"/>
                  </a:lnTo>
                  <a:lnTo>
                    <a:pt x="144" y="66"/>
                  </a:lnTo>
                  <a:lnTo>
                    <a:pt x="173" y="82"/>
                  </a:lnTo>
                  <a:lnTo>
                    <a:pt x="187" y="131"/>
                  </a:lnTo>
                  <a:lnTo>
                    <a:pt x="187" y="181"/>
                  </a:lnTo>
                  <a:lnTo>
                    <a:pt x="187" y="213"/>
                  </a:lnTo>
                  <a:lnTo>
                    <a:pt x="173" y="230"/>
                  </a:lnTo>
                  <a:lnTo>
                    <a:pt x="201" y="296"/>
                  </a:lnTo>
                  <a:lnTo>
                    <a:pt x="158" y="328"/>
                  </a:lnTo>
                  <a:lnTo>
                    <a:pt x="158" y="410"/>
                  </a:lnTo>
                  <a:lnTo>
                    <a:pt x="158" y="443"/>
                  </a:lnTo>
                  <a:lnTo>
                    <a:pt x="173" y="558"/>
                  </a:lnTo>
                  <a:lnTo>
                    <a:pt x="158" y="558"/>
                  </a:lnTo>
                  <a:lnTo>
                    <a:pt x="158" y="575"/>
                  </a:lnTo>
                  <a:lnTo>
                    <a:pt x="144" y="575"/>
                  </a:lnTo>
                  <a:lnTo>
                    <a:pt x="129" y="575"/>
                  </a:lnTo>
                  <a:lnTo>
                    <a:pt x="115" y="575"/>
                  </a:lnTo>
                  <a:lnTo>
                    <a:pt x="101" y="575"/>
                  </a:lnTo>
                  <a:lnTo>
                    <a:pt x="72" y="575"/>
                  </a:lnTo>
                  <a:lnTo>
                    <a:pt x="57" y="575"/>
                  </a:lnTo>
                  <a:lnTo>
                    <a:pt x="43" y="575"/>
                  </a:lnTo>
                  <a:lnTo>
                    <a:pt x="14" y="575"/>
                  </a:lnTo>
                  <a:lnTo>
                    <a:pt x="0" y="575"/>
                  </a:lnTo>
                  <a:lnTo>
                    <a:pt x="29" y="558"/>
                  </a:lnTo>
                  <a:lnTo>
                    <a:pt x="43" y="542"/>
                  </a:lnTo>
                  <a:lnTo>
                    <a:pt x="43" y="476"/>
                  </a:lnTo>
                  <a:lnTo>
                    <a:pt x="57" y="427"/>
                  </a:lnTo>
                  <a:lnTo>
                    <a:pt x="43" y="394"/>
                  </a:lnTo>
                  <a:lnTo>
                    <a:pt x="57" y="345"/>
                  </a:lnTo>
                  <a:lnTo>
                    <a:pt x="57" y="296"/>
                  </a:lnTo>
                  <a:lnTo>
                    <a:pt x="57" y="279"/>
                  </a:lnTo>
                  <a:lnTo>
                    <a:pt x="57" y="263"/>
                  </a:lnTo>
                  <a:lnTo>
                    <a:pt x="57" y="230"/>
                  </a:lnTo>
                  <a:lnTo>
                    <a:pt x="57" y="197"/>
                  </a:lnTo>
                  <a:lnTo>
                    <a:pt x="57" y="181"/>
                  </a:lnTo>
                  <a:lnTo>
                    <a:pt x="72" y="115"/>
                  </a:lnTo>
                  <a:lnTo>
                    <a:pt x="86" y="115"/>
                  </a:lnTo>
                  <a:lnTo>
                    <a:pt x="86" y="99"/>
                  </a:lnTo>
                  <a:lnTo>
                    <a:pt x="86" y="82"/>
                  </a:lnTo>
                  <a:lnTo>
                    <a:pt x="72" y="82"/>
                  </a:lnTo>
                  <a:lnTo>
                    <a:pt x="72" y="66"/>
                  </a:lnTo>
                  <a:lnTo>
                    <a:pt x="57" y="49"/>
                  </a:lnTo>
                  <a:lnTo>
                    <a:pt x="57" y="33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4294" name="Group 86"/>
            <p:cNvGrpSpPr>
              <a:grpSpLocks/>
            </p:cNvGrpSpPr>
            <p:nvPr/>
          </p:nvGrpSpPr>
          <p:grpSpPr bwMode="auto">
            <a:xfrm>
              <a:off x="6986" y="2051"/>
              <a:ext cx="86" cy="164"/>
              <a:chOff x="6986" y="2051"/>
              <a:chExt cx="86" cy="164"/>
            </a:xfrm>
          </p:grpSpPr>
          <p:sp>
            <p:nvSpPr>
              <p:cNvPr id="94295" name="Freeform 87"/>
              <p:cNvSpPr>
                <a:spLocks/>
              </p:cNvSpPr>
              <p:nvPr/>
            </p:nvSpPr>
            <p:spPr bwMode="auto">
              <a:xfrm>
                <a:off x="6986" y="2051"/>
                <a:ext cx="72" cy="148"/>
              </a:xfrm>
              <a:custGeom>
                <a:avLst/>
                <a:gdLst>
                  <a:gd name="T0" fmla="*/ 72 w 72"/>
                  <a:gd name="T1" fmla="*/ 0 h 148"/>
                  <a:gd name="T2" fmla="*/ 29 w 72"/>
                  <a:gd name="T3" fmla="*/ 82 h 148"/>
                  <a:gd name="T4" fmla="*/ 29 w 72"/>
                  <a:gd name="T5" fmla="*/ 132 h 148"/>
                  <a:gd name="T6" fmla="*/ 43 w 72"/>
                  <a:gd name="T7" fmla="*/ 148 h 148"/>
                  <a:gd name="T8" fmla="*/ 0 w 72"/>
                  <a:gd name="T9" fmla="*/ 148 h 148"/>
                  <a:gd name="T10" fmla="*/ 0 w 72"/>
                  <a:gd name="T11" fmla="*/ 115 h 148"/>
                  <a:gd name="T12" fmla="*/ 14 w 72"/>
                  <a:gd name="T13" fmla="*/ 50 h 148"/>
                  <a:gd name="T14" fmla="*/ 29 w 72"/>
                  <a:gd name="T15" fmla="*/ 33 h 148"/>
                  <a:gd name="T16" fmla="*/ 43 w 72"/>
                  <a:gd name="T17" fmla="*/ 33 h 148"/>
                  <a:gd name="T18" fmla="*/ 29 w 72"/>
                  <a:gd name="T19" fmla="*/ 17 h 148"/>
                  <a:gd name="T20" fmla="*/ 72 w 72"/>
                  <a:gd name="T21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48">
                    <a:moveTo>
                      <a:pt x="72" y="0"/>
                    </a:moveTo>
                    <a:lnTo>
                      <a:pt x="29" y="82"/>
                    </a:lnTo>
                    <a:lnTo>
                      <a:pt x="29" y="132"/>
                    </a:lnTo>
                    <a:lnTo>
                      <a:pt x="43" y="148"/>
                    </a:lnTo>
                    <a:lnTo>
                      <a:pt x="0" y="148"/>
                    </a:lnTo>
                    <a:lnTo>
                      <a:pt x="0" y="115"/>
                    </a:lnTo>
                    <a:lnTo>
                      <a:pt x="14" y="50"/>
                    </a:lnTo>
                    <a:lnTo>
                      <a:pt x="29" y="33"/>
                    </a:lnTo>
                    <a:lnTo>
                      <a:pt x="43" y="33"/>
                    </a:lnTo>
                    <a:lnTo>
                      <a:pt x="29" y="17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4C83FF"/>
              </a:solidFill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296" name="Freeform 88"/>
              <p:cNvSpPr>
                <a:spLocks/>
              </p:cNvSpPr>
              <p:nvPr/>
            </p:nvSpPr>
            <p:spPr bwMode="auto">
              <a:xfrm>
                <a:off x="7000" y="2068"/>
                <a:ext cx="72" cy="147"/>
              </a:xfrm>
              <a:custGeom>
                <a:avLst/>
                <a:gdLst>
                  <a:gd name="T0" fmla="*/ 72 w 72"/>
                  <a:gd name="T1" fmla="*/ 0 h 147"/>
                  <a:gd name="T2" fmla="*/ 29 w 72"/>
                  <a:gd name="T3" fmla="*/ 82 h 147"/>
                  <a:gd name="T4" fmla="*/ 29 w 72"/>
                  <a:gd name="T5" fmla="*/ 131 h 147"/>
                  <a:gd name="T6" fmla="*/ 44 w 72"/>
                  <a:gd name="T7" fmla="*/ 147 h 147"/>
                  <a:gd name="T8" fmla="*/ 0 w 72"/>
                  <a:gd name="T9" fmla="*/ 147 h 147"/>
                  <a:gd name="T10" fmla="*/ 0 w 72"/>
                  <a:gd name="T11" fmla="*/ 115 h 147"/>
                  <a:gd name="T12" fmla="*/ 15 w 72"/>
                  <a:gd name="T13" fmla="*/ 49 h 147"/>
                  <a:gd name="T14" fmla="*/ 29 w 72"/>
                  <a:gd name="T15" fmla="*/ 33 h 147"/>
                  <a:gd name="T16" fmla="*/ 44 w 72"/>
                  <a:gd name="T17" fmla="*/ 33 h 147"/>
                  <a:gd name="T18" fmla="*/ 29 w 72"/>
                  <a:gd name="T19" fmla="*/ 16 h 147"/>
                  <a:gd name="T20" fmla="*/ 72 w 72"/>
                  <a:gd name="T21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47">
                    <a:moveTo>
                      <a:pt x="72" y="0"/>
                    </a:moveTo>
                    <a:lnTo>
                      <a:pt x="29" y="82"/>
                    </a:lnTo>
                    <a:lnTo>
                      <a:pt x="29" y="131"/>
                    </a:lnTo>
                    <a:lnTo>
                      <a:pt x="44" y="147"/>
                    </a:lnTo>
                    <a:lnTo>
                      <a:pt x="0" y="147"/>
                    </a:lnTo>
                    <a:lnTo>
                      <a:pt x="0" y="115"/>
                    </a:lnTo>
                    <a:lnTo>
                      <a:pt x="15" y="49"/>
                    </a:lnTo>
                    <a:lnTo>
                      <a:pt x="29" y="33"/>
                    </a:lnTo>
                    <a:lnTo>
                      <a:pt x="44" y="33"/>
                    </a:lnTo>
                    <a:lnTo>
                      <a:pt x="29" y="16"/>
                    </a:lnTo>
                    <a:lnTo>
                      <a:pt x="72" y="0"/>
                    </a:lnTo>
                    <a:close/>
                  </a:path>
                </a:pathLst>
              </a:custGeom>
              <a:noFill/>
              <a:ln w="8890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4297" name="Freeform 89"/>
            <p:cNvSpPr>
              <a:spLocks/>
            </p:cNvSpPr>
            <p:nvPr/>
          </p:nvSpPr>
          <p:spPr bwMode="auto">
            <a:xfrm>
              <a:off x="7000" y="2084"/>
              <a:ext cx="44" cy="115"/>
            </a:xfrm>
            <a:custGeom>
              <a:avLst/>
              <a:gdLst>
                <a:gd name="T0" fmla="*/ 29 w 44"/>
                <a:gd name="T1" fmla="*/ 0 h 115"/>
                <a:gd name="T2" fmla="*/ 44 w 44"/>
                <a:gd name="T3" fmla="*/ 0 h 115"/>
                <a:gd name="T4" fmla="*/ 29 w 44"/>
                <a:gd name="T5" fmla="*/ 17 h 115"/>
                <a:gd name="T6" fmla="*/ 0 w 44"/>
                <a:gd name="T7" fmla="*/ 115 h 115"/>
                <a:gd name="T8" fmla="*/ 0 w 44"/>
                <a:gd name="T9" fmla="*/ 99 h 115"/>
                <a:gd name="T10" fmla="*/ 15 w 44"/>
                <a:gd name="T11" fmla="*/ 33 h 115"/>
                <a:gd name="T12" fmla="*/ 29 w 44"/>
                <a:gd name="T13" fmla="*/ 17 h 115"/>
                <a:gd name="T14" fmla="*/ 29 w 44"/>
                <a:gd name="T1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5">
                  <a:moveTo>
                    <a:pt x="29" y="0"/>
                  </a:moveTo>
                  <a:lnTo>
                    <a:pt x="44" y="0"/>
                  </a:lnTo>
                  <a:lnTo>
                    <a:pt x="29" y="17"/>
                  </a:lnTo>
                  <a:lnTo>
                    <a:pt x="0" y="115"/>
                  </a:lnTo>
                  <a:lnTo>
                    <a:pt x="0" y="99"/>
                  </a:lnTo>
                  <a:lnTo>
                    <a:pt x="15" y="33"/>
                  </a:lnTo>
                  <a:lnTo>
                    <a:pt x="29" y="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4298" name="Line 90"/>
          <p:cNvSpPr>
            <a:spLocks noChangeShapeType="1"/>
          </p:cNvSpPr>
          <p:nvPr/>
        </p:nvSpPr>
        <p:spPr bwMode="auto">
          <a:xfrm>
            <a:off x="4356100" y="37163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299" name="Line 91"/>
          <p:cNvSpPr>
            <a:spLocks noChangeShapeType="1"/>
          </p:cNvSpPr>
          <p:nvPr/>
        </p:nvSpPr>
        <p:spPr bwMode="auto">
          <a:xfrm flipV="1">
            <a:off x="4356100" y="3789363"/>
            <a:ext cx="5762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300" name="Line 92"/>
          <p:cNvSpPr>
            <a:spLocks noChangeShapeType="1"/>
          </p:cNvSpPr>
          <p:nvPr/>
        </p:nvSpPr>
        <p:spPr bwMode="auto">
          <a:xfrm>
            <a:off x="4932363" y="35734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301" name="Line 93"/>
          <p:cNvSpPr>
            <a:spLocks noChangeShapeType="1"/>
          </p:cNvSpPr>
          <p:nvPr/>
        </p:nvSpPr>
        <p:spPr bwMode="auto">
          <a:xfrm flipH="1" flipV="1">
            <a:off x="4643438" y="3860800"/>
            <a:ext cx="2889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4302" name="Group 94"/>
          <p:cNvGrpSpPr>
            <a:grpSpLocks/>
          </p:cNvGrpSpPr>
          <p:nvPr/>
        </p:nvGrpSpPr>
        <p:grpSpPr bwMode="auto">
          <a:xfrm>
            <a:off x="4932363" y="3927475"/>
            <a:ext cx="4132262" cy="365125"/>
            <a:chOff x="7260" y="2085"/>
            <a:chExt cx="1722" cy="574"/>
          </a:xfrm>
        </p:grpSpPr>
        <p:sp>
          <p:nvSpPr>
            <p:cNvPr id="94303" name="Rectangle 95"/>
            <p:cNvSpPr>
              <a:spLocks noChangeArrowheads="1"/>
            </p:cNvSpPr>
            <p:nvPr/>
          </p:nvSpPr>
          <p:spPr bwMode="auto">
            <a:xfrm>
              <a:off x="7260" y="2085"/>
              <a:ext cx="1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  <p:sp>
          <p:nvSpPr>
            <p:cNvPr id="94304" name="Rectangle 96"/>
            <p:cNvSpPr>
              <a:spLocks noChangeArrowheads="1"/>
            </p:cNvSpPr>
            <p:nvPr/>
          </p:nvSpPr>
          <p:spPr bwMode="auto">
            <a:xfrm>
              <a:off x="7260" y="2347"/>
              <a:ext cx="1722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D</a:t>
              </a:r>
              <a:r>
                <a:rPr lang="en-US" altLang="ja-JP" sz="10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min</a:t>
              </a:r>
              <a:r>
                <a:rPr lang="en-US" altLang="ja-JP" sz="1200" b="1">
                  <a:solidFill>
                    <a:srgbClr val="000000"/>
                  </a:solidFill>
                  <a:latin typeface="Verdana" pitchFamily="34" charset="0"/>
                  <a:ea typeface="MS Mincho" pitchFamily="49" charset="-128"/>
                </a:rPr>
                <a:t>, or minimum frequency separation for D=0</a:t>
              </a:r>
              <a:endParaRPr lang="en-GB" sz="2400">
                <a:latin typeface="Verdana" pitchFamily="34" charset="0"/>
              </a:endParaRPr>
            </a:p>
          </p:txBody>
        </p:sp>
      </p:grpSp>
      <p:sp>
        <p:nvSpPr>
          <p:cNvPr id="94305" name="Rectangle 97"/>
          <p:cNvSpPr>
            <a:spLocks noChangeArrowheads="1"/>
          </p:cNvSpPr>
          <p:nvPr/>
        </p:nvSpPr>
        <p:spPr bwMode="auto">
          <a:xfrm>
            <a:off x="755650" y="4508500"/>
            <a:ext cx="77724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>
                <a:latin typeface="Verdana" pitchFamily="34" charset="0"/>
              </a:rPr>
              <a:t>However such worst-case assumption will not be permanent during normal operation and therefore sharing rules might be unnecessarily stringent – </a:t>
            </a:r>
            <a:r>
              <a:rPr lang="en-GB" b="1">
                <a:latin typeface="Verdana" pitchFamily="34" charset="0"/>
              </a:rPr>
              <a:t>spectrum use </a:t>
            </a:r>
            <a:r>
              <a:rPr lang="en-GB" b="1" u="sng">
                <a:latin typeface="Verdana" pitchFamily="34" charset="0"/>
              </a:rPr>
              <a:t>not</a:t>
            </a:r>
            <a:r>
              <a:rPr lang="en-GB" b="1">
                <a:latin typeface="Verdana" pitchFamily="34" charset="0"/>
              </a:rPr>
              <a:t> optimal!</a:t>
            </a:r>
          </a:p>
        </p:txBody>
      </p:sp>
      <p:sp>
        <p:nvSpPr>
          <p:cNvPr id="94306" name="Rectangle 98"/>
          <p:cNvSpPr>
            <a:spLocks noChangeArrowheads="1"/>
          </p:cNvSpPr>
          <p:nvPr/>
        </p:nvSpPr>
        <p:spPr bwMode="auto">
          <a:xfrm>
            <a:off x="711200" y="630238"/>
            <a:ext cx="64690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The MCL approach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6756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762000" y="1628775"/>
            <a:ext cx="7770813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>
                <a:latin typeface="Verdana" pitchFamily="34" charset="0"/>
              </a:rPr>
              <a:t>Repeated random generation of interferers and their parameters (activity, power, etc…)</a:t>
            </a: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395288" y="5013325"/>
            <a:ext cx="8208962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>
                <a:latin typeface="Verdana" pitchFamily="34" charset="0"/>
              </a:rPr>
              <a:t>After many trials, not only unfavourable, but also favourable cases will be accounted, the resulting rules will be more “fair” – </a:t>
            </a:r>
            <a:r>
              <a:rPr lang="en-GB" b="1">
                <a:latin typeface="Verdana" pitchFamily="34" charset="0"/>
              </a:rPr>
              <a:t>spectrum use optimal!</a:t>
            </a:r>
          </a:p>
        </p:txBody>
      </p:sp>
      <p:sp>
        <p:nvSpPr>
          <p:cNvPr id="96260" name="AutoShape 4"/>
          <p:cNvSpPr>
            <a:spLocks noChangeAspect="1" noChangeArrowheads="1" noTextEdit="1"/>
          </p:cNvSpPr>
          <p:nvPr/>
        </p:nvSpPr>
        <p:spPr bwMode="auto">
          <a:xfrm>
            <a:off x="1581150" y="2763838"/>
            <a:ext cx="52959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261" name="Group 5"/>
          <p:cNvGrpSpPr>
            <a:grpSpLocks/>
          </p:cNvGrpSpPr>
          <p:nvPr/>
        </p:nvGrpSpPr>
        <p:grpSpPr bwMode="auto">
          <a:xfrm>
            <a:off x="1763713" y="3357563"/>
            <a:ext cx="4692650" cy="1490662"/>
            <a:chOff x="1111" y="2115"/>
            <a:chExt cx="2956" cy="939"/>
          </a:xfrm>
        </p:grpSpPr>
        <p:sp>
          <p:nvSpPr>
            <p:cNvPr id="96262" name="Freeform 6"/>
            <p:cNvSpPr>
              <a:spLocks/>
            </p:cNvSpPr>
            <p:nvPr/>
          </p:nvSpPr>
          <p:spPr bwMode="auto">
            <a:xfrm>
              <a:off x="1111" y="2115"/>
              <a:ext cx="2956" cy="939"/>
            </a:xfrm>
            <a:custGeom>
              <a:avLst/>
              <a:gdLst>
                <a:gd name="T0" fmla="*/ 738 w 2956"/>
                <a:gd name="T1" fmla="*/ 0 h 939"/>
                <a:gd name="T2" fmla="*/ 0 w 2956"/>
                <a:gd name="T3" fmla="*/ 939 h 939"/>
                <a:gd name="T4" fmla="*/ 2218 w 2956"/>
                <a:gd name="T5" fmla="*/ 939 h 939"/>
                <a:gd name="T6" fmla="*/ 2956 w 2956"/>
                <a:gd name="T7" fmla="*/ 0 h 939"/>
                <a:gd name="T8" fmla="*/ 738 w 2956"/>
                <a:gd name="T9" fmla="*/ 0 h 939"/>
                <a:gd name="T10" fmla="*/ 749 w 2956"/>
                <a:gd name="T11" fmla="*/ 26 h 939"/>
                <a:gd name="T12" fmla="*/ 2904 w 2956"/>
                <a:gd name="T13" fmla="*/ 26 h 939"/>
                <a:gd name="T14" fmla="*/ 2207 w 2956"/>
                <a:gd name="T15" fmla="*/ 913 h 939"/>
                <a:gd name="T16" fmla="*/ 52 w 2956"/>
                <a:gd name="T17" fmla="*/ 913 h 939"/>
                <a:gd name="T18" fmla="*/ 749 w 2956"/>
                <a:gd name="T19" fmla="*/ 26 h 939"/>
                <a:gd name="T20" fmla="*/ 738 w 2956"/>
                <a:gd name="T21" fmla="*/ 0 h 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56" h="939">
                  <a:moveTo>
                    <a:pt x="738" y="0"/>
                  </a:moveTo>
                  <a:lnTo>
                    <a:pt x="0" y="939"/>
                  </a:lnTo>
                  <a:lnTo>
                    <a:pt x="2218" y="939"/>
                  </a:lnTo>
                  <a:lnTo>
                    <a:pt x="2956" y="0"/>
                  </a:lnTo>
                  <a:lnTo>
                    <a:pt x="738" y="0"/>
                  </a:lnTo>
                  <a:lnTo>
                    <a:pt x="749" y="26"/>
                  </a:lnTo>
                  <a:lnTo>
                    <a:pt x="2904" y="26"/>
                  </a:lnTo>
                  <a:lnTo>
                    <a:pt x="2207" y="913"/>
                  </a:lnTo>
                  <a:lnTo>
                    <a:pt x="52" y="913"/>
                  </a:lnTo>
                  <a:lnTo>
                    <a:pt x="749" y="26"/>
                  </a:lnTo>
                  <a:lnTo>
                    <a:pt x="738" y="0"/>
                  </a:ln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63" name="Freeform 7"/>
            <p:cNvSpPr>
              <a:spLocks/>
            </p:cNvSpPr>
            <p:nvPr/>
          </p:nvSpPr>
          <p:spPr bwMode="auto">
            <a:xfrm>
              <a:off x="1134" y="2128"/>
              <a:ext cx="2910" cy="913"/>
            </a:xfrm>
            <a:custGeom>
              <a:avLst/>
              <a:gdLst>
                <a:gd name="T0" fmla="*/ 720 w 2910"/>
                <a:gd name="T1" fmla="*/ 0 h 913"/>
                <a:gd name="T2" fmla="*/ 0 w 2910"/>
                <a:gd name="T3" fmla="*/ 913 h 913"/>
                <a:gd name="T4" fmla="*/ 2190 w 2910"/>
                <a:gd name="T5" fmla="*/ 913 h 913"/>
                <a:gd name="T6" fmla="*/ 2910 w 2910"/>
                <a:gd name="T7" fmla="*/ 0 h 913"/>
                <a:gd name="T8" fmla="*/ 720 w 2910"/>
                <a:gd name="T9" fmla="*/ 0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0" h="913">
                  <a:moveTo>
                    <a:pt x="720" y="0"/>
                  </a:moveTo>
                  <a:lnTo>
                    <a:pt x="0" y="913"/>
                  </a:lnTo>
                  <a:lnTo>
                    <a:pt x="2190" y="913"/>
                  </a:lnTo>
                  <a:lnTo>
                    <a:pt x="2910" y="0"/>
                  </a:lnTo>
                  <a:lnTo>
                    <a:pt x="72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64" name="Freeform 8"/>
            <p:cNvSpPr>
              <a:spLocks/>
            </p:cNvSpPr>
            <p:nvPr/>
          </p:nvSpPr>
          <p:spPr bwMode="auto">
            <a:xfrm>
              <a:off x="1140" y="2135"/>
              <a:ext cx="2910" cy="912"/>
            </a:xfrm>
            <a:custGeom>
              <a:avLst/>
              <a:gdLst>
                <a:gd name="T0" fmla="*/ 720 w 2910"/>
                <a:gd name="T1" fmla="*/ 0 h 912"/>
                <a:gd name="T2" fmla="*/ 0 w 2910"/>
                <a:gd name="T3" fmla="*/ 912 h 912"/>
                <a:gd name="T4" fmla="*/ 2189 w 2910"/>
                <a:gd name="T5" fmla="*/ 912 h 912"/>
                <a:gd name="T6" fmla="*/ 2910 w 2910"/>
                <a:gd name="T7" fmla="*/ 0 h 912"/>
                <a:gd name="T8" fmla="*/ 720 w 2910"/>
                <a:gd name="T9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10" h="912">
                  <a:moveTo>
                    <a:pt x="720" y="0"/>
                  </a:moveTo>
                  <a:lnTo>
                    <a:pt x="0" y="912"/>
                  </a:lnTo>
                  <a:lnTo>
                    <a:pt x="2189" y="912"/>
                  </a:lnTo>
                  <a:lnTo>
                    <a:pt x="2910" y="0"/>
                  </a:lnTo>
                  <a:lnTo>
                    <a:pt x="720" y="0"/>
                  </a:lnTo>
                  <a:close/>
                </a:path>
              </a:pathLst>
            </a:custGeom>
            <a:noFill/>
            <a:ln w="9525">
              <a:solidFill>
                <a:srgbClr val="0099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65" name="Group 9"/>
          <p:cNvGrpSpPr>
            <a:grpSpLocks/>
          </p:cNvGrpSpPr>
          <p:nvPr/>
        </p:nvGrpSpPr>
        <p:grpSpPr bwMode="auto">
          <a:xfrm>
            <a:off x="4022725" y="3441700"/>
            <a:ext cx="174625" cy="676275"/>
            <a:chOff x="2534" y="2168"/>
            <a:chExt cx="110" cy="426"/>
          </a:xfrm>
        </p:grpSpPr>
        <p:sp>
          <p:nvSpPr>
            <p:cNvPr id="96266" name="Freeform 10"/>
            <p:cNvSpPr>
              <a:spLocks/>
            </p:cNvSpPr>
            <p:nvPr/>
          </p:nvSpPr>
          <p:spPr bwMode="auto">
            <a:xfrm>
              <a:off x="2540" y="2214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2 h 98"/>
                <a:gd name="T4" fmla="*/ 29 w 69"/>
                <a:gd name="T5" fmla="*/ 59 h 98"/>
                <a:gd name="T6" fmla="*/ 29 w 69"/>
                <a:gd name="T7" fmla="*/ 52 h 98"/>
                <a:gd name="T8" fmla="*/ 40 w 69"/>
                <a:gd name="T9" fmla="*/ 39 h 98"/>
                <a:gd name="T10" fmla="*/ 58 w 69"/>
                <a:gd name="T11" fmla="*/ 19 h 98"/>
                <a:gd name="T12" fmla="*/ 69 w 69"/>
                <a:gd name="T13" fmla="*/ 59 h 98"/>
                <a:gd name="T14" fmla="*/ 29 w 69"/>
                <a:gd name="T15" fmla="*/ 92 h 98"/>
                <a:gd name="T16" fmla="*/ 17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78 h 98"/>
                <a:gd name="T24" fmla="*/ 17 w 69"/>
                <a:gd name="T25" fmla="*/ 26 h 98"/>
                <a:gd name="T26" fmla="*/ 23 w 69"/>
                <a:gd name="T27" fmla="*/ 19 h 98"/>
                <a:gd name="T28" fmla="*/ 35 w 69"/>
                <a:gd name="T29" fmla="*/ 0 h 98"/>
                <a:gd name="T30" fmla="*/ 40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2"/>
                  </a:lnTo>
                  <a:lnTo>
                    <a:pt x="29" y="59"/>
                  </a:lnTo>
                  <a:lnTo>
                    <a:pt x="29" y="52"/>
                  </a:lnTo>
                  <a:lnTo>
                    <a:pt x="40" y="39"/>
                  </a:lnTo>
                  <a:lnTo>
                    <a:pt x="58" y="19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8"/>
                  </a:lnTo>
                  <a:lnTo>
                    <a:pt x="17" y="26"/>
                  </a:lnTo>
                  <a:lnTo>
                    <a:pt x="23" y="19"/>
                  </a:lnTo>
                  <a:lnTo>
                    <a:pt x="35" y="0"/>
                  </a:lnTo>
                  <a:lnTo>
                    <a:pt x="40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67" name="Group 11"/>
            <p:cNvGrpSpPr>
              <a:grpSpLocks/>
            </p:cNvGrpSpPr>
            <p:nvPr/>
          </p:nvGrpSpPr>
          <p:grpSpPr bwMode="auto">
            <a:xfrm>
              <a:off x="2557" y="2168"/>
              <a:ext cx="70" cy="72"/>
              <a:chOff x="2557" y="2168"/>
              <a:chExt cx="70" cy="72"/>
            </a:xfrm>
          </p:grpSpPr>
          <p:sp>
            <p:nvSpPr>
              <p:cNvPr id="96268" name="Freeform 12"/>
              <p:cNvSpPr>
                <a:spLocks/>
              </p:cNvSpPr>
              <p:nvPr/>
            </p:nvSpPr>
            <p:spPr bwMode="auto">
              <a:xfrm>
                <a:off x="2557" y="2168"/>
                <a:ext cx="64" cy="65"/>
              </a:xfrm>
              <a:custGeom>
                <a:avLst/>
                <a:gdLst>
                  <a:gd name="T0" fmla="*/ 6 w 64"/>
                  <a:gd name="T1" fmla="*/ 46 h 65"/>
                  <a:gd name="T2" fmla="*/ 0 w 64"/>
                  <a:gd name="T3" fmla="*/ 59 h 65"/>
                  <a:gd name="T4" fmla="*/ 12 w 64"/>
                  <a:gd name="T5" fmla="*/ 65 h 65"/>
                  <a:gd name="T6" fmla="*/ 12 w 64"/>
                  <a:gd name="T7" fmla="*/ 59 h 65"/>
                  <a:gd name="T8" fmla="*/ 18 w 64"/>
                  <a:gd name="T9" fmla="*/ 46 h 65"/>
                  <a:gd name="T10" fmla="*/ 35 w 64"/>
                  <a:gd name="T11" fmla="*/ 26 h 65"/>
                  <a:gd name="T12" fmla="*/ 64 w 64"/>
                  <a:gd name="T13" fmla="*/ 0 h 65"/>
                  <a:gd name="T14" fmla="*/ 41 w 64"/>
                  <a:gd name="T15" fmla="*/ 26 h 65"/>
                  <a:gd name="T16" fmla="*/ 35 w 64"/>
                  <a:gd name="T17" fmla="*/ 13 h 65"/>
                  <a:gd name="T18" fmla="*/ 6 w 64"/>
                  <a:gd name="T19" fmla="*/ 46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5">
                    <a:moveTo>
                      <a:pt x="6" y="46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69" name="Freeform 13"/>
              <p:cNvSpPr>
                <a:spLocks/>
              </p:cNvSpPr>
              <p:nvPr/>
            </p:nvSpPr>
            <p:spPr bwMode="auto">
              <a:xfrm>
                <a:off x="2563" y="2174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7 w 64"/>
                  <a:gd name="T9" fmla="*/ 46 h 66"/>
                  <a:gd name="T10" fmla="*/ 35 w 64"/>
                  <a:gd name="T11" fmla="*/ 27 h 66"/>
                  <a:gd name="T12" fmla="*/ 64 w 64"/>
                  <a:gd name="T13" fmla="*/ 0 h 66"/>
                  <a:gd name="T14" fmla="*/ 41 w 64"/>
                  <a:gd name="T15" fmla="*/ 27 h 66"/>
                  <a:gd name="T16" fmla="*/ 35 w 64"/>
                  <a:gd name="T17" fmla="*/ 13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7"/>
                    </a:lnTo>
                    <a:lnTo>
                      <a:pt x="64" y="0"/>
                    </a:lnTo>
                    <a:lnTo>
                      <a:pt x="41" y="27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70" name="Freeform 14"/>
            <p:cNvSpPr>
              <a:spLocks/>
            </p:cNvSpPr>
            <p:nvPr/>
          </p:nvSpPr>
          <p:spPr bwMode="auto">
            <a:xfrm>
              <a:off x="2534" y="2174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7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7 h 420"/>
                <a:gd name="T12" fmla="*/ 75 w 110"/>
                <a:gd name="T13" fmla="*/ 13 h 420"/>
                <a:gd name="T14" fmla="*/ 75 w 110"/>
                <a:gd name="T15" fmla="*/ 27 h 420"/>
                <a:gd name="T16" fmla="*/ 70 w 110"/>
                <a:gd name="T17" fmla="*/ 40 h 420"/>
                <a:gd name="T18" fmla="*/ 70 w 110"/>
                <a:gd name="T19" fmla="*/ 46 h 420"/>
                <a:gd name="T20" fmla="*/ 70 w 110"/>
                <a:gd name="T21" fmla="*/ 40 h 420"/>
                <a:gd name="T22" fmla="*/ 75 w 110"/>
                <a:gd name="T23" fmla="*/ 46 h 420"/>
                <a:gd name="T24" fmla="*/ 75 w 110"/>
                <a:gd name="T25" fmla="*/ 53 h 420"/>
                <a:gd name="T26" fmla="*/ 93 w 110"/>
                <a:gd name="T27" fmla="*/ 66 h 420"/>
                <a:gd name="T28" fmla="*/ 98 w 110"/>
                <a:gd name="T29" fmla="*/ 66 h 420"/>
                <a:gd name="T30" fmla="*/ 104 w 110"/>
                <a:gd name="T31" fmla="*/ 99 h 420"/>
                <a:gd name="T32" fmla="*/ 104 w 110"/>
                <a:gd name="T33" fmla="*/ 132 h 420"/>
                <a:gd name="T34" fmla="*/ 104 w 110"/>
                <a:gd name="T35" fmla="*/ 151 h 420"/>
                <a:gd name="T36" fmla="*/ 98 w 110"/>
                <a:gd name="T37" fmla="*/ 171 h 420"/>
                <a:gd name="T38" fmla="*/ 110 w 110"/>
                <a:gd name="T39" fmla="*/ 217 h 420"/>
                <a:gd name="T40" fmla="*/ 93 w 110"/>
                <a:gd name="T41" fmla="*/ 237 h 420"/>
                <a:gd name="T42" fmla="*/ 87 w 110"/>
                <a:gd name="T43" fmla="*/ 296 h 420"/>
                <a:gd name="T44" fmla="*/ 87 w 110"/>
                <a:gd name="T45" fmla="*/ 315 h 420"/>
                <a:gd name="T46" fmla="*/ 93 w 110"/>
                <a:gd name="T47" fmla="*/ 401 h 420"/>
                <a:gd name="T48" fmla="*/ 93 w 110"/>
                <a:gd name="T49" fmla="*/ 407 h 420"/>
                <a:gd name="T50" fmla="*/ 87 w 110"/>
                <a:gd name="T51" fmla="*/ 407 h 420"/>
                <a:gd name="T52" fmla="*/ 81 w 110"/>
                <a:gd name="T53" fmla="*/ 414 h 420"/>
                <a:gd name="T54" fmla="*/ 75 w 110"/>
                <a:gd name="T55" fmla="*/ 407 h 420"/>
                <a:gd name="T56" fmla="*/ 70 w 110"/>
                <a:gd name="T57" fmla="*/ 414 h 420"/>
                <a:gd name="T58" fmla="*/ 58 w 110"/>
                <a:gd name="T59" fmla="*/ 414 h 420"/>
                <a:gd name="T60" fmla="*/ 52 w 110"/>
                <a:gd name="T61" fmla="*/ 420 h 420"/>
                <a:gd name="T62" fmla="*/ 41 w 110"/>
                <a:gd name="T63" fmla="*/ 420 h 420"/>
                <a:gd name="T64" fmla="*/ 35 w 110"/>
                <a:gd name="T65" fmla="*/ 414 h 420"/>
                <a:gd name="T66" fmla="*/ 29 w 110"/>
                <a:gd name="T67" fmla="*/ 420 h 420"/>
                <a:gd name="T68" fmla="*/ 6 w 110"/>
                <a:gd name="T69" fmla="*/ 420 h 420"/>
                <a:gd name="T70" fmla="*/ 0 w 110"/>
                <a:gd name="T71" fmla="*/ 420 h 420"/>
                <a:gd name="T72" fmla="*/ 0 w 110"/>
                <a:gd name="T73" fmla="*/ 414 h 420"/>
                <a:gd name="T74" fmla="*/ 18 w 110"/>
                <a:gd name="T75" fmla="*/ 407 h 420"/>
                <a:gd name="T76" fmla="*/ 23 w 110"/>
                <a:gd name="T77" fmla="*/ 394 h 420"/>
                <a:gd name="T78" fmla="*/ 29 w 110"/>
                <a:gd name="T79" fmla="*/ 348 h 420"/>
                <a:gd name="T80" fmla="*/ 29 w 110"/>
                <a:gd name="T81" fmla="*/ 302 h 420"/>
                <a:gd name="T82" fmla="*/ 29 w 110"/>
                <a:gd name="T83" fmla="*/ 289 h 420"/>
                <a:gd name="T84" fmla="*/ 29 w 110"/>
                <a:gd name="T85" fmla="*/ 250 h 420"/>
                <a:gd name="T86" fmla="*/ 35 w 110"/>
                <a:gd name="T87" fmla="*/ 210 h 420"/>
                <a:gd name="T88" fmla="*/ 35 w 110"/>
                <a:gd name="T89" fmla="*/ 197 h 420"/>
                <a:gd name="T90" fmla="*/ 35 w 110"/>
                <a:gd name="T91" fmla="*/ 191 h 420"/>
                <a:gd name="T92" fmla="*/ 35 w 110"/>
                <a:gd name="T93" fmla="*/ 171 h 420"/>
                <a:gd name="T94" fmla="*/ 35 w 110"/>
                <a:gd name="T95" fmla="*/ 164 h 420"/>
                <a:gd name="T96" fmla="*/ 35 w 110"/>
                <a:gd name="T97" fmla="*/ 151 h 420"/>
                <a:gd name="T98" fmla="*/ 35 w 110"/>
                <a:gd name="T99" fmla="*/ 138 h 420"/>
                <a:gd name="T100" fmla="*/ 41 w 110"/>
                <a:gd name="T101" fmla="*/ 86 h 420"/>
                <a:gd name="T102" fmla="*/ 46 w 110"/>
                <a:gd name="T103" fmla="*/ 79 h 420"/>
                <a:gd name="T104" fmla="*/ 46 w 110"/>
                <a:gd name="T105" fmla="*/ 72 h 420"/>
                <a:gd name="T106" fmla="*/ 52 w 110"/>
                <a:gd name="T107" fmla="*/ 59 h 420"/>
                <a:gd name="T108" fmla="*/ 41 w 110"/>
                <a:gd name="T109" fmla="*/ 59 h 420"/>
                <a:gd name="T110" fmla="*/ 41 w 110"/>
                <a:gd name="T111" fmla="*/ 53 h 420"/>
                <a:gd name="T112" fmla="*/ 35 w 110"/>
                <a:gd name="T113" fmla="*/ 53 h 420"/>
                <a:gd name="T114" fmla="*/ 35 w 110"/>
                <a:gd name="T115" fmla="*/ 46 h 420"/>
                <a:gd name="T116" fmla="*/ 35 w 110"/>
                <a:gd name="T117" fmla="*/ 33 h 420"/>
                <a:gd name="T118" fmla="*/ 35 w 110"/>
                <a:gd name="T119" fmla="*/ 20 h 420"/>
                <a:gd name="T120" fmla="*/ 29 w 110"/>
                <a:gd name="T121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7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7"/>
                  </a:lnTo>
                  <a:lnTo>
                    <a:pt x="70" y="40"/>
                  </a:lnTo>
                  <a:lnTo>
                    <a:pt x="70" y="46"/>
                  </a:lnTo>
                  <a:lnTo>
                    <a:pt x="70" y="40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32"/>
                  </a:lnTo>
                  <a:lnTo>
                    <a:pt x="104" y="151"/>
                  </a:lnTo>
                  <a:lnTo>
                    <a:pt x="98" y="171"/>
                  </a:lnTo>
                  <a:lnTo>
                    <a:pt x="110" y="217"/>
                  </a:lnTo>
                  <a:lnTo>
                    <a:pt x="93" y="237"/>
                  </a:lnTo>
                  <a:lnTo>
                    <a:pt x="87" y="296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14"/>
                  </a:lnTo>
                  <a:lnTo>
                    <a:pt x="75" y="407"/>
                  </a:lnTo>
                  <a:lnTo>
                    <a:pt x="70" y="414"/>
                  </a:lnTo>
                  <a:lnTo>
                    <a:pt x="58" y="414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14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8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71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8"/>
                  </a:lnTo>
                  <a:lnTo>
                    <a:pt x="41" y="86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35" y="33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71" name="Group 15"/>
            <p:cNvGrpSpPr>
              <a:grpSpLocks/>
            </p:cNvGrpSpPr>
            <p:nvPr/>
          </p:nvGrpSpPr>
          <p:grpSpPr bwMode="auto">
            <a:xfrm>
              <a:off x="2563" y="2214"/>
              <a:ext cx="46" cy="118"/>
              <a:chOff x="2563" y="2214"/>
              <a:chExt cx="46" cy="118"/>
            </a:xfrm>
          </p:grpSpPr>
          <p:sp>
            <p:nvSpPr>
              <p:cNvPr id="96272" name="Freeform 16"/>
              <p:cNvSpPr>
                <a:spLocks/>
              </p:cNvSpPr>
              <p:nvPr/>
            </p:nvSpPr>
            <p:spPr bwMode="auto">
              <a:xfrm>
                <a:off x="2563" y="2214"/>
                <a:ext cx="41" cy="111"/>
              </a:xfrm>
              <a:custGeom>
                <a:avLst/>
                <a:gdLst>
                  <a:gd name="T0" fmla="*/ 35 w 41"/>
                  <a:gd name="T1" fmla="*/ 0 h 111"/>
                  <a:gd name="T2" fmla="*/ 41 w 41"/>
                  <a:gd name="T3" fmla="*/ 6 h 111"/>
                  <a:gd name="T4" fmla="*/ 12 w 41"/>
                  <a:gd name="T5" fmla="*/ 59 h 111"/>
                  <a:gd name="T6" fmla="*/ 12 w 41"/>
                  <a:gd name="T7" fmla="*/ 98 h 111"/>
                  <a:gd name="T8" fmla="*/ 23 w 41"/>
                  <a:gd name="T9" fmla="*/ 111 h 111"/>
                  <a:gd name="T10" fmla="*/ 0 w 41"/>
                  <a:gd name="T11" fmla="*/ 111 h 111"/>
                  <a:gd name="T12" fmla="*/ 0 w 41"/>
                  <a:gd name="T13" fmla="*/ 85 h 111"/>
                  <a:gd name="T14" fmla="*/ 6 w 41"/>
                  <a:gd name="T15" fmla="*/ 46 h 111"/>
                  <a:gd name="T16" fmla="*/ 12 w 41"/>
                  <a:gd name="T17" fmla="*/ 32 h 111"/>
                  <a:gd name="T18" fmla="*/ 17 w 41"/>
                  <a:gd name="T19" fmla="*/ 26 h 111"/>
                  <a:gd name="T20" fmla="*/ 17 w 41"/>
                  <a:gd name="T21" fmla="*/ 13 h 111"/>
                  <a:gd name="T22" fmla="*/ 35 w 41"/>
                  <a:gd name="T2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1">
                    <a:moveTo>
                      <a:pt x="35" y="0"/>
                    </a:moveTo>
                    <a:lnTo>
                      <a:pt x="41" y="6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1"/>
                    </a:lnTo>
                    <a:lnTo>
                      <a:pt x="0" y="111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2" y="32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73" name="Freeform 17"/>
              <p:cNvSpPr>
                <a:spLocks/>
              </p:cNvSpPr>
              <p:nvPr/>
            </p:nvSpPr>
            <p:spPr bwMode="auto">
              <a:xfrm>
                <a:off x="2569" y="2220"/>
                <a:ext cx="40" cy="112"/>
              </a:xfrm>
              <a:custGeom>
                <a:avLst/>
                <a:gdLst>
                  <a:gd name="T0" fmla="*/ 35 w 40"/>
                  <a:gd name="T1" fmla="*/ 0 h 112"/>
                  <a:gd name="T2" fmla="*/ 40 w 40"/>
                  <a:gd name="T3" fmla="*/ 7 h 112"/>
                  <a:gd name="T4" fmla="*/ 11 w 40"/>
                  <a:gd name="T5" fmla="*/ 59 h 112"/>
                  <a:gd name="T6" fmla="*/ 11 w 40"/>
                  <a:gd name="T7" fmla="*/ 99 h 112"/>
                  <a:gd name="T8" fmla="*/ 23 w 40"/>
                  <a:gd name="T9" fmla="*/ 112 h 112"/>
                  <a:gd name="T10" fmla="*/ 0 w 40"/>
                  <a:gd name="T11" fmla="*/ 112 h 112"/>
                  <a:gd name="T12" fmla="*/ 0 w 40"/>
                  <a:gd name="T13" fmla="*/ 86 h 112"/>
                  <a:gd name="T14" fmla="*/ 6 w 40"/>
                  <a:gd name="T15" fmla="*/ 46 h 112"/>
                  <a:gd name="T16" fmla="*/ 11 w 40"/>
                  <a:gd name="T17" fmla="*/ 33 h 112"/>
                  <a:gd name="T18" fmla="*/ 17 w 40"/>
                  <a:gd name="T19" fmla="*/ 26 h 112"/>
                  <a:gd name="T20" fmla="*/ 17 w 40"/>
                  <a:gd name="T21" fmla="*/ 13 h 112"/>
                  <a:gd name="T22" fmla="*/ 35 w 40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2">
                    <a:moveTo>
                      <a:pt x="35" y="0"/>
                    </a:moveTo>
                    <a:lnTo>
                      <a:pt x="40" y="7"/>
                    </a:lnTo>
                    <a:lnTo>
                      <a:pt x="11" y="59"/>
                    </a:lnTo>
                    <a:lnTo>
                      <a:pt x="11" y="99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74" name="Freeform 18"/>
            <p:cNvSpPr>
              <a:spLocks/>
            </p:cNvSpPr>
            <p:nvPr/>
          </p:nvSpPr>
          <p:spPr bwMode="auto">
            <a:xfrm>
              <a:off x="2563" y="2233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2 w 29"/>
                <a:gd name="T11" fmla="*/ 33 h 79"/>
                <a:gd name="T12" fmla="*/ 17 w 29"/>
                <a:gd name="T13" fmla="*/ 27 h 79"/>
                <a:gd name="T14" fmla="*/ 17 w 29"/>
                <a:gd name="T15" fmla="*/ 13 h 79"/>
                <a:gd name="T16" fmla="*/ 23 w 29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2" y="33"/>
                  </a:lnTo>
                  <a:lnTo>
                    <a:pt x="17" y="27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75" name="Group 19"/>
          <p:cNvGrpSpPr>
            <a:grpSpLocks/>
          </p:cNvGrpSpPr>
          <p:nvPr/>
        </p:nvGrpSpPr>
        <p:grpSpPr bwMode="auto">
          <a:xfrm>
            <a:off x="2733675" y="3441700"/>
            <a:ext cx="165100" cy="676275"/>
            <a:chOff x="1722" y="2168"/>
            <a:chExt cx="104" cy="426"/>
          </a:xfrm>
        </p:grpSpPr>
        <p:sp>
          <p:nvSpPr>
            <p:cNvPr id="96276" name="Freeform 20"/>
            <p:cNvSpPr>
              <a:spLocks/>
            </p:cNvSpPr>
            <p:nvPr/>
          </p:nvSpPr>
          <p:spPr bwMode="auto">
            <a:xfrm>
              <a:off x="1728" y="2214"/>
              <a:ext cx="63" cy="98"/>
            </a:xfrm>
            <a:custGeom>
              <a:avLst/>
              <a:gdLst>
                <a:gd name="T0" fmla="*/ 34 w 63"/>
                <a:gd name="T1" fmla="*/ 26 h 98"/>
                <a:gd name="T2" fmla="*/ 34 w 63"/>
                <a:gd name="T3" fmla="*/ 32 h 98"/>
                <a:gd name="T4" fmla="*/ 29 w 63"/>
                <a:gd name="T5" fmla="*/ 59 h 98"/>
                <a:gd name="T6" fmla="*/ 29 w 63"/>
                <a:gd name="T7" fmla="*/ 52 h 98"/>
                <a:gd name="T8" fmla="*/ 40 w 63"/>
                <a:gd name="T9" fmla="*/ 39 h 98"/>
                <a:gd name="T10" fmla="*/ 52 w 63"/>
                <a:gd name="T11" fmla="*/ 19 h 98"/>
                <a:gd name="T12" fmla="*/ 63 w 63"/>
                <a:gd name="T13" fmla="*/ 59 h 98"/>
                <a:gd name="T14" fmla="*/ 29 w 63"/>
                <a:gd name="T15" fmla="*/ 92 h 98"/>
                <a:gd name="T16" fmla="*/ 17 w 63"/>
                <a:gd name="T17" fmla="*/ 98 h 98"/>
                <a:gd name="T18" fmla="*/ 5 w 63"/>
                <a:gd name="T19" fmla="*/ 98 h 98"/>
                <a:gd name="T20" fmla="*/ 0 w 63"/>
                <a:gd name="T21" fmla="*/ 92 h 98"/>
                <a:gd name="T22" fmla="*/ 0 w 63"/>
                <a:gd name="T23" fmla="*/ 78 h 98"/>
                <a:gd name="T24" fmla="*/ 11 w 63"/>
                <a:gd name="T25" fmla="*/ 26 h 98"/>
                <a:gd name="T26" fmla="*/ 17 w 63"/>
                <a:gd name="T27" fmla="*/ 26 h 98"/>
                <a:gd name="T28" fmla="*/ 17 w 63"/>
                <a:gd name="T29" fmla="*/ 19 h 98"/>
                <a:gd name="T30" fmla="*/ 23 w 63"/>
                <a:gd name="T31" fmla="*/ 19 h 98"/>
                <a:gd name="T32" fmla="*/ 34 w 63"/>
                <a:gd name="T33" fmla="*/ 0 h 98"/>
                <a:gd name="T34" fmla="*/ 40 w 63"/>
                <a:gd name="T35" fmla="*/ 13 h 98"/>
                <a:gd name="T36" fmla="*/ 34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34" y="26"/>
                  </a:moveTo>
                  <a:lnTo>
                    <a:pt x="34" y="32"/>
                  </a:lnTo>
                  <a:lnTo>
                    <a:pt x="29" y="59"/>
                  </a:lnTo>
                  <a:lnTo>
                    <a:pt x="29" y="52"/>
                  </a:lnTo>
                  <a:lnTo>
                    <a:pt x="40" y="39"/>
                  </a:lnTo>
                  <a:lnTo>
                    <a:pt x="52" y="19"/>
                  </a:lnTo>
                  <a:lnTo>
                    <a:pt x="63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5" y="98"/>
                  </a:lnTo>
                  <a:lnTo>
                    <a:pt x="0" y="92"/>
                  </a:lnTo>
                  <a:lnTo>
                    <a:pt x="0" y="78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9"/>
                  </a:lnTo>
                  <a:lnTo>
                    <a:pt x="23" y="19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7" name="Freeform 21"/>
            <p:cNvSpPr>
              <a:spLocks/>
            </p:cNvSpPr>
            <p:nvPr/>
          </p:nvSpPr>
          <p:spPr bwMode="auto">
            <a:xfrm>
              <a:off x="1745" y="2168"/>
              <a:ext cx="69" cy="78"/>
            </a:xfrm>
            <a:custGeom>
              <a:avLst/>
              <a:gdLst>
                <a:gd name="T0" fmla="*/ 12 w 69"/>
                <a:gd name="T1" fmla="*/ 52 h 78"/>
                <a:gd name="T2" fmla="*/ 0 w 69"/>
                <a:gd name="T3" fmla="*/ 72 h 78"/>
                <a:gd name="T4" fmla="*/ 12 w 69"/>
                <a:gd name="T5" fmla="*/ 78 h 78"/>
                <a:gd name="T6" fmla="*/ 17 w 69"/>
                <a:gd name="T7" fmla="*/ 72 h 78"/>
                <a:gd name="T8" fmla="*/ 17 w 69"/>
                <a:gd name="T9" fmla="*/ 52 h 78"/>
                <a:gd name="T10" fmla="*/ 40 w 69"/>
                <a:gd name="T11" fmla="*/ 33 h 78"/>
                <a:gd name="T12" fmla="*/ 69 w 69"/>
                <a:gd name="T13" fmla="*/ 0 h 78"/>
                <a:gd name="T14" fmla="*/ 46 w 69"/>
                <a:gd name="T15" fmla="*/ 33 h 78"/>
                <a:gd name="T16" fmla="*/ 35 w 69"/>
                <a:gd name="T17" fmla="*/ 19 h 78"/>
                <a:gd name="T18" fmla="*/ 12 w 69"/>
                <a:gd name="T19" fmla="*/ 52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8">
                  <a:moveTo>
                    <a:pt x="12" y="52"/>
                  </a:moveTo>
                  <a:lnTo>
                    <a:pt x="0" y="72"/>
                  </a:lnTo>
                  <a:lnTo>
                    <a:pt x="12" y="78"/>
                  </a:lnTo>
                  <a:lnTo>
                    <a:pt x="17" y="72"/>
                  </a:lnTo>
                  <a:lnTo>
                    <a:pt x="17" y="52"/>
                  </a:lnTo>
                  <a:lnTo>
                    <a:pt x="40" y="33"/>
                  </a:lnTo>
                  <a:lnTo>
                    <a:pt x="69" y="0"/>
                  </a:lnTo>
                  <a:lnTo>
                    <a:pt x="46" y="33"/>
                  </a:lnTo>
                  <a:lnTo>
                    <a:pt x="35" y="19"/>
                  </a:lnTo>
                  <a:lnTo>
                    <a:pt x="12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8" name="Freeform 22"/>
            <p:cNvSpPr>
              <a:spLocks/>
            </p:cNvSpPr>
            <p:nvPr/>
          </p:nvSpPr>
          <p:spPr bwMode="auto">
            <a:xfrm>
              <a:off x="1722" y="2174"/>
              <a:ext cx="104" cy="420"/>
            </a:xfrm>
            <a:custGeom>
              <a:avLst/>
              <a:gdLst>
                <a:gd name="T0" fmla="*/ 29 w 104"/>
                <a:gd name="T1" fmla="*/ 7 h 420"/>
                <a:gd name="T2" fmla="*/ 46 w 104"/>
                <a:gd name="T3" fmla="*/ 0 h 420"/>
                <a:gd name="T4" fmla="*/ 58 w 104"/>
                <a:gd name="T5" fmla="*/ 7 h 420"/>
                <a:gd name="T6" fmla="*/ 75 w 104"/>
                <a:gd name="T7" fmla="*/ 27 h 420"/>
                <a:gd name="T8" fmla="*/ 69 w 104"/>
                <a:gd name="T9" fmla="*/ 46 h 420"/>
                <a:gd name="T10" fmla="*/ 69 w 104"/>
                <a:gd name="T11" fmla="*/ 46 h 420"/>
                <a:gd name="T12" fmla="*/ 92 w 104"/>
                <a:gd name="T13" fmla="*/ 66 h 420"/>
                <a:gd name="T14" fmla="*/ 104 w 104"/>
                <a:gd name="T15" fmla="*/ 132 h 420"/>
                <a:gd name="T16" fmla="*/ 92 w 104"/>
                <a:gd name="T17" fmla="*/ 171 h 420"/>
                <a:gd name="T18" fmla="*/ 86 w 104"/>
                <a:gd name="T19" fmla="*/ 237 h 420"/>
                <a:gd name="T20" fmla="*/ 86 w 104"/>
                <a:gd name="T21" fmla="*/ 315 h 420"/>
                <a:gd name="T22" fmla="*/ 86 w 104"/>
                <a:gd name="T23" fmla="*/ 401 h 420"/>
                <a:gd name="T24" fmla="*/ 81 w 104"/>
                <a:gd name="T25" fmla="*/ 407 h 420"/>
                <a:gd name="T26" fmla="*/ 75 w 104"/>
                <a:gd name="T27" fmla="*/ 407 h 420"/>
                <a:gd name="T28" fmla="*/ 58 w 104"/>
                <a:gd name="T29" fmla="*/ 414 h 420"/>
                <a:gd name="T30" fmla="*/ 52 w 104"/>
                <a:gd name="T31" fmla="*/ 420 h 420"/>
                <a:gd name="T32" fmla="*/ 35 w 104"/>
                <a:gd name="T33" fmla="*/ 414 h 420"/>
                <a:gd name="T34" fmla="*/ 6 w 104"/>
                <a:gd name="T35" fmla="*/ 420 h 420"/>
                <a:gd name="T36" fmla="*/ 0 w 104"/>
                <a:gd name="T37" fmla="*/ 414 h 420"/>
                <a:gd name="T38" fmla="*/ 23 w 104"/>
                <a:gd name="T39" fmla="*/ 394 h 420"/>
                <a:gd name="T40" fmla="*/ 29 w 104"/>
                <a:gd name="T41" fmla="*/ 302 h 420"/>
                <a:gd name="T42" fmla="*/ 29 w 104"/>
                <a:gd name="T43" fmla="*/ 250 h 420"/>
                <a:gd name="T44" fmla="*/ 29 w 104"/>
                <a:gd name="T45" fmla="*/ 197 h 420"/>
                <a:gd name="T46" fmla="*/ 29 w 104"/>
                <a:gd name="T47" fmla="*/ 171 h 420"/>
                <a:gd name="T48" fmla="*/ 29 w 104"/>
                <a:gd name="T49" fmla="*/ 151 h 420"/>
                <a:gd name="T50" fmla="*/ 40 w 104"/>
                <a:gd name="T51" fmla="*/ 86 h 420"/>
                <a:gd name="T52" fmla="*/ 46 w 104"/>
                <a:gd name="T53" fmla="*/ 72 h 420"/>
                <a:gd name="T54" fmla="*/ 52 w 104"/>
                <a:gd name="T55" fmla="*/ 59 h 420"/>
                <a:gd name="T56" fmla="*/ 40 w 104"/>
                <a:gd name="T57" fmla="*/ 59 h 420"/>
                <a:gd name="T58" fmla="*/ 35 w 104"/>
                <a:gd name="T59" fmla="*/ 53 h 420"/>
                <a:gd name="T60" fmla="*/ 29 w 104"/>
                <a:gd name="T61" fmla="*/ 46 h 420"/>
                <a:gd name="T62" fmla="*/ 29 w 104"/>
                <a:gd name="T63" fmla="*/ 3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4" h="420">
                  <a:moveTo>
                    <a:pt x="29" y="20"/>
                  </a:moveTo>
                  <a:lnTo>
                    <a:pt x="29" y="7"/>
                  </a:lnTo>
                  <a:lnTo>
                    <a:pt x="40" y="7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8" y="7"/>
                  </a:lnTo>
                  <a:lnTo>
                    <a:pt x="69" y="13"/>
                  </a:lnTo>
                  <a:lnTo>
                    <a:pt x="75" y="27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75" y="53"/>
                  </a:lnTo>
                  <a:lnTo>
                    <a:pt x="92" y="66"/>
                  </a:lnTo>
                  <a:lnTo>
                    <a:pt x="98" y="99"/>
                  </a:lnTo>
                  <a:lnTo>
                    <a:pt x="104" y="132"/>
                  </a:lnTo>
                  <a:lnTo>
                    <a:pt x="98" y="151"/>
                  </a:lnTo>
                  <a:lnTo>
                    <a:pt x="92" y="171"/>
                  </a:lnTo>
                  <a:lnTo>
                    <a:pt x="104" y="217"/>
                  </a:lnTo>
                  <a:lnTo>
                    <a:pt x="86" y="237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86" y="401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14"/>
                  </a:lnTo>
                  <a:lnTo>
                    <a:pt x="75" y="407"/>
                  </a:lnTo>
                  <a:lnTo>
                    <a:pt x="63" y="414"/>
                  </a:lnTo>
                  <a:lnTo>
                    <a:pt x="58" y="414"/>
                  </a:lnTo>
                  <a:lnTo>
                    <a:pt x="52" y="414"/>
                  </a:lnTo>
                  <a:lnTo>
                    <a:pt x="52" y="420"/>
                  </a:lnTo>
                  <a:lnTo>
                    <a:pt x="35" y="420"/>
                  </a:lnTo>
                  <a:lnTo>
                    <a:pt x="35" y="414"/>
                  </a:lnTo>
                  <a:lnTo>
                    <a:pt x="23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7" y="407"/>
                  </a:lnTo>
                  <a:lnTo>
                    <a:pt x="23" y="394"/>
                  </a:lnTo>
                  <a:lnTo>
                    <a:pt x="23" y="348"/>
                  </a:lnTo>
                  <a:lnTo>
                    <a:pt x="29" y="302"/>
                  </a:lnTo>
                  <a:lnTo>
                    <a:pt x="23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29" y="197"/>
                  </a:lnTo>
                  <a:lnTo>
                    <a:pt x="29" y="191"/>
                  </a:lnTo>
                  <a:lnTo>
                    <a:pt x="29" y="171"/>
                  </a:lnTo>
                  <a:lnTo>
                    <a:pt x="29" y="164"/>
                  </a:lnTo>
                  <a:lnTo>
                    <a:pt x="29" y="151"/>
                  </a:lnTo>
                  <a:lnTo>
                    <a:pt x="29" y="138"/>
                  </a:lnTo>
                  <a:lnTo>
                    <a:pt x="40" y="86"/>
                  </a:lnTo>
                  <a:lnTo>
                    <a:pt x="40" y="79"/>
                  </a:lnTo>
                  <a:lnTo>
                    <a:pt x="46" y="72"/>
                  </a:lnTo>
                  <a:lnTo>
                    <a:pt x="46" y="59"/>
                  </a:lnTo>
                  <a:lnTo>
                    <a:pt x="52" y="59"/>
                  </a:lnTo>
                  <a:lnTo>
                    <a:pt x="46" y="59"/>
                  </a:lnTo>
                  <a:lnTo>
                    <a:pt x="40" y="59"/>
                  </a:lnTo>
                  <a:lnTo>
                    <a:pt x="35" y="59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29" y="46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79" name="Freeform 23"/>
            <p:cNvSpPr>
              <a:spLocks/>
            </p:cNvSpPr>
            <p:nvPr/>
          </p:nvSpPr>
          <p:spPr bwMode="auto">
            <a:xfrm>
              <a:off x="1751" y="2214"/>
              <a:ext cx="46" cy="124"/>
            </a:xfrm>
            <a:custGeom>
              <a:avLst/>
              <a:gdLst>
                <a:gd name="T0" fmla="*/ 40 w 46"/>
                <a:gd name="T1" fmla="*/ 0 h 124"/>
                <a:gd name="T2" fmla="*/ 46 w 46"/>
                <a:gd name="T3" fmla="*/ 6 h 124"/>
                <a:gd name="T4" fmla="*/ 17 w 46"/>
                <a:gd name="T5" fmla="*/ 65 h 124"/>
                <a:gd name="T6" fmla="*/ 11 w 46"/>
                <a:gd name="T7" fmla="*/ 105 h 124"/>
                <a:gd name="T8" fmla="*/ 23 w 46"/>
                <a:gd name="T9" fmla="*/ 118 h 124"/>
                <a:gd name="T10" fmla="*/ 0 w 46"/>
                <a:gd name="T11" fmla="*/ 124 h 124"/>
                <a:gd name="T12" fmla="*/ 0 w 46"/>
                <a:gd name="T13" fmla="*/ 92 h 124"/>
                <a:gd name="T14" fmla="*/ 11 w 46"/>
                <a:gd name="T15" fmla="*/ 52 h 124"/>
                <a:gd name="T16" fmla="*/ 17 w 46"/>
                <a:gd name="T17" fmla="*/ 32 h 124"/>
                <a:gd name="T18" fmla="*/ 23 w 46"/>
                <a:gd name="T19" fmla="*/ 26 h 124"/>
                <a:gd name="T20" fmla="*/ 23 w 46"/>
                <a:gd name="T21" fmla="*/ 19 h 124"/>
                <a:gd name="T22" fmla="*/ 40 w 46"/>
                <a:gd name="T23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4">
                  <a:moveTo>
                    <a:pt x="40" y="0"/>
                  </a:moveTo>
                  <a:lnTo>
                    <a:pt x="46" y="6"/>
                  </a:lnTo>
                  <a:lnTo>
                    <a:pt x="17" y="65"/>
                  </a:lnTo>
                  <a:lnTo>
                    <a:pt x="11" y="105"/>
                  </a:lnTo>
                  <a:lnTo>
                    <a:pt x="23" y="118"/>
                  </a:lnTo>
                  <a:lnTo>
                    <a:pt x="0" y="124"/>
                  </a:lnTo>
                  <a:lnTo>
                    <a:pt x="0" y="92"/>
                  </a:lnTo>
                  <a:lnTo>
                    <a:pt x="11" y="52"/>
                  </a:lnTo>
                  <a:lnTo>
                    <a:pt x="17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280" name="Freeform 24"/>
            <p:cNvSpPr>
              <a:spLocks/>
            </p:cNvSpPr>
            <p:nvPr/>
          </p:nvSpPr>
          <p:spPr bwMode="auto">
            <a:xfrm>
              <a:off x="1751" y="2233"/>
              <a:ext cx="23" cy="79"/>
            </a:xfrm>
            <a:custGeom>
              <a:avLst/>
              <a:gdLst>
                <a:gd name="T0" fmla="*/ 23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9 h 79"/>
                <a:gd name="T8" fmla="*/ 0 w 23"/>
                <a:gd name="T9" fmla="*/ 79 h 79"/>
                <a:gd name="T10" fmla="*/ 11 w 23"/>
                <a:gd name="T11" fmla="*/ 33 h 79"/>
                <a:gd name="T12" fmla="*/ 11 w 23"/>
                <a:gd name="T13" fmla="*/ 27 h 79"/>
                <a:gd name="T14" fmla="*/ 17 w 23"/>
                <a:gd name="T15" fmla="*/ 13 h 79"/>
                <a:gd name="T16" fmla="*/ 23 w 23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" h="79">
                  <a:moveTo>
                    <a:pt x="23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1" y="27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81" name="Group 25"/>
          <p:cNvGrpSpPr>
            <a:grpSpLocks/>
          </p:cNvGrpSpPr>
          <p:nvPr/>
        </p:nvGrpSpPr>
        <p:grpSpPr bwMode="auto">
          <a:xfrm>
            <a:off x="3446463" y="3900488"/>
            <a:ext cx="174625" cy="676275"/>
            <a:chOff x="2171" y="2457"/>
            <a:chExt cx="110" cy="426"/>
          </a:xfrm>
        </p:grpSpPr>
        <p:sp>
          <p:nvSpPr>
            <p:cNvPr id="96282" name="Freeform 26"/>
            <p:cNvSpPr>
              <a:spLocks/>
            </p:cNvSpPr>
            <p:nvPr/>
          </p:nvSpPr>
          <p:spPr bwMode="auto">
            <a:xfrm>
              <a:off x="2177" y="2502"/>
              <a:ext cx="69" cy="99"/>
            </a:xfrm>
            <a:custGeom>
              <a:avLst/>
              <a:gdLst>
                <a:gd name="T0" fmla="*/ 35 w 69"/>
                <a:gd name="T1" fmla="*/ 27 h 99"/>
                <a:gd name="T2" fmla="*/ 35 w 69"/>
                <a:gd name="T3" fmla="*/ 33 h 99"/>
                <a:gd name="T4" fmla="*/ 29 w 69"/>
                <a:gd name="T5" fmla="*/ 60 h 99"/>
                <a:gd name="T6" fmla="*/ 40 w 69"/>
                <a:gd name="T7" fmla="*/ 40 h 99"/>
                <a:gd name="T8" fmla="*/ 52 w 69"/>
                <a:gd name="T9" fmla="*/ 20 h 99"/>
                <a:gd name="T10" fmla="*/ 69 w 69"/>
                <a:gd name="T11" fmla="*/ 60 h 99"/>
                <a:gd name="T12" fmla="*/ 29 w 69"/>
                <a:gd name="T13" fmla="*/ 92 h 99"/>
                <a:gd name="T14" fmla="*/ 17 w 69"/>
                <a:gd name="T15" fmla="*/ 99 h 99"/>
                <a:gd name="T16" fmla="*/ 12 w 69"/>
                <a:gd name="T17" fmla="*/ 99 h 99"/>
                <a:gd name="T18" fmla="*/ 6 w 69"/>
                <a:gd name="T19" fmla="*/ 92 h 99"/>
                <a:gd name="T20" fmla="*/ 0 w 69"/>
                <a:gd name="T21" fmla="*/ 79 h 99"/>
                <a:gd name="T22" fmla="*/ 17 w 69"/>
                <a:gd name="T23" fmla="*/ 27 h 99"/>
                <a:gd name="T24" fmla="*/ 23 w 69"/>
                <a:gd name="T25" fmla="*/ 20 h 99"/>
                <a:gd name="T26" fmla="*/ 35 w 69"/>
                <a:gd name="T27" fmla="*/ 0 h 99"/>
                <a:gd name="T28" fmla="*/ 40 w 69"/>
                <a:gd name="T29" fmla="*/ 14 h 99"/>
                <a:gd name="T30" fmla="*/ 35 w 69"/>
                <a:gd name="T31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5" y="27"/>
                  </a:moveTo>
                  <a:lnTo>
                    <a:pt x="35" y="33"/>
                  </a:lnTo>
                  <a:lnTo>
                    <a:pt x="29" y="60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9" y="60"/>
                  </a:lnTo>
                  <a:lnTo>
                    <a:pt x="29" y="92"/>
                  </a:lnTo>
                  <a:lnTo>
                    <a:pt x="17" y="99"/>
                  </a:lnTo>
                  <a:lnTo>
                    <a:pt x="12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7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14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83" name="Group 27"/>
            <p:cNvGrpSpPr>
              <a:grpSpLocks/>
            </p:cNvGrpSpPr>
            <p:nvPr/>
          </p:nvGrpSpPr>
          <p:grpSpPr bwMode="auto">
            <a:xfrm>
              <a:off x="2194" y="2457"/>
              <a:ext cx="70" cy="72"/>
              <a:chOff x="2194" y="2457"/>
              <a:chExt cx="70" cy="72"/>
            </a:xfrm>
          </p:grpSpPr>
          <p:sp>
            <p:nvSpPr>
              <p:cNvPr id="96284" name="Freeform 28"/>
              <p:cNvSpPr>
                <a:spLocks/>
              </p:cNvSpPr>
              <p:nvPr/>
            </p:nvSpPr>
            <p:spPr bwMode="auto">
              <a:xfrm>
                <a:off x="2194" y="2457"/>
                <a:ext cx="64" cy="65"/>
              </a:xfrm>
              <a:custGeom>
                <a:avLst/>
                <a:gdLst>
                  <a:gd name="T0" fmla="*/ 6 w 64"/>
                  <a:gd name="T1" fmla="*/ 45 h 65"/>
                  <a:gd name="T2" fmla="*/ 0 w 64"/>
                  <a:gd name="T3" fmla="*/ 59 h 65"/>
                  <a:gd name="T4" fmla="*/ 12 w 64"/>
                  <a:gd name="T5" fmla="*/ 65 h 65"/>
                  <a:gd name="T6" fmla="*/ 12 w 64"/>
                  <a:gd name="T7" fmla="*/ 59 h 65"/>
                  <a:gd name="T8" fmla="*/ 18 w 64"/>
                  <a:gd name="T9" fmla="*/ 45 h 65"/>
                  <a:gd name="T10" fmla="*/ 35 w 64"/>
                  <a:gd name="T11" fmla="*/ 26 h 65"/>
                  <a:gd name="T12" fmla="*/ 64 w 64"/>
                  <a:gd name="T13" fmla="*/ 0 h 65"/>
                  <a:gd name="T14" fmla="*/ 41 w 64"/>
                  <a:gd name="T15" fmla="*/ 26 h 65"/>
                  <a:gd name="T16" fmla="*/ 35 w 64"/>
                  <a:gd name="T17" fmla="*/ 19 h 65"/>
                  <a:gd name="T18" fmla="*/ 6 w 64"/>
                  <a:gd name="T19" fmla="*/ 4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5">
                    <a:moveTo>
                      <a:pt x="6" y="45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8" y="45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9"/>
                    </a:lnTo>
                    <a:lnTo>
                      <a:pt x="6" y="45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85" name="Freeform 29"/>
              <p:cNvSpPr>
                <a:spLocks/>
              </p:cNvSpPr>
              <p:nvPr/>
            </p:nvSpPr>
            <p:spPr bwMode="auto">
              <a:xfrm>
                <a:off x="2200" y="2463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7 w 64"/>
                  <a:gd name="T9" fmla="*/ 46 h 66"/>
                  <a:gd name="T10" fmla="*/ 35 w 64"/>
                  <a:gd name="T11" fmla="*/ 26 h 66"/>
                  <a:gd name="T12" fmla="*/ 64 w 64"/>
                  <a:gd name="T13" fmla="*/ 0 h 66"/>
                  <a:gd name="T14" fmla="*/ 41 w 64"/>
                  <a:gd name="T15" fmla="*/ 26 h 66"/>
                  <a:gd name="T16" fmla="*/ 35 w 64"/>
                  <a:gd name="T17" fmla="*/ 20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20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86" name="Freeform 30"/>
            <p:cNvSpPr>
              <a:spLocks/>
            </p:cNvSpPr>
            <p:nvPr/>
          </p:nvSpPr>
          <p:spPr bwMode="auto">
            <a:xfrm>
              <a:off x="2171" y="2463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13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7 h 420"/>
                <a:gd name="T10" fmla="*/ 64 w 110"/>
                <a:gd name="T11" fmla="*/ 7 h 420"/>
                <a:gd name="T12" fmla="*/ 70 w 110"/>
                <a:gd name="T13" fmla="*/ 20 h 420"/>
                <a:gd name="T14" fmla="*/ 75 w 110"/>
                <a:gd name="T15" fmla="*/ 26 h 420"/>
                <a:gd name="T16" fmla="*/ 70 w 110"/>
                <a:gd name="T17" fmla="*/ 39 h 420"/>
                <a:gd name="T18" fmla="*/ 70 w 110"/>
                <a:gd name="T19" fmla="*/ 46 h 420"/>
                <a:gd name="T20" fmla="*/ 75 w 110"/>
                <a:gd name="T21" fmla="*/ 46 h 420"/>
                <a:gd name="T22" fmla="*/ 75 w 110"/>
                <a:gd name="T23" fmla="*/ 53 h 420"/>
                <a:gd name="T24" fmla="*/ 93 w 110"/>
                <a:gd name="T25" fmla="*/ 66 h 420"/>
                <a:gd name="T26" fmla="*/ 98 w 110"/>
                <a:gd name="T27" fmla="*/ 66 h 420"/>
                <a:gd name="T28" fmla="*/ 104 w 110"/>
                <a:gd name="T29" fmla="*/ 99 h 420"/>
                <a:gd name="T30" fmla="*/ 104 w 110"/>
                <a:gd name="T31" fmla="*/ 131 h 420"/>
                <a:gd name="T32" fmla="*/ 104 w 110"/>
                <a:gd name="T33" fmla="*/ 158 h 420"/>
                <a:gd name="T34" fmla="*/ 98 w 110"/>
                <a:gd name="T35" fmla="*/ 171 h 420"/>
                <a:gd name="T36" fmla="*/ 110 w 110"/>
                <a:gd name="T37" fmla="*/ 223 h 420"/>
                <a:gd name="T38" fmla="*/ 93 w 110"/>
                <a:gd name="T39" fmla="*/ 236 h 420"/>
                <a:gd name="T40" fmla="*/ 87 w 110"/>
                <a:gd name="T41" fmla="*/ 302 h 420"/>
                <a:gd name="T42" fmla="*/ 87 w 110"/>
                <a:gd name="T43" fmla="*/ 315 h 420"/>
                <a:gd name="T44" fmla="*/ 93 w 110"/>
                <a:gd name="T45" fmla="*/ 401 h 420"/>
                <a:gd name="T46" fmla="*/ 93 w 110"/>
                <a:gd name="T47" fmla="*/ 407 h 420"/>
                <a:gd name="T48" fmla="*/ 87 w 110"/>
                <a:gd name="T49" fmla="*/ 407 h 420"/>
                <a:gd name="T50" fmla="*/ 81 w 110"/>
                <a:gd name="T51" fmla="*/ 414 h 420"/>
                <a:gd name="T52" fmla="*/ 75 w 110"/>
                <a:gd name="T53" fmla="*/ 414 h 420"/>
                <a:gd name="T54" fmla="*/ 70 w 110"/>
                <a:gd name="T55" fmla="*/ 414 h 420"/>
                <a:gd name="T56" fmla="*/ 58 w 110"/>
                <a:gd name="T57" fmla="*/ 414 h 420"/>
                <a:gd name="T58" fmla="*/ 52 w 110"/>
                <a:gd name="T59" fmla="*/ 420 h 420"/>
                <a:gd name="T60" fmla="*/ 41 w 110"/>
                <a:gd name="T61" fmla="*/ 420 h 420"/>
                <a:gd name="T62" fmla="*/ 35 w 110"/>
                <a:gd name="T63" fmla="*/ 420 h 420"/>
                <a:gd name="T64" fmla="*/ 23 w 110"/>
                <a:gd name="T65" fmla="*/ 420 h 420"/>
                <a:gd name="T66" fmla="*/ 6 w 110"/>
                <a:gd name="T67" fmla="*/ 420 h 420"/>
                <a:gd name="T68" fmla="*/ 0 w 110"/>
                <a:gd name="T69" fmla="*/ 420 h 420"/>
                <a:gd name="T70" fmla="*/ 0 w 110"/>
                <a:gd name="T71" fmla="*/ 414 h 420"/>
                <a:gd name="T72" fmla="*/ 18 w 110"/>
                <a:gd name="T73" fmla="*/ 407 h 420"/>
                <a:gd name="T74" fmla="*/ 23 w 110"/>
                <a:gd name="T75" fmla="*/ 394 h 420"/>
                <a:gd name="T76" fmla="*/ 29 w 110"/>
                <a:gd name="T77" fmla="*/ 348 h 420"/>
                <a:gd name="T78" fmla="*/ 29 w 110"/>
                <a:gd name="T79" fmla="*/ 302 h 420"/>
                <a:gd name="T80" fmla="*/ 29 w 110"/>
                <a:gd name="T81" fmla="*/ 289 h 420"/>
                <a:gd name="T82" fmla="*/ 29 w 110"/>
                <a:gd name="T83" fmla="*/ 250 h 420"/>
                <a:gd name="T84" fmla="*/ 35 w 110"/>
                <a:gd name="T85" fmla="*/ 210 h 420"/>
                <a:gd name="T86" fmla="*/ 35 w 110"/>
                <a:gd name="T87" fmla="*/ 204 h 420"/>
                <a:gd name="T88" fmla="*/ 29 w 110"/>
                <a:gd name="T89" fmla="*/ 190 h 420"/>
                <a:gd name="T90" fmla="*/ 35 w 110"/>
                <a:gd name="T91" fmla="*/ 171 h 420"/>
                <a:gd name="T92" fmla="*/ 29 w 110"/>
                <a:gd name="T93" fmla="*/ 164 h 420"/>
                <a:gd name="T94" fmla="*/ 29 w 110"/>
                <a:gd name="T95" fmla="*/ 151 h 420"/>
                <a:gd name="T96" fmla="*/ 29 w 110"/>
                <a:gd name="T97" fmla="*/ 138 h 420"/>
                <a:gd name="T98" fmla="*/ 41 w 110"/>
                <a:gd name="T99" fmla="*/ 85 h 420"/>
                <a:gd name="T100" fmla="*/ 46 w 110"/>
                <a:gd name="T101" fmla="*/ 79 h 420"/>
                <a:gd name="T102" fmla="*/ 46 w 110"/>
                <a:gd name="T103" fmla="*/ 72 h 420"/>
                <a:gd name="T104" fmla="*/ 52 w 110"/>
                <a:gd name="T105" fmla="*/ 59 h 420"/>
                <a:gd name="T106" fmla="*/ 41 w 110"/>
                <a:gd name="T107" fmla="*/ 59 h 420"/>
                <a:gd name="T108" fmla="*/ 41 w 110"/>
                <a:gd name="T109" fmla="*/ 53 h 420"/>
                <a:gd name="T110" fmla="*/ 35 w 110"/>
                <a:gd name="T111" fmla="*/ 53 h 420"/>
                <a:gd name="T112" fmla="*/ 35 w 110"/>
                <a:gd name="T113" fmla="*/ 46 h 420"/>
                <a:gd name="T114" fmla="*/ 29 w 110"/>
                <a:gd name="T115" fmla="*/ 46 h 420"/>
                <a:gd name="T116" fmla="*/ 35 w 110"/>
                <a:gd name="T117" fmla="*/ 33 h 420"/>
                <a:gd name="T118" fmla="*/ 35 w 110"/>
                <a:gd name="T119" fmla="*/ 20 h 420"/>
                <a:gd name="T120" fmla="*/ 29 w 110"/>
                <a:gd name="T121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13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7"/>
                  </a:lnTo>
                  <a:lnTo>
                    <a:pt x="64" y="7"/>
                  </a:lnTo>
                  <a:lnTo>
                    <a:pt x="70" y="20"/>
                  </a:lnTo>
                  <a:lnTo>
                    <a:pt x="75" y="26"/>
                  </a:lnTo>
                  <a:lnTo>
                    <a:pt x="70" y="39"/>
                  </a:lnTo>
                  <a:lnTo>
                    <a:pt x="70" y="46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31"/>
                  </a:lnTo>
                  <a:lnTo>
                    <a:pt x="104" y="158"/>
                  </a:lnTo>
                  <a:lnTo>
                    <a:pt x="98" y="171"/>
                  </a:lnTo>
                  <a:lnTo>
                    <a:pt x="110" y="223"/>
                  </a:lnTo>
                  <a:lnTo>
                    <a:pt x="93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14"/>
                  </a:lnTo>
                  <a:lnTo>
                    <a:pt x="75" y="414"/>
                  </a:lnTo>
                  <a:lnTo>
                    <a:pt x="70" y="414"/>
                  </a:lnTo>
                  <a:lnTo>
                    <a:pt x="58" y="414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20"/>
                  </a:lnTo>
                  <a:lnTo>
                    <a:pt x="23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4"/>
                  </a:lnTo>
                  <a:lnTo>
                    <a:pt x="18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5" y="210"/>
                  </a:lnTo>
                  <a:lnTo>
                    <a:pt x="35" y="204"/>
                  </a:lnTo>
                  <a:lnTo>
                    <a:pt x="29" y="190"/>
                  </a:lnTo>
                  <a:lnTo>
                    <a:pt x="35" y="171"/>
                  </a:lnTo>
                  <a:lnTo>
                    <a:pt x="29" y="164"/>
                  </a:lnTo>
                  <a:lnTo>
                    <a:pt x="29" y="151"/>
                  </a:lnTo>
                  <a:lnTo>
                    <a:pt x="29" y="138"/>
                  </a:lnTo>
                  <a:lnTo>
                    <a:pt x="41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35" y="53"/>
                  </a:lnTo>
                  <a:lnTo>
                    <a:pt x="35" y="46"/>
                  </a:lnTo>
                  <a:lnTo>
                    <a:pt x="29" y="46"/>
                  </a:lnTo>
                  <a:lnTo>
                    <a:pt x="35" y="33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87" name="Group 31"/>
            <p:cNvGrpSpPr>
              <a:grpSpLocks/>
            </p:cNvGrpSpPr>
            <p:nvPr/>
          </p:nvGrpSpPr>
          <p:grpSpPr bwMode="auto">
            <a:xfrm>
              <a:off x="2200" y="2502"/>
              <a:ext cx="41" cy="119"/>
              <a:chOff x="2200" y="2502"/>
              <a:chExt cx="41" cy="119"/>
            </a:xfrm>
          </p:grpSpPr>
          <p:sp>
            <p:nvSpPr>
              <p:cNvPr id="96288" name="Freeform 32"/>
              <p:cNvSpPr>
                <a:spLocks/>
              </p:cNvSpPr>
              <p:nvPr/>
            </p:nvSpPr>
            <p:spPr bwMode="auto">
              <a:xfrm>
                <a:off x="2200" y="2502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2 w 35"/>
                  <a:gd name="T5" fmla="*/ 60 h 112"/>
                  <a:gd name="T6" fmla="*/ 12 w 35"/>
                  <a:gd name="T7" fmla="*/ 99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6 h 112"/>
                  <a:gd name="T14" fmla="*/ 6 w 35"/>
                  <a:gd name="T15" fmla="*/ 46 h 112"/>
                  <a:gd name="T16" fmla="*/ 12 w 35"/>
                  <a:gd name="T17" fmla="*/ 33 h 112"/>
                  <a:gd name="T18" fmla="*/ 17 w 35"/>
                  <a:gd name="T19" fmla="*/ 27 h 112"/>
                  <a:gd name="T20" fmla="*/ 17 w 35"/>
                  <a:gd name="T21" fmla="*/ 14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2" y="60"/>
                    </a:lnTo>
                    <a:lnTo>
                      <a:pt x="12" y="99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6" y="46"/>
                    </a:lnTo>
                    <a:lnTo>
                      <a:pt x="12" y="33"/>
                    </a:lnTo>
                    <a:lnTo>
                      <a:pt x="17" y="27"/>
                    </a:lnTo>
                    <a:lnTo>
                      <a:pt x="17" y="14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89" name="Freeform 33"/>
              <p:cNvSpPr>
                <a:spLocks/>
              </p:cNvSpPr>
              <p:nvPr/>
            </p:nvSpPr>
            <p:spPr bwMode="auto">
              <a:xfrm>
                <a:off x="2206" y="2509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1 w 35"/>
                  <a:gd name="T5" fmla="*/ 59 h 112"/>
                  <a:gd name="T6" fmla="*/ 11 w 35"/>
                  <a:gd name="T7" fmla="*/ 98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5 h 112"/>
                  <a:gd name="T14" fmla="*/ 6 w 35"/>
                  <a:gd name="T15" fmla="*/ 46 h 112"/>
                  <a:gd name="T16" fmla="*/ 11 w 35"/>
                  <a:gd name="T17" fmla="*/ 33 h 112"/>
                  <a:gd name="T18" fmla="*/ 17 w 35"/>
                  <a:gd name="T19" fmla="*/ 26 h 112"/>
                  <a:gd name="T20" fmla="*/ 17 w 35"/>
                  <a:gd name="T21" fmla="*/ 13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1" y="59"/>
                    </a:lnTo>
                    <a:lnTo>
                      <a:pt x="11" y="98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90" name="Freeform 34"/>
            <p:cNvSpPr>
              <a:spLocks/>
            </p:cNvSpPr>
            <p:nvPr/>
          </p:nvSpPr>
          <p:spPr bwMode="auto">
            <a:xfrm>
              <a:off x="2200" y="2522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2 w 29"/>
                <a:gd name="T11" fmla="*/ 33 h 79"/>
                <a:gd name="T12" fmla="*/ 17 w 29"/>
                <a:gd name="T13" fmla="*/ 26 h 79"/>
                <a:gd name="T14" fmla="*/ 17 w 29"/>
                <a:gd name="T15" fmla="*/ 13 h 79"/>
                <a:gd name="T16" fmla="*/ 23 w 29"/>
                <a:gd name="T1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2" y="33"/>
                  </a:lnTo>
                  <a:lnTo>
                    <a:pt x="17" y="26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291" name="Group 35"/>
          <p:cNvGrpSpPr>
            <a:grpSpLocks/>
          </p:cNvGrpSpPr>
          <p:nvPr/>
        </p:nvGrpSpPr>
        <p:grpSpPr bwMode="auto">
          <a:xfrm>
            <a:off x="5119688" y="4110038"/>
            <a:ext cx="173037" cy="687387"/>
            <a:chOff x="2961" y="2529"/>
            <a:chExt cx="109" cy="433"/>
          </a:xfrm>
        </p:grpSpPr>
        <p:sp>
          <p:nvSpPr>
            <p:cNvPr id="96292" name="Freeform 36"/>
            <p:cNvSpPr>
              <a:spLocks/>
            </p:cNvSpPr>
            <p:nvPr/>
          </p:nvSpPr>
          <p:spPr bwMode="auto">
            <a:xfrm>
              <a:off x="2972" y="2575"/>
              <a:ext cx="64" cy="98"/>
            </a:xfrm>
            <a:custGeom>
              <a:avLst/>
              <a:gdLst>
                <a:gd name="T0" fmla="*/ 29 w 64"/>
                <a:gd name="T1" fmla="*/ 26 h 98"/>
                <a:gd name="T2" fmla="*/ 35 w 64"/>
                <a:gd name="T3" fmla="*/ 32 h 98"/>
                <a:gd name="T4" fmla="*/ 23 w 64"/>
                <a:gd name="T5" fmla="*/ 59 h 98"/>
                <a:gd name="T6" fmla="*/ 29 w 64"/>
                <a:gd name="T7" fmla="*/ 59 h 98"/>
                <a:gd name="T8" fmla="*/ 35 w 64"/>
                <a:gd name="T9" fmla="*/ 46 h 98"/>
                <a:gd name="T10" fmla="*/ 52 w 64"/>
                <a:gd name="T11" fmla="*/ 26 h 98"/>
                <a:gd name="T12" fmla="*/ 64 w 64"/>
                <a:gd name="T13" fmla="*/ 59 h 98"/>
                <a:gd name="T14" fmla="*/ 29 w 64"/>
                <a:gd name="T15" fmla="*/ 92 h 98"/>
                <a:gd name="T16" fmla="*/ 18 w 64"/>
                <a:gd name="T17" fmla="*/ 98 h 98"/>
                <a:gd name="T18" fmla="*/ 6 w 64"/>
                <a:gd name="T19" fmla="*/ 98 h 98"/>
                <a:gd name="T20" fmla="*/ 0 w 64"/>
                <a:gd name="T21" fmla="*/ 92 h 98"/>
                <a:gd name="T22" fmla="*/ 0 w 64"/>
                <a:gd name="T23" fmla="*/ 85 h 98"/>
                <a:gd name="T24" fmla="*/ 12 w 64"/>
                <a:gd name="T25" fmla="*/ 32 h 98"/>
                <a:gd name="T26" fmla="*/ 18 w 64"/>
                <a:gd name="T27" fmla="*/ 32 h 98"/>
                <a:gd name="T28" fmla="*/ 18 w 64"/>
                <a:gd name="T29" fmla="*/ 26 h 98"/>
                <a:gd name="T30" fmla="*/ 23 w 64"/>
                <a:gd name="T31" fmla="*/ 26 h 98"/>
                <a:gd name="T32" fmla="*/ 35 w 64"/>
                <a:gd name="T33" fmla="*/ 0 h 98"/>
                <a:gd name="T34" fmla="*/ 41 w 64"/>
                <a:gd name="T35" fmla="*/ 13 h 98"/>
                <a:gd name="T36" fmla="*/ 29 w 64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4" h="98">
                  <a:moveTo>
                    <a:pt x="29" y="26"/>
                  </a:moveTo>
                  <a:lnTo>
                    <a:pt x="35" y="32"/>
                  </a:lnTo>
                  <a:lnTo>
                    <a:pt x="23" y="59"/>
                  </a:lnTo>
                  <a:lnTo>
                    <a:pt x="29" y="59"/>
                  </a:lnTo>
                  <a:lnTo>
                    <a:pt x="35" y="46"/>
                  </a:lnTo>
                  <a:lnTo>
                    <a:pt x="52" y="26"/>
                  </a:lnTo>
                  <a:lnTo>
                    <a:pt x="64" y="59"/>
                  </a:lnTo>
                  <a:lnTo>
                    <a:pt x="29" y="92"/>
                  </a:lnTo>
                  <a:lnTo>
                    <a:pt x="18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85"/>
                  </a:lnTo>
                  <a:lnTo>
                    <a:pt x="12" y="32"/>
                  </a:lnTo>
                  <a:lnTo>
                    <a:pt x="18" y="32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29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93" name="Group 37"/>
            <p:cNvGrpSpPr>
              <a:grpSpLocks/>
            </p:cNvGrpSpPr>
            <p:nvPr/>
          </p:nvGrpSpPr>
          <p:grpSpPr bwMode="auto">
            <a:xfrm>
              <a:off x="2990" y="2529"/>
              <a:ext cx="63" cy="78"/>
              <a:chOff x="2990" y="2529"/>
              <a:chExt cx="63" cy="78"/>
            </a:xfrm>
          </p:grpSpPr>
          <p:sp>
            <p:nvSpPr>
              <p:cNvPr id="96294" name="Freeform 38"/>
              <p:cNvSpPr>
                <a:spLocks/>
              </p:cNvSpPr>
              <p:nvPr/>
            </p:nvSpPr>
            <p:spPr bwMode="auto">
              <a:xfrm>
                <a:off x="2990" y="2529"/>
                <a:ext cx="57" cy="72"/>
              </a:xfrm>
              <a:custGeom>
                <a:avLst/>
                <a:gdLst>
                  <a:gd name="T0" fmla="*/ 5 w 57"/>
                  <a:gd name="T1" fmla="*/ 52 h 72"/>
                  <a:gd name="T2" fmla="*/ 0 w 57"/>
                  <a:gd name="T3" fmla="*/ 65 h 72"/>
                  <a:gd name="T4" fmla="*/ 5 w 57"/>
                  <a:gd name="T5" fmla="*/ 72 h 72"/>
                  <a:gd name="T6" fmla="*/ 11 w 57"/>
                  <a:gd name="T7" fmla="*/ 65 h 72"/>
                  <a:gd name="T8" fmla="*/ 11 w 57"/>
                  <a:gd name="T9" fmla="*/ 52 h 72"/>
                  <a:gd name="T10" fmla="*/ 34 w 57"/>
                  <a:gd name="T11" fmla="*/ 33 h 72"/>
                  <a:gd name="T12" fmla="*/ 57 w 57"/>
                  <a:gd name="T13" fmla="*/ 0 h 72"/>
                  <a:gd name="T14" fmla="*/ 34 w 57"/>
                  <a:gd name="T15" fmla="*/ 26 h 72"/>
                  <a:gd name="T16" fmla="*/ 28 w 57"/>
                  <a:gd name="T17" fmla="*/ 19 h 72"/>
                  <a:gd name="T18" fmla="*/ 5 w 57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5" y="52"/>
                    </a:moveTo>
                    <a:lnTo>
                      <a:pt x="0" y="65"/>
                    </a:lnTo>
                    <a:lnTo>
                      <a:pt x="5" y="72"/>
                    </a:lnTo>
                    <a:lnTo>
                      <a:pt x="11" y="65"/>
                    </a:lnTo>
                    <a:lnTo>
                      <a:pt x="11" y="52"/>
                    </a:lnTo>
                    <a:lnTo>
                      <a:pt x="34" y="33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9"/>
                    </a:lnTo>
                    <a:lnTo>
                      <a:pt x="5" y="52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95" name="Freeform 39"/>
              <p:cNvSpPr>
                <a:spLocks/>
              </p:cNvSpPr>
              <p:nvPr/>
            </p:nvSpPr>
            <p:spPr bwMode="auto">
              <a:xfrm>
                <a:off x="2995" y="2535"/>
                <a:ext cx="58" cy="72"/>
              </a:xfrm>
              <a:custGeom>
                <a:avLst/>
                <a:gdLst>
                  <a:gd name="T0" fmla="*/ 6 w 58"/>
                  <a:gd name="T1" fmla="*/ 53 h 72"/>
                  <a:gd name="T2" fmla="*/ 0 w 58"/>
                  <a:gd name="T3" fmla="*/ 66 h 72"/>
                  <a:gd name="T4" fmla="*/ 6 w 58"/>
                  <a:gd name="T5" fmla="*/ 72 h 72"/>
                  <a:gd name="T6" fmla="*/ 12 w 58"/>
                  <a:gd name="T7" fmla="*/ 66 h 72"/>
                  <a:gd name="T8" fmla="*/ 12 w 58"/>
                  <a:gd name="T9" fmla="*/ 53 h 72"/>
                  <a:gd name="T10" fmla="*/ 35 w 58"/>
                  <a:gd name="T11" fmla="*/ 33 h 72"/>
                  <a:gd name="T12" fmla="*/ 58 w 58"/>
                  <a:gd name="T13" fmla="*/ 0 h 72"/>
                  <a:gd name="T14" fmla="*/ 35 w 58"/>
                  <a:gd name="T15" fmla="*/ 27 h 72"/>
                  <a:gd name="T16" fmla="*/ 29 w 58"/>
                  <a:gd name="T17" fmla="*/ 20 h 72"/>
                  <a:gd name="T18" fmla="*/ 6 w 58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" h="72">
                    <a:moveTo>
                      <a:pt x="6" y="53"/>
                    </a:moveTo>
                    <a:lnTo>
                      <a:pt x="0" y="66"/>
                    </a:lnTo>
                    <a:lnTo>
                      <a:pt x="6" y="72"/>
                    </a:lnTo>
                    <a:lnTo>
                      <a:pt x="12" y="66"/>
                    </a:lnTo>
                    <a:lnTo>
                      <a:pt x="12" y="53"/>
                    </a:lnTo>
                    <a:lnTo>
                      <a:pt x="35" y="33"/>
                    </a:lnTo>
                    <a:lnTo>
                      <a:pt x="58" y="0"/>
                    </a:lnTo>
                    <a:lnTo>
                      <a:pt x="35" y="27"/>
                    </a:lnTo>
                    <a:lnTo>
                      <a:pt x="29" y="20"/>
                    </a:lnTo>
                    <a:lnTo>
                      <a:pt x="6" y="53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296" name="Freeform 40"/>
            <p:cNvSpPr>
              <a:spLocks/>
            </p:cNvSpPr>
            <p:nvPr/>
          </p:nvSpPr>
          <p:spPr bwMode="auto">
            <a:xfrm>
              <a:off x="2961" y="2542"/>
              <a:ext cx="109" cy="420"/>
            </a:xfrm>
            <a:custGeom>
              <a:avLst/>
              <a:gdLst>
                <a:gd name="T0" fmla="*/ 29 w 109"/>
                <a:gd name="T1" fmla="*/ 13 h 420"/>
                <a:gd name="T2" fmla="*/ 34 w 109"/>
                <a:gd name="T3" fmla="*/ 6 h 420"/>
                <a:gd name="T4" fmla="*/ 46 w 109"/>
                <a:gd name="T5" fmla="*/ 0 h 420"/>
                <a:gd name="T6" fmla="*/ 52 w 109"/>
                <a:gd name="T7" fmla="*/ 0 h 420"/>
                <a:gd name="T8" fmla="*/ 57 w 109"/>
                <a:gd name="T9" fmla="*/ 0 h 420"/>
                <a:gd name="T10" fmla="*/ 63 w 109"/>
                <a:gd name="T11" fmla="*/ 0 h 420"/>
                <a:gd name="T12" fmla="*/ 63 w 109"/>
                <a:gd name="T13" fmla="*/ 6 h 420"/>
                <a:gd name="T14" fmla="*/ 75 w 109"/>
                <a:gd name="T15" fmla="*/ 13 h 420"/>
                <a:gd name="T16" fmla="*/ 75 w 109"/>
                <a:gd name="T17" fmla="*/ 26 h 420"/>
                <a:gd name="T18" fmla="*/ 69 w 109"/>
                <a:gd name="T19" fmla="*/ 39 h 420"/>
                <a:gd name="T20" fmla="*/ 75 w 109"/>
                <a:gd name="T21" fmla="*/ 39 h 420"/>
                <a:gd name="T22" fmla="*/ 75 w 109"/>
                <a:gd name="T23" fmla="*/ 46 h 420"/>
                <a:gd name="T24" fmla="*/ 75 w 109"/>
                <a:gd name="T25" fmla="*/ 39 h 420"/>
                <a:gd name="T26" fmla="*/ 80 w 109"/>
                <a:gd name="T27" fmla="*/ 52 h 420"/>
                <a:gd name="T28" fmla="*/ 98 w 109"/>
                <a:gd name="T29" fmla="*/ 65 h 420"/>
                <a:gd name="T30" fmla="*/ 103 w 109"/>
                <a:gd name="T31" fmla="*/ 92 h 420"/>
                <a:gd name="T32" fmla="*/ 109 w 109"/>
                <a:gd name="T33" fmla="*/ 125 h 420"/>
                <a:gd name="T34" fmla="*/ 103 w 109"/>
                <a:gd name="T35" fmla="*/ 151 h 420"/>
                <a:gd name="T36" fmla="*/ 98 w 109"/>
                <a:gd name="T37" fmla="*/ 164 h 420"/>
                <a:gd name="T38" fmla="*/ 109 w 109"/>
                <a:gd name="T39" fmla="*/ 216 h 420"/>
                <a:gd name="T40" fmla="*/ 92 w 109"/>
                <a:gd name="T41" fmla="*/ 236 h 420"/>
                <a:gd name="T42" fmla="*/ 92 w 109"/>
                <a:gd name="T43" fmla="*/ 295 h 420"/>
                <a:gd name="T44" fmla="*/ 92 w 109"/>
                <a:gd name="T45" fmla="*/ 315 h 420"/>
                <a:gd name="T46" fmla="*/ 92 w 109"/>
                <a:gd name="T47" fmla="*/ 400 h 420"/>
                <a:gd name="T48" fmla="*/ 92 w 109"/>
                <a:gd name="T49" fmla="*/ 407 h 420"/>
                <a:gd name="T50" fmla="*/ 86 w 109"/>
                <a:gd name="T51" fmla="*/ 407 h 420"/>
                <a:gd name="T52" fmla="*/ 80 w 109"/>
                <a:gd name="T53" fmla="*/ 407 h 420"/>
                <a:gd name="T54" fmla="*/ 69 w 109"/>
                <a:gd name="T55" fmla="*/ 407 h 420"/>
                <a:gd name="T56" fmla="*/ 63 w 109"/>
                <a:gd name="T57" fmla="*/ 413 h 420"/>
                <a:gd name="T58" fmla="*/ 57 w 109"/>
                <a:gd name="T59" fmla="*/ 413 h 420"/>
                <a:gd name="T60" fmla="*/ 40 w 109"/>
                <a:gd name="T61" fmla="*/ 413 h 420"/>
                <a:gd name="T62" fmla="*/ 29 w 109"/>
                <a:gd name="T63" fmla="*/ 413 h 420"/>
                <a:gd name="T64" fmla="*/ 11 w 109"/>
                <a:gd name="T65" fmla="*/ 420 h 420"/>
                <a:gd name="T66" fmla="*/ 0 w 109"/>
                <a:gd name="T67" fmla="*/ 413 h 420"/>
                <a:gd name="T68" fmla="*/ 0 w 109"/>
                <a:gd name="T69" fmla="*/ 407 h 420"/>
                <a:gd name="T70" fmla="*/ 17 w 109"/>
                <a:gd name="T71" fmla="*/ 400 h 420"/>
                <a:gd name="T72" fmla="*/ 29 w 109"/>
                <a:gd name="T73" fmla="*/ 394 h 420"/>
                <a:gd name="T74" fmla="*/ 29 w 109"/>
                <a:gd name="T75" fmla="*/ 341 h 420"/>
                <a:gd name="T76" fmla="*/ 34 w 109"/>
                <a:gd name="T77" fmla="*/ 302 h 420"/>
                <a:gd name="T78" fmla="*/ 29 w 109"/>
                <a:gd name="T79" fmla="*/ 289 h 420"/>
                <a:gd name="T80" fmla="*/ 34 w 109"/>
                <a:gd name="T81" fmla="*/ 243 h 420"/>
                <a:gd name="T82" fmla="*/ 34 w 109"/>
                <a:gd name="T83" fmla="*/ 210 h 420"/>
                <a:gd name="T84" fmla="*/ 34 w 109"/>
                <a:gd name="T85" fmla="*/ 197 h 420"/>
                <a:gd name="T86" fmla="*/ 34 w 109"/>
                <a:gd name="T87" fmla="*/ 184 h 420"/>
                <a:gd name="T88" fmla="*/ 34 w 109"/>
                <a:gd name="T89" fmla="*/ 164 h 420"/>
                <a:gd name="T90" fmla="*/ 34 w 109"/>
                <a:gd name="T91" fmla="*/ 144 h 420"/>
                <a:gd name="T92" fmla="*/ 34 w 109"/>
                <a:gd name="T93" fmla="*/ 131 h 420"/>
                <a:gd name="T94" fmla="*/ 46 w 109"/>
                <a:gd name="T95" fmla="*/ 85 h 420"/>
                <a:gd name="T96" fmla="*/ 46 w 109"/>
                <a:gd name="T97" fmla="*/ 79 h 420"/>
                <a:gd name="T98" fmla="*/ 52 w 109"/>
                <a:gd name="T99" fmla="*/ 72 h 420"/>
                <a:gd name="T100" fmla="*/ 52 w 109"/>
                <a:gd name="T101" fmla="*/ 65 h 420"/>
                <a:gd name="T102" fmla="*/ 52 w 109"/>
                <a:gd name="T103" fmla="*/ 59 h 420"/>
                <a:gd name="T104" fmla="*/ 52 w 109"/>
                <a:gd name="T105" fmla="*/ 52 h 420"/>
                <a:gd name="T106" fmla="*/ 46 w 109"/>
                <a:gd name="T107" fmla="*/ 59 h 420"/>
                <a:gd name="T108" fmla="*/ 40 w 109"/>
                <a:gd name="T109" fmla="*/ 52 h 420"/>
                <a:gd name="T110" fmla="*/ 40 w 109"/>
                <a:gd name="T111" fmla="*/ 46 h 420"/>
                <a:gd name="T112" fmla="*/ 40 w 109"/>
                <a:gd name="T113" fmla="*/ 39 h 420"/>
                <a:gd name="T114" fmla="*/ 34 w 109"/>
                <a:gd name="T115" fmla="*/ 39 h 420"/>
                <a:gd name="T116" fmla="*/ 34 w 109"/>
                <a:gd name="T117" fmla="*/ 33 h 420"/>
                <a:gd name="T118" fmla="*/ 34 w 109"/>
                <a:gd name="T119" fmla="*/ 26 h 420"/>
                <a:gd name="T120" fmla="*/ 34 w 109"/>
                <a:gd name="T121" fmla="*/ 20 h 420"/>
                <a:gd name="T122" fmla="*/ 29 w 109"/>
                <a:gd name="T12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4" y="6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6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0" y="52"/>
                  </a:lnTo>
                  <a:lnTo>
                    <a:pt x="98" y="65"/>
                  </a:lnTo>
                  <a:lnTo>
                    <a:pt x="103" y="92"/>
                  </a:lnTo>
                  <a:lnTo>
                    <a:pt x="109" y="125"/>
                  </a:lnTo>
                  <a:lnTo>
                    <a:pt x="103" y="151"/>
                  </a:lnTo>
                  <a:lnTo>
                    <a:pt x="98" y="164"/>
                  </a:lnTo>
                  <a:lnTo>
                    <a:pt x="109" y="216"/>
                  </a:lnTo>
                  <a:lnTo>
                    <a:pt x="92" y="236"/>
                  </a:lnTo>
                  <a:lnTo>
                    <a:pt x="92" y="295"/>
                  </a:lnTo>
                  <a:lnTo>
                    <a:pt x="92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69" y="407"/>
                  </a:lnTo>
                  <a:lnTo>
                    <a:pt x="63" y="413"/>
                  </a:lnTo>
                  <a:lnTo>
                    <a:pt x="57" y="413"/>
                  </a:lnTo>
                  <a:lnTo>
                    <a:pt x="40" y="413"/>
                  </a:lnTo>
                  <a:lnTo>
                    <a:pt x="29" y="413"/>
                  </a:lnTo>
                  <a:lnTo>
                    <a:pt x="11" y="420"/>
                  </a:lnTo>
                  <a:lnTo>
                    <a:pt x="0" y="413"/>
                  </a:lnTo>
                  <a:lnTo>
                    <a:pt x="0" y="407"/>
                  </a:lnTo>
                  <a:lnTo>
                    <a:pt x="17" y="400"/>
                  </a:lnTo>
                  <a:lnTo>
                    <a:pt x="29" y="394"/>
                  </a:lnTo>
                  <a:lnTo>
                    <a:pt x="29" y="341"/>
                  </a:lnTo>
                  <a:lnTo>
                    <a:pt x="34" y="302"/>
                  </a:lnTo>
                  <a:lnTo>
                    <a:pt x="29" y="289"/>
                  </a:lnTo>
                  <a:lnTo>
                    <a:pt x="34" y="243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84"/>
                  </a:lnTo>
                  <a:lnTo>
                    <a:pt x="34" y="164"/>
                  </a:lnTo>
                  <a:lnTo>
                    <a:pt x="34" y="144"/>
                  </a:lnTo>
                  <a:lnTo>
                    <a:pt x="34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52" y="72"/>
                  </a:lnTo>
                  <a:lnTo>
                    <a:pt x="52" y="65"/>
                  </a:lnTo>
                  <a:lnTo>
                    <a:pt x="52" y="59"/>
                  </a:lnTo>
                  <a:lnTo>
                    <a:pt x="52" y="52"/>
                  </a:lnTo>
                  <a:lnTo>
                    <a:pt x="46" y="59"/>
                  </a:lnTo>
                  <a:lnTo>
                    <a:pt x="40" y="52"/>
                  </a:lnTo>
                  <a:lnTo>
                    <a:pt x="40" y="46"/>
                  </a:lnTo>
                  <a:lnTo>
                    <a:pt x="40" y="39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297" name="Group 41"/>
            <p:cNvGrpSpPr>
              <a:grpSpLocks/>
            </p:cNvGrpSpPr>
            <p:nvPr/>
          </p:nvGrpSpPr>
          <p:grpSpPr bwMode="auto">
            <a:xfrm>
              <a:off x="2990" y="2575"/>
              <a:ext cx="46" cy="124"/>
              <a:chOff x="2990" y="2575"/>
              <a:chExt cx="46" cy="124"/>
            </a:xfrm>
          </p:grpSpPr>
          <p:sp>
            <p:nvSpPr>
              <p:cNvPr id="96298" name="Freeform 42"/>
              <p:cNvSpPr>
                <a:spLocks/>
              </p:cNvSpPr>
              <p:nvPr/>
            </p:nvSpPr>
            <p:spPr bwMode="auto">
              <a:xfrm>
                <a:off x="2990" y="2575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6 h 118"/>
                  <a:gd name="T4" fmla="*/ 17 w 40"/>
                  <a:gd name="T5" fmla="*/ 59 h 118"/>
                  <a:gd name="T6" fmla="*/ 11 w 40"/>
                  <a:gd name="T7" fmla="*/ 98 h 118"/>
                  <a:gd name="T8" fmla="*/ 23 w 40"/>
                  <a:gd name="T9" fmla="*/ 111 h 118"/>
                  <a:gd name="T10" fmla="*/ 0 w 40"/>
                  <a:gd name="T11" fmla="*/ 118 h 118"/>
                  <a:gd name="T12" fmla="*/ 0 w 40"/>
                  <a:gd name="T13" fmla="*/ 92 h 118"/>
                  <a:gd name="T14" fmla="*/ 11 w 40"/>
                  <a:gd name="T15" fmla="*/ 46 h 118"/>
                  <a:gd name="T16" fmla="*/ 17 w 40"/>
                  <a:gd name="T17" fmla="*/ 32 h 118"/>
                  <a:gd name="T18" fmla="*/ 23 w 40"/>
                  <a:gd name="T19" fmla="*/ 26 h 118"/>
                  <a:gd name="T20" fmla="*/ 17 w 40"/>
                  <a:gd name="T21" fmla="*/ 19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6"/>
                    </a:lnTo>
                    <a:lnTo>
                      <a:pt x="17" y="59"/>
                    </a:lnTo>
                    <a:lnTo>
                      <a:pt x="11" y="98"/>
                    </a:lnTo>
                    <a:lnTo>
                      <a:pt x="23" y="111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1" y="46"/>
                    </a:lnTo>
                    <a:lnTo>
                      <a:pt x="17" y="32"/>
                    </a:lnTo>
                    <a:lnTo>
                      <a:pt x="23" y="26"/>
                    </a:lnTo>
                    <a:lnTo>
                      <a:pt x="17" y="19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299" name="Freeform 43"/>
              <p:cNvSpPr>
                <a:spLocks/>
              </p:cNvSpPr>
              <p:nvPr/>
            </p:nvSpPr>
            <p:spPr bwMode="auto">
              <a:xfrm>
                <a:off x="2995" y="2581"/>
                <a:ext cx="41" cy="118"/>
              </a:xfrm>
              <a:custGeom>
                <a:avLst/>
                <a:gdLst>
                  <a:gd name="T0" fmla="*/ 35 w 41"/>
                  <a:gd name="T1" fmla="*/ 0 h 118"/>
                  <a:gd name="T2" fmla="*/ 41 w 41"/>
                  <a:gd name="T3" fmla="*/ 7 h 118"/>
                  <a:gd name="T4" fmla="*/ 18 w 41"/>
                  <a:gd name="T5" fmla="*/ 59 h 118"/>
                  <a:gd name="T6" fmla="*/ 12 w 41"/>
                  <a:gd name="T7" fmla="*/ 99 h 118"/>
                  <a:gd name="T8" fmla="*/ 23 w 41"/>
                  <a:gd name="T9" fmla="*/ 112 h 118"/>
                  <a:gd name="T10" fmla="*/ 0 w 41"/>
                  <a:gd name="T11" fmla="*/ 118 h 118"/>
                  <a:gd name="T12" fmla="*/ 0 w 41"/>
                  <a:gd name="T13" fmla="*/ 92 h 118"/>
                  <a:gd name="T14" fmla="*/ 12 w 41"/>
                  <a:gd name="T15" fmla="*/ 46 h 118"/>
                  <a:gd name="T16" fmla="*/ 18 w 41"/>
                  <a:gd name="T17" fmla="*/ 33 h 118"/>
                  <a:gd name="T18" fmla="*/ 23 w 41"/>
                  <a:gd name="T19" fmla="*/ 26 h 118"/>
                  <a:gd name="T20" fmla="*/ 18 w 41"/>
                  <a:gd name="T21" fmla="*/ 20 h 118"/>
                  <a:gd name="T22" fmla="*/ 35 w 41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8">
                    <a:moveTo>
                      <a:pt x="35" y="0"/>
                    </a:moveTo>
                    <a:lnTo>
                      <a:pt x="41" y="7"/>
                    </a:lnTo>
                    <a:lnTo>
                      <a:pt x="18" y="59"/>
                    </a:lnTo>
                    <a:lnTo>
                      <a:pt x="12" y="99"/>
                    </a:lnTo>
                    <a:lnTo>
                      <a:pt x="23" y="112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2" y="46"/>
                    </a:lnTo>
                    <a:lnTo>
                      <a:pt x="18" y="33"/>
                    </a:lnTo>
                    <a:lnTo>
                      <a:pt x="23" y="26"/>
                    </a:lnTo>
                    <a:lnTo>
                      <a:pt x="18" y="20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00" name="Freeform 44"/>
            <p:cNvSpPr>
              <a:spLocks/>
            </p:cNvSpPr>
            <p:nvPr/>
          </p:nvSpPr>
          <p:spPr bwMode="auto">
            <a:xfrm>
              <a:off x="2995" y="2601"/>
              <a:ext cx="23" cy="79"/>
            </a:xfrm>
            <a:custGeom>
              <a:avLst/>
              <a:gdLst>
                <a:gd name="T0" fmla="*/ 18 w 23"/>
                <a:gd name="T1" fmla="*/ 0 h 79"/>
                <a:gd name="T2" fmla="*/ 23 w 23"/>
                <a:gd name="T3" fmla="*/ 6 h 79"/>
                <a:gd name="T4" fmla="*/ 18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6 h 79"/>
                <a:gd name="T14" fmla="*/ 12 w 23"/>
                <a:gd name="T15" fmla="*/ 20 h 79"/>
                <a:gd name="T16" fmla="*/ 18 w 23"/>
                <a:gd name="T17" fmla="*/ 13 h 79"/>
                <a:gd name="T18" fmla="*/ 18 w 23"/>
                <a:gd name="T19" fmla="*/ 6 h 79"/>
                <a:gd name="T20" fmla="*/ 18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8" y="0"/>
                  </a:moveTo>
                  <a:lnTo>
                    <a:pt x="23" y="6"/>
                  </a:lnTo>
                  <a:lnTo>
                    <a:pt x="18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2" y="20"/>
                  </a:lnTo>
                  <a:lnTo>
                    <a:pt x="18" y="13"/>
                  </a:lnTo>
                  <a:lnTo>
                    <a:pt x="18" y="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01" name="Group 45"/>
          <p:cNvGrpSpPr>
            <a:grpSpLocks/>
          </p:cNvGrpSpPr>
          <p:nvPr/>
        </p:nvGrpSpPr>
        <p:grpSpPr bwMode="auto">
          <a:xfrm>
            <a:off x="5184775" y="3024188"/>
            <a:ext cx="174625" cy="677862"/>
            <a:chOff x="3266" y="1905"/>
            <a:chExt cx="110" cy="427"/>
          </a:xfrm>
        </p:grpSpPr>
        <p:sp>
          <p:nvSpPr>
            <p:cNvPr id="96302" name="Freeform 46"/>
            <p:cNvSpPr>
              <a:spLocks/>
            </p:cNvSpPr>
            <p:nvPr/>
          </p:nvSpPr>
          <p:spPr bwMode="auto">
            <a:xfrm>
              <a:off x="3272" y="1951"/>
              <a:ext cx="69" cy="99"/>
            </a:xfrm>
            <a:custGeom>
              <a:avLst/>
              <a:gdLst>
                <a:gd name="T0" fmla="*/ 34 w 69"/>
                <a:gd name="T1" fmla="*/ 26 h 99"/>
                <a:gd name="T2" fmla="*/ 34 w 69"/>
                <a:gd name="T3" fmla="*/ 33 h 99"/>
                <a:gd name="T4" fmla="*/ 29 w 69"/>
                <a:gd name="T5" fmla="*/ 59 h 99"/>
                <a:gd name="T6" fmla="*/ 40 w 69"/>
                <a:gd name="T7" fmla="*/ 39 h 99"/>
                <a:gd name="T8" fmla="*/ 57 w 69"/>
                <a:gd name="T9" fmla="*/ 20 h 99"/>
                <a:gd name="T10" fmla="*/ 69 w 69"/>
                <a:gd name="T11" fmla="*/ 59 h 99"/>
                <a:gd name="T12" fmla="*/ 29 w 69"/>
                <a:gd name="T13" fmla="*/ 92 h 99"/>
                <a:gd name="T14" fmla="*/ 17 w 69"/>
                <a:gd name="T15" fmla="*/ 99 h 99"/>
                <a:gd name="T16" fmla="*/ 11 w 69"/>
                <a:gd name="T17" fmla="*/ 99 h 99"/>
                <a:gd name="T18" fmla="*/ 6 w 69"/>
                <a:gd name="T19" fmla="*/ 92 h 99"/>
                <a:gd name="T20" fmla="*/ 0 w 69"/>
                <a:gd name="T21" fmla="*/ 79 h 99"/>
                <a:gd name="T22" fmla="*/ 17 w 69"/>
                <a:gd name="T23" fmla="*/ 26 h 99"/>
                <a:gd name="T24" fmla="*/ 23 w 69"/>
                <a:gd name="T25" fmla="*/ 20 h 99"/>
                <a:gd name="T26" fmla="*/ 34 w 69"/>
                <a:gd name="T27" fmla="*/ 0 h 99"/>
                <a:gd name="T28" fmla="*/ 40 w 69"/>
                <a:gd name="T29" fmla="*/ 13 h 99"/>
                <a:gd name="T30" fmla="*/ 34 w 69"/>
                <a:gd name="T31" fmla="*/ 26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4" y="26"/>
                  </a:moveTo>
                  <a:lnTo>
                    <a:pt x="34" y="33"/>
                  </a:lnTo>
                  <a:lnTo>
                    <a:pt x="29" y="59"/>
                  </a:lnTo>
                  <a:lnTo>
                    <a:pt x="40" y="39"/>
                  </a:lnTo>
                  <a:lnTo>
                    <a:pt x="57" y="20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9"/>
                  </a:lnTo>
                  <a:lnTo>
                    <a:pt x="11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3" name="Freeform 47"/>
            <p:cNvSpPr>
              <a:spLocks/>
            </p:cNvSpPr>
            <p:nvPr/>
          </p:nvSpPr>
          <p:spPr bwMode="auto">
            <a:xfrm>
              <a:off x="3295" y="1905"/>
              <a:ext cx="69" cy="79"/>
            </a:xfrm>
            <a:custGeom>
              <a:avLst/>
              <a:gdLst>
                <a:gd name="T0" fmla="*/ 6 w 69"/>
                <a:gd name="T1" fmla="*/ 53 h 79"/>
                <a:gd name="T2" fmla="*/ 0 w 69"/>
                <a:gd name="T3" fmla="*/ 72 h 79"/>
                <a:gd name="T4" fmla="*/ 11 w 69"/>
                <a:gd name="T5" fmla="*/ 79 h 79"/>
                <a:gd name="T6" fmla="*/ 11 w 69"/>
                <a:gd name="T7" fmla="*/ 72 h 79"/>
                <a:gd name="T8" fmla="*/ 17 w 69"/>
                <a:gd name="T9" fmla="*/ 59 h 79"/>
                <a:gd name="T10" fmla="*/ 34 w 69"/>
                <a:gd name="T11" fmla="*/ 33 h 79"/>
                <a:gd name="T12" fmla="*/ 69 w 69"/>
                <a:gd name="T13" fmla="*/ 0 h 79"/>
                <a:gd name="T14" fmla="*/ 40 w 69"/>
                <a:gd name="T15" fmla="*/ 33 h 79"/>
                <a:gd name="T16" fmla="*/ 34 w 69"/>
                <a:gd name="T17" fmla="*/ 20 h 79"/>
                <a:gd name="T18" fmla="*/ 6 w 69"/>
                <a:gd name="T19" fmla="*/ 53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9">
                  <a:moveTo>
                    <a:pt x="6" y="53"/>
                  </a:moveTo>
                  <a:lnTo>
                    <a:pt x="0" y="72"/>
                  </a:lnTo>
                  <a:lnTo>
                    <a:pt x="11" y="79"/>
                  </a:lnTo>
                  <a:lnTo>
                    <a:pt x="11" y="72"/>
                  </a:lnTo>
                  <a:lnTo>
                    <a:pt x="17" y="59"/>
                  </a:lnTo>
                  <a:lnTo>
                    <a:pt x="34" y="33"/>
                  </a:lnTo>
                  <a:lnTo>
                    <a:pt x="69" y="0"/>
                  </a:lnTo>
                  <a:lnTo>
                    <a:pt x="40" y="33"/>
                  </a:lnTo>
                  <a:lnTo>
                    <a:pt x="34" y="20"/>
                  </a:lnTo>
                  <a:lnTo>
                    <a:pt x="6" y="5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4" name="Freeform 48"/>
            <p:cNvSpPr>
              <a:spLocks/>
            </p:cNvSpPr>
            <p:nvPr/>
          </p:nvSpPr>
          <p:spPr bwMode="auto">
            <a:xfrm>
              <a:off x="3266" y="1912"/>
              <a:ext cx="110" cy="420"/>
            </a:xfrm>
            <a:custGeom>
              <a:avLst/>
              <a:gdLst>
                <a:gd name="T0" fmla="*/ 29 w 110"/>
                <a:gd name="T1" fmla="*/ 19 h 420"/>
                <a:gd name="T2" fmla="*/ 35 w 110"/>
                <a:gd name="T3" fmla="*/ 13 h 420"/>
                <a:gd name="T4" fmla="*/ 40 w 110"/>
                <a:gd name="T5" fmla="*/ 6 h 420"/>
                <a:gd name="T6" fmla="*/ 52 w 110"/>
                <a:gd name="T7" fmla="*/ 0 h 420"/>
                <a:gd name="T8" fmla="*/ 58 w 110"/>
                <a:gd name="T9" fmla="*/ 0 h 420"/>
                <a:gd name="T10" fmla="*/ 63 w 110"/>
                <a:gd name="T11" fmla="*/ 6 h 420"/>
                <a:gd name="T12" fmla="*/ 75 w 110"/>
                <a:gd name="T13" fmla="*/ 19 h 420"/>
                <a:gd name="T14" fmla="*/ 75 w 110"/>
                <a:gd name="T15" fmla="*/ 26 h 420"/>
                <a:gd name="T16" fmla="*/ 69 w 110"/>
                <a:gd name="T17" fmla="*/ 39 h 420"/>
                <a:gd name="T18" fmla="*/ 69 w 110"/>
                <a:gd name="T19" fmla="*/ 46 h 420"/>
                <a:gd name="T20" fmla="*/ 75 w 110"/>
                <a:gd name="T21" fmla="*/ 46 h 420"/>
                <a:gd name="T22" fmla="*/ 75 w 110"/>
                <a:gd name="T23" fmla="*/ 52 h 420"/>
                <a:gd name="T24" fmla="*/ 92 w 110"/>
                <a:gd name="T25" fmla="*/ 65 h 420"/>
                <a:gd name="T26" fmla="*/ 98 w 110"/>
                <a:gd name="T27" fmla="*/ 72 h 420"/>
                <a:gd name="T28" fmla="*/ 104 w 110"/>
                <a:gd name="T29" fmla="*/ 98 h 420"/>
                <a:gd name="T30" fmla="*/ 104 w 110"/>
                <a:gd name="T31" fmla="*/ 131 h 420"/>
                <a:gd name="T32" fmla="*/ 104 w 110"/>
                <a:gd name="T33" fmla="*/ 157 h 420"/>
                <a:gd name="T34" fmla="*/ 98 w 110"/>
                <a:gd name="T35" fmla="*/ 170 h 420"/>
                <a:gd name="T36" fmla="*/ 110 w 110"/>
                <a:gd name="T37" fmla="*/ 223 h 420"/>
                <a:gd name="T38" fmla="*/ 92 w 110"/>
                <a:gd name="T39" fmla="*/ 236 h 420"/>
                <a:gd name="T40" fmla="*/ 87 w 110"/>
                <a:gd name="T41" fmla="*/ 302 h 420"/>
                <a:gd name="T42" fmla="*/ 87 w 110"/>
                <a:gd name="T43" fmla="*/ 315 h 420"/>
                <a:gd name="T44" fmla="*/ 92 w 110"/>
                <a:gd name="T45" fmla="*/ 400 h 420"/>
                <a:gd name="T46" fmla="*/ 92 w 110"/>
                <a:gd name="T47" fmla="*/ 407 h 420"/>
                <a:gd name="T48" fmla="*/ 87 w 110"/>
                <a:gd name="T49" fmla="*/ 413 h 420"/>
                <a:gd name="T50" fmla="*/ 81 w 110"/>
                <a:gd name="T51" fmla="*/ 413 h 420"/>
                <a:gd name="T52" fmla="*/ 75 w 110"/>
                <a:gd name="T53" fmla="*/ 413 h 420"/>
                <a:gd name="T54" fmla="*/ 69 w 110"/>
                <a:gd name="T55" fmla="*/ 413 h 420"/>
                <a:gd name="T56" fmla="*/ 58 w 110"/>
                <a:gd name="T57" fmla="*/ 413 h 420"/>
                <a:gd name="T58" fmla="*/ 52 w 110"/>
                <a:gd name="T59" fmla="*/ 420 h 420"/>
                <a:gd name="T60" fmla="*/ 40 w 110"/>
                <a:gd name="T61" fmla="*/ 420 h 420"/>
                <a:gd name="T62" fmla="*/ 35 w 110"/>
                <a:gd name="T63" fmla="*/ 420 h 420"/>
                <a:gd name="T64" fmla="*/ 29 w 110"/>
                <a:gd name="T65" fmla="*/ 420 h 420"/>
                <a:gd name="T66" fmla="*/ 6 w 110"/>
                <a:gd name="T67" fmla="*/ 420 h 420"/>
                <a:gd name="T68" fmla="*/ 0 w 110"/>
                <a:gd name="T69" fmla="*/ 420 h 420"/>
                <a:gd name="T70" fmla="*/ 0 w 110"/>
                <a:gd name="T71" fmla="*/ 413 h 420"/>
                <a:gd name="T72" fmla="*/ 17 w 110"/>
                <a:gd name="T73" fmla="*/ 407 h 420"/>
                <a:gd name="T74" fmla="*/ 23 w 110"/>
                <a:gd name="T75" fmla="*/ 394 h 420"/>
                <a:gd name="T76" fmla="*/ 29 w 110"/>
                <a:gd name="T77" fmla="*/ 348 h 420"/>
                <a:gd name="T78" fmla="*/ 29 w 110"/>
                <a:gd name="T79" fmla="*/ 302 h 420"/>
                <a:gd name="T80" fmla="*/ 29 w 110"/>
                <a:gd name="T81" fmla="*/ 295 h 420"/>
                <a:gd name="T82" fmla="*/ 29 w 110"/>
                <a:gd name="T83" fmla="*/ 249 h 420"/>
                <a:gd name="T84" fmla="*/ 35 w 110"/>
                <a:gd name="T85" fmla="*/ 216 h 420"/>
                <a:gd name="T86" fmla="*/ 35 w 110"/>
                <a:gd name="T87" fmla="*/ 203 h 420"/>
                <a:gd name="T88" fmla="*/ 35 w 110"/>
                <a:gd name="T89" fmla="*/ 190 h 420"/>
                <a:gd name="T90" fmla="*/ 35 w 110"/>
                <a:gd name="T91" fmla="*/ 170 h 420"/>
                <a:gd name="T92" fmla="*/ 35 w 110"/>
                <a:gd name="T93" fmla="*/ 164 h 420"/>
                <a:gd name="T94" fmla="*/ 35 w 110"/>
                <a:gd name="T95" fmla="*/ 151 h 420"/>
                <a:gd name="T96" fmla="*/ 35 w 110"/>
                <a:gd name="T97" fmla="*/ 138 h 420"/>
                <a:gd name="T98" fmla="*/ 40 w 110"/>
                <a:gd name="T99" fmla="*/ 92 h 420"/>
                <a:gd name="T100" fmla="*/ 46 w 110"/>
                <a:gd name="T101" fmla="*/ 85 h 420"/>
                <a:gd name="T102" fmla="*/ 46 w 110"/>
                <a:gd name="T103" fmla="*/ 72 h 420"/>
                <a:gd name="T104" fmla="*/ 52 w 110"/>
                <a:gd name="T105" fmla="*/ 59 h 420"/>
                <a:gd name="T106" fmla="*/ 40 w 110"/>
                <a:gd name="T107" fmla="*/ 59 h 420"/>
                <a:gd name="T108" fmla="*/ 40 w 110"/>
                <a:gd name="T109" fmla="*/ 52 h 420"/>
                <a:gd name="T110" fmla="*/ 35 w 110"/>
                <a:gd name="T111" fmla="*/ 52 h 420"/>
                <a:gd name="T112" fmla="*/ 35 w 110"/>
                <a:gd name="T113" fmla="*/ 46 h 420"/>
                <a:gd name="T114" fmla="*/ 35 w 110"/>
                <a:gd name="T115" fmla="*/ 32 h 420"/>
                <a:gd name="T116" fmla="*/ 35 w 110"/>
                <a:gd name="T117" fmla="*/ 19 h 420"/>
                <a:gd name="T118" fmla="*/ 29 w 110"/>
                <a:gd name="T119" fmla="*/ 19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0" h="420">
                  <a:moveTo>
                    <a:pt x="29" y="19"/>
                  </a:moveTo>
                  <a:lnTo>
                    <a:pt x="35" y="13"/>
                  </a:lnTo>
                  <a:lnTo>
                    <a:pt x="40" y="6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3" y="6"/>
                  </a:lnTo>
                  <a:lnTo>
                    <a:pt x="75" y="19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69" y="46"/>
                  </a:lnTo>
                  <a:lnTo>
                    <a:pt x="75" y="46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72"/>
                  </a:lnTo>
                  <a:lnTo>
                    <a:pt x="104" y="98"/>
                  </a:lnTo>
                  <a:lnTo>
                    <a:pt x="104" y="131"/>
                  </a:lnTo>
                  <a:lnTo>
                    <a:pt x="104" y="157"/>
                  </a:lnTo>
                  <a:lnTo>
                    <a:pt x="98" y="170"/>
                  </a:lnTo>
                  <a:lnTo>
                    <a:pt x="110" y="223"/>
                  </a:lnTo>
                  <a:lnTo>
                    <a:pt x="92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13"/>
                  </a:lnTo>
                  <a:lnTo>
                    <a:pt x="81" y="413"/>
                  </a:lnTo>
                  <a:lnTo>
                    <a:pt x="75" y="413"/>
                  </a:lnTo>
                  <a:lnTo>
                    <a:pt x="69" y="413"/>
                  </a:lnTo>
                  <a:lnTo>
                    <a:pt x="58" y="413"/>
                  </a:lnTo>
                  <a:lnTo>
                    <a:pt x="52" y="420"/>
                  </a:lnTo>
                  <a:lnTo>
                    <a:pt x="40" y="420"/>
                  </a:lnTo>
                  <a:lnTo>
                    <a:pt x="35" y="420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3"/>
                  </a:lnTo>
                  <a:lnTo>
                    <a:pt x="17" y="407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95"/>
                  </a:lnTo>
                  <a:lnTo>
                    <a:pt x="29" y="249"/>
                  </a:lnTo>
                  <a:lnTo>
                    <a:pt x="35" y="216"/>
                  </a:lnTo>
                  <a:lnTo>
                    <a:pt x="35" y="203"/>
                  </a:lnTo>
                  <a:lnTo>
                    <a:pt x="35" y="190"/>
                  </a:lnTo>
                  <a:lnTo>
                    <a:pt x="35" y="170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8"/>
                  </a:lnTo>
                  <a:lnTo>
                    <a:pt x="40" y="92"/>
                  </a:lnTo>
                  <a:lnTo>
                    <a:pt x="46" y="85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0" y="59"/>
                  </a:lnTo>
                  <a:lnTo>
                    <a:pt x="40" y="52"/>
                  </a:lnTo>
                  <a:lnTo>
                    <a:pt x="35" y="52"/>
                  </a:lnTo>
                  <a:lnTo>
                    <a:pt x="35" y="46"/>
                  </a:lnTo>
                  <a:lnTo>
                    <a:pt x="35" y="32"/>
                  </a:lnTo>
                  <a:lnTo>
                    <a:pt x="35" y="19"/>
                  </a:lnTo>
                  <a:lnTo>
                    <a:pt x="29" y="19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5" name="Freeform 49"/>
            <p:cNvSpPr>
              <a:spLocks/>
            </p:cNvSpPr>
            <p:nvPr/>
          </p:nvSpPr>
          <p:spPr bwMode="auto">
            <a:xfrm>
              <a:off x="3295" y="1951"/>
              <a:ext cx="46" cy="125"/>
            </a:xfrm>
            <a:custGeom>
              <a:avLst/>
              <a:gdLst>
                <a:gd name="T0" fmla="*/ 46 w 46"/>
                <a:gd name="T1" fmla="*/ 0 h 125"/>
                <a:gd name="T2" fmla="*/ 46 w 46"/>
                <a:gd name="T3" fmla="*/ 7 h 125"/>
                <a:gd name="T4" fmla="*/ 17 w 46"/>
                <a:gd name="T5" fmla="*/ 66 h 125"/>
                <a:gd name="T6" fmla="*/ 17 w 46"/>
                <a:gd name="T7" fmla="*/ 105 h 125"/>
                <a:gd name="T8" fmla="*/ 29 w 46"/>
                <a:gd name="T9" fmla="*/ 125 h 125"/>
                <a:gd name="T10" fmla="*/ 6 w 46"/>
                <a:gd name="T11" fmla="*/ 125 h 125"/>
                <a:gd name="T12" fmla="*/ 0 w 46"/>
                <a:gd name="T13" fmla="*/ 99 h 125"/>
                <a:gd name="T14" fmla="*/ 11 w 46"/>
                <a:gd name="T15" fmla="*/ 53 h 125"/>
                <a:gd name="T16" fmla="*/ 17 w 46"/>
                <a:gd name="T17" fmla="*/ 33 h 125"/>
                <a:gd name="T18" fmla="*/ 23 w 46"/>
                <a:gd name="T19" fmla="*/ 33 h 125"/>
                <a:gd name="T20" fmla="*/ 23 w 46"/>
                <a:gd name="T21" fmla="*/ 20 h 125"/>
                <a:gd name="T22" fmla="*/ 46 w 46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5">
                  <a:moveTo>
                    <a:pt x="46" y="0"/>
                  </a:moveTo>
                  <a:lnTo>
                    <a:pt x="46" y="7"/>
                  </a:lnTo>
                  <a:lnTo>
                    <a:pt x="17" y="66"/>
                  </a:lnTo>
                  <a:lnTo>
                    <a:pt x="17" y="105"/>
                  </a:lnTo>
                  <a:lnTo>
                    <a:pt x="29" y="125"/>
                  </a:lnTo>
                  <a:lnTo>
                    <a:pt x="6" y="125"/>
                  </a:lnTo>
                  <a:lnTo>
                    <a:pt x="0" y="99"/>
                  </a:lnTo>
                  <a:lnTo>
                    <a:pt x="11" y="53"/>
                  </a:lnTo>
                  <a:lnTo>
                    <a:pt x="17" y="33"/>
                  </a:lnTo>
                  <a:lnTo>
                    <a:pt x="23" y="33"/>
                  </a:lnTo>
                  <a:lnTo>
                    <a:pt x="23" y="2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06" name="Freeform 50"/>
            <p:cNvSpPr>
              <a:spLocks/>
            </p:cNvSpPr>
            <p:nvPr/>
          </p:nvSpPr>
          <p:spPr bwMode="auto">
            <a:xfrm>
              <a:off x="3295" y="1971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6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11 w 29"/>
                <a:gd name="T11" fmla="*/ 33 h 79"/>
                <a:gd name="T12" fmla="*/ 17 w 29"/>
                <a:gd name="T13" fmla="*/ 26 h 79"/>
                <a:gd name="T14" fmla="*/ 23 w 29"/>
                <a:gd name="T15" fmla="*/ 13 h 79"/>
                <a:gd name="T16" fmla="*/ 17 w 29"/>
                <a:gd name="T17" fmla="*/ 13 h 79"/>
                <a:gd name="T18" fmla="*/ 23 w 29"/>
                <a:gd name="T1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7" y="26"/>
                  </a:lnTo>
                  <a:lnTo>
                    <a:pt x="23" y="13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07" name="Group 51"/>
          <p:cNvGrpSpPr>
            <a:grpSpLocks/>
          </p:cNvGrpSpPr>
          <p:nvPr/>
        </p:nvGrpSpPr>
        <p:grpSpPr bwMode="auto">
          <a:xfrm>
            <a:off x="1590675" y="2754313"/>
            <a:ext cx="744538" cy="420687"/>
            <a:chOff x="1002" y="1735"/>
            <a:chExt cx="469" cy="265"/>
          </a:xfrm>
        </p:grpSpPr>
        <p:sp>
          <p:nvSpPr>
            <p:cNvPr id="96308" name="Rectangle 52"/>
            <p:cNvSpPr>
              <a:spLocks noChangeArrowheads="1"/>
            </p:cNvSpPr>
            <p:nvPr/>
          </p:nvSpPr>
          <p:spPr bwMode="auto">
            <a:xfrm>
              <a:off x="1002" y="1735"/>
              <a:ext cx="46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400">
                  <a:solidFill>
                    <a:srgbClr val="009900"/>
                  </a:solidFill>
                  <a:latin typeface="Verdana" pitchFamily="34" charset="0"/>
                </a:rPr>
                <a:t>Wanted 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309" name="Rectangle 53"/>
            <p:cNvSpPr>
              <a:spLocks noChangeArrowheads="1"/>
            </p:cNvSpPr>
            <p:nvPr/>
          </p:nvSpPr>
          <p:spPr bwMode="auto">
            <a:xfrm>
              <a:off x="1002" y="1866"/>
              <a:ext cx="347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400">
                  <a:solidFill>
                    <a:srgbClr val="009900"/>
                  </a:solidFill>
                  <a:latin typeface="Verdana" pitchFamily="34" charset="0"/>
                </a:rPr>
                <a:t>Signal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6310" name="Group 54"/>
          <p:cNvGrpSpPr>
            <a:grpSpLocks/>
          </p:cNvGrpSpPr>
          <p:nvPr/>
        </p:nvGrpSpPr>
        <p:grpSpPr bwMode="auto">
          <a:xfrm>
            <a:off x="1955800" y="2971800"/>
            <a:ext cx="247650" cy="1239838"/>
            <a:chOff x="1232" y="1872"/>
            <a:chExt cx="156" cy="781"/>
          </a:xfrm>
        </p:grpSpPr>
        <p:sp>
          <p:nvSpPr>
            <p:cNvPr id="96311" name="Rectangle 55"/>
            <p:cNvSpPr>
              <a:spLocks noChangeArrowheads="1"/>
            </p:cNvSpPr>
            <p:nvPr/>
          </p:nvSpPr>
          <p:spPr bwMode="auto">
            <a:xfrm>
              <a:off x="1255" y="2437"/>
              <a:ext cx="110" cy="20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2" name="Rectangle 56"/>
            <p:cNvSpPr>
              <a:spLocks noChangeArrowheads="1"/>
            </p:cNvSpPr>
            <p:nvPr/>
          </p:nvSpPr>
          <p:spPr bwMode="auto">
            <a:xfrm>
              <a:off x="1250" y="2542"/>
              <a:ext cx="121" cy="20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3" name="Rectangle 57"/>
            <p:cNvSpPr>
              <a:spLocks noChangeArrowheads="1"/>
            </p:cNvSpPr>
            <p:nvPr/>
          </p:nvSpPr>
          <p:spPr bwMode="auto">
            <a:xfrm>
              <a:off x="1267" y="2319"/>
              <a:ext cx="86" cy="1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4" name="Rectangle 58"/>
            <p:cNvSpPr>
              <a:spLocks noChangeArrowheads="1"/>
            </p:cNvSpPr>
            <p:nvPr/>
          </p:nvSpPr>
          <p:spPr bwMode="auto">
            <a:xfrm>
              <a:off x="1273" y="2214"/>
              <a:ext cx="74" cy="19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5" name="Freeform 59"/>
            <p:cNvSpPr>
              <a:spLocks/>
            </p:cNvSpPr>
            <p:nvPr/>
          </p:nvSpPr>
          <p:spPr bwMode="auto">
            <a:xfrm>
              <a:off x="1307" y="1872"/>
              <a:ext cx="81" cy="775"/>
            </a:xfrm>
            <a:custGeom>
              <a:avLst/>
              <a:gdLst>
                <a:gd name="T0" fmla="*/ 0 w 81"/>
                <a:gd name="T1" fmla="*/ 0 h 775"/>
                <a:gd name="T2" fmla="*/ 75 w 81"/>
                <a:gd name="T3" fmla="*/ 775 h 775"/>
                <a:gd name="T4" fmla="*/ 81 w 81"/>
                <a:gd name="T5" fmla="*/ 775 h 775"/>
                <a:gd name="T6" fmla="*/ 6 w 81"/>
                <a:gd name="T7" fmla="*/ 0 h 775"/>
                <a:gd name="T8" fmla="*/ 0 w 81"/>
                <a:gd name="T9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775">
                  <a:moveTo>
                    <a:pt x="0" y="0"/>
                  </a:moveTo>
                  <a:lnTo>
                    <a:pt x="75" y="775"/>
                  </a:lnTo>
                  <a:lnTo>
                    <a:pt x="81" y="775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6" name="Freeform 60"/>
            <p:cNvSpPr>
              <a:spLocks/>
            </p:cNvSpPr>
            <p:nvPr/>
          </p:nvSpPr>
          <p:spPr bwMode="auto">
            <a:xfrm>
              <a:off x="1232" y="1872"/>
              <a:ext cx="81" cy="781"/>
            </a:xfrm>
            <a:custGeom>
              <a:avLst/>
              <a:gdLst>
                <a:gd name="T0" fmla="*/ 81 w 81"/>
                <a:gd name="T1" fmla="*/ 0 h 781"/>
                <a:gd name="T2" fmla="*/ 6 w 81"/>
                <a:gd name="T3" fmla="*/ 781 h 781"/>
                <a:gd name="T4" fmla="*/ 0 w 81"/>
                <a:gd name="T5" fmla="*/ 781 h 781"/>
                <a:gd name="T6" fmla="*/ 75 w 81"/>
                <a:gd name="T7" fmla="*/ 0 h 781"/>
                <a:gd name="T8" fmla="*/ 81 w 81"/>
                <a:gd name="T9" fmla="*/ 0 h 7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781">
                  <a:moveTo>
                    <a:pt x="81" y="0"/>
                  </a:moveTo>
                  <a:lnTo>
                    <a:pt x="6" y="781"/>
                  </a:lnTo>
                  <a:lnTo>
                    <a:pt x="0" y="781"/>
                  </a:lnTo>
                  <a:lnTo>
                    <a:pt x="75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7" name="Freeform 61"/>
            <p:cNvSpPr>
              <a:spLocks/>
            </p:cNvSpPr>
            <p:nvPr/>
          </p:nvSpPr>
          <p:spPr bwMode="auto">
            <a:xfrm>
              <a:off x="1284" y="2115"/>
              <a:ext cx="63" cy="105"/>
            </a:xfrm>
            <a:custGeom>
              <a:avLst/>
              <a:gdLst>
                <a:gd name="T0" fmla="*/ 0 w 63"/>
                <a:gd name="T1" fmla="*/ 0 h 105"/>
                <a:gd name="T2" fmla="*/ 58 w 63"/>
                <a:gd name="T3" fmla="*/ 105 h 105"/>
                <a:gd name="T4" fmla="*/ 63 w 63"/>
                <a:gd name="T5" fmla="*/ 105 h 105"/>
                <a:gd name="T6" fmla="*/ 6 w 63"/>
                <a:gd name="T7" fmla="*/ 0 h 105"/>
                <a:gd name="T8" fmla="*/ 0 w 63"/>
                <a:gd name="T9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05">
                  <a:moveTo>
                    <a:pt x="0" y="0"/>
                  </a:moveTo>
                  <a:lnTo>
                    <a:pt x="58" y="105"/>
                  </a:lnTo>
                  <a:lnTo>
                    <a:pt x="63" y="105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8" name="Freeform 62"/>
            <p:cNvSpPr>
              <a:spLocks/>
            </p:cNvSpPr>
            <p:nvPr/>
          </p:nvSpPr>
          <p:spPr bwMode="auto">
            <a:xfrm>
              <a:off x="1273" y="2115"/>
              <a:ext cx="63" cy="105"/>
            </a:xfrm>
            <a:custGeom>
              <a:avLst/>
              <a:gdLst>
                <a:gd name="T0" fmla="*/ 63 w 63"/>
                <a:gd name="T1" fmla="*/ 0 h 105"/>
                <a:gd name="T2" fmla="*/ 5 w 63"/>
                <a:gd name="T3" fmla="*/ 105 h 105"/>
                <a:gd name="T4" fmla="*/ 0 w 63"/>
                <a:gd name="T5" fmla="*/ 105 h 105"/>
                <a:gd name="T6" fmla="*/ 57 w 63"/>
                <a:gd name="T7" fmla="*/ 0 h 105"/>
                <a:gd name="T8" fmla="*/ 63 w 63"/>
                <a:gd name="T9" fmla="*/ 0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05">
                  <a:moveTo>
                    <a:pt x="63" y="0"/>
                  </a:moveTo>
                  <a:lnTo>
                    <a:pt x="5" y="105"/>
                  </a:lnTo>
                  <a:lnTo>
                    <a:pt x="0" y="105"/>
                  </a:lnTo>
                  <a:lnTo>
                    <a:pt x="57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19" name="Freeform 63"/>
            <p:cNvSpPr>
              <a:spLocks/>
            </p:cNvSpPr>
            <p:nvPr/>
          </p:nvSpPr>
          <p:spPr bwMode="auto">
            <a:xfrm>
              <a:off x="1273" y="2227"/>
              <a:ext cx="80" cy="98"/>
            </a:xfrm>
            <a:custGeom>
              <a:avLst/>
              <a:gdLst>
                <a:gd name="T0" fmla="*/ 5 w 80"/>
                <a:gd name="T1" fmla="*/ 0 h 98"/>
                <a:gd name="T2" fmla="*/ 80 w 80"/>
                <a:gd name="T3" fmla="*/ 98 h 98"/>
                <a:gd name="T4" fmla="*/ 74 w 80"/>
                <a:gd name="T5" fmla="*/ 98 h 98"/>
                <a:gd name="T6" fmla="*/ 0 w 80"/>
                <a:gd name="T7" fmla="*/ 0 h 98"/>
                <a:gd name="T8" fmla="*/ 5 w 80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" h="98">
                  <a:moveTo>
                    <a:pt x="5" y="0"/>
                  </a:moveTo>
                  <a:lnTo>
                    <a:pt x="80" y="98"/>
                  </a:lnTo>
                  <a:lnTo>
                    <a:pt x="74" y="98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0" name="Freeform 64"/>
            <p:cNvSpPr>
              <a:spLocks/>
            </p:cNvSpPr>
            <p:nvPr/>
          </p:nvSpPr>
          <p:spPr bwMode="auto">
            <a:xfrm>
              <a:off x="1273" y="2227"/>
              <a:ext cx="74" cy="98"/>
            </a:xfrm>
            <a:custGeom>
              <a:avLst/>
              <a:gdLst>
                <a:gd name="T0" fmla="*/ 69 w 74"/>
                <a:gd name="T1" fmla="*/ 0 h 98"/>
                <a:gd name="T2" fmla="*/ 0 w 74"/>
                <a:gd name="T3" fmla="*/ 98 h 98"/>
                <a:gd name="T4" fmla="*/ 5 w 74"/>
                <a:gd name="T5" fmla="*/ 98 h 98"/>
                <a:gd name="T6" fmla="*/ 74 w 74"/>
                <a:gd name="T7" fmla="*/ 0 h 98"/>
                <a:gd name="T8" fmla="*/ 69 w 74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98">
                  <a:moveTo>
                    <a:pt x="69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74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1" name="Freeform 65"/>
            <p:cNvSpPr>
              <a:spLocks/>
            </p:cNvSpPr>
            <p:nvPr/>
          </p:nvSpPr>
          <p:spPr bwMode="auto">
            <a:xfrm>
              <a:off x="1267" y="2332"/>
              <a:ext cx="98" cy="111"/>
            </a:xfrm>
            <a:custGeom>
              <a:avLst/>
              <a:gdLst>
                <a:gd name="T0" fmla="*/ 0 w 98"/>
                <a:gd name="T1" fmla="*/ 0 h 111"/>
                <a:gd name="T2" fmla="*/ 92 w 98"/>
                <a:gd name="T3" fmla="*/ 111 h 111"/>
                <a:gd name="T4" fmla="*/ 98 w 98"/>
                <a:gd name="T5" fmla="*/ 111 h 111"/>
                <a:gd name="T6" fmla="*/ 6 w 98"/>
                <a:gd name="T7" fmla="*/ 0 h 111"/>
                <a:gd name="T8" fmla="*/ 0 w 98"/>
                <a:gd name="T9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11">
                  <a:moveTo>
                    <a:pt x="0" y="0"/>
                  </a:moveTo>
                  <a:lnTo>
                    <a:pt x="92" y="111"/>
                  </a:lnTo>
                  <a:lnTo>
                    <a:pt x="98" y="111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2" name="Freeform 66"/>
            <p:cNvSpPr>
              <a:spLocks/>
            </p:cNvSpPr>
            <p:nvPr/>
          </p:nvSpPr>
          <p:spPr bwMode="auto">
            <a:xfrm>
              <a:off x="1255" y="2332"/>
              <a:ext cx="98" cy="111"/>
            </a:xfrm>
            <a:custGeom>
              <a:avLst/>
              <a:gdLst>
                <a:gd name="T0" fmla="*/ 98 w 98"/>
                <a:gd name="T1" fmla="*/ 0 h 111"/>
                <a:gd name="T2" fmla="*/ 6 w 98"/>
                <a:gd name="T3" fmla="*/ 111 h 111"/>
                <a:gd name="T4" fmla="*/ 0 w 98"/>
                <a:gd name="T5" fmla="*/ 111 h 111"/>
                <a:gd name="T6" fmla="*/ 98 w 98"/>
                <a:gd name="T7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11">
                  <a:moveTo>
                    <a:pt x="98" y="0"/>
                  </a:moveTo>
                  <a:lnTo>
                    <a:pt x="6" y="111"/>
                  </a:lnTo>
                  <a:lnTo>
                    <a:pt x="0" y="111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3" name="Freeform 67"/>
            <p:cNvSpPr>
              <a:spLocks/>
            </p:cNvSpPr>
            <p:nvPr/>
          </p:nvSpPr>
          <p:spPr bwMode="auto">
            <a:xfrm>
              <a:off x="1255" y="2450"/>
              <a:ext cx="116" cy="98"/>
            </a:xfrm>
            <a:custGeom>
              <a:avLst/>
              <a:gdLst>
                <a:gd name="T0" fmla="*/ 0 w 116"/>
                <a:gd name="T1" fmla="*/ 0 h 98"/>
                <a:gd name="T2" fmla="*/ 116 w 116"/>
                <a:gd name="T3" fmla="*/ 98 h 98"/>
                <a:gd name="T4" fmla="*/ 6 w 116"/>
                <a:gd name="T5" fmla="*/ 0 h 98"/>
                <a:gd name="T6" fmla="*/ 0 w 116"/>
                <a:gd name="T7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6" h="98">
                  <a:moveTo>
                    <a:pt x="0" y="0"/>
                  </a:moveTo>
                  <a:lnTo>
                    <a:pt x="116" y="98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24" name="Freeform 68"/>
            <p:cNvSpPr>
              <a:spLocks/>
            </p:cNvSpPr>
            <p:nvPr/>
          </p:nvSpPr>
          <p:spPr bwMode="auto">
            <a:xfrm>
              <a:off x="1250" y="2450"/>
              <a:ext cx="115" cy="98"/>
            </a:xfrm>
            <a:custGeom>
              <a:avLst/>
              <a:gdLst>
                <a:gd name="T0" fmla="*/ 115 w 115"/>
                <a:gd name="T1" fmla="*/ 0 h 98"/>
                <a:gd name="T2" fmla="*/ 5 w 115"/>
                <a:gd name="T3" fmla="*/ 98 h 98"/>
                <a:gd name="T4" fmla="*/ 0 w 115"/>
                <a:gd name="T5" fmla="*/ 98 h 98"/>
                <a:gd name="T6" fmla="*/ 109 w 115"/>
                <a:gd name="T7" fmla="*/ 0 h 98"/>
                <a:gd name="T8" fmla="*/ 115 w 115"/>
                <a:gd name="T9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5" h="98">
                  <a:moveTo>
                    <a:pt x="115" y="0"/>
                  </a:moveTo>
                  <a:lnTo>
                    <a:pt x="5" y="98"/>
                  </a:lnTo>
                  <a:lnTo>
                    <a:pt x="0" y="98"/>
                  </a:lnTo>
                  <a:lnTo>
                    <a:pt x="109" y="0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25" name="Group 69"/>
            <p:cNvGrpSpPr>
              <a:grpSpLocks/>
            </p:cNvGrpSpPr>
            <p:nvPr/>
          </p:nvGrpSpPr>
          <p:grpSpPr bwMode="auto">
            <a:xfrm>
              <a:off x="1284" y="2004"/>
              <a:ext cx="52" cy="118"/>
              <a:chOff x="1284" y="2004"/>
              <a:chExt cx="52" cy="118"/>
            </a:xfrm>
          </p:grpSpPr>
          <p:sp>
            <p:nvSpPr>
              <p:cNvPr id="96326" name="Rectangle 70"/>
              <p:cNvSpPr>
                <a:spLocks noChangeArrowheads="1"/>
              </p:cNvSpPr>
              <p:nvPr/>
            </p:nvSpPr>
            <p:spPr bwMode="auto">
              <a:xfrm>
                <a:off x="1284" y="2102"/>
                <a:ext cx="52" cy="20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27" name="Freeform 71"/>
              <p:cNvSpPr>
                <a:spLocks/>
              </p:cNvSpPr>
              <p:nvPr/>
            </p:nvSpPr>
            <p:spPr bwMode="auto">
              <a:xfrm>
                <a:off x="1290" y="2004"/>
                <a:ext cx="46" cy="105"/>
              </a:xfrm>
              <a:custGeom>
                <a:avLst/>
                <a:gdLst>
                  <a:gd name="T0" fmla="*/ 0 w 46"/>
                  <a:gd name="T1" fmla="*/ 0 h 105"/>
                  <a:gd name="T2" fmla="*/ 40 w 46"/>
                  <a:gd name="T3" fmla="*/ 105 h 105"/>
                  <a:gd name="T4" fmla="*/ 46 w 46"/>
                  <a:gd name="T5" fmla="*/ 105 h 105"/>
                  <a:gd name="T6" fmla="*/ 6 w 46"/>
                  <a:gd name="T7" fmla="*/ 0 h 105"/>
                  <a:gd name="T8" fmla="*/ 0 w 46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05">
                    <a:moveTo>
                      <a:pt x="0" y="0"/>
                    </a:moveTo>
                    <a:lnTo>
                      <a:pt x="40" y="105"/>
                    </a:lnTo>
                    <a:lnTo>
                      <a:pt x="46" y="105"/>
                    </a:lnTo>
                    <a:lnTo>
                      <a:pt x="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28" name="Freeform 72"/>
              <p:cNvSpPr>
                <a:spLocks/>
              </p:cNvSpPr>
              <p:nvPr/>
            </p:nvSpPr>
            <p:spPr bwMode="auto">
              <a:xfrm>
                <a:off x="1284" y="2004"/>
                <a:ext cx="46" cy="105"/>
              </a:xfrm>
              <a:custGeom>
                <a:avLst/>
                <a:gdLst>
                  <a:gd name="T0" fmla="*/ 46 w 46"/>
                  <a:gd name="T1" fmla="*/ 0 h 105"/>
                  <a:gd name="T2" fmla="*/ 6 w 46"/>
                  <a:gd name="T3" fmla="*/ 105 h 105"/>
                  <a:gd name="T4" fmla="*/ 0 w 46"/>
                  <a:gd name="T5" fmla="*/ 105 h 105"/>
                  <a:gd name="T6" fmla="*/ 40 w 46"/>
                  <a:gd name="T7" fmla="*/ 0 h 105"/>
                  <a:gd name="T8" fmla="*/ 46 w 46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" h="105">
                    <a:moveTo>
                      <a:pt x="46" y="0"/>
                    </a:moveTo>
                    <a:lnTo>
                      <a:pt x="6" y="105"/>
                    </a:lnTo>
                    <a:lnTo>
                      <a:pt x="0" y="105"/>
                    </a:lnTo>
                    <a:lnTo>
                      <a:pt x="40" y="0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6329" name="Group 73"/>
            <p:cNvGrpSpPr>
              <a:grpSpLocks/>
            </p:cNvGrpSpPr>
            <p:nvPr/>
          </p:nvGrpSpPr>
          <p:grpSpPr bwMode="auto">
            <a:xfrm>
              <a:off x="1296" y="1918"/>
              <a:ext cx="28" cy="92"/>
              <a:chOff x="1296" y="1918"/>
              <a:chExt cx="28" cy="92"/>
            </a:xfrm>
          </p:grpSpPr>
          <p:sp>
            <p:nvSpPr>
              <p:cNvPr id="96330" name="Rectangle 74"/>
              <p:cNvSpPr>
                <a:spLocks noChangeArrowheads="1"/>
              </p:cNvSpPr>
              <p:nvPr/>
            </p:nvSpPr>
            <p:spPr bwMode="auto">
              <a:xfrm>
                <a:off x="1296" y="1997"/>
                <a:ext cx="28" cy="13"/>
              </a:xfrm>
              <a:prstGeom prst="rect">
                <a:avLst/>
              </a:pr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31" name="Freeform 75"/>
              <p:cNvSpPr>
                <a:spLocks/>
              </p:cNvSpPr>
              <p:nvPr/>
            </p:nvSpPr>
            <p:spPr bwMode="auto">
              <a:xfrm>
                <a:off x="1301" y="1918"/>
                <a:ext cx="23" cy="79"/>
              </a:xfrm>
              <a:custGeom>
                <a:avLst/>
                <a:gdLst>
                  <a:gd name="T0" fmla="*/ 0 w 23"/>
                  <a:gd name="T1" fmla="*/ 0 h 79"/>
                  <a:gd name="T2" fmla="*/ 23 w 23"/>
                  <a:gd name="T3" fmla="*/ 79 h 79"/>
                  <a:gd name="T4" fmla="*/ 0 w 23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79">
                    <a:moveTo>
                      <a:pt x="0" y="0"/>
                    </a:moveTo>
                    <a:lnTo>
                      <a:pt x="23" y="7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32" name="Freeform 76"/>
              <p:cNvSpPr>
                <a:spLocks/>
              </p:cNvSpPr>
              <p:nvPr/>
            </p:nvSpPr>
            <p:spPr bwMode="auto">
              <a:xfrm>
                <a:off x="1296" y="1918"/>
                <a:ext cx="23" cy="79"/>
              </a:xfrm>
              <a:custGeom>
                <a:avLst/>
                <a:gdLst>
                  <a:gd name="T0" fmla="*/ 23 w 23"/>
                  <a:gd name="T1" fmla="*/ 0 h 79"/>
                  <a:gd name="T2" fmla="*/ 0 w 23"/>
                  <a:gd name="T3" fmla="*/ 79 h 79"/>
                  <a:gd name="T4" fmla="*/ 23 w 23"/>
                  <a:gd name="T5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79">
                    <a:moveTo>
                      <a:pt x="23" y="0"/>
                    </a:moveTo>
                    <a:lnTo>
                      <a:pt x="0" y="7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404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6333" name="Group 77"/>
          <p:cNvGrpSpPr>
            <a:grpSpLocks/>
          </p:cNvGrpSpPr>
          <p:nvPr/>
        </p:nvGrpSpPr>
        <p:grpSpPr bwMode="auto">
          <a:xfrm>
            <a:off x="2981325" y="3921125"/>
            <a:ext cx="163513" cy="676275"/>
            <a:chOff x="1878" y="2470"/>
            <a:chExt cx="103" cy="426"/>
          </a:xfrm>
        </p:grpSpPr>
        <p:sp>
          <p:nvSpPr>
            <p:cNvPr id="96334" name="Freeform 78"/>
            <p:cNvSpPr>
              <a:spLocks/>
            </p:cNvSpPr>
            <p:nvPr/>
          </p:nvSpPr>
          <p:spPr bwMode="auto">
            <a:xfrm>
              <a:off x="1883" y="2509"/>
              <a:ext cx="64" cy="98"/>
            </a:xfrm>
            <a:custGeom>
              <a:avLst/>
              <a:gdLst>
                <a:gd name="T0" fmla="*/ 35 w 64"/>
                <a:gd name="T1" fmla="*/ 26 h 98"/>
                <a:gd name="T2" fmla="*/ 35 w 64"/>
                <a:gd name="T3" fmla="*/ 33 h 98"/>
                <a:gd name="T4" fmla="*/ 29 w 64"/>
                <a:gd name="T5" fmla="*/ 59 h 98"/>
                <a:gd name="T6" fmla="*/ 41 w 64"/>
                <a:gd name="T7" fmla="*/ 46 h 98"/>
                <a:gd name="T8" fmla="*/ 52 w 64"/>
                <a:gd name="T9" fmla="*/ 26 h 98"/>
                <a:gd name="T10" fmla="*/ 64 w 64"/>
                <a:gd name="T11" fmla="*/ 59 h 98"/>
                <a:gd name="T12" fmla="*/ 29 w 64"/>
                <a:gd name="T13" fmla="*/ 92 h 98"/>
                <a:gd name="T14" fmla="*/ 18 w 64"/>
                <a:gd name="T15" fmla="*/ 98 h 98"/>
                <a:gd name="T16" fmla="*/ 6 w 64"/>
                <a:gd name="T17" fmla="*/ 98 h 98"/>
                <a:gd name="T18" fmla="*/ 0 w 64"/>
                <a:gd name="T19" fmla="*/ 92 h 98"/>
                <a:gd name="T20" fmla="*/ 0 w 64"/>
                <a:gd name="T21" fmla="*/ 85 h 98"/>
                <a:gd name="T22" fmla="*/ 12 w 64"/>
                <a:gd name="T23" fmla="*/ 33 h 98"/>
                <a:gd name="T24" fmla="*/ 18 w 64"/>
                <a:gd name="T25" fmla="*/ 33 h 98"/>
                <a:gd name="T26" fmla="*/ 18 w 64"/>
                <a:gd name="T27" fmla="*/ 26 h 98"/>
                <a:gd name="T28" fmla="*/ 23 w 64"/>
                <a:gd name="T29" fmla="*/ 26 h 98"/>
                <a:gd name="T30" fmla="*/ 35 w 64"/>
                <a:gd name="T31" fmla="*/ 0 h 98"/>
                <a:gd name="T32" fmla="*/ 41 w 64"/>
                <a:gd name="T33" fmla="*/ 13 h 98"/>
                <a:gd name="T34" fmla="*/ 35 w 64"/>
                <a:gd name="T35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4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41" y="46"/>
                  </a:lnTo>
                  <a:lnTo>
                    <a:pt x="52" y="26"/>
                  </a:lnTo>
                  <a:lnTo>
                    <a:pt x="64" y="59"/>
                  </a:lnTo>
                  <a:lnTo>
                    <a:pt x="29" y="92"/>
                  </a:lnTo>
                  <a:lnTo>
                    <a:pt x="18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85"/>
                  </a:lnTo>
                  <a:lnTo>
                    <a:pt x="12" y="33"/>
                  </a:lnTo>
                  <a:lnTo>
                    <a:pt x="18" y="33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5" name="Freeform 79"/>
            <p:cNvSpPr>
              <a:spLocks/>
            </p:cNvSpPr>
            <p:nvPr/>
          </p:nvSpPr>
          <p:spPr bwMode="auto">
            <a:xfrm>
              <a:off x="1901" y="2470"/>
              <a:ext cx="69" cy="72"/>
            </a:xfrm>
            <a:custGeom>
              <a:avLst/>
              <a:gdLst>
                <a:gd name="T0" fmla="*/ 11 w 69"/>
                <a:gd name="T1" fmla="*/ 52 h 72"/>
                <a:gd name="T2" fmla="*/ 0 w 69"/>
                <a:gd name="T3" fmla="*/ 65 h 72"/>
                <a:gd name="T4" fmla="*/ 11 w 69"/>
                <a:gd name="T5" fmla="*/ 72 h 72"/>
                <a:gd name="T6" fmla="*/ 17 w 69"/>
                <a:gd name="T7" fmla="*/ 65 h 72"/>
                <a:gd name="T8" fmla="*/ 17 w 69"/>
                <a:gd name="T9" fmla="*/ 52 h 72"/>
                <a:gd name="T10" fmla="*/ 40 w 69"/>
                <a:gd name="T11" fmla="*/ 32 h 72"/>
                <a:gd name="T12" fmla="*/ 69 w 69"/>
                <a:gd name="T13" fmla="*/ 0 h 72"/>
                <a:gd name="T14" fmla="*/ 46 w 69"/>
                <a:gd name="T15" fmla="*/ 26 h 72"/>
                <a:gd name="T16" fmla="*/ 34 w 69"/>
                <a:gd name="T17" fmla="*/ 19 h 72"/>
                <a:gd name="T18" fmla="*/ 11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11" y="52"/>
                  </a:moveTo>
                  <a:lnTo>
                    <a:pt x="0" y="65"/>
                  </a:lnTo>
                  <a:lnTo>
                    <a:pt x="11" y="72"/>
                  </a:lnTo>
                  <a:lnTo>
                    <a:pt x="17" y="65"/>
                  </a:lnTo>
                  <a:lnTo>
                    <a:pt x="17" y="52"/>
                  </a:lnTo>
                  <a:lnTo>
                    <a:pt x="40" y="32"/>
                  </a:lnTo>
                  <a:lnTo>
                    <a:pt x="69" y="0"/>
                  </a:lnTo>
                  <a:lnTo>
                    <a:pt x="46" y="26"/>
                  </a:lnTo>
                  <a:lnTo>
                    <a:pt x="34" y="19"/>
                  </a:lnTo>
                  <a:lnTo>
                    <a:pt x="11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6" name="Freeform 80"/>
            <p:cNvSpPr>
              <a:spLocks/>
            </p:cNvSpPr>
            <p:nvPr/>
          </p:nvSpPr>
          <p:spPr bwMode="auto">
            <a:xfrm>
              <a:off x="1878" y="2476"/>
              <a:ext cx="103" cy="420"/>
            </a:xfrm>
            <a:custGeom>
              <a:avLst/>
              <a:gdLst>
                <a:gd name="T0" fmla="*/ 28 w 103"/>
                <a:gd name="T1" fmla="*/ 13 h 420"/>
                <a:gd name="T2" fmla="*/ 28 w 103"/>
                <a:gd name="T3" fmla="*/ 7 h 420"/>
                <a:gd name="T4" fmla="*/ 40 w 103"/>
                <a:gd name="T5" fmla="*/ 0 h 420"/>
                <a:gd name="T6" fmla="*/ 46 w 103"/>
                <a:gd name="T7" fmla="*/ 0 h 420"/>
                <a:gd name="T8" fmla="*/ 51 w 103"/>
                <a:gd name="T9" fmla="*/ 0 h 420"/>
                <a:gd name="T10" fmla="*/ 57 w 103"/>
                <a:gd name="T11" fmla="*/ 0 h 420"/>
                <a:gd name="T12" fmla="*/ 57 w 103"/>
                <a:gd name="T13" fmla="*/ 7 h 420"/>
                <a:gd name="T14" fmla="*/ 69 w 103"/>
                <a:gd name="T15" fmla="*/ 13 h 420"/>
                <a:gd name="T16" fmla="*/ 74 w 103"/>
                <a:gd name="T17" fmla="*/ 26 h 420"/>
                <a:gd name="T18" fmla="*/ 69 w 103"/>
                <a:gd name="T19" fmla="*/ 40 h 420"/>
                <a:gd name="T20" fmla="*/ 69 w 103"/>
                <a:gd name="T21" fmla="*/ 46 h 420"/>
                <a:gd name="T22" fmla="*/ 69 w 103"/>
                <a:gd name="T23" fmla="*/ 40 h 420"/>
                <a:gd name="T24" fmla="*/ 74 w 103"/>
                <a:gd name="T25" fmla="*/ 53 h 420"/>
                <a:gd name="T26" fmla="*/ 92 w 103"/>
                <a:gd name="T27" fmla="*/ 66 h 420"/>
                <a:gd name="T28" fmla="*/ 97 w 103"/>
                <a:gd name="T29" fmla="*/ 92 h 420"/>
                <a:gd name="T30" fmla="*/ 103 w 103"/>
                <a:gd name="T31" fmla="*/ 125 h 420"/>
                <a:gd name="T32" fmla="*/ 97 w 103"/>
                <a:gd name="T33" fmla="*/ 151 h 420"/>
                <a:gd name="T34" fmla="*/ 92 w 103"/>
                <a:gd name="T35" fmla="*/ 164 h 420"/>
                <a:gd name="T36" fmla="*/ 103 w 103"/>
                <a:gd name="T37" fmla="*/ 217 h 420"/>
                <a:gd name="T38" fmla="*/ 86 w 103"/>
                <a:gd name="T39" fmla="*/ 237 h 420"/>
                <a:gd name="T40" fmla="*/ 86 w 103"/>
                <a:gd name="T41" fmla="*/ 296 h 420"/>
                <a:gd name="T42" fmla="*/ 86 w 103"/>
                <a:gd name="T43" fmla="*/ 315 h 420"/>
                <a:gd name="T44" fmla="*/ 92 w 103"/>
                <a:gd name="T45" fmla="*/ 401 h 420"/>
                <a:gd name="T46" fmla="*/ 86 w 103"/>
                <a:gd name="T47" fmla="*/ 401 h 420"/>
                <a:gd name="T48" fmla="*/ 86 w 103"/>
                <a:gd name="T49" fmla="*/ 407 h 420"/>
                <a:gd name="T50" fmla="*/ 80 w 103"/>
                <a:gd name="T51" fmla="*/ 407 h 420"/>
                <a:gd name="T52" fmla="*/ 74 w 103"/>
                <a:gd name="T53" fmla="*/ 407 h 420"/>
                <a:gd name="T54" fmla="*/ 63 w 103"/>
                <a:gd name="T55" fmla="*/ 407 h 420"/>
                <a:gd name="T56" fmla="*/ 57 w 103"/>
                <a:gd name="T57" fmla="*/ 414 h 420"/>
                <a:gd name="T58" fmla="*/ 51 w 103"/>
                <a:gd name="T59" fmla="*/ 414 h 420"/>
                <a:gd name="T60" fmla="*/ 34 w 103"/>
                <a:gd name="T61" fmla="*/ 414 h 420"/>
                <a:gd name="T62" fmla="*/ 23 w 103"/>
                <a:gd name="T63" fmla="*/ 414 h 420"/>
                <a:gd name="T64" fmla="*/ 5 w 103"/>
                <a:gd name="T65" fmla="*/ 420 h 420"/>
                <a:gd name="T66" fmla="*/ 0 w 103"/>
                <a:gd name="T67" fmla="*/ 414 h 420"/>
                <a:gd name="T68" fmla="*/ 0 w 103"/>
                <a:gd name="T69" fmla="*/ 407 h 420"/>
                <a:gd name="T70" fmla="*/ 17 w 103"/>
                <a:gd name="T71" fmla="*/ 401 h 420"/>
                <a:gd name="T72" fmla="*/ 23 w 103"/>
                <a:gd name="T73" fmla="*/ 394 h 420"/>
                <a:gd name="T74" fmla="*/ 23 w 103"/>
                <a:gd name="T75" fmla="*/ 342 h 420"/>
                <a:gd name="T76" fmla="*/ 28 w 103"/>
                <a:gd name="T77" fmla="*/ 302 h 420"/>
                <a:gd name="T78" fmla="*/ 23 w 103"/>
                <a:gd name="T79" fmla="*/ 289 h 420"/>
                <a:gd name="T80" fmla="*/ 28 w 103"/>
                <a:gd name="T81" fmla="*/ 243 h 420"/>
                <a:gd name="T82" fmla="*/ 34 w 103"/>
                <a:gd name="T83" fmla="*/ 210 h 420"/>
                <a:gd name="T84" fmla="*/ 28 w 103"/>
                <a:gd name="T85" fmla="*/ 197 h 420"/>
                <a:gd name="T86" fmla="*/ 28 w 103"/>
                <a:gd name="T87" fmla="*/ 184 h 420"/>
                <a:gd name="T88" fmla="*/ 28 w 103"/>
                <a:gd name="T89" fmla="*/ 164 h 420"/>
                <a:gd name="T90" fmla="*/ 28 w 103"/>
                <a:gd name="T91" fmla="*/ 145 h 420"/>
                <a:gd name="T92" fmla="*/ 28 w 103"/>
                <a:gd name="T93" fmla="*/ 131 h 420"/>
                <a:gd name="T94" fmla="*/ 40 w 103"/>
                <a:gd name="T95" fmla="*/ 86 h 420"/>
                <a:gd name="T96" fmla="*/ 40 w 103"/>
                <a:gd name="T97" fmla="*/ 79 h 420"/>
                <a:gd name="T98" fmla="*/ 46 w 103"/>
                <a:gd name="T99" fmla="*/ 72 h 420"/>
                <a:gd name="T100" fmla="*/ 46 w 103"/>
                <a:gd name="T101" fmla="*/ 66 h 420"/>
                <a:gd name="T102" fmla="*/ 46 w 103"/>
                <a:gd name="T103" fmla="*/ 59 h 420"/>
                <a:gd name="T104" fmla="*/ 51 w 103"/>
                <a:gd name="T105" fmla="*/ 59 h 420"/>
                <a:gd name="T106" fmla="*/ 46 w 103"/>
                <a:gd name="T107" fmla="*/ 53 h 420"/>
                <a:gd name="T108" fmla="*/ 40 w 103"/>
                <a:gd name="T109" fmla="*/ 59 h 420"/>
                <a:gd name="T110" fmla="*/ 34 w 103"/>
                <a:gd name="T111" fmla="*/ 53 h 420"/>
                <a:gd name="T112" fmla="*/ 34 w 103"/>
                <a:gd name="T113" fmla="*/ 46 h 420"/>
                <a:gd name="T114" fmla="*/ 34 w 103"/>
                <a:gd name="T115" fmla="*/ 40 h 420"/>
                <a:gd name="T116" fmla="*/ 28 w 103"/>
                <a:gd name="T117" fmla="*/ 40 h 420"/>
                <a:gd name="T118" fmla="*/ 34 w 103"/>
                <a:gd name="T119" fmla="*/ 33 h 420"/>
                <a:gd name="T120" fmla="*/ 28 w 103"/>
                <a:gd name="T121" fmla="*/ 26 h 420"/>
                <a:gd name="T122" fmla="*/ 28 w 103"/>
                <a:gd name="T123" fmla="*/ 20 h 420"/>
                <a:gd name="T124" fmla="*/ 28 w 103"/>
                <a:gd name="T125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03" h="420">
                  <a:moveTo>
                    <a:pt x="28" y="13"/>
                  </a:moveTo>
                  <a:lnTo>
                    <a:pt x="28" y="7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57" y="7"/>
                  </a:lnTo>
                  <a:lnTo>
                    <a:pt x="69" y="13"/>
                  </a:lnTo>
                  <a:lnTo>
                    <a:pt x="74" y="26"/>
                  </a:lnTo>
                  <a:lnTo>
                    <a:pt x="69" y="40"/>
                  </a:lnTo>
                  <a:lnTo>
                    <a:pt x="69" y="46"/>
                  </a:lnTo>
                  <a:lnTo>
                    <a:pt x="69" y="40"/>
                  </a:lnTo>
                  <a:lnTo>
                    <a:pt x="74" y="53"/>
                  </a:lnTo>
                  <a:lnTo>
                    <a:pt x="92" y="66"/>
                  </a:lnTo>
                  <a:lnTo>
                    <a:pt x="97" y="92"/>
                  </a:lnTo>
                  <a:lnTo>
                    <a:pt x="103" y="125"/>
                  </a:lnTo>
                  <a:lnTo>
                    <a:pt x="97" y="151"/>
                  </a:lnTo>
                  <a:lnTo>
                    <a:pt x="92" y="164"/>
                  </a:lnTo>
                  <a:lnTo>
                    <a:pt x="103" y="217"/>
                  </a:lnTo>
                  <a:lnTo>
                    <a:pt x="86" y="237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86" y="401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4" y="407"/>
                  </a:lnTo>
                  <a:lnTo>
                    <a:pt x="63" y="407"/>
                  </a:lnTo>
                  <a:lnTo>
                    <a:pt x="57" y="414"/>
                  </a:lnTo>
                  <a:lnTo>
                    <a:pt x="51" y="414"/>
                  </a:lnTo>
                  <a:lnTo>
                    <a:pt x="34" y="414"/>
                  </a:lnTo>
                  <a:lnTo>
                    <a:pt x="23" y="414"/>
                  </a:lnTo>
                  <a:lnTo>
                    <a:pt x="5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3" y="342"/>
                  </a:lnTo>
                  <a:lnTo>
                    <a:pt x="28" y="302"/>
                  </a:lnTo>
                  <a:lnTo>
                    <a:pt x="23" y="289"/>
                  </a:lnTo>
                  <a:lnTo>
                    <a:pt x="28" y="243"/>
                  </a:lnTo>
                  <a:lnTo>
                    <a:pt x="34" y="210"/>
                  </a:lnTo>
                  <a:lnTo>
                    <a:pt x="28" y="197"/>
                  </a:lnTo>
                  <a:lnTo>
                    <a:pt x="28" y="184"/>
                  </a:lnTo>
                  <a:lnTo>
                    <a:pt x="28" y="164"/>
                  </a:lnTo>
                  <a:lnTo>
                    <a:pt x="28" y="145"/>
                  </a:lnTo>
                  <a:lnTo>
                    <a:pt x="28" y="131"/>
                  </a:lnTo>
                  <a:lnTo>
                    <a:pt x="40" y="86"/>
                  </a:lnTo>
                  <a:lnTo>
                    <a:pt x="40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46" y="59"/>
                  </a:lnTo>
                  <a:lnTo>
                    <a:pt x="51" y="59"/>
                  </a:lnTo>
                  <a:lnTo>
                    <a:pt x="46" y="53"/>
                  </a:lnTo>
                  <a:lnTo>
                    <a:pt x="40" y="59"/>
                  </a:lnTo>
                  <a:lnTo>
                    <a:pt x="34" y="53"/>
                  </a:lnTo>
                  <a:lnTo>
                    <a:pt x="34" y="46"/>
                  </a:lnTo>
                  <a:lnTo>
                    <a:pt x="34" y="40"/>
                  </a:lnTo>
                  <a:lnTo>
                    <a:pt x="28" y="40"/>
                  </a:lnTo>
                  <a:lnTo>
                    <a:pt x="34" y="33"/>
                  </a:lnTo>
                  <a:lnTo>
                    <a:pt x="28" y="26"/>
                  </a:lnTo>
                  <a:lnTo>
                    <a:pt x="28" y="20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7" name="Freeform 81"/>
            <p:cNvSpPr>
              <a:spLocks/>
            </p:cNvSpPr>
            <p:nvPr/>
          </p:nvSpPr>
          <p:spPr bwMode="auto">
            <a:xfrm>
              <a:off x="1906" y="2516"/>
              <a:ext cx="46" cy="118"/>
            </a:xfrm>
            <a:custGeom>
              <a:avLst/>
              <a:gdLst>
                <a:gd name="T0" fmla="*/ 41 w 46"/>
                <a:gd name="T1" fmla="*/ 0 h 118"/>
                <a:gd name="T2" fmla="*/ 46 w 46"/>
                <a:gd name="T3" fmla="*/ 6 h 118"/>
                <a:gd name="T4" fmla="*/ 18 w 46"/>
                <a:gd name="T5" fmla="*/ 59 h 118"/>
                <a:gd name="T6" fmla="*/ 12 w 46"/>
                <a:gd name="T7" fmla="*/ 105 h 118"/>
                <a:gd name="T8" fmla="*/ 23 w 46"/>
                <a:gd name="T9" fmla="*/ 118 h 118"/>
                <a:gd name="T10" fmla="*/ 0 w 46"/>
                <a:gd name="T11" fmla="*/ 118 h 118"/>
                <a:gd name="T12" fmla="*/ 0 w 46"/>
                <a:gd name="T13" fmla="*/ 91 h 118"/>
                <a:gd name="T14" fmla="*/ 12 w 46"/>
                <a:gd name="T15" fmla="*/ 46 h 118"/>
                <a:gd name="T16" fmla="*/ 18 w 46"/>
                <a:gd name="T17" fmla="*/ 32 h 118"/>
                <a:gd name="T18" fmla="*/ 23 w 46"/>
                <a:gd name="T19" fmla="*/ 26 h 118"/>
                <a:gd name="T20" fmla="*/ 23 w 46"/>
                <a:gd name="T21" fmla="*/ 19 h 118"/>
                <a:gd name="T22" fmla="*/ 41 w 46"/>
                <a:gd name="T23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18">
                  <a:moveTo>
                    <a:pt x="41" y="0"/>
                  </a:moveTo>
                  <a:lnTo>
                    <a:pt x="46" y="6"/>
                  </a:lnTo>
                  <a:lnTo>
                    <a:pt x="18" y="59"/>
                  </a:lnTo>
                  <a:lnTo>
                    <a:pt x="12" y="105"/>
                  </a:lnTo>
                  <a:lnTo>
                    <a:pt x="23" y="118"/>
                  </a:lnTo>
                  <a:lnTo>
                    <a:pt x="0" y="118"/>
                  </a:lnTo>
                  <a:lnTo>
                    <a:pt x="0" y="91"/>
                  </a:lnTo>
                  <a:lnTo>
                    <a:pt x="12" y="46"/>
                  </a:lnTo>
                  <a:lnTo>
                    <a:pt x="18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38" name="Freeform 82"/>
            <p:cNvSpPr>
              <a:spLocks/>
            </p:cNvSpPr>
            <p:nvPr/>
          </p:nvSpPr>
          <p:spPr bwMode="auto">
            <a:xfrm>
              <a:off x="1906" y="2535"/>
              <a:ext cx="23" cy="79"/>
            </a:xfrm>
            <a:custGeom>
              <a:avLst/>
              <a:gdLst>
                <a:gd name="T0" fmla="*/ 23 w 23"/>
                <a:gd name="T1" fmla="*/ 0 h 79"/>
                <a:gd name="T2" fmla="*/ 23 w 23"/>
                <a:gd name="T3" fmla="*/ 7 h 79"/>
                <a:gd name="T4" fmla="*/ 18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7 h 79"/>
                <a:gd name="T14" fmla="*/ 12 w 23"/>
                <a:gd name="T15" fmla="*/ 20 h 79"/>
                <a:gd name="T16" fmla="*/ 18 w 23"/>
                <a:gd name="T17" fmla="*/ 13 h 79"/>
                <a:gd name="T18" fmla="*/ 18 w 23"/>
                <a:gd name="T19" fmla="*/ 7 h 79"/>
                <a:gd name="T20" fmla="*/ 23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23" y="0"/>
                  </a:moveTo>
                  <a:lnTo>
                    <a:pt x="23" y="7"/>
                  </a:lnTo>
                  <a:lnTo>
                    <a:pt x="18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7"/>
                  </a:lnTo>
                  <a:lnTo>
                    <a:pt x="12" y="20"/>
                  </a:lnTo>
                  <a:lnTo>
                    <a:pt x="18" y="13"/>
                  </a:lnTo>
                  <a:lnTo>
                    <a:pt x="18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39" name="Group 83"/>
          <p:cNvGrpSpPr>
            <a:grpSpLocks/>
          </p:cNvGrpSpPr>
          <p:nvPr/>
        </p:nvGrpSpPr>
        <p:grpSpPr bwMode="auto">
          <a:xfrm>
            <a:off x="2386013" y="3983038"/>
            <a:ext cx="173037" cy="687387"/>
            <a:chOff x="1503" y="2509"/>
            <a:chExt cx="109" cy="433"/>
          </a:xfrm>
        </p:grpSpPr>
        <p:sp>
          <p:nvSpPr>
            <p:cNvPr id="96340" name="Freeform 84"/>
            <p:cNvSpPr>
              <a:spLocks/>
            </p:cNvSpPr>
            <p:nvPr/>
          </p:nvSpPr>
          <p:spPr bwMode="auto">
            <a:xfrm>
              <a:off x="1515" y="2562"/>
              <a:ext cx="63" cy="98"/>
            </a:xfrm>
            <a:custGeom>
              <a:avLst/>
              <a:gdLst>
                <a:gd name="T0" fmla="*/ 28 w 63"/>
                <a:gd name="T1" fmla="*/ 26 h 98"/>
                <a:gd name="T2" fmla="*/ 34 w 63"/>
                <a:gd name="T3" fmla="*/ 26 h 98"/>
                <a:gd name="T4" fmla="*/ 23 w 63"/>
                <a:gd name="T5" fmla="*/ 52 h 98"/>
                <a:gd name="T6" fmla="*/ 28 w 63"/>
                <a:gd name="T7" fmla="*/ 52 h 98"/>
                <a:gd name="T8" fmla="*/ 34 w 63"/>
                <a:gd name="T9" fmla="*/ 39 h 98"/>
                <a:gd name="T10" fmla="*/ 51 w 63"/>
                <a:gd name="T11" fmla="*/ 19 h 98"/>
                <a:gd name="T12" fmla="*/ 63 w 63"/>
                <a:gd name="T13" fmla="*/ 52 h 98"/>
                <a:gd name="T14" fmla="*/ 28 w 63"/>
                <a:gd name="T15" fmla="*/ 85 h 98"/>
                <a:gd name="T16" fmla="*/ 17 w 63"/>
                <a:gd name="T17" fmla="*/ 98 h 98"/>
                <a:gd name="T18" fmla="*/ 5 w 63"/>
                <a:gd name="T19" fmla="*/ 98 h 98"/>
                <a:gd name="T20" fmla="*/ 0 w 63"/>
                <a:gd name="T21" fmla="*/ 85 h 98"/>
                <a:gd name="T22" fmla="*/ 0 w 63"/>
                <a:gd name="T23" fmla="*/ 78 h 98"/>
                <a:gd name="T24" fmla="*/ 11 w 63"/>
                <a:gd name="T25" fmla="*/ 26 h 98"/>
                <a:gd name="T26" fmla="*/ 17 w 63"/>
                <a:gd name="T27" fmla="*/ 26 h 98"/>
                <a:gd name="T28" fmla="*/ 17 w 63"/>
                <a:gd name="T29" fmla="*/ 19 h 98"/>
                <a:gd name="T30" fmla="*/ 23 w 63"/>
                <a:gd name="T31" fmla="*/ 19 h 98"/>
                <a:gd name="T32" fmla="*/ 34 w 63"/>
                <a:gd name="T33" fmla="*/ 0 h 98"/>
                <a:gd name="T34" fmla="*/ 34 w 63"/>
                <a:gd name="T35" fmla="*/ 6 h 98"/>
                <a:gd name="T36" fmla="*/ 28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28" y="26"/>
                  </a:moveTo>
                  <a:lnTo>
                    <a:pt x="34" y="26"/>
                  </a:lnTo>
                  <a:lnTo>
                    <a:pt x="23" y="52"/>
                  </a:lnTo>
                  <a:lnTo>
                    <a:pt x="28" y="52"/>
                  </a:lnTo>
                  <a:lnTo>
                    <a:pt x="34" y="39"/>
                  </a:lnTo>
                  <a:lnTo>
                    <a:pt x="51" y="19"/>
                  </a:lnTo>
                  <a:lnTo>
                    <a:pt x="63" y="52"/>
                  </a:lnTo>
                  <a:lnTo>
                    <a:pt x="28" y="85"/>
                  </a:lnTo>
                  <a:lnTo>
                    <a:pt x="17" y="98"/>
                  </a:lnTo>
                  <a:lnTo>
                    <a:pt x="5" y="98"/>
                  </a:lnTo>
                  <a:lnTo>
                    <a:pt x="0" y="85"/>
                  </a:lnTo>
                  <a:lnTo>
                    <a:pt x="0" y="78"/>
                  </a:lnTo>
                  <a:lnTo>
                    <a:pt x="11" y="26"/>
                  </a:lnTo>
                  <a:lnTo>
                    <a:pt x="17" y="26"/>
                  </a:lnTo>
                  <a:lnTo>
                    <a:pt x="17" y="19"/>
                  </a:lnTo>
                  <a:lnTo>
                    <a:pt x="23" y="19"/>
                  </a:lnTo>
                  <a:lnTo>
                    <a:pt x="34" y="0"/>
                  </a:lnTo>
                  <a:lnTo>
                    <a:pt x="34" y="6"/>
                  </a:lnTo>
                  <a:lnTo>
                    <a:pt x="28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41" name="Group 85"/>
            <p:cNvGrpSpPr>
              <a:grpSpLocks/>
            </p:cNvGrpSpPr>
            <p:nvPr/>
          </p:nvGrpSpPr>
          <p:grpSpPr bwMode="auto">
            <a:xfrm>
              <a:off x="1532" y="2509"/>
              <a:ext cx="63" cy="79"/>
              <a:chOff x="1532" y="2509"/>
              <a:chExt cx="63" cy="79"/>
            </a:xfrm>
          </p:grpSpPr>
          <p:sp>
            <p:nvSpPr>
              <p:cNvPr id="96342" name="Freeform 86"/>
              <p:cNvSpPr>
                <a:spLocks/>
              </p:cNvSpPr>
              <p:nvPr/>
            </p:nvSpPr>
            <p:spPr bwMode="auto">
              <a:xfrm>
                <a:off x="1532" y="2509"/>
                <a:ext cx="57" cy="72"/>
              </a:xfrm>
              <a:custGeom>
                <a:avLst/>
                <a:gdLst>
                  <a:gd name="T0" fmla="*/ 6 w 57"/>
                  <a:gd name="T1" fmla="*/ 53 h 72"/>
                  <a:gd name="T2" fmla="*/ 0 w 57"/>
                  <a:gd name="T3" fmla="*/ 66 h 72"/>
                  <a:gd name="T4" fmla="*/ 6 w 57"/>
                  <a:gd name="T5" fmla="*/ 72 h 72"/>
                  <a:gd name="T6" fmla="*/ 11 w 57"/>
                  <a:gd name="T7" fmla="*/ 66 h 72"/>
                  <a:gd name="T8" fmla="*/ 11 w 57"/>
                  <a:gd name="T9" fmla="*/ 53 h 72"/>
                  <a:gd name="T10" fmla="*/ 34 w 57"/>
                  <a:gd name="T11" fmla="*/ 33 h 72"/>
                  <a:gd name="T12" fmla="*/ 57 w 57"/>
                  <a:gd name="T13" fmla="*/ 0 h 72"/>
                  <a:gd name="T14" fmla="*/ 34 w 57"/>
                  <a:gd name="T15" fmla="*/ 26 h 72"/>
                  <a:gd name="T16" fmla="*/ 29 w 57"/>
                  <a:gd name="T17" fmla="*/ 20 h 72"/>
                  <a:gd name="T18" fmla="*/ 6 w 57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6" y="53"/>
                    </a:moveTo>
                    <a:lnTo>
                      <a:pt x="0" y="66"/>
                    </a:lnTo>
                    <a:lnTo>
                      <a:pt x="6" y="72"/>
                    </a:lnTo>
                    <a:lnTo>
                      <a:pt x="11" y="66"/>
                    </a:lnTo>
                    <a:lnTo>
                      <a:pt x="11" y="53"/>
                    </a:lnTo>
                    <a:lnTo>
                      <a:pt x="34" y="33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9" y="20"/>
                    </a:lnTo>
                    <a:lnTo>
                      <a:pt x="6" y="53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43" name="Freeform 87"/>
              <p:cNvSpPr>
                <a:spLocks/>
              </p:cNvSpPr>
              <p:nvPr/>
            </p:nvSpPr>
            <p:spPr bwMode="auto">
              <a:xfrm>
                <a:off x="1538" y="2516"/>
                <a:ext cx="57" cy="72"/>
              </a:xfrm>
              <a:custGeom>
                <a:avLst/>
                <a:gdLst>
                  <a:gd name="T0" fmla="*/ 5 w 57"/>
                  <a:gd name="T1" fmla="*/ 52 h 72"/>
                  <a:gd name="T2" fmla="*/ 0 w 57"/>
                  <a:gd name="T3" fmla="*/ 65 h 72"/>
                  <a:gd name="T4" fmla="*/ 5 w 57"/>
                  <a:gd name="T5" fmla="*/ 72 h 72"/>
                  <a:gd name="T6" fmla="*/ 11 w 57"/>
                  <a:gd name="T7" fmla="*/ 65 h 72"/>
                  <a:gd name="T8" fmla="*/ 11 w 57"/>
                  <a:gd name="T9" fmla="*/ 52 h 72"/>
                  <a:gd name="T10" fmla="*/ 34 w 57"/>
                  <a:gd name="T11" fmla="*/ 32 h 72"/>
                  <a:gd name="T12" fmla="*/ 57 w 57"/>
                  <a:gd name="T13" fmla="*/ 0 h 72"/>
                  <a:gd name="T14" fmla="*/ 34 w 57"/>
                  <a:gd name="T15" fmla="*/ 26 h 72"/>
                  <a:gd name="T16" fmla="*/ 28 w 57"/>
                  <a:gd name="T17" fmla="*/ 19 h 72"/>
                  <a:gd name="T18" fmla="*/ 5 w 57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72">
                    <a:moveTo>
                      <a:pt x="5" y="52"/>
                    </a:moveTo>
                    <a:lnTo>
                      <a:pt x="0" y="65"/>
                    </a:lnTo>
                    <a:lnTo>
                      <a:pt x="5" y="72"/>
                    </a:lnTo>
                    <a:lnTo>
                      <a:pt x="11" y="65"/>
                    </a:lnTo>
                    <a:lnTo>
                      <a:pt x="11" y="52"/>
                    </a:lnTo>
                    <a:lnTo>
                      <a:pt x="34" y="32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9"/>
                    </a:lnTo>
                    <a:lnTo>
                      <a:pt x="5" y="52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44" name="Freeform 88"/>
            <p:cNvSpPr>
              <a:spLocks/>
            </p:cNvSpPr>
            <p:nvPr/>
          </p:nvSpPr>
          <p:spPr bwMode="auto">
            <a:xfrm>
              <a:off x="1503" y="2522"/>
              <a:ext cx="109" cy="420"/>
            </a:xfrm>
            <a:custGeom>
              <a:avLst/>
              <a:gdLst>
                <a:gd name="T0" fmla="*/ 29 w 109"/>
                <a:gd name="T1" fmla="*/ 13 h 420"/>
                <a:gd name="T2" fmla="*/ 35 w 109"/>
                <a:gd name="T3" fmla="*/ 7 h 420"/>
                <a:gd name="T4" fmla="*/ 46 w 109"/>
                <a:gd name="T5" fmla="*/ 7 h 420"/>
                <a:gd name="T6" fmla="*/ 52 w 109"/>
                <a:gd name="T7" fmla="*/ 0 h 420"/>
                <a:gd name="T8" fmla="*/ 58 w 109"/>
                <a:gd name="T9" fmla="*/ 0 h 420"/>
                <a:gd name="T10" fmla="*/ 63 w 109"/>
                <a:gd name="T11" fmla="*/ 0 h 420"/>
                <a:gd name="T12" fmla="*/ 63 w 109"/>
                <a:gd name="T13" fmla="*/ 7 h 420"/>
                <a:gd name="T14" fmla="*/ 75 w 109"/>
                <a:gd name="T15" fmla="*/ 13 h 420"/>
                <a:gd name="T16" fmla="*/ 75 w 109"/>
                <a:gd name="T17" fmla="*/ 26 h 420"/>
                <a:gd name="T18" fmla="*/ 69 w 109"/>
                <a:gd name="T19" fmla="*/ 40 h 420"/>
                <a:gd name="T20" fmla="*/ 75 w 109"/>
                <a:gd name="T21" fmla="*/ 40 h 420"/>
                <a:gd name="T22" fmla="*/ 75 w 109"/>
                <a:gd name="T23" fmla="*/ 46 h 420"/>
                <a:gd name="T24" fmla="*/ 75 w 109"/>
                <a:gd name="T25" fmla="*/ 40 h 420"/>
                <a:gd name="T26" fmla="*/ 81 w 109"/>
                <a:gd name="T27" fmla="*/ 53 h 420"/>
                <a:gd name="T28" fmla="*/ 98 w 109"/>
                <a:gd name="T29" fmla="*/ 66 h 420"/>
                <a:gd name="T30" fmla="*/ 104 w 109"/>
                <a:gd name="T31" fmla="*/ 92 h 420"/>
                <a:gd name="T32" fmla="*/ 104 w 109"/>
                <a:gd name="T33" fmla="*/ 125 h 420"/>
                <a:gd name="T34" fmla="*/ 104 w 109"/>
                <a:gd name="T35" fmla="*/ 151 h 420"/>
                <a:gd name="T36" fmla="*/ 98 w 109"/>
                <a:gd name="T37" fmla="*/ 164 h 420"/>
                <a:gd name="T38" fmla="*/ 109 w 109"/>
                <a:gd name="T39" fmla="*/ 217 h 420"/>
                <a:gd name="T40" fmla="*/ 92 w 109"/>
                <a:gd name="T41" fmla="*/ 236 h 420"/>
                <a:gd name="T42" fmla="*/ 86 w 109"/>
                <a:gd name="T43" fmla="*/ 296 h 420"/>
                <a:gd name="T44" fmla="*/ 92 w 109"/>
                <a:gd name="T45" fmla="*/ 315 h 420"/>
                <a:gd name="T46" fmla="*/ 92 w 109"/>
                <a:gd name="T47" fmla="*/ 401 h 420"/>
                <a:gd name="T48" fmla="*/ 92 w 109"/>
                <a:gd name="T49" fmla="*/ 407 h 420"/>
                <a:gd name="T50" fmla="*/ 86 w 109"/>
                <a:gd name="T51" fmla="*/ 407 h 420"/>
                <a:gd name="T52" fmla="*/ 81 w 109"/>
                <a:gd name="T53" fmla="*/ 407 h 420"/>
                <a:gd name="T54" fmla="*/ 75 w 109"/>
                <a:gd name="T55" fmla="*/ 407 h 420"/>
                <a:gd name="T56" fmla="*/ 69 w 109"/>
                <a:gd name="T57" fmla="*/ 414 h 420"/>
                <a:gd name="T58" fmla="*/ 63 w 109"/>
                <a:gd name="T59" fmla="*/ 414 h 420"/>
                <a:gd name="T60" fmla="*/ 58 w 109"/>
                <a:gd name="T61" fmla="*/ 414 h 420"/>
                <a:gd name="T62" fmla="*/ 40 w 109"/>
                <a:gd name="T63" fmla="*/ 414 h 420"/>
                <a:gd name="T64" fmla="*/ 29 w 109"/>
                <a:gd name="T65" fmla="*/ 414 h 420"/>
                <a:gd name="T66" fmla="*/ 12 w 109"/>
                <a:gd name="T67" fmla="*/ 420 h 420"/>
                <a:gd name="T68" fmla="*/ 0 w 109"/>
                <a:gd name="T69" fmla="*/ 414 h 420"/>
                <a:gd name="T70" fmla="*/ 0 w 109"/>
                <a:gd name="T71" fmla="*/ 407 h 420"/>
                <a:gd name="T72" fmla="*/ 17 w 109"/>
                <a:gd name="T73" fmla="*/ 401 h 420"/>
                <a:gd name="T74" fmla="*/ 29 w 109"/>
                <a:gd name="T75" fmla="*/ 394 h 420"/>
                <a:gd name="T76" fmla="*/ 29 w 109"/>
                <a:gd name="T77" fmla="*/ 348 h 420"/>
                <a:gd name="T78" fmla="*/ 35 w 109"/>
                <a:gd name="T79" fmla="*/ 302 h 420"/>
                <a:gd name="T80" fmla="*/ 29 w 109"/>
                <a:gd name="T81" fmla="*/ 289 h 420"/>
                <a:gd name="T82" fmla="*/ 35 w 109"/>
                <a:gd name="T83" fmla="*/ 250 h 420"/>
                <a:gd name="T84" fmla="*/ 35 w 109"/>
                <a:gd name="T85" fmla="*/ 210 h 420"/>
                <a:gd name="T86" fmla="*/ 35 w 109"/>
                <a:gd name="T87" fmla="*/ 197 h 420"/>
                <a:gd name="T88" fmla="*/ 35 w 109"/>
                <a:gd name="T89" fmla="*/ 191 h 420"/>
                <a:gd name="T90" fmla="*/ 35 w 109"/>
                <a:gd name="T91" fmla="*/ 164 h 420"/>
                <a:gd name="T92" fmla="*/ 35 w 109"/>
                <a:gd name="T93" fmla="*/ 145 h 420"/>
                <a:gd name="T94" fmla="*/ 35 w 109"/>
                <a:gd name="T95" fmla="*/ 131 h 420"/>
                <a:gd name="T96" fmla="*/ 46 w 109"/>
                <a:gd name="T97" fmla="*/ 85 h 420"/>
                <a:gd name="T98" fmla="*/ 46 w 109"/>
                <a:gd name="T99" fmla="*/ 79 h 420"/>
                <a:gd name="T100" fmla="*/ 46 w 109"/>
                <a:gd name="T101" fmla="*/ 72 h 420"/>
                <a:gd name="T102" fmla="*/ 46 w 109"/>
                <a:gd name="T103" fmla="*/ 66 h 420"/>
                <a:gd name="T104" fmla="*/ 52 w 109"/>
                <a:gd name="T105" fmla="*/ 59 h 420"/>
                <a:gd name="T106" fmla="*/ 52 w 109"/>
                <a:gd name="T107" fmla="*/ 53 h 420"/>
                <a:gd name="T108" fmla="*/ 40 w 109"/>
                <a:gd name="T109" fmla="*/ 59 h 420"/>
                <a:gd name="T110" fmla="*/ 40 w 109"/>
                <a:gd name="T111" fmla="*/ 53 h 420"/>
                <a:gd name="T112" fmla="*/ 40 w 109"/>
                <a:gd name="T113" fmla="*/ 46 h 420"/>
                <a:gd name="T114" fmla="*/ 35 w 109"/>
                <a:gd name="T115" fmla="*/ 40 h 420"/>
                <a:gd name="T116" fmla="*/ 35 w 109"/>
                <a:gd name="T117" fmla="*/ 33 h 420"/>
                <a:gd name="T118" fmla="*/ 35 w 109"/>
                <a:gd name="T119" fmla="*/ 26 h 420"/>
                <a:gd name="T120" fmla="*/ 35 w 109"/>
                <a:gd name="T121" fmla="*/ 20 h 420"/>
                <a:gd name="T122" fmla="*/ 29 w 109"/>
                <a:gd name="T12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5" y="7"/>
                  </a:lnTo>
                  <a:lnTo>
                    <a:pt x="46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40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75" y="40"/>
                  </a:lnTo>
                  <a:lnTo>
                    <a:pt x="81" y="53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92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63" y="414"/>
                  </a:lnTo>
                  <a:lnTo>
                    <a:pt x="58" y="414"/>
                  </a:lnTo>
                  <a:lnTo>
                    <a:pt x="40" y="414"/>
                  </a:lnTo>
                  <a:lnTo>
                    <a:pt x="29" y="414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9" y="394"/>
                  </a:lnTo>
                  <a:lnTo>
                    <a:pt x="29" y="348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40" y="46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45" name="Group 89"/>
            <p:cNvGrpSpPr>
              <a:grpSpLocks/>
            </p:cNvGrpSpPr>
            <p:nvPr/>
          </p:nvGrpSpPr>
          <p:grpSpPr bwMode="auto">
            <a:xfrm>
              <a:off x="1532" y="2555"/>
              <a:ext cx="46" cy="125"/>
              <a:chOff x="1532" y="2555"/>
              <a:chExt cx="46" cy="125"/>
            </a:xfrm>
          </p:grpSpPr>
          <p:sp>
            <p:nvSpPr>
              <p:cNvPr id="96346" name="Freeform 90"/>
              <p:cNvSpPr>
                <a:spLocks/>
              </p:cNvSpPr>
              <p:nvPr/>
            </p:nvSpPr>
            <p:spPr bwMode="auto">
              <a:xfrm>
                <a:off x="1532" y="2555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7 h 118"/>
                  <a:gd name="T4" fmla="*/ 17 w 40"/>
                  <a:gd name="T5" fmla="*/ 66 h 118"/>
                  <a:gd name="T6" fmla="*/ 11 w 40"/>
                  <a:gd name="T7" fmla="*/ 98 h 118"/>
                  <a:gd name="T8" fmla="*/ 23 w 40"/>
                  <a:gd name="T9" fmla="*/ 118 h 118"/>
                  <a:gd name="T10" fmla="*/ 0 w 40"/>
                  <a:gd name="T11" fmla="*/ 118 h 118"/>
                  <a:gd name="T12" fmla="*/ 0 w 40"/>
                  <a:gd name="T13" fmla="*/ 92 h 118"/>
                  <a:gd name="T14" fmla="*/ 11 w 40"/>
                  <a:gd name="T15" fmla="*/ 46 h 118"/>
                  <a:gd name="T16" fmla="*/ 17 w 40"/>
                  <a:gd name="T17" fmla="*/ 33 h 118"/>
                  <a:gd name="T18" fmla="*/ 23 w 40"/>
                  <a:gd name="T19" fmla="*/ 26 h 118"/>
                  <a:gd name="T20" fmla="*/ 17 w 40"/>
                  <a:gd name="T21" fmla="*/ 20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7"/>
                    </a:lnTo>
                    <a:lnTo>
                      <a:pt x="17" y="66"/>
                    </a:lnTo>
                    <a:lnTo>
                      <a:pt x="11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11" y="46"/>
                    </a:lnTo>
                    <a:lnTo>
                      <a:pt x="17" y="33"/>
                    </a:lnTo>
                    <a:lnTo>
                      <a:pt x="23" y="26"/>
                    </a:lnTo>
                    <a:lnTo>
                      <a:pt x="17" y="20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47" name="Freeform 91"/>
              <p:cNvSpPr>
                <a:spLocks/>
              </p:cNvSpPr>
              <p:nvPr/>
            </p:nvSpPr>
            <p:spPr bwMode="auto">
              <a:xfrm>
                <a:off x="1538" y="2562"/>
                <a:ext cx="40" cy="118"/>
              </a:xfrm>
              <a:custGeom>
                <a:avLst/>
                <a:gdLst>
                  <a:gd name="T0" fmla="*/ 34 w 40"/>
                  <a:gd name="T1" fmla="*/ 0 h 118"/>
                  <a:gd name="T2" fmla="*/ 40 w 40"/>
                  <a:gd name="T3" fmla="*/ 6 h 118"/>
                  <a:gd name="T4" fmla="*/ 17 w 40"/>
                  <a:gd name="T5" fmla="*/ 65 h 118"/>
                  <a:gd name="T6" fmla="*/ 11 w 40"/>
                  <a:gd name="T7" fmla="*/ 98 h 118"/>
                  <a:gd name="T8" fmla="*/ 23 w 40"/>
                  <a:gd name="T9" fmla="*/ 118 h 118"/>
                  <a:gd name="T10" fmla="*/ 0 w 40"/>
                  <a:gd name="T11" fmla="*/ 118 h 118"/>
                  <a:gd name="T12" fmla="*/ 0 w 40"/>
                  <a:gd name="T13" fmla="*/ 91 h 118"/>
                  <a:gd name="T14" fmla="*/ 11 w 40"/>
                  <a:gd name="T15" fmla="*/ 45 h 118"/>
                  <a:gd name="T16" fmla="*/ 17 w 40"/>
                  <a:gd name="T17" fmla="*/ 32 h 118"/>
                  <a:gd name="T18" fmla="*/ 23 w 40"/>
                  <a:gd name="T19" fmla="*/ 26 h 118"/>
                  <a:gd name="T20" fmla="*/ 17 w 40"/>
                  <a:gd name="T21" fmla="*/ 19 h 118"/>
                  <a:gd name="T22" fmla="*/ 34 w 40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8">
                    <a:moveTo>
                      <a:pt x="34" y="0"/>
                    </a:moveTo>
                    <a:lnTo>
                      <a:pt x="40" y="6"/>
                    </a:lnTo>
                    <a:lnTo>
                      <a:pt x="17" y="65"/>
                    </a:lnTo>
                    <a:lnTo>
                      <a:pt x="11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1"/>
                    </a:lnTo>
                    <a:lnTo>
                      <a:pt x="11" y="45"/>
                    </a:lnTo>
                    <a:lnTo>
                      <a:pt x="17" y="32"/>
                    </a:lnTo>
                    <a:lnTo>
                      <a:pt x="23" y="26"/>
                    </a:lnTo>
                    <a:lnTo>
                      <a:pt x="17" y="19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48" name="Freeform 92"/>
            <p:cNvSpPr>
              <a:spLocks/>
            </p:cNvSpPr>
            <p:nvPr/>
          </p:nvSpPr>
          <p:spPr bwMode="auto">
            <a:xfrm>
              <a:off x="1538" y="2581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5 w 23"/>
                <a:gd name="T7" fmla="*/ 79 h 79"/>
                <a:gd name="T8" fmla="*/ 0 w 23"/>
                <a:gd name="T9" fmla="*/ 79 h 79"/>
                <a:gd name="T10" fmla="*/ 0 w 23"/>
                <a:gd name="T11" fmla="*/ 72 h 79"/>
                <a:gd name="T12" fmla="*/ 11 w 23"/>
                <a:gd name="T13" fmla="*/ 26 h 79"/>
                <a:gd name="T14" fmla="*/ 11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5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49" name="Group 93"/>
          <p:cNvGrpSpPr>
            <a:grpSpLocks/>
          </p:cNvGrpSpPr>
          <p:nvPr/>
        </p:nvGrpSpPr>
        <p:grpSpPr bwMode="auto">
          <a:xfrm>
            <a:off x="4181475" y="2852738"/>
            <a:ext cx="174625" cy="676275"/>
            <a:chOff x="2701" y="1899"/>
            <a:chExt cx="110" cy="426"/>
          </a:xfrm>
        </p:grpSpPr>
        <p:sp>
          <p:nvSpPr>
            <p:cNvPr id="96350" name="Freeform 94"/>
            <p:cNvSpPr>
              <a:spLocks/>
            </p:cNvSpPr>
            <p:nvPr/>
          </p:nvSpPr>
          <p:spPr bwMode="auto">
            <a:xfrm>
              <a:off x="2713" y="1944"/>
              <a:ext cx="63" cy="99"/>
            </a:xfrm>
            <a:custGeom>
              <a:avLst/>
              <a:gdLst>
                <a:gd name="T0" fmla="*/ 35 w 63"/>
                <a:gd name="T1" fmla="*/ 27 h 99"/>
                <a:gd name="T2" fmla="*/ 29 w 63"/>
                <a:gd name="T3" fmla="*/ 60 h 99"/>
                <a:gd name="T4" fmla="*/ 29 w 63"/>
                <a:gd name="T5" fmla="*/ 53 h 99"/>
                <a:gd name="T6" fmla="*/ 40 w 63"/>
                <a:gd name="T7" fmla="*/ 40 h 99"/>
                <a:gd name="T8" fmla="*/ 52 w 63"/>
                <a:gd name="T9" fmla="*/ 20 h 99"/>
                <a:gd name="T10" fmla="*/ 63 w 63"/>
                <a:gd name="T11" fmla="*/ 53 h 99"/>
                <a:gd name="T12" fmla="*/ 29 w 63"/>
                <a:gd name="T13" fmla="*/ 86 h 99"/>
                <a:gd name="T14" fmla="*/ 17 w 63"/>
                <a:gd name="T15" fmla="*/ 99 h 99"/>
                <a:gd name="T16" fmla="*/ 6 w 63"/>
                <a:gd name="T17" fmla="*/ 99 h 99"/>
                <a:gd name="T18" fmla="*/ 0 w 63"/>
                <a:gd name="T19" fmla="*/ 92 h 99"/>
                <a:gd name="T20" fmla="*/ 0 w 63"/>
                <a:gd name="T21" fmla="*/ 79 h 99"/>
                <a:gd name="T22" fmla="*/ 11 w 63"/>
                <a:gd name="T23" fmla="*/ 27 h 99"/>
                <a:gd name="T24" fmla="*/ 17 w 63"/>
                <a:gd name="T25" fmla="*/ 27 h 99"/>
                <a:gd name="T26" fmla="*/ 17 w 63"/>
                <a:gd name="T27" fmla="*/ 20 h 99"/>
                <a:gd name="T28" fmla="*/ 23 w 63"/>
                <a:gd name="T29" fmla="*/ 20 h 99"/>
                <a:gd name="T30" fmla="*/ 35 w 63"/>
                <a:gd name="T31" fmla="*/ 0 h 99"/>
                <a:gd name="T32" fmla="*/ 40 w 63"/>
                <a:gd name="T33" fmla="*/ 7 h 99"/>
                <a:gd name="T34" fmla="*/ 35 w 63"/>
                <a:gd name="T35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3" h="99">
                  <a:moveTo>
                    <a:pt x="35" y="27"/>
                  </a:moveTo>
                  <a:lnTo>
                    <a:pt x="29" y="60"/>
                  </a:lnTo>
                  <a:lnTo>
                    <a:pt x="29" y="53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3" y="53"/>
                  </a:lnTo>
                  <a:lnTo>
                    <a:pt x="29" y="86"/>
                  </a:lnTo>
                  <a:lnTo>
                    <a:pt x="17" y="99"/>
                  </a:lnTo>
                  <a:lnTo>
                    <a:pt x="6" y="99"/>
                  </a:lnTo>
                  <a:lnTo>
                    <a:pt x="0" y="92"/>
                  </a:lnTo>
                  <a:lnTo>
                    <a:pt x="0" y="79"/>
                  </a:lnTo>
                  <a:lnTo>
                    <a:pt x="11" y="27"/>
                  </a:lnTo>
                  <a:lnTo>
                    <a:pt x="17" y="27"/>
                  </a:lnTo>
                  <a:lnTo>
                    <a:pt x="17" y="20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7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1" name="Freeform 95"/>
            <p:cNvSpPr>
              <a:spLocks/>
            </p:cNvSpPr>
            <p:nvPr/>
          </p:nvSpPr>
          <p:spPr bwMode="auto">
            <a:xfrm>
              <a:off x="2730" y="1899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8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8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2" name="Freeform 96"/>
            <p:cNvSpPr>
              <a:spLocks/>
            </p:cNvSpPr>
            <p:nvPr/>
          </p:nvSpPr>
          <p:spPr bwMode="auto">
            <a:xfrm>
              <a:off x="2701" y="1905"/>
              <a:ext cx="110" cy="420"/>
            </a:xfrm>
            <a:custGeom>
              <a:avLst/>
              <a:gdLst>
                <a:gd name="T0" fmla="*/ 29 w 110"/>
                <a:gd name="T1" fmla="*/ 13 h 420"/>
                <a:gd name="T2" fmla="*/ 35 w 110"/>
                <a:gd name="T3" fmla="*/ 7 h 420"/>
                <a:gd name="T4" fmla="*/ 47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0 h 420"/>
                <a:gd name="T12" fmla="*/ 64 w 110"/>
                <a:gd name="T13" fmla="*/ 7 h 420"/>
                <a:gd name="T14" fmla="*/ 75 w 110"/>
                <a:gd name="T15" fmla="*/ 13 h 420"/>
                <a:gd name="T16" fmla="*/ 75 w 110"/>
                <a:gd name="T17" fmla="*/ 26 h 420"/>
                <a:gd name="T18" fmla="*/ 70 w 110"/>
                <a:gd name="T19" fmla="*/ 39 h 420"/>
                <a:gd name="T20" fmla="*/ 75 w 110"/>
                <a:gd name="T21" fmla="*/ 39 h 420"/>
                <a:gd name="T22" fmla="*/ 75 w 110"/>
                <a:gd name="T23" fmla="*/ 46 h 420"/>
                <a:gd name="T24" fmla="*/ 75 w 110"/>
                <a:gd name="T25" fmla="*/ 39 h 420"/>
                <a:gd name="T26" fmla="*/ 81 w 110"/>
                <a:gd name="T27" fmla="*/ 53 h 420"/>
                <a:gd name="T28" fmla="*/ 98 w 110"/>
                <a:gd name="T29" fmla="*/ 66 h 420"/>
                <a:gd name="T30" fmla="*/ 104 w 110"/>
                <a:gd name="T31" fmla="*/ 92 h 420"/>
                <a:gd name="T32" fmla="*/ 110 w 110"/>
                <a:gd name="T33" fmla="*/ 125 h 420"/>
                <a:gd name="T34" fmla="*/ 104 w 110"/>
                <a:gd name="T35" fmla="*/ 151 h 420"/>
                <a:gd name="T36" fmla="*/ 98 w 110"/>
                <a:gd name="T37" fmla="*/ 164 h 420"/>
                <a:gd name="T38" fmla="*/ 110 w 110"/>
                <a:gd name="T39" fmla="*/ 217 h 420"/>
                <a:gd name="T40" fmla="*/ 93 w 110"/>
                <a:gd name="T41" fmla="*/ 236 h 420"/>
                <a:gd name="T42" fmla="*/ 93 w 110"/>
                <a:gd name="T43" fmla="*/ 296 h 420"/>
                <a:gd name="T44" fmla="*/ 93 w 110"/>
                <a:gd name="T45" fmla="*/ 315 h 420"/>
                <a:gd name="T46" fmla="*/ 93 w 110"/>
                <a:gd name="T47" fmla="*/ 401 h 420"/>
                <a:gd name="T48" fmla="*/ 93 w 110"/>
                <a:gd name="T49" fmla="*/ 407 h 420"/>
                <a:gd name="T50" fmla="*/ 87 w 110"/>
                <a:gd name="T51" fmla="*/ 407 h 420"/>
                <a:gd name="T52" fmla="*/ 81 w 110"/>
                <a:gd name="T53" fmla="*/ 407 h 420"/>
                <a:gd name="T54" fmla="*/ 70 w 110"/>
                <a:gd name="T55" fmla="*/ 414 h 420"/>
                <a:gd name="T56" fmla="*/ 64 w 110"/>
                <a:gd name="T57" fmla="*/ 414 h 420"/>
                <a:gd name="T58" fmla="*/ 58 w 110"/>
                <a:gd name="T59" fmla="*/ 414 h 420"/>
                <a:gd name="T60" fmla="*/ 41 w 110"/>
                <a:gd name="T61" fmla="*/ 414 h 420"/>
                <a:gd name="T62" fmla="*/ 29 w 110"/>
                <a:gd name="T63" fmla="*/ 414 h 420"/>
                <a:gd name="T64" fmla="*/ 12 w 110"/>
                <a:gd name="T65" fmla="*/ 420 h 420"/>
                <a:gd name="T66" fmla="*/ 0 w 110"/>
                <a:gd name="T67" fmla="*/ 414 h 420"/>
                <a:gd name="T68" fmla="*/ 0 w 110"/>
                <a:gd name="T69" fmla="*/ 407 h 420"/>
                <a:gd name="T70" fmla="*/ 18 w 110"/>
                <a:gd name="T71" fmla="*/ 401 h 420"/>
                <a:gd name="T72" fmla="*/ 29 w 110"/>
                <a:gd name="T73" fmla="*/ 394 h 420"/>
                <a:gd name="T74" fmla="*/ 29 w 110"/>
                <a:gd name="T75" fmla="*/ 348 h 420"/>
                <a:gd name="T76" fmla="*/ 35 w 110"/>
                <a:gd name="T77" fmla="*/ 302 h 420"/>
                <a:gd name="T78" fmla="*/ 29 w 110"/>
                <a:gd name="T79" fmla="*/ 289 h 420"/>
                <a:gd name="T80" fmla="*/ 35 w 110"/>
                <a:gd name="T81" fmla="*/ 250 h 420"/>
                <a:gd name="T82" fmla="*/ 35 w 110"/>
                <a:gd name="T83" fmla="*/ 210 h 420"/>
                <a:gd name="T84" fmla="*/ 35 w 110"/>
                <a:gd name="T85" fmla="*/ 197 h 420"/>
                <a:gd name="T86" fmla="*/ 35 w 110"/>
                <a:gd name="T87" fmla="*/ 190 h 420"/>
                <a:gd name="T88" fmla="*/ 35 w 110"/>
                <a:gd name="T89" fmla="*/ 164 h 420"/>
                <a:gd name="T90" fmla="*/ 35 w 110"/>
                <a:gd name="T91" fmla="*/ 145 h 420"/>
                <a:gd name="T92" fmla="*/ 35 w 110"/>
                <a:gd name="T93" fmla="*/ 131 h 420"/>
                <a:gd name="T94" fmla="*/ 47 w 110"/>
                <a:gd name="T95" fmla="*/ 85 h 420"/>
                <a:gd name="T96" fmla="*/ 47 w 110"/>
                <a:gd name="T97" fmla="*/ 79 h 420"/>
                <a:gd name="T98" fmla="*/ 52 w 110"/>
                <a:gd name="T99" fmla="*/ 72 h 420"/>
                <a:gd name="T100" fmla="*/ 52 w 110"/>
                <a:gd name="T101" fmla="*/ 66 h 420"/>
                <a:gd name="T102" fmla="*/ 52 w 110"/>
                <a:gd name="T103" fmla="*/ 59 h 420"/>
                <a:gd name="T104" fmla="*/ 52 w 110"/>
                <a:gd name="T105" fmla="*/ 53 h 420"/>
                <a:gd name="T106" fmla="*/ 47 w 110"/>
                <a:gd name="T107" fmla="*/ 59 h 420"/>
                <a:gd name="T108" fmla="*/ 41 w 110"/>
                <a:gd name="T109" fmla="*/ 53 h 420"/>
                <a:gd name="T110" fmla="*/ 41 w 110"/>
                <a:gd name="T111" fmla="*/ 46 h 420"/>
                <a:gd name="T112" fmla="*/ 35 w 110"/>
                <a:gd name="T113" fmla="*/ 39 h 420"/>
                <a:gd name="T114" fmla="*/ 35 w 110"/>
                <a:gd name="T115" fmla="*/ 33 h 420"/>
                <a:gd name="T116" fmla="*/ 35 w 110"/>
                <a:gd name="T117" fmla="*/ 26 h 420"/>
                <a:gd name="T118" fmla="*/ 35 w 110"/>
                <a:gd name="T119" fmla="*/ 20 h 420"/>
                <a:gd name="T120" fmla="*/ 29 w 110"/>
                <a:gd name="T121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13"/>
                  </a:moveTo>
                  <a:lnTo>
                    <a:pt x="35" y="7"/>
                  </a:lnTo>
                  <a:lnTo>
                    <a:pt x="47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39"/>
                  </a:lnTo>
                  <a:lnTo>
                    <a:pt x="75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1" y="53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10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6"/>
                  </a:lnTo>
                  <a:lnTo>
                    <a:pt x="93" y="296"/>
                  </a:lnTo>
                  <a:lnTo>
                    <a:pt x="93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0" y="414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14"/>
                  </a:lnTo>
                  <a:lnTo>
                    <a:pt x="29" y="414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9" y="394"/>
                  </a:lnTo>
                  <a:lnTo>
                    <a:pt x="29" y="348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0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7" y="85"/>
                  </a:lnTo>
                  <a:lnTo>
                    <a:pt x="47" y="79"/>
                  </a:lnTo>
                  <a:lnTo>
                    <a:pt x="52" y="72"/>
                  </a:lnTo>
                  <a:lnTo>
                    <a:pt x="52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7" y="59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3" name="Freeform 97"/>
            <p:cNvSpPr>
              <a:spLocks/>
            </p:cNvSpPr>
            <p:nvPr/>
          </p:nvSpPr>
          <p:spPr bwMode="auto">
            <a:xfrm>
              <a:off x="2736" y="1944"/>
              <a:ext cx="40" cy="125"/>
            </a:xfrm>
            <a:custGeom>
              <a:avLst/>
              <a:gdLst>
                <a:gd name="T0" fmla="*/ 40 w 40"/>
                <a:gd name="T1" fmla="*/ 0 h 125"/>
                <a:gd name="T2" fmla="*/ 40 w 40"/>
                <a:gd name="T3" fmla="*/ 7 h 125"/>
                <a:gd name="T4" fmla="*/ 17 w 40"/>
                <a:gd name="T5" fmla="*/ 66 h 125"/>
                <a:gd name="T6" fmla="*/ 12 w 40"/>
                <a:gd name="T7" fmla="*/ 106 h 125"/>
                <a:gd name="T8" fmla="*/ 23 w 40"/>
                <a:gd name="T9" fmla="*/ 119 h 125"/>
                <a:gd name="T10" fmla="*/ 0 w 40"/>
                <a:gd name="T11" fmla="*/ 125 h 125"/>
                <a:gd name="T12" fmla="*/ 0 w 40"/>
                <a:gd name="T13" fmla="*/ 92 h 125"/>
                <a:gd name="T14" fmla="*/ 12 w 40"/>
                <a:gd name="T15" fmla="*/ 46 h 125"/>
                <a:gd name="T16" fmla="*/ 17 w 40"/>
                <a:gd name="T17" fmla="*/ 33 h 125"/>
                <a:gd name="T18" fmla="*/ 23 w 40"/>
                <a:gd name="T19" fmla="*/ 27 h 125"/>
                <a:gd name="T20" fmla="*/ 17 w 40"/>
                <a:gd name="T21" fmla="*/ 20 h 125"/>
                <a:gd name="T22" fmla="*/ 40 w 40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" h="125">
                  <a:moveTo>
                    <a:pt x="40" y="0"/>
                  </a:moveTo>
                  <a:lnTo>
                    <a:pt x="40" y="7"/>
                  </a:lnTo>
                  <a:lnTo>
                    <a:pt x="17" y="66"/>
                  </a:lnTo>
                  <a:lnTo>
                    <a:pt x="12" y="106"/>
                  </a:lnTo>
                  <a:lnTo>
                    <a:pt x="23" y="119"/>
                  </a:lnTo>
                  <a:lnTo>
                    <a:pt x="0" y="125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7" y="33"/>
                  </a:lnTo>
                  <a:lnTo>
                    <a:pt x="23" y="27"/>
                  </a:lnTo>
                  <a:lnTo>
                    <a:pt x="17" y="2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54" name="Freeform 98"/>
            <p:cNvSpPr>
              <a:spLocks/>
            </p:cNvSpPr>
            <p:nvPr/>
          </p:nvSpPr>
          <p:spPr bwMode="auto">
            <a:xfrm>
              <a:off x="2736" y="1964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9 h 79"/>
                <a:gd name="T8" fmla="*/ 0 w 23"/>
                <a:gd name="T9" fmla="*/ 79 h 79"/>
                <a:gd name="T10" fmla="*/ 0 w 23"/>
                <a:gd name="T11" fmla="*/ 72 h 79"/>
                <a:gd name="T12" fmla="*/ 12 w 23"/>
                <a:gd name="T13" fmla="*/ 26 h 79"/>
                <a:gd name="T14" fmla="*/ 12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2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55" name="Group 99"/>
          <p:cNvGrpSpPr>
            <a:grpSpLocks/>
          </p:cNvGrpSpPr>
          <p:nvPr/>
        </p:nvGrpSpPr>
        <p:grpSpPr bwMode="auto">
          <a:xfrm>
            <a:off x="5715000" y="3035300"/>
            <a:ext cx="174625" cy="687388"/>
            <a:chOff x="3600" y="1912"/>
            <a:chExt cx="110" cy="433"/>
          </a:xfrm>
        </p:grpSpPr>
        <p:sp>
          <p:nvSpPr>
            <p:cNvPr id="96356" name="Freeform 100"/>
            <p:cNvSpPr>
              <a:spLocks/>
            </p:cNvSpPr>
            <p:nvPr/>
          </p:nvSpPr>
          <p:spPr bwMode="auto">
            <a:xfrm>
              <a:off x="3606" y="1964"/>
              <a:ext cx="69" cy="99"/>
            </a:xfrm>
            <a:custGeom>
              <a:avLst/>
              <a:gdLst>
                <a:gd name="T0" fmla="*/ 35 w 69"/>
                <a:gd name="T1" fmla="*/ 26 h 99"/>
                <a:gd name="T2" fmla="*/ 29 w 69"/>
                <a:gd name="T3" fmla="*/ 53 h 99"/>
                <a:gd name="T4" fmla="*/ 40 w 69"/>
                <a:gd name="T5" fmla="*/ 40 h 99"/>
                <a:gd name="T6" fmla="*/ 52 w 69"/>
                <a:gd name="T7" fmla="*/ 20 h 99"/>
                <a:gd name="T8" fmla="*/ 69 w 69"/>
                <a:gd name="T9" fmla="*/ 53 h 99"/>
                <a:gd name="T10" fmla="*/ 29 w 69"/>
                <a:gd name="T11" fmla="*/ 86 h 99"/>
                <a:gd name="T12" fmla="*/ 17 w 69"/>
                <a:gd name="T13" fmla="*/ 99 h 99"/>
                <a:gd name="T14" fmla="*/ 12 w 69"/>
                <a:gd name="T15" fmla="*/ 99 h 99"/>
                <a:gd name="T16" fmla="*/ 6 w 69"/>
                <a:gd name="T17" fmla="*/ 86 h 99"/>
                <a:gd name="T18" fmla="*/ 0 w 69"/>
                <a:gd name="T19" fmla="*/ 79 h 99"/>
                <a:gd name="T20" fmla="*/ 17 w 69"/>
                <a:gd name="T21" fmla="*/ 26 h 99"/>
                <a:gd name="T22" fmla="*/ 17 w 69"/>
                <a:gd name="T23" fmla="*/ 20 h 99"/>
                <a:gd name="T24" fmla="*/ 23 w 69"/>
                <a:gd name="T25" fmla="*/ 20 h 99"/>
                <a:gd name="T26" fmla="*/ 35 w 69"/>
                <a:gd name="T27" fmla="*/ 0 h 99"/>
                <a:gd name="T28" fmla="*/ 40 w 69"/>
                <a:gd name="T29" fmla="*/ 7 h 99"/>
                <a:gd name="T30" fmla="*/ 35 w 69"/>
                <a:gd name="T31" fmla="*/ 26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5" y="26"/>
                  </a:moveTo>
                  <a:lnTo>
                    <a:pt x="29" y="53"/>
                  </a:lnTo>
                  <a:lnTo>
                    <a:pt x="40" y="40"/>
                  </a:lnTo>
                  <a:lnTo>
                    <a:pt x="52" y="20"/>
                  </a:lnTo>
                  <a:lnTo>
                    <a:pt x="69" y="53"/>
                  </a:lnTo>
                  <a:lnTo>
                    <a:pt x="29" y="86"/>
                  </a:lnTo>
                  <a:lnTo>
                    <a:pt x="17" y="99"/>
                  </a:lnTo>
                  <a:lnTo>
                    <a:pt x="12" y="99"/>
                  </a:lnTo>
                  <a:lnTo>
                    <a:pt x="6" y="86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17" y="20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7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57" name="Group 101"/>
            <p:cNvGrpSpPr>
              <a:grpSpLocks/>
            </p:cNvGrpSpPr>
            <p:nvPr/>
          </p:nvGrpSpPr>
          <p:grpSpPr bwMode="auto">
            <a:xfrm>
              <a:off x="3623" y="1912"/>
              <a:ext cx="69" cy="78"/>
              <a:chOff x="3623" y="1912"/>
              <a:chExt cx="69" cy="78"/>
            </a:xfrm>
          </p:grpSpPr>
          <p:sp>
            <p:nvSpPr>
              <p:cNvPr id="96358" name="Freeform 102"/>
              <p:cNvSpPr>
                <a:spLocks/>
              </p:cNvSpPr>
              <p:nvPr/>
            </p:nvSpPr>
            <p:spPr bwMode="auto">
              <a:xfrm>
                <a:off x="3623" y="1912"/>
                <a:ext cx="64" cy="72"/>
              </a:xfrm>
              <a:custGeom>
                <a:avLst/>
                <a:gdLst>
                  <a:gd name="T0" fmla="*/ 6 w 64"/>
                  <a:gd name="T1" fmla="*/ 52 h 72"/>
                  <a:gd name="T2" fmla="*/ 0 w 64"/>
                  <a:gd name="T3" fmla="*/ 65 h 72"/>
                  <a:gd name="T4" fmla="*/ 12 w 64"/>
                  <a:gd name="T5" fmla="*/ 72 h 72"/>
                  <a:gd name="T6" fmla="*/ 12 w 64"/>
                  <a:gd name="T7" fmla="*/ 65 h 72"/>
                  <a:gd name="T8" fmla="*/ 18 w 64"/>
                  <a:gd name="T9" fmla="*/ 52 h 72"/>
                  <a:gd name="T10" fmla="*/ 35 w 64"/>
                  <a:gd name="T11" fmla="*/ 32 h 72"/>
                  <a:gd name="T12" fmla="*/ 64 w 64"/>
                  <a:gd name="T13" fmla="*/ 0 h 72"/>
                  <a:gd name="T14" fmla="*/ 41 w 64"/>
                  <a:gd name="T15" fmla="*/ 26 h 72"/>
                  <a:gd name="T16" fmla="*/ 35 w 64"/>
                  <a:gd name="T17" fmla="*/ 19 h 72"/>
                  <a:gd name="T18" fmla="*/ 6 w 64"/>
                  <a:gd name="T19" fmla="*/ 5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72">
                    <a:moveTo>
                      <a:pt x="6" y="52"/>
                    </a:moveTo>
                    <a:lnTo>
                      <a:pt x="0" y="65"/>
                    </a:lnTo>
                    <a:lnTo>
                      <a:pt x="12" y="72"/>
                    </a:lnTo>
                    <a:lnTo>
                      <a:pt x="12" y="65"/>
                    </a:lnTo>
                    <a:lnTo>
                      <a:pt x="18" y="52"/>
                    </a:lnTo>
                    <a:lnTo>
                      <a:pt x="35" y="32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9"/>
                    </a:lnTo>
                    <a:lnTo>
                      <a:pt x="6" y="52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59" name="Freeform 103"/>
              <p:cNvSpPr>
                <a:spLocks/>
              </p:cNvSpPr>
              <p:nvPr/>
            </p:nvSpPr>
            <p:spPr bwMode="auto">
              <a:xfrm>
                <a:off x="3629" y="1918"/>
                <a:ext cx="63" cy="72"/>
              </a:xfrm>
              <a:custGeom>
                <a:avLst/>
                <a:gdLst>
                  <a:gd name="T0" fmla="*/ 6 w 63"/>
                  <a:gd name="T1" fmla="*/ 53 h 72"/>
                  <a:gd name="T2" fmla="*/ 0 w 63"/>
                  <a:gd name="T3" fmla="*/ 66 h 72"/>
                  <a:gd name="T4" fmla="*/ 12 w 63"/>
                  <a:gd name="T5" fmla="*/ 72 h 72"/>
                  <a:gd name="T6" fmla="*/ 12 w 63"/>
                  <a:gd name="T7" fmla="*/ 66 h 72"/>
                  <a:gd name="T8" fmla="*/ 17 w 63"/>
                  <a:gd name="T9" fmla="*/ 53 h 72"/>
                  <a:gd name="T10" fmla="*/ 35 w 63"/>
                  <a:gd name="T11" fmla="*/ 33 h 72"/>
                  <a:gd name="T12" fmla="*/ 63 w 63"/>
                  <a:gd name="T13" fmla="*/ 0 h 72"/>
                  <a:gd name="T14" fmla="*/ 40 w 63"/>
                  <a:gd name="T15" fmla="*/ 26 h 72"/>
                  <a:gd name="T16" fmla="*/ 35 w 63"/>
                  <a:gd name="T17" fmla="*/ 20 h 72"/>
                  <a:gd name="T18" fmla="*/ 6 w 63"/>
                  <a:gd name="T19" fmla="*/ 5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72">
                    <a:moveTo>
                      <a:pt x="6" y="53"/>
                    </a:moveTo>
                    <a:lnTo>
                      <a:pt x="0" y="66"/>
                    </a:lnTo>
                    <a:lnTo>
                      <a:pt x="12" y="72"/>
                    </a:lnTo>
                    <a:lnTo>
                      <a:pt x="12" y="66"/>
                    </a:lnTo>
                    <a:lnTo>
                      <a:pt x="17" y="53"/>
                    </a:lnTo>
                    <a:lnTo>
                      <a:pt x="35" y="33"/>
                    </a:lnTo>
                    <a:lnTo>
                      <a:pt x="63" y="0"/>
                    </a:lnTo>
                    <a:lnTo>
                      <a:pt x="40" y="26"/>
                    </a:lnTo>
                    <a:lnTo>
                      <a:pt x="35" y="20"/>
                    </a:lnTo>
                    <a:lnTo>
                      <a:pt x="6" y="53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60" name="Freeform 104"/>
            <p:cNvSpPr>
              <a:spLocks/>
            </p:cNvSpPr>
            <p:nvPr/>
          </p:nvSpPr>
          <p:spPr bwMode="auto">
            <a:xfrm>
              <a:off x="3600" y="1925"/>
              <a:ext cx="110" cy="420"/>
            </a:xfrm>
            <a:custGeom>
              <a:avLst/>
              <a:gdLst>
                <a:gd name="T0" fmla="*/ 35 w 110"/>
                <a:gd name="T1" fmla="*/ 6 h 420"/>
                <a:gd name="T2" fmla="*/ 52 w 110"/>
                <a:gd name="T3" fmla="*/ 0 h 420"/>
                <a:gd name="T4" fmla="*/ 64 w 110"/>
                <a:gd name="T5" fmla="*/ 6 h 420"/>
                <a:gd name="T6" fmla="*/ 75 w 110"/>
                <a:gd name="T7" fmla="*/ 26 h 420"/>
                <a:gd name="T8" fmla="*/ 75 w 110"/>
                <a:gd name="T9" fmla="*/ 46 h 420"/>
                <a:gd name="T10" fmla="*/ 75 w 110"/>
                <a:gd name="T11" fmla="*/ 52 h 420"/>
                <a:gd name="T12" fmla="*/ 98 w 110"/>
                <a:gd name="T13" fmla="*/ 65 h 420"/>
                <a:gd name="T14" fmla="*/ 104 w 110"/>
                <a:gd name="T15" fmla="*/ 125 h 420"/>
                <a:gd name="T16" fmla="*/ 98 w 110"/>
                <a:gd name="T17" fmla="*/ 164 h 420"/>
                <a:gd name="T18" fmla="*/ 92 w 110"/>
                <a:gd name="T19" fmla="*/ 236 h 420"/>
                <a:gd name="T20" fmla="*/ 87 w 110"/>
                <a:gd name="T21" fmla="*/ 315 h 420"/>
                <a:gd name="T22" fmla="*/ 92 w 110"/>
                <a:gd name="T23" fmla="*/ 407 h 420"/>
                <a:gd name="T24" fmla="*/ 81 w 110"/>
                <a:gd name="T25" fmla="*/ 407 h 420"/>
                <a:gd name="T26" fmla="*/ 69 w 110"/>
                <a:gd name="T27" fmla="*/ 407 h 420"/>
                <a:gd name="T28" fmla="*/ 52 w 110"/>
                <a:gd name="T29" fmla="*/ 413 h 420"/>
                <a:gd name="T30" fmla="*/ 35 w 110"/>
                <a:gd name="T31" fmla="*/ 413 h 420"/>
                <a:gd name="T32" fmla="*/ 6 w 110"/>
                <a:gd name="T33" fmla="*/ 420 h 420"/>
                <a:gd name="T34" fmla="*/ 0 w 110"/>
                <a:gd name="T35" fmla="*/ 407 h 420"/>
                <a:gd name="T36" fmla="*/ 23 w 110"/>
                <a:gd name="T37" fmla="*/ 394 h 420"/>
                <a:gd name="T38" fmla="*/ 29 w 110"/>
                <a:gd name="T39" fmla="*/ 302 h 420"/>
                <a:gd name="T40" fmla="*/ 29 w 110"/>
                <a:gd name="T41" fmla="*/ 243 h 420"/>
                <a:gd name="T42" fmla="*/ 35 w 110"/>
                <a:gd name="T43" fmla="*/ 197 h 420"/>
                <a:gd name="T44" fmla="*/ 35 w 110"/>
                <a:gd name="T45" fmla="*/ 164 h 420"/>
                <a:gd name="T46" fmla="*/ 29 w 110"/>
                <a:gd name="T47" fmla="*/ 144 h 420"/>
                <a:gd name="T48" fmla="*/ 41 w 110"/>
                <a:gd name="T49" fmla="*/ 85 h 420"/>
                <a:gd name="T50" fmla="*/ 46 w 110"/>
                <a:gd name="T51" fmla="*/ 72 h 420"/>
                <a:gd name="T52" fmla="*/ 52 w 110"/>
                <a:gd name="T53" fmla="*/ 59 h 420"/>
                <a:gd name="T54" fmla="*/ 41 w 110"/>
                <a:gd name="T55" fmla="*/ 59 h 420"/>
                <a:gd name="T56" fmla="*/ 35 w 110"/>
                <a:gd name="T57" fmla="*/ 46 h 420"/>
                <a:gd name="T58" fmla="*/ 29 w 110"/>
                <a:gd name="T59" fmla="*/ 39 h 420"/>
                <a:gd name="T60" fmla="*/ 35 w 110"/>
                <a:gd name="T61" fmla="*/ 26 h 420"/>
                <a:gd name="T62" fmla="*/ 29 w 110"/>
                <a:gd name="T6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10" h="420">
                  <a:moveTo>
                    <a:pt x="29" y="13"/>
                  </a:moveTo>
                  <a:lnTo>
                    <a:pt x="35" y="6"/>
                  </a:lnTo>
                  <a:lnTo>
                    <a:pt x="41" y="0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6"/>
                  </a:lnTo>
                  <a:lnTo>
                    <a:pt x="69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65"/>
                  </a:lnTo>
                  <a:lnTo>
                    <a:pt x="104" y="92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6"/>
                  </a:lnTo>
                  <a:lnTo>
                    <a:pt x="92" y="236"/>
                  </a:lnTo>
                  <a:lnTo>
                    <a:pt x="87" y="295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07"/>
                  </a:lnTo>
                  <a:lnTo>
                    <a:pt x="58" y="413"/>
                  </a:lnTo>
                  <a:lnTo>
                    <a:pt x="52" y="413"/>
                  </a:lnTo>
                  <a:lnTo>
                    <a:pt x="41" y="413"/>
                  </a:lnTo>
                  <a:lnTo>
                    <a:pt x="35" y="413"/>
                  </a:lnTo>
                  <a:lnTo>
                    <a:pt x="23" y="413"/>
                  </a:lnTo>
                  <a:lnTo>
                    <a:pt x="6" y="420"/>
                  </a:lnTo>
                  <a:lnTo>
                    <a:pt x="0" y="413"/>
                  </a:lnTo>
                  <a:lnTo>
                    <a:pt x="0" y="407"/>
                  </a:lnTo>
                  <a:lnTo>
                    <a:pt x="18" y="400"/>
                  </a:lnTo>
                  <a:lnTo>
                    <a:pt x="23" y="394"/>
                  </a:lnTo>
                  <a:lnTo>
                    <a:pt x="29" y="341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43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29" y="184"/>
                  </a:lnTo>
                  <a:lnTo>
                    <a:pt x="35" y="164"/>
                  </a:lnTo>
                  <a:lnTo>
                    <a:pt x="29" y="164"/>
                  </a:lnTo>
                  <a:lnTo>
                    <a:pt x="29" y="144"/>
                  </a:lnTo>
                  <a:lnTo>
                    <a:pt x="29" y="131"/>
                  </a:lnTo>
                  <a:lnTo>
                    <a:pt x="41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5"/>
                  </a:lnTo>
                  <a:lnTo>
                    <a:pt x="52" y="59"/>
                  </a:lnTo>
                  <a:lnTo>
                    <a:pt x="52" y="52"/>
                  </a:lnTo>
                  <a:lnTo>
                    <a:pt x="41" y="59"/>
                  </a:lnTo>
                  <a:lnTo>
                    <a:pt x="41" y="52"/>
                  </a:lnTo>
                  <a:lnTo>
                    <a:pt x="35" y="46"/>
                  </a:lnTo>
                  <a:lnTo>
                    <a:pt x="35" y="39"/>
                  </a:lnTo>
                  <a:lnTo>
                    <a:pt x="29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19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61" name="Group 105"/>
            <p:cNvGrpSpPr>
              <a:grpSpLocks/>
            </p:cNvGrpSpPr>
            <p:nvPr/>
          </p:nvGrpSpPr>
          <p:grpSpPr bwMode="auto">
            <a:xfrm>
              <a:off x="3629" y="1958"/>
              <a:ext cx="40" cy="124"/>
              <a:chOff x="3629" y="1958"/>
              <a:chExt cx="40" cy="124"/>
            </a:xfrm>
          </p:grpSpPr>
          <p:sp>
            <p:nvSpPr>
              <p:cNvPr id="96362" name="Freeform 106"/>
              <p:cNvSpPr>
                <a:spLocks/>
              </p:cNvSpPr>
              <p:nvPr/>
            </p:nvSpPr>
            <p:spPr bwMode="auto">
              <a:xfrm>
                <a:off x="3629" y="1958"/>
                <a:ext cx="35" cy="118"/>
              </a:xfrm>
              <a:custGeom>
                <a:avLst/>
                <a:gdLst>
                  <a:gd name="T0" fmla="*/ 35 w 35"/>
                  <a:gd name="T1" fmla="*/ 0 h 118"/>
                  <a:gd name="T2" fmla="*/ 35 w 35"/>
                  <a:gd name="T3" fmla="*/ 6 h 118"/>
                  <a:gd name="T4" fmla="*/ 12 w 35"/>
                  <a:gd name="T5" fmla="*/ 59 h 118"/>
                  <a:gd name="T6" fmla="*/ 12 w 35"/>
                  <a:gd name="T7" fmla="*/ 98 h 118"/>
                  <a:gd name="T8" fmla="*/ 23 w 35"/>
                  <a:gd name="T9" fmla="*/ 118 h 118"/>
                  <a:gd name="T10" fmla="*/ 0 w 35"/>
                  <a:gd name="T11" fmla="*/ 118 h 118"/>
                  <a:gd name="T12" fmla="*/ 0 w 35"/>
                  <a:gd name="T13" fmla="*/ 92 h 118"/>
                  <a:gd name="T14" fmla="*/ 6 w 35"/>
                  <a:gd name="T15" fmla="*/ 46 h 118"/>
                  <a:gd name="T16" fmla="*/ 12 w 35"/>
                  <a:gd name="T17" fmla="*/ 32 h 118"/>
                  <a:gd name="T18" fmla="*/ 17 w 35"/>
                  <a:gd name="T19" fmla="*/ 26 h 118"/>
                  <a:gd name="T20" fmla="*/ 17 w 35"/>
                  <a:gd name="T21" fmla="*/ 19 h 118"/>
                  <a:gd name="T22" fmla="*/ 35 w 35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8">
                    <a:moveTo>
                      <a:pt x="35" y="0"/>
                    </a:moveTo>
                    <a:lnTo>
                      <a:pt x="35" y="6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6" y="46"/>
                    </a:lnTo>
                    <a:lnTo>
                      <a:pt x="12" y="32"/>
                    </a:lnTo>
                    <a:lnTo>
                      <a:pt x="17" y="26"/>
                    </a:lnTo>
                    <a:lnTo>
                      <a:pt x="17" y="19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63" name="Freeform 107"/>
              <p:cNvSpPr>
                <a:spLocks/>
              </p:cNvSpPr>
              <p:nvPr/>
            </p:nvSpPr>
            <p:spPr bwMode="auto">
              <a:xfrm>
                <a:off x="3635" y="1964"/>
                <a:ext cx="34" cy="118"/>
              </a:xfrm>
              <a:custGeom>
                <a:avLst/>
                <a:gdLst>
                  <a:gd name="T0" fmla="*/ 34 w 34"/>
                  <a:gd name="T1" fmla="*/ 0 h 118"/>
                  <a:gd name="T2" fmla="*/ 34 w 34"/>
                  <a:gd name="T3" fmla="*/ 7 h 118"/>
                  <a:gd name="T4" fmla="*/ 11 w 34"/>
                  <a:gd name="T5" fmla="*/ 59 h 118"/>
                  <a:gd name="T6" fmla="*/ 11 w 34"/>
                  <a:gd name="T7" fmla="*/ 99 h 118"/>
                  <a:gd name="T8" fmla="*/ 23 w 34"/>
                  <a:gd name="T9" fmla="*/ 118 h 118"/>
                  <a:gd name="T10" fmla="*/ 0 w 34"/>
                  <a:gd name="T11" fmla="*/ 118 h 118"/>
                  <a:gd name="T12" fmla="*/ 0 w 34"/>
                  <a:gd name="T13" fmla="*/ 92 h 118"/>
                  <a:gd name="T14" fmla="*/ 6 w 34"/>
                  <a:gd name="T15" fmla="*/ 46 h 118"/>
                  <a:gd name="T16" fmla="*/ 11 w 34"/>
                  <a:gd name="T17" fmla="*/ 33 h 118"/>
                  <a:gd name="T18" fmla="*/ 17 w 34"/>
                  <a:gd name="T19" fmla="*/ 26 h 118"/>
                  <a:gd name="T20" fmla="*/ 17 w 34"/>
                  <a:gd name="T21" fmla="*/ 20 h 118"/>
                  <a:gd name="T22" fmla="*/ 34 w 34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18">
                    <a:moveTo>
                      <a:pt x="34" y="0"/>
                    </a:moveTo>
                    <a:lnTo>
                      <a:pt x="34" y="7"/>
                    </a:lnTo>
                    <a:lnTo>
                      <a:pt x="11" y="59"/>
                    </a:lnTo>
                    <a:lnTo>
                      <a:pt x="11" y="99"/>
                    </a:lnTo>
                    <a:lnTo>
                      <a:pt x="23" y="118"/>
                    </a:lnTo>
                    <a:lnTo>
                      <a:pt x="0" y="118"/>
                    </a:lnTo>
                    <a:lnTo>
                      <a:pt x="0" y="92"/>
                    </a:lnTo>
                    <a:lnTo>
                      <a:pt x="6" y="46"/>
                    </a:lnTo>
                    <a:lnTo>
                      <a:pt x="11" y="33"/>
                    </a:lnTo>
                    <a:lnTo>
                      <a:pt x="17" y="26"/>
                    </a:lnTo>
                    <a:lnTo>
                      <a:pt x="17" y="20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64" name="Freeform 108"/>
            <p:cNvSpPr>
              <a:spLocks/>
            </p:cNvSpPr>
            <p:nvPr/>
          </p:nvSpPr>
          <p:spPr bwMode="auto">
            <a:xfrm>
              <a:off x="3629" y="1984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6 h 79"/>
                <a:gd name="T4" fmla="*/ 23 w 29"/>
                <a:gd name="T5" fmla="*/ 13 h 79"/>
                <a:gd name="T6" fmla="*/ 6 w 29"/>
                <a:gd name="T7" fmla="*/ 79 h 79"/>
                <a:gd name="T8" fmla="*/ 0 w 29"/>
                <a:gd name="T9" fmla="*/ 79 h 79"/>
                <a:gd name="T10" fmla="*/ 0 w 29"/>
                <a:gd name="T11" fmla="*/ 72 h 79"/>
                <a:gd name="T12" fmla="*/ 12 w 29"/>
                <a:gd name="T13" fmla="*/ 26 h 79"/>
                <a:gd name="T14" fmla="*/ 17 w 29"/>
                <a:gd name="T15" fmla="*/ 20 h 79"/>
                <a:gd name="T16" fmla="*/ 17 w 29"/>
                <a:gd name="T17" fmla="*/ 13 h 79"/>
                <a:gd name="T18" fmla="*/ 17 w 29"/>
                <a:gd name="T19" fmla="*/ 6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7" y="20"/>
                  </a:lnTo>
                  <a:lnTo>
                    <a:pt x="17" y="13"/>
                  </a:lnTo>
                  <a:lnTo>
                    <a:pt x="17" y="6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65" name="Group 109"/>
          <p:cNvGrpSpPr>
            <a:grpSpLocks/>
          </p:cNvGrpSpPr>
          <p:nvPr/>
        </p:nvGrpSpPr>
        <p:grpSpPr bwMode="auto">
          <a:xfrm>
            <a:off x="3703638" y="3014663"/>
            <a:ext cx="173037" cy="676275"/>
            <a:chOff x="2333" y="1899"/>
            <a:chExt cx="109" cy="426"/>
          </a:xfrm>
        </p:grpSpPr>
        <p:sp>
          <p:nvSpPr>
            <p:cNvPr id="96366" name="Freeform 110"/>
            <p:cNvSpPr>
              <a:spLocks/>
            </p:cNvSpPr>
            <p:nvPr/>
          </p:nvSpPr>
          <p:spPr bwMode="auto">
            <a:xfrm>
              <a:off x="2338" y="1944"/>
              <a:ext cx="70" cy="99"/>
            </a:xfrm>
            <a:custGeom>
              <a:avLst/>
              <a:gdLst>
                <a:gd name="T0" fmla="*/ 35 w 70"/>
                <a:gd name="T1" fmla="*/ 27 h 99"/>
                <a:gd name="T2" fmla="*/ 29 w 70"/>
                <a:gd name="T3" fmla="*/ 60 h 99"/>
                <a:gd name="T4" fmla="*/ 35 w 70"/>
                <a:gd name="T5" fmla="*/ 53 h 99"/>
                <a:gd name="T6" fmla="*/ 41 w 70"/>
                <a:gd name="T7" fmla="*/ 40 h 99"/>
                <a:gd name="T8" fmla="*/ 58 w 70"/>
                <a:gd name="T9" fmla="*/ 20 h 99"/>
                <a:gd name="T10" fmla="*/ 70 w 70"/>
                <a:gd name="T11" fmla="*/ 53 h 99"/>
                <a:gd name="T12" fmla="*/ 35 w 70"/>
                <a:gd name="T13" fmla="*/ 86 h 99"/>
                <a:gd name="T14" fmla="*/ 18 w 70"/>
                <a:gd name="T15" fmla="*/ 99 h 99"/>
                <a:gd name="T16" fmla="*/ 12 w 70"/>
                <a:gd name="T17" fmla="*/ 99 h 99"/>
                <a:gd name="T18" fmla="*/ 6 w 70"/>
                <a:gd name="T19" fmla="*/ 92 h 99"/>
                <a:gd name="T20" fmla="*/ 0 w 70"/>
                <a:gd name="T21" fmla="*/ 79 h 99"/>
                <a:gd name="T22" fmla="*/ 18 w 70"/>
                <a:gd name="T23" fmla="*/ 27 h 99"/>
                <a:gd name="T24" fmla="*/ 24 w 70"/>
                <a:gd name="T25" fmla="*/ 27 h 99"/>
                <a:gd name="T26" fmla="*/ 24 w 70"/>
                <a:gd name="T27" fmla="*/ 20 h 99"/>
                <a:gd name="T28" fmla="*/ 35 w 70"/>
                <a:gd name="T29" fmla="*/ 0 h 99"/>
                <a:gd name="T30" fmla="*/ 41 w 70"/>
                <a:gd name="T31" fmla="*/ 7 h 99"/>
                <a:gd name="T32" fmla="*/ 35 w 70"/>
                <a:gd name="T33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0" h="99">
                  <a:moveTo>
                    <a:pt x="35" y="27"/>
                  </a:moveTo>
                  <a:lnTo>
                    <a:pt x="29" y="60"/>
                  </a:lnTo>
                  <a:lnTo>
                    <a:pt x="35" y="53"/>
                  </a:lnTo>
                  <a:lnTo>
                    <a:pt x="41" y="40"/>
                  </a:lnTo>
                  <a:lnTo>
                    <a:pt x="58" y="20"/>
                  </a:lnTo>
                  <a:lnTo>
                    <a:pt x="70" y="53"/>
                  </a:lnTo>
                  <a:lnTo>
                    <a:pt x="35" y="86"/>
                  </a:lnTo>
                  <a:lnTo>
                    <a:pt x="18" y="99"/>
                  </a:lnTo>
                  <a:lnTo>
                    <a:pt x="12" y="99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8" y="27"/>
                  </a:lnTo>
                  <a:lnTo>
                    <a:pt x="24" y="27"/>
                  </a:lnTo>
                  <a:lnTo>
                    <a:pt x="24" y="20"/>
                  </a:lnTo>
                  <a:lnTo>
                    <a:pt x="35" y="0"/>
                  </a:lnTo>
                  <a:lnTo>
                    <a:pt x="41" y="7"/>
                  </a:lnTo>
                  <a:lnTo>
                    <a:pt x="35" y="27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67" name="Group 111"/>
            <p:cNvGrpSpPr>
              <a:grpSpLocks/>
            </p:cNvGrpSpPr>
            <p:nvPr/>
          </p:nvGrpSpPr>
          <p:grpSpPr bwMode="auto">
            <a:xfrm>
              <a:off x="2362" y="1899"/>
              <a:ext cx="63" cy="72"/>
              <a:chOff x="2362" y="1899"/>
              <a:chExt cx="63" cy="72"/>
            </a:xfrm>
          </p:grpSpPr>
          <p:sp>
            <p:nvSpPr>
              <p:cNvPr id="96368" name="Freeform 112"/>
              <p:cNvSpPr>
                <a:spLocks/>
              </p:cNvSpPr>
              <p:nvPr/>
            </p:nvSpPr>
            <p:spPr bwMode="auto">
              <a:xfrm>
                <a:off x="2362" y="1899"/>
                <a:ext cx="57" cy="65"/>
              </a:xfrm>
              <a:custGeom>
                <a:avLst/>
                <a:gdLst>
                  <a:gd name="T0" fmla="*/ 5 w 57"/>
                  <a:gd name="T1" fmla="*/ 45 h 65"/>
                  <a:gd name="T2" fmla="*/ 0 w 57"/>
                  <a:gd name="T3" fmla="*/ 59 h 65"/>
                  <a:gd name="T4" fmla="*/ 5 w 57"/>
                  <a:gd name="T5" fmla="*/ 65 h 65"/>
                  <a:gd name="T6" fmla="*/ 11 w 57"/>
                  <a:gd name="T7" fmla="*/ 59 h 65"/>
                  <a:gd name="T8" fmla="*/ 11 w 57"/>
                  <a:gd name="T9" fmla="*/ 45 h 65"/>
                  <a:gd name="T10" fmla="*/ 34 w 57"/>
                  <a:gd name="T11" fmla="*/ 26 h 65"/>
                  <a:gd name="T12" fmla="*/ 57 w 57"/>
                  <a:gd name="T13" fmla="*/ 0 h 65"/>
                  <a:gd name="T14" fmla="*/ 34 w 57"/>
                  <a:gd name="T15" fmla="*/ 26 h 65"/>
                  <a:gd name="T16" fmla="*/ 28 w 57"/>
                  <a:gd name="T17" fmla="*/ 13 h 65"/>
                  <a:gd name="T18" fmla="*/ 5 w 57"/>
                  <a:gd name="T19" fmla="*/ 4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7" h="65">
                    <a:moveTo>
                      <a:pt x="5" y="45"/>
                    </a:moveTo>
                    <a:lnTo>
                      <a:pt x="0" y="59"/>
                    </a:lnTo>
                    <a:lnTo>
                      <a:pt x="5" y="65"/>
                    </a:lnTo>
                    <a:lnTo>
                      <a:pt x="11" y="59"/>
                    </a:lnTo>
                    <a:lnTo>
                      <a:pt x="11" y="45"/>
                    </a:lnTo>
                    <a:lnTo>
                      <a:pt x="34" y="26"/>
                    </a:lnTo>
                    <a:lnTo>
                      <a:pt x="57" y="0"/>
                    </a:lnTo>
                    <a:lnTo>
                      <a:pt x="34" y="26"/>
                    </a:lnTo>
                    <a:lnTo>
                      <a:pt x="28" y="13"/>
                    </a:lnTo>
                    <a:lnTo>
                      <a:pt x="5" y="45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69" name="Freeform 113"/>
              <p:cNvSpPr>
                <a:spLocks/>
              </p:cNvSpPr>
              <p:nvPr/>
            </p:nvSpPr>
            <p:spPr bwMode="auto">
              <a:xfrm>
                <a:off x="2367" y="1905"/>
                <a:ext cx="58" cy="66"/>
              </a:xfrm>
              <a:custGeom>
                <a:avLst/>
                <a:gdLst>
                  <a:gd name="T0" fmla="*/ 6 w 58"/>
                  <a:gd name="T1" fmla="*/ 46 h 66"/>
                  <a:gd name="T2" fmla="*/ 0 w 58"/>
                  <a:gd name="T3" fmla="*/ 59 h 66"/>
                  <a:gd name="T4" fmla="*/ 6 w 58"/>
                  <a:gd name="T5" fmla="*/ 66 h 66"/>
                  <a:gd name="T6" fmla="*/ 12 w 58"/>
                  <a:gd name="T7" fmla="*/ 59 h 66"/>
                  <a:gd name="T8" fmla="*/ 12 w 58"/>
                  <a:gd name="T9" fmla="*/ 46 h 66"/>
                  <a:gd name="T10" fmla="*/ 35 w 58"/>
                  <a:gd name="T11" fmla="*/ 26 h 66"/>
                  <a:gd name="T12" fmla="*/ 58 w 58"/>
                  <a:gd name="T13" fmla="*/ 0 h 66"/>
                  <a:gd name="T14" fmla="*/ 35 w 58"/>
                  <a:gd name="T15" fmla="*/ 26 h 66"/>
                  <a:gd name="T16" fmla="*/ 29 w 58"/>
                  <a:gd name="T17" fmla="*/ 13 h 66"/>
                  <a:gd name="T18" fmla="*/ 6 w 58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8" h="66">
                    <a:moveTo>
                      <a:pt x="6" y="46"/>
                    </a:moveTo>
                    <a:lnTo>
                      <a:pt x="0" y="59"/>
                    </a:lnTo>
                    <a:lnTo>
                      <a:pt x="6" y="66"/>
                    </a:lnTo>
                    <a:lnTo>
                      <a:pt x="12" y="59"/>
                    </a:lnTo>
                    <a:lnTo>
                      <a:pt x="12" y="46"/>
                    </a:lnTo>
                    <a:lnTo>
                      <a:pt x="35" y="26"/>
                    </a:lnTo>
                    <a:lnTo>
                      <a:pt x="58" y="0"/>
                    </a:lnTo>
                    <a:lnTo>
                      <a:pt x="35" y="26"/>
                    </a:lnTo>
                    <a:lnTo>
                      <a:pt x="29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70" name="Freeform 114"/>
            <p:cNvSpPr>
              <a:spLocks/>
            </p:cNvSpPr>
            <p:nvPr/>
          </p:nvSpPr>
          <p:spPr bwMode="auto">
            <a:xfrm>
              <a:off x="2333" y="1905"/>
              <a:ext cx="109" cy="420"/>
            </a:xfrm>
            <a:custGeom>
              <a:avLst/>
              <a:gdLst>
                <a:gd name="T0" fmla="*/ 34 w 109"/>
                <a:gd name="T1" fmla="*/ 7 h 420"/>
                <a:gd name="T2" fmla="*/ 52 w 109"/>
                <a:gd name="T3" fmla="*/ 0 h 420"/>
                <a:gd name="T4" fmla="*/ 63 w 109"/>
                <a:gd name="T5" fmla="*/ 0 h 420"/>
                <a:gd name="T6" fmla="*/ 75 w 109"/>
                <a:gd name="T7" fmla="*/ 13 h 420"/>
                <a:gd name="T8" fmla="*/ 69 w 109"/>
                <a:gd name="T9" fmla="*/ 39 h 420"/>
                <a:gd name="T10" fmla="*/ 75 w 109"/>
                <a:gd name="T11" fmla="*/ 39 h 420"/>
                <a:gd name="T12" fmla="*/ 92 w 109"/>
                <a:gd name="T13" fmla="*/ 66 h 420"/>
                <a:gd name="T14" fmla="*/ 103 w 109"/>
                <a:gd name="T15" fmla="*/ 92 h 420"/>
                <a:gd name="T16" fmla="*/ 103 w 109"/>
                <a:gd name="T17" fmla="*/ 151 h 420"/>
                <a:gd name="T18" fmla="*/ 109 w 109"/>
                <a:gd name="T19" fmla="*/ 217 h 420"/>
                <a:gd name="T20" fmla="*/ 86 w 109"/>
                <a:gd name="T21" fmla="*/ 296 h 420"/>
                <a:gd name="T22" fmla="*/ 92 w 109"/>
                <a:gd name="T23" fmla="*/ 401 h 420"/>
                <a:gd name="T24" fmla="*/ 86 w 109"/>
                <a:gd name="T25" fmla="*/ 407 h 420"/>
                <a:gd name="T26" fmla="*/ 75 w 109"/>
                <a:gd name="T27" fmla="*/ 407 h 420"/>
                <a:gd name="T28" fmla="*/ 63 w 109"/>
                <a:gd name="T29" fmla="*/ 414 h 420"/>
                <a:gd name="T30" fmla="*/ 40 w 109"/>
                <a:gd name="T31" fmla="*/ 414 h 420"/>
                <a:gd name="T32" fmla="*/ 29 w 109"/>
                <a:gd name="T33" fmla="*/ 414 h 420"/>
                <a:gd name="T34" fmla="*/ 0 w 109"/>
                <a:gd name="T35" fmla="*/ 414 h 420"/>
                <a:gd name="T36" fmla="*/ 17 w 109"/>
                <a:gd name="T37" fmla="*/ 401 h 420"/>
                <a:gd name="T38" fmla="*/ 29 w 109"/>
                <a:gd name="T39" fmla="*/ 348 h 420"/>
                <a:gd name="T40" fmla="*/ 29 w 109"/>
                <a:gd name="T41" fmla="*/ 289 h 420"/>
                <a:gd name="T42" fmla="*/ 34 w 109"/>
                <a:gd name="T43" fmla="*/ 210 h 420"/>
                <a:gd name="T44" fmla="*/ 34 w 109"/>
                <a:gd name="T45" fmla="*/ 190 h 420"/>
                <a:gd name="T46" fmla="*/ 34 w 109"/>
                <a:gd name="T47" fmla="*/ 145 h 420"/>
                <a:gd name="T48" fmla="*/ 40 w 109"/>
                <a:gd name="T49" fmla="*/ 85 h 420"/>
                <a:gd name="T50" fmla="*/ 46 w 109"/>
                <a:gd name="T51" fmla="*/ 72 h 420"/>
                <a:gd name="T52" fmla="*/ 52 w 109"/>
                <a:gd name="T53" fmla="*/ 59 h 420"/>
                <a:gd name="T54" fmla="*/ 40 w 109"/>
                <a:gd name="T55" fmla="*/ 59 h 420"/>
                <a:gd name="T56" fmla="*/ 40 w 109"/>
                <a:gd name="T57" fmla="*/ 46 h 420"/>
                <a:gd name="T58" fmla="*/ 34 w 109"/>
                <a:gd name="T59" fmla="*/ 39 h 420"/>
                <a:gd name="T60" fmla="*/ 34 w 109"/>
                <a:gd name="T61" fmla="*/ 26 h 420"/>
                <a:gd name="T62" fmla="*/ 29 w 109"/>
                <a:gd name="T63" fmla="*/ 1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420">
                  <a:moveTo>
                    <a:pt x="29" y="13"/>
                  </a:moveTo>
                  <a:lnTo>
                    <a:pt x="34" y="7"/>
                  </a:lnTo>
                  <a:lnTo>
                    <a:pt x="40" y="7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39"/>
                  </a:lnTo>
                  <a:lnTo>
                    <a:pt x="80" y="53"/>
                  </a:lnTo>
                  <a:lnTo>
                    <a:pt x="92" y="66"/>
                  </a:lnTo>
                  <a:lnTo>
                    <a:pt x="98" y="66"/>
                  </a:lnTo>
                  <a:lnTo>
                    <a:pt x="103" y="92"/>
                  </a:lnTo>
                  <a:lnTo>
                    <a:pt x="103" y="125"/>
                  </a:lnTo>
                  <a:lnTo>
                    <a:pt x="103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63" y="414"/>
                  </a:lnTo>
                  <a:lnTo>
                    <a:pt x="57" y="414"/>
                  </a:lnTo>
                  <a:lnTo>
                    <a:pt x="40" y="414"/>
                  </a:lnTo>
                  <a:lnTo>
                    <a:pt x="34" y="414"/>
                  </a:lnTo>
                  <a:lnTo>
                    <a:pt x="29" y="414"/>
                  </a:lnTo>
                  <a:lnTo>
                    <a:pt x="11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34" y="250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90"/>
                  </a:lnTo>
                  <a:lnTo>
                    <a:pt x="34" y="164"/>
                  </a:lnTo>
                  <a:lnTo>
                    <a:pt x="34" y="145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40" y="46"/>
                  </a:lnTo>
                  <a:lnTo>
                    <a:pt x="34" y="46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71" name="Group 115"/>
            <p:cNvGrpSpPr>
              <a:grpSpLocks/>
            </p:cNvGrpSpPr>
            <p:nvPr/>
          </p:nvGrpSpPr>
          <p:grpSpPr bwMode="auto">
            <a:xfrm>
              <a:off x="2362" y="1944"/>
              <a:ext cx="46" cy="119"/>
              <a:chOff x="2362" y="1944"/>
              <a:chExt cx="46" cy="119"/>
            </a:xfrm>
          </p:grpSpPr>
          <p:sp>
            <p:nvSpPr>
              <p:cNvPr id="96372" name="Freeform 116"/>
              <p:cNvSpPr>
                <a:spLocks/>
              </p:cNvSpPr>
              <p:nvPr/>
            </p:nvSpPr>
            <p:spPr bwMode="auto">
              <a:xfrm>
                <a:off x="2362" y="1944"/>
                <a:ext cx="40" cy="112"/>
              </a:xfrm>
              <a:custGeom>
                <a:avLst/>
                <a:gdLst>
                  <a:gd name="T0" fmla="*/ 34 w 40"/>
                  <a:gd name="T1" fmla="*/ 0 h 112"/>
                  <a:gd name="T2" fmla="*/ 40 w 40"/>
                  <a:gd name="T3" fmla="*/ 0 h 112"/>
                  <a:gd name="T4" fmla="*/ 11 w 40"/>
                  <a:gd name="T5" fmla="*/ 60 h 112"/>
                  <a:gd name="T6" fmla="*/ 11 w 40"/>
                  <a:gd name="T7" fmla="*/ 92 h 112"/>
                  <a:gd name="T8" fmla="*/ 23 w 40"/>
                  <a:gd name="T9" fmla="*/ 112 h 112"/>
                  <a:gd name="T10" fmla="*/ 0 w 40"/>
                  <a:gd name="T11" fmla="*/ 112 h 112"/>
                  <a:gd name="T12" fmla="*/ 0 w 40"/>
                  <a:gd name="T13" fmla="*/ 86 h 112"/>
                  <a:gd name="T14" fmla="*/ 11 w 40"/>
                  <a:gd name="T15" fmla="*/ 40 h 112"/>
                  <a:gd name="T16" fmla="*/ 11 w 40"/>
                  <a:gd name="T17" fmla="*/ 27 h 112"/>
                  <a:gd name="T18" fmla="*/ 17 w 40"/>
                  <a:gd name="T19" fmla="*/ 20 h 112"/>
                  <a:gd name="T20" fmla="*/ 17 w 40"/>
                  <a:gd name="T21" fmla="*/ 14 h 112"/>
                  <a:gd name="T22" fmla="*/ 34 w 40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" h="112">
                    <a:moveTo>
                      <a:pt x="34" y="0"/>
                    </a:moveTo>
                    <a:lnTo>
                      <a:pt x="40" y="0"/>
                    </a:lnTo>
                    <a:lnTo>
                      <a:pt x="11" y="60"/>
                    </a:lnTo>
                    <a:lnTo>
                      <a:pt x="11" y="92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6"/>
                    </a:lnTo>
                    <a:lnTo>
                      <a:pt x="11" y="40"/>
                    </a:lnTo>
                    <a:lnTo>
                      <a:pt x="11" y="27"/>
                    </a:lnTo>
                    <a:lnTo>
                      <a:pt x="17" y="20"/>
                    </a:lnTo>
                    <a:lnTo>
                      <a:pt x="17" y="1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73" name="Freeform 117"/>
              <p:cNvSpPr>
                <a:spLocks/>
              </p:cNvSpPr>
              <p:nvPr/>
            </p:nvSpPr>
            <p:spPr bwMode="auto">
              <a:xfrm>
                <a:off x="2367" y="1951"/>
                <a:ext cx="41" cy="112"/>
              </a:xfrm>
              <a:custGeom>
                <a:avLst/>
                <a:gdLst>
                  <a:gd name="T0" fmla="*/ 35 w 41"/>
                  <a:gd name="T1" fmla="*/ 0 h 112"/>
                  <a:gd name="T2" fmla="*/ 41 w 41"/>
                  <a:gd name="T3" fmla="*/ 0 h 112"/>
                  <a:gd name="T4" fmla="*/ 12 w 41"/>
                  <a:gd name="T5" fmla="*/ 59 h 112"/>
                  <a:gd name="T6" fmla="*/ 12 w 41"/>
                  <a:gd name="T7" fmla="*/ 92 h 112"/>
                  <a:gd name="T8" fmla="*/ 23 w 41"/>
                  <a:gd name="T9" fmla="*/ 112 h 112"/>
                  <a:gd name="T10" fmla="*/ 0 w 41"/>
                  <a:gd name="T11" fmla="*/ 112 h 112"/>
                  <a:gd name="T12" fmla="*/ 0 w 41"/>
                  <a:gd name="T13" fmla="*/ 85 h 112"/>
                  <a:gd name="T14" fmla="*/ 12 w 41"/>
                  <a:gd name="T15" fmla="*/ 39 h 112"/>
                  <a:gd name="T16" fmla="*/ 12 w 41"/>
                  <a:gd name="T17" fmla="*/ 26 h 112"/>
                  <a:gd name="T18" fmla="*/ 18 w 41"/>
                  <a:gd name="T19" fmla="*/ 20 h 112"/>
                  <a:gd name="T20" fmla="*/ 18 w 41"/>
                  <a:gd name="T21" fmla="*/ 13 h 112"/>
                  <a:gd name="T22" fmla="*/ 35 w 41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1" h="112">
                    <a:moveTo>
                      <a:pt x="35" y="0"/>
                    </a:moveTo>
                    <a:lnTo>
                      <a:pt x="41" y="0"/>
                    </a:lnTo>
                    <a:lnTo>
                      <a:pt x="12" y="59"/>
                    </a:lnTo>
                    <a:lnTo>
                      <a:pt x="12" y="92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12" y="39"/>
                    </a:lnTo>
                    <a:lnTo>
                      <a:pt x="12" y="26"/>
                    </a:lnTo>
                    <a:lnTo>
                      <a:pt x="18" y="20"/>
                    </a:lnTo>
                    <a:lnTo>
                      <a:pt x="18" y="13"/>
                    </a:lnTo>
                    <a:lnTo>
                      <a:pt x="35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74" name="Freeform 118"/>
            <p:cNvSpPr>
              <a:spLocks/>
            </p:cNvSpPr>
            <p:nvPr/>
          </p:nvSpPr>
          <p:spPr bwMode="auto">
            <a:xfrm>
              <a:off x="2362" y="1964"/>
              <a:ext cx="28" cy="79"/>
            </a:xfrm>
            <a:custGeom>
              <a:avLst/>
              <a:gdLst>
                <a:gd name="T0" fmla="*/ 23 w 28"/>
                <a:gd name="T1" fmla="*/ 0 h 79"/>
                <a:gd name="T2" fmla="*/ 28 w 28"/>
                <a:gd name="T3" fmla="*/ 7 h 79"/>
                <a:gd name="T4" fmla="*/ 23 w 28"/>
                <a:gd name="T5" fmla="*/ 13 h 79"/>
                <a:gd name="T6" fmla="*/ 11 w 28"/>
                <a:gd name="T7" fmla="*/ 79 h 79"/>
                <a:gd name="T8" fmla="*/ 5 w 28"/>
                <a:gd name="T9" fmla="*/ 79 h 79"/>
                <a:gd name="T10" fmla="*/ 0 w 28"/>
                <a:gd name="T11" fmla="*/ 72 h 79"/>
                <a:gd name="T12" fmla="*/ 17 w 28"/>
                <a:gd name="T13" fmla="*/ 26 h 79"/>
                <a:gd name="T14" fmla="*/ 17 w 28"/>
                <a:gd name="T15" fmla="*/ 20 h 79"/>
                <a:gd name="T16" fmla="*/ 23 w 28"/>
                <a:gd name="T17" fmla="*/ 13 h 79"/>
                <a:gd name="T18" fmla="*/ 23 w 28"/>
                <a:gd name="T19" fmla="*/ 7 h 79"/>
                <a:gd name="T20" fmla="*/ 23 w 28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79">
                  <a:moveTo>
                    <a:pt x="23" y="0"/>
                  </a:moveTo>
                  <a:lnTo>
                    <a:pt x="28" y="7"/>
                  </a:lnTo>
                  <a:lnTo>
                    <a:pt x="23" y="13"/>
                  </a:lnTo>
                  <a:lnTo>
                    <a:pt x="11" y="79"/>
                  </a:lnTo>
                  <a:lnTo>
                    <a:pt x="5" y="79"/>
                  </a:lnTo>
                  <a:lnTo>
                    <a:pt x="0" y="72"/>
                  </a:lnTo>
                  <a:lnTo>
                    <a:pt x="17" y="26"/>
                  </a:lnTo>
                  <a:lnTo>
                    <a:pt x="17" y="20"/>
                  </a:lnTo>
                  <a:lnTo>
                    <a:pt x="23" y="13"/>
                  </a:lnTo>
                  <a:lnTo>
                    <a:pt x="23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75" name="Group 119"/>
          <p:cNvGrpSpPr>
            <a:grpSpLocks/>
          </p:cNvGrpSpPr>
          <p:nvPr/>
        </p:nvGrpSpPr>
        <p:grpSpPr bwMode="auto">
          <a:xfrm>
            <a:off x="3254375" y="3181350"/>
            <a:ext cx="174625" cy="666750"/>
            <a:chOff x="2050" y="2004"/>
            <a:chExt cx="110" cy="420"/>
          </a:xfrm>
        </p:grpSpPr>
        <p:sp>
          <p:nvSpPr>
            <p:cNvPr id="96376" name="Freeform 120"/>
            <p:cNvSpPr>
              <a:spLocks/>
            </p:cNvSpPr>
            <p:nvPr/>
          </p:nvSpPr>
          <p:spPr bwMode="auto">
            <a:xfrm>
              <a:off x="2062" y="2043"/>
              <a:ext cx="63" cy="98"/>
            </a:xfrm>
            <a:custGeom>
              <a:avLst/>
              <a:gdLst>
                <a:gd name="T0" fmla="*/ 29 w 63"/>
                <a:gd name="T1" fmla="*/ 26 h 98"/>
                <a:gd name="T2" fmla="*/ 34 w 63"/>
                <a:gd name="T3" fmla="*/ 33 h 98"/>
                <a:gd name="T4" fmla="*/ 23 w 63"/>
                <a:gd name="T5" fmla="*/ 59 h 98"/>
                <a:gd name="T6" fmla="*/ 29 w 63"/>
                <a:gd name="T7" fmla="*/ 59 h 98"/>
                <a:gd name="T8" fmla="*/ 34 w 63"/>
                <a:gd name="T9" fmla="*/ 46 h 98"/>
                <a:gd name="T10" fmla="*/ 52 w 63"/>
                <a:gd name="T11" fmla="*/ 26 h 98"/>
                <a:gd name="T12" fmla="*/ 63 w 63"/>
                <a:gd name="T13" fmla="*/ 59 h 98"/>
                <a:gd name="T14" fmla="*/ 29 w 63"/>
                <a:gd name="T15" fmla="*/ 92 h 98"/>
                <a:gd name="T16" fmla="*/ 17 w 63"/>
                <a:gd name="T17" fmla="*/ 98 h 98"/>
                <a:gd name="T18" fmla="*/ 6 w 63"/>
                <a:gd name="T19" fmla="*/ 98 h 98"/>
                <a:gd name="T20" fmla="*/ 0 w 63"/>
                <a:gd name="T21" fmla="*/ 92 h 98"/>
                <a:gd name="T22" fmla="*/ 0 w 63"/>
                <a:gd name="T23" fmla="*/ 79 h 98"/>
                <a:gd name="T24" fmla="*/ 11 w 63"/>
                <a:gd name="T25" fmla="*/ 33 h 98"/>
                <a:gd name="T26" fmla="*/ 17 w 63"/>
                <a:gd name="T27" fmla="*/ 33 h 98"/>
                <a:gd name="T28" fmla="*/ 17 w 63"/>
                <a:gd name="T29" fmla="*/ 26 h 98"/>
                <a:gd name="T30" fmla="*/ 23 w 63"/>
                <a:gd name="T31" fmla="*/ 20 h 98"/>
                <a:gd name="T32" fmla="*/ 34 w 63"/>
                <a:gd name="T33" fmla="*/ 0 h 98"/>
                <a:gd name="T34" fmla="*/ 40 w 63"/>
                <a:gd name="T35" fmla="*/ 13 h 98"/>
                <a:gd name="T36" fmla="*/ 29 w 63"/>
                <a:gd name="T37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3" h="98">
                  <a:moveTo>
                    <a:pt x="29" y="26"/>
                  </a:moveTo>
                  <a:lnTo>
                    <a:pt x="34" y="33"/>
                  </a:lnTo>
                  <a:lnTo>
                    <a:pt x="23" y="59"/>
                  </a:lnTo>
                  <a:lnTo>
                    <a:pt x="29" y="59"/>
                  </a:lnTo>
                  <a:lnTo>
                    <a:pt x="34" y="46"/>
                  </a:lnTo>
                  <a:lnTo>
                    <a:pt x="52" y="26"/>
                  </a:lnTo>
                  <a:lnTo>
                    <a:pt x="63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6" y="98"/>
                  </a:lnTo>
                  <a:lnTo>
                    <a:pt x="0" y="92"/>
                  </a:lnTo>
                  <a:lnTo>
                    <a:pt x="0" y="79"/>
                  </a:lnTo>
                  <a:lnTo>
                    <a:pt x="11" y="33"/>
                  </a:lnTo>
                  <a:lnTo>
                    <a:pt x="17" y="33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13"/>
                  </a:lnTo>
                  <a:lnTo>
                    <a:pt x="29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7" name="Freeform 121"/>
            <p:cNvSpPr>
              <a:spLocks/>
            </p:cNvSpPr>
            <p:nvPr/>
          </p:nvSpPr>
          <p:spPr bwMode="auto">
            <a:xfrm>
              <a:off x="2079" y="2004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7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7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8" name="Freeform 122"/>
            <p:cNvSpPr>
              <a:spLocks/>
            </p:cNvSpPr>
            <p:nvPr/>
          </p:nvSpPr>
          <p:spPr bwMode="auto">
            <a:xfrm>
              <a:off x="2050" y="2010"/>
              <a:ext cx="110" cy="414"/>
            </a:xfrm>
            <a:custGeom>
              <a:avLst/>
              <a:gdLst>
                <a:gd name="T0" fmla="*/ 29 w 110"/>
                <a:gd name="T1" fmla="*/ 13 h 414"/>
                <a:gd name="T2" fmla="*/ 35 w 110"/>
                <a:gd name="T3" fmla="*/ 7 h 414"/>
                <a:gd name="T4" fmla="*/ 46 w 110"/>
                <a:gd name="T5" fmla="*/ 0 h 414"/>
                <a:gd name="T6" fmla="*/ 52 w 110"/>
                <a:gd name="T7" fmla="*/ 0 h 414"/>
                <a:gd name="T8" fmla="*/ 58 w 110"/>
                <a:gd name="T9" fmla="*/ 0 h 414"/>
                <a:gd name="T10" fmla="*/ 64 w 110"/>
                <a:gd name="T11" fmla="*/ 0 h 414"/>
                <a:gd name="T12" fmla="*/ 75 w 110"/>
                <a:gd name="T13" fmla="*/ 13 h 414"/>
                <a:gd name="T14" fmla="*/ 75 w 110"/>
                <a:gd name="T15" fmla="*/ 26 h 414"/>
                <a:gd name="T16" fmla="*/ 70 w 110"/>
                <a:gd name="T17" fmla="*/ 33 h 414"/>
                <a:gd name="T18" fmla="*/ 70 w 110"/>
                <a:gd name="T19" fmla="*/ 40 h 414"/>
                <a:gd name="T20" fmla="*/ 75 w 110"/>
                <a:gd name="T21" fmla="*/ 40 h 414"/>
                <a:gd name="T22" fmla="*/ 81 w 110"/>
                <a:gd name="T23" fmla="*/ 46 h 414"/>
                <a:gd name="T24" fmla="*/ 98 w 110"/>
                <a:gd name="T25" fmla="*/ 59 h 414"/>
                <a:gd name="T26" fmla="*/ 98 w 110"/>
                <a:gd name="T27" fmla="*/ 66 h 414"/>
                <a:gd name="T28" fmla="*/ 104 w 110"/>
                <a:gd name="T29" fmla="*/ 92 h 414"/>
                <a:gd name="T30" fmla="*/ 110 w 110"/>
                <a:gd name="T31" fmla="*/ 125 h 414"/>
                <a:gd name="T32" fmla="*/ 104 w 110"/>
                <a:gd name="T33" fmla="*/ 151 h 414"/>
                <a:gd name="T34" fmla="*/ 98 w 110"/>
                <a:gd name="T35" fmla="*/ 164 h 414"/>
                <a:gd name="T36" fmla="*/ 110 w 110"/>
                <a:gd name="T37" fmla="*/ 217 h 414"/>
                <a:gd name="T38" fmla="*/ 93 w 110"/>
                <a:gd name="T39" fmla="*/ 230 h 414"/>
                <a:gd name="T40" fmla="*/ 93 w 110"/>
                <a:gd name="T41" fmla="*/ 296 h 414"/>
                <a:gd name="T42" fmla="*/ 93 w 110"/>
                <a:gd name="T43" fmla="*/ 315 h 414"/>
                <a:gd name="T44" fmla="*/ 93 w 110"/>
                <a:gd name="T45" fmla="*/ 394 h 414"/>
                <a:gd name="T46" fmla="*/ 93 w 110"/>
                <a:gd name="T47" fmla="*/ 407 h 414"/>
                <a:gd name="T48" fmla="*/ 87 w 110"/>
                <a:gd name="T49" fmla="*/ 407 h 414"/>
                <a:gd name="T50" fmla="*/ 81 w 110"/>
                <a:gd name="T51" fmla="*/ 407 h 414"/>
                <a:gd name="T52" fmla="*/ 70 w 110"/>
                <a:gd name="T53" fmla="*/ 407 h 414"/>
                <a:gd name="T54" fmla="*/ 64 w 110"/>
                <a:gd name="T55" fmla="*/ 414 h 414"/>
                <a:gd name="T56" fmla="*/ 58 w 110"/>
                <a:gd name="T57" fmla="*/ 414 h 414"/>
                <a:gd name="T58" fmla="*/ 41 w 110"/>
                <a:gd name="T59" fmla="*/ 414 h 414"/>
                <a:gd name="T60" fmla="*/ 29 w 110"/>
                <a:gd name="T61" fmla="*/ 414 h 414"/>
                <a:gd name="T62" fmla="*/ 12 w 110"/>
                <a:gd name="T63" fmla="*/ 414 h 414"/>
                <a:gd name="T64" fmla="*/ 0 w 110"/>
                <a:gd name="T65" fmla="*/ 414 h 414"/>
                <a:gd name="T66" fmla="*/ 0 w 110"/>
                <a:gd name="T67" fmla="*/ 407 h 414"/>
                <a:gd name="T68" fmla="*/ 18 w 110"/>
                <a:gd name="T69" fmla="*/ 401 h 414"/>
                <a:gd name="T70" fmla="*/ 29 w 110"/>
                <a:gd name="T71" fmla="*/ 394 h 414"/>
                <a:gd name="T72" fmla="*/ 29 w 110"/>
                <a:gd name="T73" fmla="*/ 341 h 414"/>
                <a:gd name="T74" fmla="*/ 35 w 110"/>
                <a:gd name="T75" fmla="*/ 302 h 414"/>
                <a:gd name="T76" fmla="*/ 29 w 110"/>
                <a:gd name="T77" fmla="*/ 289 h 414"/>
                <a:gd name="T78" fmla="*/ 35 w 110"/>
                <a:gd name="T79" fmla="*/ 243 h 414"/>
                <a:gd name="T80" fmla="*/ 35 w 110"/>
                <a:gd name="T81" fmla="*/ 210 h 414"/>
                <a:gd name="T82" fmla="*/ 35 w 110"/>
                <a:gd name="T83" fmla="*/ 197 h 414"/>
                <a:gd name="T84" fmla="*/ 35 w 110"/>
                <a:gd name="T85" fmla="*/ 184 h 414"/>
                <a:gd name="T86" fmla="*/ 35 w 110"/>
                <a:gd name="T87" fmla="*/ 164 h 414"/>
                <a:gd name="T88" fmla="*/ 35 w 110"/>
                <a:gd name="T89" fmla="*/ 158 h 414"/>
                <a:gd name="T90" fmla="*/ 35 w 110"/>
                <a:gd name="T91" fmla="*/ 145 h 414"/>
                <a:gd name="T92" fmla="*/ 35 w 110"/>
                <a:gd name="T93" fmla="*/ 131 h 414"/>
                <a:gd name="T94" fmla="*/ 46 w 110"/>
                <a:gd name="T95" fmla="*/ 85 h 414"/>
                <a:gd name="T96" fmla="*/ 46 w 110"/>
                <a:gd name="T97" fmla="*/ 79 h 414"/>
                <a:gd name="T98" fmla="*/ 52 w 110"/>
                <a:gd name="T99" fmla="*/ 72 h 414"/>
                <a:gd name="T100" fmla="*/ 52 w 110"/>
                <a:gd name="T101" fmla="*/ 66 h 414"/>
                <a:gd name="T102" fmla="*/ 52 w 110"/>
                <a:gd name="T103" fmla="*/ 59 h 414"/>
                <a:gd name="T104" fmla="*/ 52 w 110"/>
                <a:gd name="T105" fmla="*/ 53 h 414"/>
                <a:gd name="T106" fmla="*/ 46 w 110"/>
                <a:gd name="T107" fmla="*/ 53 h 414"/>
                <a:gd name="T108" fmla="*/ 41 w 110"/>
                <a:gd name="T109" fmla="*/ 53 h 414"/>
                <a:gd name="T110" fmla="*/ 41 w 110"/>
                <a:gd name="T111" fmla="*/ 46 h 414"/>
                <a:gd name="T112" fmla="*/ 41 w 110"/>
                <a:gd name="T113" fmla="*/ 40 h 414"/>
                <a:gd name="T114" fmla="*/ 35 w 110"/>
                <a:gd name="T115" fmla="*/ 40 h 414"/>
                <a:gd name="T116" fmla="*/ 35 w 110"/>
                <a:gd name="T117" fmla="*/ 33 h 414"/>
                <a:gd name="T118" fmla="*/ 35 w 110"/>
                <a:gd name="T119" fmla="*/ 26 h 414"/>
                <a:gd name="T120" fmla="*/ 35 w 110"/>
                <a:gd name="T121" fmla="*/ 20 h 414"/>
                <a:gd name="T122" fmla="*/ 29 w 110"/>
                <a:gd name="T123" fmla="*/ 13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0" h="414">
                  <a:moveTo>
                    <a:pt x="29" y="13"/>
                  </a:moveTo>
                  <a:lnTo>
                    <a:pt x="35" y="7"/>
                  </a:lnTo>
                  <a:lnTo>
                    <a:pt x="46" y="0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0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33"/>
                  </a:lnTo>
                  <a:lnTo>
                    <a:pt x="70" y="40"/>
                  </a:lnTo>
                  <a:lnTo>
                    <a:pt x="75" y="40"/>
                  </a:lnTo>
                  <a:lnTo>
                    <a:pt x="81" y="46"/>
                  </a:lnTo>
                  <a:lnTo>
                    <a:pt x="98" y="59"/>
                  </a:lnTo>
                  <a:lnTo>
                    <a:pt x="98" y="66"/>
                  </a:lnTo>
                  <a:lnTo>
                    <a:pt x="104" y="92"/>
                  </a:lnTo>
                  <a:lnTo>
                    <a:pt x="110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0"/>
                  </a:lnTo>
                  <a:lnTo>
                    <a:pt x="93" y="296"/>
                  </a:lnTo>
                  <a:lnTo>
                    <a:pt x="93" y="315"/>
                  </a:lnTo>
                  <a:lnTo>
                    <a:pt x="93" y="394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0" y="407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14"/>
                  </a:lnTo>
                  <a:lnTo>
                    <a:pt x="29" y="414"/>
                  </a:lnTo>
                  <a:lnTo>
                    <a:pt x="12" y="414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9" y="394"/>
                  </a:lnTo>
                  <a:lnTo>
                    <a:pt x="29" y="341"/>
                  </a:lnTo>
                  <a:lnTo>
                    <a:pt x="35" y="302"/>
                  </a:lnTo>
                  <a:lnTo>
                    <a:pt x="29" y="289"/>
                  </a:lnTo>
                  <a:lnTo>
                    <a:pt x="35" y="243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84"/>
                  </a:lnTo>
                  <a:lnTo>
                    <a:pt x="35" y="164"/>
                  </a:lnTo>
                  <a:lnTo>
                    <a:pt x="35" y="158"/>
                  </a:lnTo>
                  <a:lnTo>
                    <a:pt x="35" y="145"/>
                  </a:lnTo>
                  <a:lnTo>
                    <a:pt x="35" y="131"/>
                  </a:lnTo>
                  <a:lnTo>
                    <a:pt x="46" y="85"/>
                  </a:lnTo>
                  <a:lnTo>
                    <a:pt x="46" y="79"/>
                  </a:lnTo>
                  <a:lnTo>
                    <a:pt x="52" y="72"/>
                  </a:lnTo>
                  <a:lnTo>
                    <a:pt x="52" y="66"/>
                  </a:lnTo>
                  <a:lnTo>
                    <a:pt x="52" y="59"/>
                  </a:lnTo>
                  <a:lnTo>
                    <a:pt x="52" y="53"/>
                  </a:lnTo>
                  <a:lnTo>
                    <a:pt x="46" y="53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41" y="40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79" name="Freeform 123"/>
            <p:cNvSpPr>
              <a:spLocks/>
            </p:cNvSpPr>
            <p:nvPr/>
          </p:nvSpPr>
          <p:spPr bwMode="auto">
            <a:xfrm>
              <a:off x="2085" y="2050"/>
              <a:ext cx="40" cy="118"/>
            </a:xfrm>
            <a:custGeom>
              <a:avLst/>
              <a:gdLst>
                <a:gd name="T0" fmla="*/ 40 w 40"/>
                <a:gd name="T1" fmla="*/ 0 h 118"/>
                <a:gd name="T2" fmla="*/ 40 w 40"/>
                <a:gd name="T3" fmla="*/ 6 h 118"/>
                <a:gd name="T4" fmla="*/ 17 w 40"/>
                <a:gd name="T5" fmla="*/ 59 h 118"/>
                <a:gd name="T6" fmla="*/ 11 w 40"/>
                <a:gd name="T7" fmla="*/ 98 h 118"/>
                <a:gd name="T8" fmla="*/ 23 w 40"/>
                <a:gd name="T9" fmla="*/ 118 h 118"/>
                <a:gd name="T10" fmla="*/ 0 w 40"/>
                <a:gd name="T11" fmla="*/ 118 h 118"/>
                <a:gd name="T12" fmla="*/ 0 w 40"/>
                <a:gd name="T13" fmla="*/ 91 h 118"/>
                <a:gd name="T14" fmla="*/ 11 w 40"/>
                <a:gd name="T15" fmla="*/ 45 h 118"/>
                <a:gd name="T16" fmla="*/ 17 w 40"/>
                <a:gd name="T17" fmla="*/ 32 h 118"/>
                <a:gd name="T18" fmla="*/ 23 w 40"/>
                <a:gd name="T19" fmla="*/ 26 h 118"/>
                <a:gd name="T20" fmla="*/ 17 w 40"/>
                <a:gd name="T21" fmla="*/ 13 h 118"/>
                <a:gd name="T22" fmla="*/ 40 w 40"/>
                <a:gd name="T23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" h="118">
                  <a:moveTo>
                    <a:pt x="40" y="0"/>
                  </a:moveTo>
                  <a:lnTo>
                    <a:pt x="40" y="6"/>
                  </a:lnTo>
                  <a:lnTo>
                    <a:pt x="17" y="59"/>
                  </a:lnTo>
                  <a:lnTo>
                    <a:pt x="11" y="98"/>
                  </a:lnTo>
                  <a:lnTo>
                    <a:pt x="23" y="118"/>
                  </a:lnTo>
                  <a:lnTo>
                    <a:pt x="0" y="118"/>
                  </a:lnTo>
                  <a:lnTo>
                    <a:pt x="0" y="91"/>
                  </a:lnTo>
                  <a:lnTo>
                    <a:pt x="11" y="45"/>
                  </a:lnTo>
                  <a:lnTo>
                    <a:pt x="17" y="32"/>
                  </a:lnTo>
                  <a:lnTo>
                    <a:pt x="23" y="26"/>
                  </a:lnTo>
                  <a:lnTo>
                    <a:pt x="17" y="1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0" name="Freeform 124"/>
            <p:cNvSpPr>
              <a:spLocks/>
            </p:cNvSpPr>
            <p:nvPr/>
          </p:nvSpPr>
          <p:spPr bwMode="auto">
            <a:xfrm>
              <a:off x="2085" y="2069"/>
              <a:ext cx="23" cy="79"/>
            </a:xfrm>
            <a:custGeom>
              <a:avLst/>
              <a:gdLst>
                <a:gd name="T0" fmla="*/ 17 w 23"/>
                <a:gd name="T1" fmla="*/ 0 h 79"/>
                <a:gd name="T2" fmla="*/ 23 w 23"/>
                <a:gd name="T3" fmla="*/ 7 h 79"/>
                <a:gd name="T4" fmla="*/ 17 w 23"/>
                <a:gd name="T5" fmla="*/ 13 h 79"/>
                <a:gd name="T6" fmla="*/ 6 w 23"/>
                <a:gd name="T7" fmla="*/ 72 h 79"/>
                <a:gd name="T8" fmla="*/ 0 w 23"/>
                <a:gd name="T9" fmla="*/ 79 h 79"/>
                <a:gd name="T10" fmla="*/ 0 w 23"/>
                <a:gd name="T11" fmla="*/ 72 h 79"/>
                <a:gd name="T12" fmla="*/ 11 w 23"/>
                <a:gd name="T13" fmla="*/ 26 h 79"/>
                <a:gd name="T14" fmla="*/ 11 w 23"/>
                <a:gd name="T15" fmla="*/ 20 h 79"/>
                <a:gd name="T16" fmla="*/ 17 w 23"/>
                <a:gd name="T17" fmla="*/ 13 h 79"/>
                <a:gd name="T18" fmla="*/ 17 w 23"/>
                <a:gd name="T19" fmla="*/ 7 h 79"/>
                <a:gd name="T20" fmla="*/ 17 w 23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79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6" y="72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81" name="Group 125"/>
          <p:cNvGrpSpPr>
            <a:grpSpLocks/>
          </p:cNvGrpSpPr>
          <p:nvPr/>
        </p:nvGrpSpPr>
        <p:grpSpPr bwMode="auto">
          <a:xfrm>
            <a:off x="4233863" y="4067175"/>
            <a:ext cx="173037" cy="676275"/>
            <a:chOff x="2667" y="2562"/>
            <a:chExt cx="109" cy="426"/>
          </a:xfrm>
        </p:grpSpPr>
        <p:sp>
          <p:nvSpPr>
            <p:cNvPr id="96382" name="Freeform 126"/>
            <p:cNvSpPr>
              <a:spLocks/>
            </p:cNvSpPr>
            <p:nvPr/>
          </p:nvSpPr>
          <p:spPr bwMode="auto">
            <a:xfrm>
              <a:off x="2673" y="2607"/>
              <a:ext cx="69" cy="99"/>
            </a:xfrm>
            <a:custGeom>
              <a:avLst/>
              <a:gdLst>
                <a:gd name="T0" fmla="*/ 34 w 69"/>
                <a:gd name="T1" fmla="*/ 27 h 99"/>
                <a:gd name="T2" fmla="*/ 28 w 69"/>
                <a:gd name="T3" fmla="*/ 60 h 99"/>
                <a:gd name="T4" fmla="*/ 28 w 69"/>
                <a:gd name="T5" fmla="*/ 53 h 99"/>
                <a:gd name="T6" fmla="*/ 40 w 69"/>
                <a:gd name="T7" fmla="*/ 40 h 99"/>
                <a:gd name="T8" fmla="*/ 57 w 69"/>
                <a:gd name="T9" fmla="*/ 20 h 99"/>
                <a:gd name="T10" fmla="*/ 69 w 69"/>
                <a:gd name="T11" fmla="*/ 53 h 99"/>
                <a:gd name="T12" fmla="*/ 28 w 69"/>
                <a:gd name="T13" fmla="*/ 86 h 99"/>
                <a:gd name="T14" fmla="*/ 17 w 69"/>
                <a:gd name="T15" fmla="*/ 99 h 99"/>
                <a:gd name="T16" fmla="*/ 11 w 69"/>
                <a:gd name="T17" fmla="*/ 99 h 99"/>
                <a:gd name="T18" fmla="*/ 5 w 69"/>
                <a:gd name="T19" fmla="*/ 92 h 99"/>
                <a:gd name="T20" fmla="*/ 0 w 69"/>
                <a:gd name="T21" fmla="*/ 79 h 99"/>
                <a:gd name="T22" fmla="*/ 17 w 69"/>
                <a:gd name="T23" fmla="*/ 27 h 99"/>
                <a:gd name="T24" fmla="*/ 23 w 69"/>
                <a:gd name="T25" fmla="*/ 20 h 99"/>
                <a:gd name="T26" fmla="*/ 34 w 69"/>
                <a:gd name="T27" fmla="*/ 0 h 99"/>
                <a:gd name="T28" fmla="*/ 40 w 69"/>
                <a:gd name="T29" fmla="*/ 7 h 99"/>
                <a:gd name="T30" fmla="*/ 34 w 69"/>
                <a:gd name="T31" fmla="*/ 27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99">
                  <a:moveTo>
                    <a:pt x="34" y="27"/>
                  </a:moveTo>
                  <a:lnTo>
                    <a:pt x="28" y="60"/>
                  </a:lnTo>
                  <a:lnTo>
                    <a:pt x="28" y="53"/>
                  </a:lnTo>
                  <a:lnTo>
                    <a:pt x="40" y="40"/>
                  </a:lnTo>
                  <a:lnTo>
                    <a:pt x="57" y="20"/>
                  </a:lnTo>
                  <a:lnTo>
                    <a:pt x="69" y="53"/>
                  </a:lnTo>
                  <a:lnTo>
                    <a:pt x="28" y="86"/>
                  </a:lnTo>
                  <a:lnTo>
                    <a:pt x="17" y="99"/>
                  </a:lnTo>
                  <a:lnTo>
                    <a:pt x="11" y="99"/>
                  </a:lnTo>
                  <a:lnTo>
                    <a:pt x="5" y="92"/>
                  </a:lnTo>
                  <a:lnTo>
                    <a:pt x="0" y="79"/>
                  </a:lnTo>
                  <a:lnTo>
                    <a:pt x="17" y="27"/>
                  </a:lnTo>
                  <a:lnTo>
                    <a:pt x="23" y="20"/>
                  </a:lnTo>
                  <a:lnTo>
                    <a:pt x="34" y="0"/>
                  </a:lnTo>
                  <a:lnTo>
                    <a:pt x="40" y="7"/>
                  </a:lnTo>
                  <a:lnTo>
                    <a:pt x="34" y="2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3" name="Freeform 127"/>
            <p:cNvSpPr>
              <a:spLocks/>
            </p:cNvSpPr>
            <p:nvPr/>
          </p:nvSpPr>
          <p:spPr bwMode="auto">
            <a:xfrm>
              <a:off x="2696" y="2562"/>
              <a:ext cx="69" cy="72"/>
            </a:xfrm>
            <a:custGeom>
              <a:avLst/>
              <a:gdLst>
                <a:gd name="T0" fmla="*/ 5 w 69"/>
                <a:gd name="T1" fmla="*/ 52 h 72"/>
                <a:gd name="T2" fmla="*/ 0 w 69"/>
                <a:gd name="T3" fmla="*/ 65 h 72"/>
                <a:gd name="T4" fmla="*/ 5 w 69"/>
                <a:gd name="T5" fmla="*/ 72 h 72"/>
                <a:gd name="T6" fmla="*/ 11 w 69"/>
                <a:gd name="T7" fmla="*/ 65 h 72"/>
                <a:gd name="T8" fmla="*/ 17 w 69"/>
                <a:gd name="T9" fmla="*/ 52 h 72"/>
                <a:gd name="T10" fmla="*/ 34 w 69"/>
                <a:gd name="T11" fmla="*/ 32 h 72"/>
                <a:gd name="T12" fmla="*/ 69 w 69"/>
                <a:gd name="T13" fmla="*/ 0 h 72"/>
                <a:gd name="T14" fmla="*/ 40 w 69"/>
                <a:gd name="T15" fmla="*/ 26 h 72"/>
                <a:gd name="T16" fmla="*/ 34 w 69"/>
                <a:gd name="T17" fmla="*/ 19 h 72"/>
                <a:gd name="T18" fmla="*/ 5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5" y="52"/>
                  </a:moveTo>
                  <a:lnTo>
                    <a:pt x="0" y="65"/>
                  </a:lnTo>
                  <a:lnTo>
                    <a:pt x="5" y="72"/>
                  </a:lnTo>
                  <a:lnTo>
                    <a:pt x="11" y="65"/>
                  </a:lnTo>
                  <a:lnTo>
                    <a:pt x="17" y="52"/>
                  </a:lnTo>
                  <a:lnTo>
                    <a:pt x="34" y="32"/>
                  </a:lnTo>
                  <a:lnTo>
                    <a:pt x="69" y="0"/>
                  </a:lnTo>
                  <a:lnTo>
                    <a:pt x="40" y="26"/>
                  </a:lnTo>
                  <a:lnTo>
                    <a:pt x="34" y="19"/>
                  </a:lnTo>
                  <a:lnTo>
                    <a:pt x="5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4" name="Freeform 128"/>
            <p:cNvSpPr>
              <a:spLocks/>
            </p:cNvSpPr>
            <p:nvPr/>
          </p:nvSpPr>
          <p:spPr bwMode="auto">
            <a:xfrm>
              <a:off x="2667" y="2568"/>
              <a:ext cx="109" cy="420"/>
            </a:xfrm>
            <a:custGeom>
              <a:avLst/>
              <a:gdLst>
                <a:gd name="T0" fmla="*/ 29 w 109"/>
                <a:gd name="T1" fmla="*/ 20 h 420"/>
                <a:gd name="T2" fmla="*/ 34 w 109"/>
                <a:gd name="T3" fmla="*/ 7 h 420"/>
                <a:gd name="T4" fmla="*/ 40 w 109"/>
                <a:gd name="T5" fmla="*/ 7 h 420"/>
                <a:gd name="T6" fmla="*/ 52 w 109"/>
                <a:gd name="T7" fmla="*/ 0 h 420"/>
                <a:gd name="T8" fmla="*/ 57 w 109"/>
                <a:gd name="T9" fmla="*/ 0 h 420"/>
                <a:gd name="T10" fmla="*/ 63 w 109"/>
                <a:gd name="T11" fmla="*/ 7 h 420"/>
                <a:gd name="T12" fmla="*/ 75 w 109"/>
                <a:gd name="T13" fmla="*/ 13 h 420"/>
                <a:gd name="T14" fmla="*/ 75 w 109"/>
                <a:gd name="T15" fmla="*/ 26 h 420"/>
                <a:gd name="T16" fmla="*/ 69 w 109"/>
                <a:gd name="T17" fmla="*/ 39 h 420"/>
                <a:gd name="T18" fmla="*/ 75 w 109"/>
                <a:gd name="T19" fmla="*/ 46 h 420"/>
                <a:gd name="T20" fmla="*/ 75 w 109"/>
                <a:gd name="T21" fmla="*/ 53 h 420"/>
                <a:gd name="T22" fmla="*/ 92 w 109"/>
                <a:gd name="T23" fmla="*/ 66 h 420"/>
                <a:gd name="T24" fmla="*/ 98 w 109"/>
                <a:gd name="T25" fmla="*/ 66 h 420"/>
                <a:gd name="T26" fmla="*/ 104 w 109"/>
                <a:gd name="T27" fmla="*/ 99 h 420"/>
                <a:gd name="T28" fmla="*/ 104 w 109"/>
                <a:gd name="T29" fmla="*/ 125 h 420"/>
                <a:gd name="T30" fmla="*/ 104 w 109"/>
                <a:gd name="T31" fmla="*/ 151 h 420"/>
                <a:gd name="T32" fmla="*/ 98 w 109"/>
                <a:gd name="T33" fmla="*/ 164 h 420"/>
                <a:gd name="T34" fmla="*/ 109 w 109"/>
                <a:gd name="T35" fmla="*/ 217 h 420"/>
                <a:gd name="T36" fmla="*/ 92 w 109"/>
                <a:gd name="T37" fmla="*/ 236 h 420"/>
                <a:gd name="T38" fmla="*/ 86 w 109"/>
                <a:gd name="T39" fmla="*/ 296 h 420"/>
                <a:gd name="T40" fmla="*/ 86 w 109"/>
                <a:gd name="T41" fmla="*/ 315 h 420"/>
                <a:gd name="T42" fmla="*/ 92 w 109"/>
                <a:gd name="T43" fmla="*/ 401 h 420"/>
                <a:gd name="T44" fmla="*/ 92 w 109"/>
                <a:gd name="T45" fmla="*/ 407 h 420"/>
                <a:gd name="T46" fmla="*/ 86 w 109"/>
                <a:gd name="T47" fmla="*/ 407 h 420"/>
                <a:gd name="T48" fmla="*/ 81 w 109"/>
                <a:gd name="T49" fmla="*/ 407 h 420"/>
                <a:gd name="T50" fmla="*/ 75 w 109"/>
                <a:gd name="T51" fmla="*/ 407 h 420"/>
                <a:gd name="T52" fmla="*/ 69 w 109"/>
                <a:gd name="T53" fmla="*/ 414 h 420"/>
                <a:gd name="T54" fmla="*/ 57 w 109"/>
                <a:gd name="T55" fmla="*/ 414 h 420"/>
                <a:gd name="T56" fmla="*/ 52 w 109"/>
                <a:gd name="T57" fmla="*/ 414 h 420"/>
                <a:gd name="T58" fmla="*/ 40 w 109"/>
                <a:gd name="T59" fmla="*/ 420 h 420"/>
                <a:gd name="T60" fmla="*/ 34 w 109"/>
                <a:gd name="T61" fmla="*/ 414 h 420"/>
                <a:gd name="T62" fmla="*/ 29 w 109"/>
                <a:gd name="T63" fmla="*/ 420 h 420"/>
                <a:gd name="T64" fmla="*/ 6 w 109"/>
                <a:gd name="T65" fmla="*/ 420 h 420"/>
                <a:gd name="T66" fmla="*/ 0 w 109"/>
                <a:gd name="T67" fmla="*/ 414 h 420"/>
                <a:gd name="T68" fmla="*/ 0 w 109"/>
                <a:gd name="T69" fmla="*/ 407 h 420"/>
                <a:gd name="T70" fmla="*/ 17 w 109"/>
                <a:gd name="T71" fmla="*/ 401 h 420"/>
                <a:gd name="T72" fmla="*/ 23 w 109"/>
                <a:gd name="T73" fmla="*/ 394 h 420"/>
                <a:gd name="T74" fmla="*/ 29 w 109"/>
                <a:gd name="T75" fmla="*/ 348 h 420"/>
                <a:gd name="T76" fmla="*/ 29 w 109"/>
                <a:gd name="T77" fmla="*/ 302 h 420"/>
                <a:gd name="T78" fmla="*/ 29 w 109"/>
                <a:gd name="T79" fmla="*/ 289 h 420"/>
                <a:gd name="T80" fmla="*/ 29 w 109"/>
                <a:gd name="T81" fmla="*/ 250 h 420"/>
                <a:gd name="T82" fmla="*/ 34 w 109"/>
                <a:gd name="T83" fmla="*/ 210 h 420"/>
                <a:gd name="T84" fmla="*/ 34 w 109"/>
                <a:gd name="T85" fmla="*/ 197 h 420"/>
                <a:gd name="T86" fmla="*/ 34 w 109"/>
                <a:gd name="T87" fmla="*/ 190 h 420"/>
                <a:gd name="T88" fmla="*/ 34 w 109"/>
                <a:gd name="T89" fmla="*/ 164 h 420"/>
                <a:gd name="T90" fmla="*/ 34 w 109"/>
                <a:gd name="T91" fmla="*/ 145 h 420"/>
                <a:gd name="T92" fmla="*/ 34 w 109"/>
                <a:gd name="T93" fmla="*/ 131 h 420"/>
                <a:gd name="T94" fmla="*/ 40 w 109"/>
                <a:gd name="T95" fmla="*/ 85 h 420"/>
                <a:gd name="T96" fmla="*/ 46 w 109"/>
                <a:gd name="T97" fmla="*/ 79 h 420"/>
                <a:gd name="T98" fmla="*/ 46 w 109"/>
                <a:gd name="T99" fmla="*/ 72 h 420"/>
                <a:gd name="T100" fmla="*/ 46 w 109"/>
                <a:gd name="T101" fmla="*/ 66 h 420"/>
                <a:gd name="T102" fmla="*/ 52 w 109"/>
                <a:gd name="T103" fmla="*/ 59 h 420"/>
                <a:gd name="T104" fmla="*/ 40 w 109"/>
                <a:gd name="T105" fmla="*/ 59 h 420"/>
                <a:gd name="T106" fmla="*/ 40 w 109"/>
                <a:gd name="T107" fmla="*/ 53 h 420"/>
                <a:gd name="T108" fmla="*/ 34 w 109"/>
                <a:gd name="T109" fmla="*/ 53 h 420"/>
                <a:gd name="T110" fmla="*/ 34 w 109"/>
                <a:gd name="T111" fmla="*/ 46 h 420"/>
                <a:gd name="T112" fmla="*/ 34 w 109"/>
                <a:gd name="T113" fmla="*/ 33 h 420"/>
                <a:gd name="T114" fmla="*/ 34 w 109"/>
                <a:gd name="T115" fmla="*/ 26 h 420"/>
                <a:gd name="T116" fmla="*/ 34 w 109"/>
                <a:gd name="T117" fmla="*/ 20 h 420"/>
                <a:gd name="T118" fmla="*/ 29 w 109"/>
                <a:gd name="T119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" h="420">
                  <a:moveTo>
                    <a:pt x="29" y="20"/>
                  </a:moveTo>
                  <a:lnTo>
                    <a:pt x="34" y="7"/>
                  </a:lnTo>
                  <a:lnTo>
                    <a:pt x="40" y="7"/>
                  </a:lnTo>
                  <a:lnTo>
                    <a:pt x="52" y="0"/>
                  </a:lnTo>
                  <a:lnTo>
                    <a:pt x="57" y="0"/>
                  </a:lnTo>
                  <a:lnTo>
                    <a:pt x="63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53"/>
                  </a:lnTo>
                  <a:lnTo>
                    <a:pt x="92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6"/>
                  </a:lnTo>
                  <a:lnTo>
                    <a:pt x="86" y="315"/>
                  </a:lnTo>
                  <a:lnTo>
                    <a:pt x="92" y="401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69" y="414"/>
                  </a:lnTo>
                  <a:lnTo>
                    <a:pt x="57" y="414"/>
                  </a:lnTo>
                  <a:lnTo>
                    <a:pt x="52" y="414"/>
                  </a:lnTo>
                  <a:lnTo>
                    <a:pt x="40" y="420"/>
                  </a:lnTo>
                  <a:lnTo>
                    <a:pt x="34" y="414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1"/>
                  </a:lnTo>
                  <a:lnTo>
                    <a:pt x="23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29" y="250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90"/>
                  </a:lnTo>
                  <a:lnTo>
                    <a:pt x="34" y="164"/>
                  </a:lnTo>
                  <a:lnTo>
                    <a:pt x="34" y="145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2" y="59"/>
                  </a:lnTo>
                  <a:lnTo>
                    <a:pt x="40" y="59"/>
                  </a:lnTo>
                  <a:lnTo>
                    <a:pt x="40" y="53"/>
                  </a:lnTo>
                  <a:lnTo>
                    <a:pt x="34" y="53"/>
                  </a:lnTo>
                  <a:lnTo>
                    <a:pt x="34" y="46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5" name="Freeform 129"/>
            <p:cNvSpPr>
              <a:spLocks/>
            </p:cNvSpPr>
            <p:nvPr/>
          </p:nvSpPr>
          <p:spPr bwMode="auto">
            <a:xfrm>
              <a:off x="2696" y="2607"/>
              <a:ext cx="46" cy="125"/>
            </a:xfrm>
            <a:custGeom>
              <a:avLst/>
              <a:gdLst>
                <a:gd name="T0" fmla="*/ 46 w 46"/>
                <a:gd name="T1" fmla="*/ 0 h 125"/>
                <a:gd name="T2" fmla="*/ 46 w 46"/>
                <a:gd name="T3" fmla="*/ 7 h 125"/>
                <a:gd name="T4" fmla="*/ 17 w 46"/>
                <a:gd name="T5" fmla="*/ 66 h 125"/>
                <a:gd name="T6" fmla="*/ 17 w 46"/>
                <a:gd name="T7" fmla="*/ 106 h 125"/>
                <a:gd name="T8" fmla="*/ 28 w 46"/>
                <a:gd name="T9" fmla="*/ 119 h 125"/>
                <a:gd name="T10" fmla="*/ 5 w 46"/>
                <a:gd name="T11" fmla="*/ 125 h 125"/>
                <a:gd name="T12" fmla="*/ 0 w 46"/>
                <a:gd name="T13" fmla="*/ 92 h 125"/>
                <a:gd name="T14" fmla="*/ 11 w 46"/>
                <a:gd name="T15" fmla="*/ 46 h 125"/>
                <a:gd name="T16" fmla="*/ 17 w 46"/>
                <a:gd name="T17" fmla="*/ 33 h 125"/>
                <a:gd name="T18" fmla="*/ 23 w 46"/>
                <a:gd name="T19" fmla="*/ 27 h 125"/>
                <a:gd name="T20" fmla="*/ 23 w 46"/>
                <a:gd name="T21" fmla="*/ 20 h 125"/>
                <a:gd name="T22" fmla="*/ 46 w 46"/>
                <a:gd name="T2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5">
                  <a:moveTo>
                    <a:pt x="46" y="0"/>
                  </a:moveTo>
                  <a:lnTo>
                    <a:pt x="46" y="7"/>
                  </a:lnTo>
                  <a:lnTo>
                    <a:pt x="17" y="66"/>
                  </a:lnTo>
                  <a:lnTo>
                    <a:pt x="17" y="106"/>
                  </a:lnTo>
                  <a:lnTo>
                    <a:pt x="28" y="119"/>
                  </a:lnTo>
                  <a:lnTo>
                    <a:pt x="5" y="125"/>
                  </a:lnTo>
                  <a:lnTo>
                    <a:pt x="0" y="92"/>
                  </a:lnTo>
                  <a:lnTo>
                    <a:pt x="11" y="46"/>
                  </a:lnTo>
                  <a:lnTo>
                    <a:pt x="17" y="33"/>
                  </a:lnTo>
                  <a:lnTo>
                    <a:pt x="23" y="27"/>
                  </a:lnTo>
                  <a:lnTo>
                    <a:pt x="23" y="2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86" name="Freeform 130"/>
            <p:cNvSpPr>
              <a:spLocks/>
            </p:cNvSpPr>
            <p:nvPr/>
          </p:nvSpPr>
          <p:spPr bwMode="auto">
            <a:xfrm>
              <a:off x="2696" y="2627"/>
              <a:ext cx="28" cy="79"/>
            </a:xfrm>
            <a:custGeom>
              <a:avLst/>
              <a:gdLst>
                <a:gd name="T0" fmla="*/ 23 w 28"/>
                <a:gd name="T1" fmla="*/ 0 h 79"/>
                <a:gd name="T2" fmla="*/ 28 w 28"/>
                <a:gd name="T3" fmla="*/ 7 h 79"/>
                <a:gd name="T4" fmla="*/ 23 w 28"/>
                <a:gd name="T5" fmla="*/ 13 h 79"/>
                <a:gd name="T6" fmla="*/ 5 w 28"/>
                <a:gd name="T7" fmla="*/ 79 h 79"/>
                <a:gd name="T8" fmla="*/ 0 w 28"/>
                <a:gd name="T9" fmla="*/ 72 h 79"/>
                <a:gd name="T10" fmla="*/ 11 w 28"/>
                <a:gd name="T11" fmla="*/ 26 h 79"/>
                <a:gd name="T12" fmla="*/ 17 w 28"/>
                <a:gd name="T13" fmla="*/ 20 h 79"/>
                <a:gd name="T14" fmla="*/ 17 w 28"/>
                <a:gd name="T15" fmla="*/ 13 h 79"/>
                <a:gd name="T16" fmla="*/ 17 w 28"/>
                <a:gd name="T17" fmla="*/ 7 h 79"/>
                <a:gd name="T18" fmla="*/ 23 w 28"/>
                <a:gd name="T19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79">
                  <a:moveTo>
                    <a:pt x="23" y="0"/>
                  </a:moveTo>
                  <a:lnTo>
                    <a:pt x="28" y="7"/>
                  </a:lnTo>
                  <a:lnTo>
                    <a:pt x="23" y="13"/>
                  </a:lnTo>
                  <a:lnTo>
                    <a:pt x="5" y="79"/>
                  </a:lnTo>
                  <a:lnTo>
                    <a:pt x="0" y="72"/>
                  </a:lnTo>
                  <a:lnTo>
                    <a:pt x="11" y="26"/>
                  </a:lnTo>
                  <a:lnTo>
                    <a:pt x="17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87" name="Group 131"/>
          <p:cNvGrpSpPr>
            <a:grpSpLocks/>
          </p:cNvGrpSpPr>
          <p:nvPr/>
        </p:nvGrpSpPr>
        <p:grpSpPr bwMode="auto">
          <a:xfrm>
            <a:off x="4613275" y="3213100"/>
            <a:ext cx="174625" cy="677863"/>
            <a:chOff x="2874" y="2102"/>
            <a:chExt cx="110" cy="427"/>
          </a:xfrm>
        </p:grpSpPr>
        <p:sp>
          <p:nvSpPr>
            <p:cNvPr id="96388" name="Freeform 132"/>
            <p:cNvSpPr>
              <a:spLocks/>
            </p:cNvSpPr>
            <p:nvPr/>
          </p:nvSpPr>
          <p:spPr bwMode="auto">
            <a:xfrm>
              <a:off x="2880" y="2148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3 h 98"/>
                <a:gd name="T4" fmla="*/ 29 w 69"/>
                <a:gd name="T5" fmla="*/ 59 h 98"/>
                <a:gd name="T6" fmla="*/ 29 w 69"/>
                <a:gd name="T7" fmla="*/ 53 h 98"/>
                <a:gd name="T8" fmla="*/ 40 w 69"/>
                <a:gd name="T9" fmla="*/ 39 h 98"/>
                <a:gd name="T10" fmla="*/ 58 w 69"/>
                <a:gd name="T11" fmla="*/ 20 h 98"/>
                <a:gd name="T12" fmla="*/ 69 w 69"/>
                <a:gd name="T13" fmla="*/ 59 h 98"/>
                <a:gd name="T14" fmla="*/ 29 w 69"/>
                <a:gd name="T15" fmla="*/ 92 h 98"/>
                <a:gd name="T16" fmla="*/ 17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79 h 98"/>
                <a:gd name="T24" fmla="*/ 17 w 69"/>
                <a:gd name="T25" fmla="*/ 26 h 98"/>
                <a:gd name="T26" fmla="*/ 23 w 69"/>
                <a:gd name="T27" fmla="*/ 20 h 98"/>
                <a:gd name="T28" fmla="*/ 35 w 69"/>
                <a:gd name="T29" fmla="*/ 0 h 98"/>
                <a:gd name="T30" fmla="*/ 40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29" y="53"/>
                  </a:lnTo>
                  <a:lnTo>
                    <a:pt x="40" y="39"/>
                  </a:lnTo>
                  <a:lnTo>
                    <a:pt x="58" y="20"/>
                  </a:lnTo>
                  <a:lnTo>
                    <a:pt x="69" y="59"/>
                  </a:lnTo>
                  <a:lnTo>
                    <a:pt x="29" y="92"/>
                  </a:lnTo>
                  <a:lnTo>
                    <a:pt x="17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9"/>
                  </a:lnTo>
                  <a:lnTo>
                    <a:pt x="17" y="26"/>
                  </a:lnTo>
                  <a:lnTo>
                    <a:pt x="23" y="20"/>
                  </a:lnTo>
                  <a:lnTo>
                    <a:pt x="35" y="0"/>
                  </a:lnTo>
                  <a:lnTo>
                    <a:pt x="40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89" name="Group 133"/>
            <p:cNvGrpSpPr>
              <a:grpSpLocks/>
            </p:cNvGrpSpPr>
            <p:nvPr/>
          </p:nvGrpSpPr>
          <p:grpSpPr bwMode="auto">
            <a:xfrm>
              <a:off x="2897" y="2102"/>
              <a:ext cx="69" cy="72"/>
              <a:chOff x="2897" y="2102"/>
              <a:chExt cx="69" cy="72"/>
            </a:xfrm>
          </p:grpSpPr>
          <p:sp>
            <p:nvSpPr>
              <p:cNvPr id="96390" name="Freeform 134"/>
              <p:cNvSpPr>
                <a:spLocks/>
              </p:cNvSpPr>
              <p:nvPr/>
            </p:nvSpPr>
            <p:spPr bwMode="auto">
              <a:xfrm>
                <a:off x="2897" y="2102"/>
                <a:ext cx="64" cy="66"/>
              </a:xfrm>
              <a:custGeom>
                <a:avLst/>
                <a:gdLst>
                  <a:gd name="T0" fmla="*/ 6 w 64"/>
                  <a:gd name="T1" fmla="*/ 46 h 66"/>
                  <a:gd name="T2" fmla="*/ 0 w 64"/>
                  <a:gd name="T3" fmla="*/ 59 h 66"/>
                  <a:gd name="T4" fmla="*/ 12 w 64"/>
                  <a:gd name="T5" fmla="*/ 66 h 66"/>
                  <a:gd name="T6" fmla="*/ 12 w 64"/>
                  <a:gd name="T7" fmla="*/ 59 h 66"/>
                  <a:gd name="T8" fmla="*/ 18 w 64"/>
                  <a:gd name="T9" fmla="*/ 46 h 66"/>
                  <a:gd name="T10" fmla="*/ 35 w 64"/>
                  <a:gd name="T11" fmla="*/ 26 h 66"/>
                  <a:gd name="T12" fmla="*/ 64 w 64"/>
                  <a:gd name="T13" fmla="*/ 0 h 66"/>
                  <a:gd name="T14" fmla="*/ 41 w 64"/>
                  <a:gd name="T15" fmla="*/ 26 h 66"/>
                  <a:gd name="T16" fmla="*/ 35 w 64"/>
                  <a:gd name="T17" fmla="*/ 13 h 66"/>
                  <a:gd name="T18" fmla="*/ 6 w 64"/>
                  <a:gd name="T19" fmla="*/ 4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6">
                    <a:moveTo>
                      <a:pt x="6" y="46"/>
                    </a:moveTo>
                    <a:lnTo>
                      <a:pt x="0" y="59"/>
                    </a:lnTo>
                    <a:lnTo>
                      <a:pt x="12" y="66"/>
                    </a:lnTo>
                    <a:lnTo>
                      <a:pt x="12" y="59"/>
                    </a:lnTo>
                    <a:lnTo>
                      <a:pt x="18" y="46"/>
                    </a:lnTo>
                    <a:lnTo>
                      <a:pt x="35" y="26"/>
                    </a:lnTo>
                    <a:lnTo>
                      <a:pt x="64" y="0"/>
                    </a:lnTo>
                    <a:lnTo>
                      <a:pt x="41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91" name="Freeform 135"/>
              <p:cNvSpPr>
                <a:spLocks/>
              </p:cNvSpPr>
              <p:nvPr/>
            </p:nvSpPr>
            <p:spPr bwMode="auto">
              <a:xfrm>
                <a:off x="2903" y="2109"/>
                <a:ext cx="63" cy="65"/>
              </a:xfrm>
              <a:custGeom>
                <a:avLst/>
                <a:gdLst>
                  <a:gd name="T0" fmla="*/ 6 w 63"/>
                  <a:gd name="T1" fmla="*/ 46 h 65"/>
                  <a:gd name="T2" fmla="*/ 0 w 63"/>
                  <a:gd name="T3" fmla="*/ 59 h 65"/>
                  <a:gd name="T4" fmla="*/ 12 w 63"/>
                  <a:gd name="T5" fmla="*/ 65 h 65"/>
                  <a:gd name="T6" fmla="*/ 12 w 63"/>
                  <a:gd name="T7" fmla="*/ 59 h 65"/>
                  <a:gd name="T8" fmla="*/ 17 w 63"/>
                  <a:gd name="T9" fmla="*/ 46 h 65"/>
                  <a:gd name="T10" fmla="*/ 35 w 63"/>
                  <a:gd name="T11" fmla="*/ 26 h 65"/>
                  <a:gd name="T12" fmla="*/ 63 w 63"/>
                  <a:gd name="T13" fmla="*/ 0 h 65"/>
                  <a:gd name="T14" fmla="*/ 40 w 63"/>
                  <a:gd name="T15" fmla="*/ 26 h 65"/>
                  <a:gd name="T16" fmla="*/ 35 w 63"/>
                  <a:gd name="T17" fmla="*/ 13 h 65"/>
                  <a:gd name="T18" fmla="*/ 6 w 63"/>
                  <a:gd name="T19" fmla="*/ 46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3" h="65">
                    <a:moveTo>
                      <a:pt x="6" y="46"/>
                    </a:moveTo>
                    <a:lnTo>
                      <a:pt x="0" y="59"/>
                    </a:lnTo>
                    <a:lnTo>
                      <a:pt x="12" y="65"/>
                    </a:lnTo>
                    <a:lnTo>
                      <a:pt x="12" y="59"/>
                    </a:lnTo>
                    <a:lnTo>
                      <a:pt x="17" y="46"/>
                    </a:lnTo>
                    <a:lnTo>
                      <a:pt x="35" y="26"/>
                    </a:lnTo>
                    <a:lnTo>
                      <a:pt x="63" y="0"/>
                    </a:lnTo>
                    <a:lnTo>
                      <a:pt x="40" y="26"/>
                    </a:lnTo>
                    <a:lnTo>
                      <a:pt x="35" y="13"/>
                    </a:lnTo>
                    <a:lnTo>
                      <a:pt x="6" y="4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92" name="Freeform 136"/>
            <p:cNvSpPr>
              <a:spLocks/>
            </p:cNvSpPr>
            <p:nvPr/>
          </p:nvSpPr>
          <p:spPr bwMode="auto">
            <a:xfrm>
              <a:off x="2874" y="2109"/>
              <a:ext cx="110" cy="420"/>
            </a:xfrm>
            <a:custGeom>
              <a:avLst/>
              <a:gdLst>
                <a:gd name="T0" fmla="*/ 29 w 110"/>
                <a:gd name="T1" fmla="*/ 19 h 420"/>
                <a:gd name="T2" fmla="*/ 35 w 110"/>
                <a:gd name="T3" fmla="*/ 6 h 420"/>
                <a:gd name="T4" fmla="*/ 41 w 110"/>
                <a:gd name="T5" fmla="*/ 6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6 h 420"/>
                <a:gd name="T12" fmla="*/ 75 w 110"/>
                <a:gd name="T13" fmla="*/ 13 h 420"/>
                <a:gd name="T14" fmla="*/ 75 w 110"/>
                <a:gd name="T15" fmla="*/ 26 h 420"/>
                <a:gd name="T16" fmla="*/ 69 w 110"/>
                <a:gd name="T17" fmla="*/ 39 h 420"/>
                <a:gd name="T18" fmla="*/ 69 w 110"/>
                <a:gd name="T19" fmla="*/ 46 h 420"/>
                <a:gd name="T20" fmla="*/ 69 w 110"/>
                <a:gd name="T21" fmla="*/ 39 h 420"/>
                <a:gd name="T22" fmla="*/ 75 w 110"/>
                <a:gd name="T23" fmla="*/ 46 h 420"/>
                <a:gd name="T24" fmla="*/ 75 w 110"/>
                <a:gd name="T25" fmla="*/ 52 h 420"/>
                <a:gd name="T26" fmla="*/ 92 w 110"/>
                <a:gd name="T27" fmla="*/ 65 h 420"/>
                <a:gd name="T28" fmla="*/ 98 w 110"/>
                <a:gd name="T29" fmla="*/ 65 h 420"/>
                <a:gd name="T30" fmla="*/ 104 w 110"/>
                <a:gd name="T31" fmla="*/ 98 h 420"/>
                <a:gd name="T32" fmla="*/ 104 w 110"/>
                <a:gd name="T33" fmla="*/ 131 h 420"/>
                <a:gd name="T34" fmla="*/ 104 w 110"/>
                <a:gd name="T35" fmla="*/ 151 h 420"/>
                <a:gd name="T36" fmla="*/ 98 w 110"/>
                <a:gd name="T37" fmla="*/ 170 h 420"/>
                <a:gd name="T38" fmla="*/ 110 w 110"/>
                <a:gd name="T39" fmla="*/ 216 h 420"/>
                <a:gd name="T40" fmla="*/ 92 w 110"/>
                <a:gd name="T41" fmla="*/ 236 h 420"/>
                <a:gd name="T42" fmla="*/ 87 w 110"/>
                <a:gd name="T43" fmla="*/ 302 h 420"/>
                <a:gd name="T44" fmla="*/ 87 w 110"/>
                <a:gd name="T45" fmla="*/ 315 h 420"/>
                <a:gd name="T46" fmla="*/ 92 w 110"/>
                <a:gd name="T47" fmla="*/ 400 h 420"/>
                <a:gd name="T48" fmla="*/ 92 w 110"/>
                <a:gd name="T49" fmla="*/ 407 h 420"/>
                <a:gd name="T50" fmla="*/ 87 w 110"/>
                <a:gd name="T51" fmla="*/ 407 h 420"/>
                <a:gd name="T52" fmla="*/ 81 w 110"/>
                <a:gd name="T53" fmla="*/ 413 h 420"/>
                <a:gd name="T54" fmla="*/ 75 w 110"/>
                <a:gd name="T55" fmla="*/ 413 h 420"/>
                <a:gd name="T56" fmla="*/ 69 w 110"/>
                <a:gd name="T57" fmla="*/ 413 h 420"/>
                <a:gd name="T58" fmla="*/ 58 w 110"/>
                <a:gd name="T59" fmla="*/ 413 h 420"/>
                <a:gd name="T60" fmla="*/ 52 w 110"/>
                <a:gd name="T61" fmla="*/ 420 h 420"/>
                <a:gd name="T62" fmla="*/ 41 w 110"/>
                <a:gd name="T63" fmla="*/ 420 h 420"/>
                <a:gd name="T64" fmla="*/ 35 w 110"/>
                <a:gd name="T65" fmla="*/ 420 h 420"/>
                <a:gd name="T66" fmla="*/ 29 w 110"/>
                <a:gd name="T67" fmla="*/ 420 h 420"/>
                <a:gd name="T68" fmla="*/ 6 w 110"/>
                <a:gd name="T69" fmla="*/ 420 h 420"/>
                <a:gd name="T70" fmla="*/ 0 w 110"/>
                <a:gd name="T71" fmla="*/ 420 h 420"/>
                <a:gd name="T72" fmla="*/ 0 w 110"/>
                <a:gd name="T73" fmla="*/ 413 h 420"/>
                <a:gd name="T74" fmla="*/ 18 w 110"/>
                <a:gd name="T75" fmla="*/ 407 h 420"/>
                <a:gd name="T76" fmla="*/ 23 w 110"/>
                <a:gd name="T77" fmla="*/ 393 h 420"/>
                <a:gd name="T78" fmla="*/ 29 w 110"/>
                <a:gd name="T79" fmla="*/ 348 h 420"/>
                <a:gd name="T80" fmla="*/ 29 w 110"/>
                <a:gd name="T81" fmla="*/ 302 h 420"/>
                <a:gd name="T82" fmla="*/ 29 w 110"/>
                <a:gd name="T83" fmla="*/ 288 h 420"/>
                <a:gd name="T84" fmla="*/ 29 w 110"/>
                <a:gd name="T85" fmla="*/ 249 h 420"/>
                <a:gd name="T86" fmla="*/ 35 w 110"/>
                <a:gd name="T87" fmla="*/ 210 h 420"/>
                <a:gd name="T88" fmla="*/ 35 w 110"/>
                <a:gd name="T89" fmla="*/ 203 h 420"/>
                <a:gd name="T90" fmla="*/ 35 w 110"/>
                <a:gd name="T91" fmla="*/ 190 h 420"/>
                <a:gd name="T92" fmla="*/ 35 w 110"/>
                <a:gd name="T93" fmla="*/ 170 h 420"/>
                <a:gd name="T94" fmla="*/ 35 w 110"/>
                <a:gd name="T95" fmla="*/ 164 h 420"/>
                <a:gd name="T96" fmla="*/ 35 w 110"/>
                <a:gd name="T97" fmla="*/ 151 h 420"/>
                <a:gd name="T98" fmla="*/ 35 w 110"/>
                <a:gd name="T99" fmla="*/ 137 h 420"/>
                <a:gd name="T100" fmla="*/ 41 w 110"/>
                <a:gd name="T101" fmla="*/ 85 h 420"/>
                <a:gd name="T102" fmla="*/ 46 w 110"/>
                <a:gd name="T103" fmla="*/ 78 h 420"/>
                <a:gd name="T104" fmla="*/ 46 w 110"/>
                <a:gd name="T105" fmla="*/ 72 h 420"/>
                <a:gd name="T106" fmla="*/ 52 w 110"/>
                <a:gd name="T107" fmla="*/ 59 h 420"/>
                <a:gd name="T108" fmla="*/ 41 w 110"/>
                <a:gd name="T109" fmla="*/ 59 h 420"/>
                <a:gd name="T110" fmla="*/ 41 w 110"/>
                <a:gd name="T111" fmla="*/ 52 h 420"/>
                <a:gd name="T112" fmla="*/ 35 w 110"/>
                <a:gd name="T113" fmla="*/ 52 h 420"/>
                <a:gd name="T114" fmla="*/ 35 w 110"/>
                <a:gd name="T115" fmla="*/ 46 h 420"/>
                <a:gd name="T116" fmla="*/ 35 w 110"/>
                <a:gd name="T117" fmla="*/ 32 h 420"/>
                <a:gd name="T118" fmla="*/ 35 w 110"/>
                <a:gd name="T119" fmla="*/ 19 h 420"/>
                <a:gd name="T120" fmla="*/ 29 w 110"/>
                <a:gd name="T121" fmla="*/ 19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0" h="420">
                  <a:moveTo>
                    <a:pt x="29" y="19"/>
                  </a:moveTo>
                  <a:lnTo>
                    <a:pt x="35" y="6"/>
                  </a:lnTo>
                  <a:lnTo>
                    <a:pt x="41" y="6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6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69" y="39"/>
                  </a:lnTo>
                  <a:lnTo>
                    <a:pt x="69" y="46"/>
                  </a:lnTo>
                  <a:lnTo>
                    <a:pt x="69" y="39"/>
                  </a:lnTo>
                  <a:lnTo>
                    <a:pt x="75" y="46"/>
                  </a:lnTo>
                  <a:lnTo>
                    <a:pt x="75" y="52"/>
                  </a:lnTo>
                  <a:lnTo>
                    <a:pt x="92" y="65"/>
                  </a:lnTo>
                  <a:lnTo>
                    <a:pt x="98" y="65"/>
                  </a:lnTo>
                  <a:lnTo>
                    <a:pt x="104" y="98"/>
                  </a:lnTo>
                  <a:lnTo>
                    <a:pt x="104" y="131"/>
                  </a:lnTo>
                  <a:lnTo>
                    <a:pt x="104" y="151"/>
                  </a:lnTo>
                  <a:lnTo>
                    <a:pt x="98" y="170"/>
                  </a:lnTo>
                  <a:lnTo>
                    <a:pt x="110" y="216"/>
                  </a:lnTo>
                  <a:lnTo>
                    <a:pt x="92" y="236"/>
                  </a:lnTo>
                  <a:lnTo>
                    <a:pt x="87" y="302"/>
                  </a:lnTo>
                  <a:lnTo>
                    <a:pt x="87" y="315"/>
                  </a:lnTo>
                  <a:lnTo>
                    <a:pt x="92" y="400"/>
                  </a:lnTo>
                  <a:lnTo>
                    <a:pt x="92" y="407"/>
                  </a:lnTo>
                  <a:lnTo>
                    <a:pt x="87" y="407"/>
                  </a:lnTo>
                  <a:lnTo>
                    <a:pt x="81" y="413"/>
                  </a:lnTo>
                  <a:lnTo>
                    <a:pt x="75" y="413"/>
                  </a:lnTo>
                  <a:lnTo>
                    <a:pt x="69" y="413"/>
                  </a:lnTo>
                  <a:lnTo>
                    <a:pt x="58" y="413"/>
                  </a:lnTo>
                  <a:lnTo>
                    <a:pt x="52" y="420"/>
                  </a:lnTo>
                  <a:lnTo>
                    <a:pt x="41" y="420"/>
                  </a:lnTo>
                  <a:lnTo>
                    <a:pt x="35" y="420"/>
                  </a:lnTo>
                  <a:lnTo>
                    <a:pt x="29" y="420"/>
                  </a:lnTo>
                  <a:lnTo>
                    <a:pt x="6" y="420"/>
                  </a:lnTo>
                  <a:lnTo>
                    <a:pt x="0" y="420"/>
                  </a:lnTo>
                  <a:lnTo>
                    <a:pt x="0" y="413"/>
                  </a:lnTo>
                  <a:lnTo>
                    <a:pt x="18" y="407"/>
                  </a:lnTo>
                  <a:lnTo>
                    <a:pt x="23" y="393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8"/>
                  </a:lnTo>
                  <a:lnTo>
                    <a:pt x="29" y="249"/>
                  </a:lnTo>
                  <a:lnTo>
                    <a:pt x="35" y="210"/>
                  </a:lnTo>
                  <a:lnTo>
                    <a:pt x="35" y="203"/>
                  </a:lnTo>
                  <a:lnTo>
                    <a:pt x="35" y="190"/>
                  </a:lnTo>
                  <a:lnTo>
                    <a:pt x="35" y="170"/>
                  </a:lnTo>
                  <a:lnTo>
                    <a:pt x="35" y="164"/>
                  </a:lnTo>
                  <a:lnTo>
                    <a:pt x="35" y="151"/>
                  </a:lnTo>
                  <a:lnTo>
                    <a:pt x="35" y="137"/>
                  </a:lnTo>
                  <a:lnTo>
                    <a:pt x="41" y="85"/>
                  </a:lnTo>
                  <a:lnTo>
                    <a:pt x="46" y="78"/>
                  </a:lnTo>
                  <a:lnTo>
                    <a:pt x="46" y="72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2"/>
                  </a:lnTo>
                  <a:lnTo>
                    <a:pt x="35" y="52"/>
                  </a:lnTo>
                  <a:lnTo>
                    <a:pt x="35" y="46"/>
                  </a:lnTo>
                  <a:lnTo>
                    <a:pt x="35" y="32"/>
                  </a:lnTo>
                  <a:lnTo>
                    <a:pt x="35" y="19"/>
                  </a:lnTo>
                  <a:lnTo>
                    <a:pt x="29" y="19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393" name="Group 137"/>
            <p:cNvGrpSpPr>
              <a:grpSpLocks/>
            </p:cNvGrpSpPr>
            <p:nvPr/>
          </p:nvGrpSpPr>
          <p:grpSpPr bwMode="auto">
            <a:xfrm>
              <a:off x="2903" y="2148"/>
              <a:ext cx="40" cy="118"/>
              <a:chOff x="2903" y="2148"/>
              <a:chExt cx="40" cy="118"/>
            </a:xfrm>
          </p:grpSpPr>
          <p:sp>
            <p:nvSpPr>
              <p:cNvPr id="96394" name="Freeform 138"/>
              <p:cNvSpPr>
                <a:spLocks/>
              </p:cNvSpPr>
              <p:nvPr/>
            </p:nvSpPr>
            <p:spPr bwMode="auto">
              <a:xfrm>
                <a:off x="2903" y="2148"/>
                <a:ext cx="35" cy="112"/>
              </a:xfrm>
              <a:custGeom>
                <a:avLst/>
                <a:gdLst>
                  <a:gd name="T0" fmla="*/ 35 w 35"/>
                  <a:gd name="T1" fmla="*/ 0 h 112"/>
                  <a:gd name="T2" fmla="*/ 35 w 35"/>
                  <a:gd name="T3" fmla="*/ 7 h 112"/>
                  <a:gd name="T4" fmla="*/ 12 w 35"/>
                  <a:gd name="T5" fmla="*/ 59 h 112"/>
                  <a:gd name="T6" fmla="*/ 12 w 35"/>
                  <a:gd name="T7" fmla="*/ 98 h 112"/>
                  <a:gd name="T8" fmla="*/ 23 w 35"/>
                  <a:gd name="T9" fmla="*/ 112 h 112"/>
                  <a:gd name="T10" fmla="*/ 0 w 35"/>
                  <a:gd name="T11" fmla="*/ 112 h 112"/>
                  <a:gd name="T12" fmla="*/ 0 w 35"/>
                  <a:gd name="T13" fmla="*/ 85 h 112"/>
                  <a:gd name="T14" fmla="*/ 6 w 35"/>
                  <a:gd name="T15" fmla="*/ 46 h 112"/>
                  <a:gd name="T16" fmla="*/ 12 w 35"/>
                  <a:gd name="T17" fmla="*/ 33 h 112"/>
                  <a:gd name="T18" fmla="*/ 17 w 35"/>
                  <a:gd name="T19" fmla="*/ 26 h 112"/>
                  <a:gd name="T20" fmla="*/ 17 w 35"/>
                  <a:gd name="T21" fmla="*/ 13 h 112"/>
                  <a:gd name="T22" fmla="*/ 35 w 35"/>
                  <a:gd name="T23" fmla="*/ 0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" h="112">
                    <a:moveTo>
                      <a:pt x="35" y="0"/>
                    </a:moveTo>
                    <a:lnTo>
                      <a:pt x="35" y="7"/>
                    </a:lnTo>
                    <a:lnTo>
                      <a:pt x="12" y="59"/>
                    </a:lnTo>
                    <a:lnTo>
                      <a:pt x="12" y="98"/>
                    </a:lnTo>
                    <a:lnTo>
                      <a:pt x="23" y="112"/>
                    </a:lnTo>
                    <a:lnTo>
                      <a:pt x="0" y="112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2" y="33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395" name="Freeform 139"/>
              <p:cNvSpPr>
                <a:spLocks/>
              </p:cNvSpPr>
              <p:nvPr/>
            </p:nvSpPr>
            <p:spPr bwMode="auto">
              <a:xfrm>
                <a:off x="2909" y="2155"/>
                <a:ext cx="34" cy="111"/>
              </a:xfrm>
              <a:custGeom>
                <a:avLst/>
                <a:gdLst>
                  <a:gd name="T0" fmla="*/ 34 w 34"/>
                  <a:gd name="T1" fmla="*/ 0 h 111"/>
                  <a:gd name="T2" fmla="*/ 34 w 34"/>
                  <a:gd name="T3" fmla="*/ 6 h 111"/>
                  <a:gd name="T4" fmla="*/ 11 w 34"/>
                  <a:gd name="T5" fmla="*/ 59 h 111"/>
                  <a:gd name="T6" fmla="*/ 11 w 34"/>
                  <a:gd name="T7" fmla="*/ 98 h 111"/>
                  <a:gd name="T8" fmla="*/ 23 w 34"/>
                  <a:gd name="T9" fmla="*/ 111 h 111"/>
                  <a:gd name="T10" fmla="*/ 0 w 34"/>
                  <a:gd name="T11" fmla="*/ 111 h 111"/>
                  <a:gd name="T12" fmla="*/ 0 w 34"/>
                  <a:gd name="T13" fmla="*/ 85 h 111"/>
                  <a:gd name="T14" fmla="*/ 6 w 34"/>
                  <a:gd name="T15" fmla="*/ 46 h 111"/>
                  <a:gd name="T16" fmla="*/ 11 w 34"/>
                  <a:gd name="T17" fmla="*/ 32 h 111"/>
                  <a:gd name="T18" fmla="*/ 17 w 34"/>
                  <a:gd name="T19" fmla="*/ 26 h 111"/>
                  <a:gd name="T20" fmla="*/ 17 w 34"/>
                  <a:gd name="T21" fmla="*/ 13 h 111"/>
                  <a:gd name="T22" fmla="*/ 34 w 34"/>
                  <a:gd name="T23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111">
                    <a:moveTo>
                      <a:pt x="34" y="0"/>
                    </a:moveTo>
                    <a:lnTo>
                      <a:pt x="34" y="6"/>
                    </a:lnTo>
                    <a:lnTo>
                      <a:pt x="11" y="59"/>
                    </a:lnTo>
                    <a:lnTo>
                      <a:pt x="11" y="98"/>
                    </a:lnTo>
                    <a:lnTo>
                      <a:pt x="23" y="111"/>
                    </a:lnTo>
                    <a:lnTo>
                      <a:pt x="0" y="111"/>
                    </a:lnTo>
                    <a:lnTo>
                      <a:pt x="0" y="85"/>
                    </a:lnTo>
                    <a:lnTo>
                      <a:pt x="6" y="46"/>
                    </a:lnTo>
                    <a:lnTo>
                      <a:pt x="11" y="32"/>
                    </a:lnTo>
                    <a:lnTo>
                      <a:pt x="17" y="26"/>
                    </a:lnTo>
                    <a:lnTo>
                      <a:pt x="17" y="13"/>
                    </a:lnTo>
                    <a:lnTo>
                      <a:pt x="3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396" name="Freeform 140"/>
            <p:cNvSpPr>
              <a:spLocks/>
            </p:cNvSpPr>
            <p:nvPr/>
          </p:nvSpPr>
          <p:spPr bwMode="auto">
            <a:xfrm>
              <a:off x="2903" y="2168"/>
              <a:ext cx="29" cy="78"/>
            </a:xfrm>
            <a:custGeom>
              <a:avLst/>
              <a:gdLst>
                <a:gd name="T0" fmla="*/ 23 w 29"/>
                <a:gd name="T1" fmla="*/ 0 h 78"/>
                <a:gd name="T2" fmla="*/ 29 w 29"/>
                <a:gd name="T3" fmla="*/ 6 h 78"/>
                <a:gd name="T4" fmla="*/ 23 w 29"/>
                <a:gd name="T5" fmla="*/ 13 h 78"/>
                <a:gd name="T6" fmla="*/ 6 w 29"/>
                <a:gd name="T7" fmla="*/ 78 h 78"/>
                <a:gd name="T8" fmla="*/ 0 w 29"/>
                <a:gd name="T9" fmla="*/ 78 h 78"/>
                <a:gd name="T10" fmla="*/ 12 w 29"/>
                <a:gd name="T11" fmla="*/ 33 h 78"/>
                <a:gd name="T12" fmla="*/ 17 w 29"/>
                <a:gd name="T13" fmla="*/ 26 h 78"/>
                <a:gd name="T14" fmla="*/ 17 w 29"/>
                <a:gd name="T15" fmla="*/ 13 h 78"/>
                <a:gd name="T16" fmla="*/ 23 w 29"/>
                <a:gd name="T1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78">
                  <a:moveTo>
                    <a:pt x="23" y="0"/>
                  </a:moveTo>
                  <a:lnTo>
                    <a:pt x="29" y="6"/>
                  </a:lnTo>
                  <a:lnTo>
                    <a:pt x="23" y="13"/>
                  </a:lnTo>
                  <a:lnTo>
                    <a:pt x="6" y="78"/>
                  </a:lnTo>
                  <a:lnTo>
                    <a:pt x="0" y="78"/>
                  </a:lnTo>
                  <a:lnTo>
                    <a:pt x="12" y="33"/>
                  </a:lnTo>
                  <a:lnTo>
                    <a:pt x="17" y="26"/>
                  </a:lnTo>
                  <a:lnTo>
                    <a:pt x="17" y="1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397" name="Group 141"/>
          <p:cNvGrpSpPr>
            <a:grpSpLocks/>
          </p:cNvGrpSpPr>
          <p:nvPr/>
        </p:nvGrpSpPr>
        <p:grpSpPr bwMode="auto">
          <a:xfrm>
            <a:off x="4938713" y="3638550"/>
            <a:ext cx="173037" cy="668338"/>
            <a:chOff x="3111" y="2292"/>
            <a:chExt cx="109" cy="421"/>
          </a:xfrm>
        </p:grpSpPr>
        <p:sp>
          <p:nvSpPr>
            <p:cNvPr id="96398" name="Freeform 142"/>
            <p:cNvSpPr>
              <a:spLocks/>
            </p:cNvSpPr>
            <p:nvPr/>
          </p:nvSpPr>
          <p:spPr bwMode="auto">
            <a:xfrm>
              <a:off x="3116" y="2332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35 w 69"/>
                <a:gd name="T3" fmla="*/ 33 h 98"/>
                <a:gd name="T4" fmla="*/ 29 w 69"/>
                <a:gd name="T5" fmla="*/ 59 h 98"/>
                <a:gd name="T6" fmla="*/ 35 w 69"/>
                <a:gd name="T7" fmla="*/ 59 h 98"/>
                <a:gd name="T8" fmla="*/ 41 w 69"/>
                <a:gd name="T9" fmla="*/ 46 h 98"/>
                <a:gd name="T10" fmla="*/ 58 w 69"/>
                <a:gd name="T11" fmla="*/ 26 h 98"/>
                <a:gd name="T12" fmla="*/ 69 w 69"/>
                <a:gd name="T13" fmla="*/ 59 h 98"/>
                <a:gd name="T14" fmla="*/ 35 w 69"/>
                <a:gd name="T15" fmla="*/ 92 h 98"/>
                <a:gd name="T16" fmla="*/ 18 w 69"/>
                <a:gd name="T17" fmla="*/ 98 h 98"/>
                <a:gd name="T18" fmla="*/ 12 w 69"/>
                <a:gd name="T19" fmla="*/ 98 h 98"/>
                <a:gd name="T20" fmla="*/ 6 w 69"/>
                <a:gd name="T21" fmla="*/ 92 h 98"/>
                <a:gd name="T22" fmla="*/ 0 w 69"/>
                <a:gd name="T23" fmla="*/ 85 h 98"/>
                <a:gd name="T24" fmla="*/ 18 w 69"/>
                <a:gd name="T25" fmla="*/ 33 h 98"/>
                <a:gd name="T26" fmla="*/ 23 w 69"/>
                <a:gd name="T27" fmla="*/ 26 h 98"/>
                <a:gd name="T28" fmla="*/ 35 w 69"/>
                <a:gd name="T29" fmla="*/ 0 h 98"/>
                <a:gd name="T30" fmla="*/ 41 w 69"/>
                <a:gd name="T31" fmla="*/ 13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35" y="33"/>
                  </a:lnTo>
                  <a:lnTo>
                    <a:pt x="29" y="59"/>
                  </a:lnTo>
                  <a:lnTo>
                    <a:pt x="35" y="59"/>
                  </a:lnTo>
                  <a:lnTo>
                    <a:pt x="41" y="46"/>
                  </a:lnTo>
                  <a:lnTo>
                    <a:pt x="58" y="26"/>
                  </a:lnTo>
                  <a:lnTo>
                    <a:pt x="69" y="59"/>
                  </a:lnTo>
                  <a:lnTo>
                    <a:pt x="35" y="92"/>
                  </a:lnTo>
                  <a:lnTo>
                    <a:pt x="18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85"/>
                  </a:lnTo>
                  <a:lnTo>
                    <a:pt x="18" y="33"/>
                  </a:lnTo>
                  <a:lnTo>
                    <a:pt x="23" y="26"/>
                  </a:lnTo>
                  <a:lnTo>
                    <a:pt x="35" y="0"/>
                  </a:lnTo>
                  <a:lnTo>
                    <a:pt x="41" y="13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399" name="Freeform 143"/>
            <p:cNvSpPr>
              <a:spLocks/>
            </p:cNvSpPr>
            <p:nvPr/>
          </p:nvSpPr>
          <p:spPr bwMode="auto">
            <a:xfrm>
              <a:off x="3139" y="2292"/>
              <a:ext cx="69" cy="73"/>
            </a:xfrm>
            <a:custGeom>
              <a:avLst/>
              <a:gdLst>
                <a:gd name="T0" fmla="*/ 6 w 69"/>
                <a:gd name="T1" fmla="*/ 53 h 73"/>
                <a:gd name="T2" fmla="*/ 0 w 69"/>
                <a:gd name="T3" fmla="*/ 66 h 73"/>
                <a:gd name="T4" fmla="*/ 12 w 69"/>
                <a:gd name="T5" fmla="*/ 73 h 73"/>
                <a:gd name="T6" fmla="*/ 12 w 69"/>
                <a:gd name="T7" fmla="*/ 66 h 73"/>
                <a:gd name="T8" fmla="*/ 18 w 69"/>
                <a:gd name="T9" fmla="*/ 53 h 73"/>
                <a:gd name="T10" fmla="*/ 41 w 69"/>
                <a:gd name="T11" fmla="*/ 33 h 73"/>
                <a:gd name="T12" fmla="*/ 69 w 69"/>
                <a:gd name="T13" fmla="*/ 0 h 73"/>
                <a:gd name="T14" fmla="*/ 41 w 69"/>
                <a:gd name="T15" fmla="*/ 27 h 73"/>
                <a:gd name="T16" fmla="*/ 35 w 69"/>
                <a:gd name="T17" fmla="*/ 20 h 73"/>
                <a:gd name="T18" fmla="*/ 6 w 69"/>
                <a:gd name="T19" fmla="*/ 5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3">
                  <a:moveTo>
                    <a:pt x="6" y="53"/>
                  </a:moveTo>
                  <a:lnTo>
                    <a:pt x="0" y="66"/>
                  </a:lnTo>
                  <a:lnTo>
                    <a:pt x="12" y="73"/>
                  </a:lnTo>
                  <a:lnTo>
                    <a:pt x="12" y="66"/>
                  </a:lnTo>
                  <a:lnTo>
                    <a:pt x="18" y="53"/>
                  </a:lnTo>
                  <a:lnTo>
                    <a:pt x="41" y="33"/>
                  </a:lnTo>
                  <a:lnTo>
                    <a:pt x="69" y="0"/>
                  </a:lnTo>
                  <a:lnTo>
                    <a:pt x="41" y="27"/>
                  </a:lnTo>
                  <a:lnTo>
                    <a:pt x="35" y="20"/>
                  </a:lnTo>
                  <a:lnTo>
                    <a:pt x="6" y="5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0" name="Freeform 144"/>
            <p:cNvSpPr>
              <a:spLocks/>
            </p:cNvSpPr>
            <p:nvPr/>
          </p:nvSpPr>
          <p:spPr bwMode="auto">
            <a:xfrm>
              <a:off x="3111" y="2299"/>
              <a:ext cx="109" cy="414"/>
            </a:xfrm>
            <a:custGeom>
              <a:avLst/>
              <a:gdLst>
                <a:gd name="T0" fmla="*/ 34 w 109"/>
                <a:gd name="T1" fmla="*/ 7 h 414"/>
                <a:gd name="T2" fmla="*/ 51 w 109"/>
                <a:gd name="T3" fmla="*/ 0 h 414"/>
                <a:gd name="T4" fmla="*/ 63 w 109"/>
                <a:gd name="T5" fmla="*/ 0 h 414"/>
                <a:gd name="T6" fmla="*/ 74 w 109"/>
                <a:gd name="T7" fmla="*/ 13 h 414"/>
                <a:gd name="T8" fmla="*/ 69 w 109"/>
                <a:gd name="T9" fmla="*/ 39 h 414"/>
                <a:gd name="T10" fmla="*/ 74 w 109"/>
                <a:gd name="T11" fmla="*/ 39 h 414"/>
                <a:gd name="T12" fmla="*/ 92 w 109"/>
                <a:gd name="T13" fmla="*/ 59 h 414"/>
                <a:gd name="T14" fmla="*/ 103 w 109"/>
                <a:gd name="T15" fmla="*/ 92 h 414"/>
                <a:gd name="T16" fmla="*/ 103 w 109"/>
                <a:gd name="T17" fmla="*/ 151 h 414"/>
                <a:gd name="T18" fmla="*/ 109 w 109"/>
                <a:gd name="T19" fmla="*/ 217 h 414"/>
                <a:gd name="T20" fmla="*/ 86 w 109"/>
                <a:gd name="T21" fmla="*/ 295 h 414"/>
                <a:gd name="T22" fmla="*/ 92 w 109"/>
                <a:gd name="T23" fmla="*/ 394 h 414"/>
                <a:gd name="T24" fmla="*/ 86 w 109"/>
                <a:gd name="T25" fmla="*/ 407 h 414"/>
                <a:gd name="T26" fmla="*/ 74 w 109"/>
                <a:gd name="T27" fmla="*/ 407 h 414"/>
                <a:gd name="T28" fmla="*/ 57 w 109"/>
                <a:gd name="T29" fmla="*/ 414 h 414"/>
                <a:gd name="T30" fmla="*/ 40 w 109"/>
                <a:gd name="T31" fmla="*/ 414 h 414"/>
                <a:gd name="T32" fmla="*/ 28 w 109"/>
                <a:gd name="T33" fmla="*/ 414 h 414"/>
                <a:gd name="T34" fmla="*/ 0 w 109"/>
                <a:gd name="T35" fmla="*/ 414 h 414"/>
                <a:gd name="T36" fmla="*/ 17 w 109"/>
                <a:gd name="T37" fmla="*/ 400 h 414"/>
                <a:gd name="T38" fmla="*/ 28 w 109"/>
                <a:gd name="T39" fmla="*/ 341 h 414"/>
                <a:gd name="T40" fmla="*/ 28 w 109"/>
                <a:gd name="T41" fmla="*/ 289 h 414"/>
                <a:gd name="T42" fmla="*/ 34 w 109"/>
                <a:gd name="T43" fmla="*/ 210 h 414"/>
                <a:gd name="T44" fmla="*/ 34 w 109"/>
                <a:gd name="T45" fmla="*/ 184 h 414"/>
                <a:gd name="T46" fmla="*/ 34 w 109"/>
                <a:gd name="T47" fmla="*/ 158 h 414"/>
                <a:gd name="T48" fmla="*/ 34 w 109"/>
                <a:gd name="T49" fmla="*/ 131 h 414"/>
                <a:gd name="T50" fmla="*/ 46 w 109"/>
                <a:gd name="T51" fmla="*/ 79 h 414"/>
                <a:gd name="T52" fmla="*/ 46 w 109"/>
                <a:gd name="T53" fmla="*/ 66 h 414"/>
                <a:gd name="T54" fmla="*/ 51 w 109"/>
                <a:gd name="T55" fmla="*/ 52 h 414"/>
                <a:gd name="T56" fmla="*/ 40 w 109"/>
                <a:gd name="T57" fmla="*/ 52 h 414"/>
                <a:gd name="T58" fmla="*/ 34 w 109"/>
                <a:gd name="T59" fmla="*/ 39 h 414"/>
                <a:gd name="T60" fmla="*/ 34 w 109"/>
                <a:gd name="T61" fmla="*/ 26 h 414"/>
                <a:gd name="T62" fmla="*/ 28 w 109"/>
                <a:gd name="T63" fmla="*/ 13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09" h="414">
                  <a:moveTo>
                    <a:pt x="28" y="13"/>
                  </a:moveTo>
                  <a:lnTo>
                    <a:pt x="34" y="7"/>
                  </a:lnTo>
                  <a:lnTo>
                    <a:pt x="40" y="0"/>
                  </a:lnTo>
                  <a:lnTo>
                    <a:pt x="51" y="0"/>
                  </a:lnTo>
                  <a:lnTo>
                    <a:pt x="57" y="0"/>
                  </a:lnTo>
                  <a:lnTo>
                    <a:pt x="63" y="0"/>
                  </a:lnTo>
                  <a:lnTo>
                    <a:pt x="63" y="7"/>
                  </a:lnTo>
                  <a:lnTo>
                    <a:pt x="74" y="13"/>
                  </a:lnTo>
                  <a:lnTo>
                    <a:pt x="74" y="26"/>
                  </a:lnTo>
                  <a:lnTo>
                    <a:pt x="69" y="39"/>
                  </a:lnTo>
                  <a:lnTo>
                    <a:pt x="74" y="46"/>
                  </a:lnTo>
                  <a:lnTo>
                    <a:pt x="74" y="39"/>
                  </a:lnTo>
                  <a:lnTo>
                    <a:pt x="74" y="52"/>
                  </a:lnTo>
                  <a:lnTo>
                    <a:pt x="92" y="59"/>
                  </a:lnTo>
                  <a:lnTo>
                    <a:pt x="97" y="66"/>
                  </a:lnTo>
                  <a:lnTo>
                    <a:pt x="103" y="92"/>
                  </a:lnTo>
                  <a:lnTo>
                    <a:pt x="103" y="125"/>
                  </a:lnTo>
                  <a:lnTo>
                    <a:pt x="103" y="151"/>
                  </a:lnTo>
                  <a:lnTo>
                    <a:pt x="97" y="164"/>
                  </a:lnTo>
                  <a:lnTo>
                    <a:pt x="109" y="217"/>
                  </a:lnTo>
                  <a:lnTo>
                    <a:pt x="92" y="236"/>
                  </a:lnTo>
                  <a:lnTo>
                    <a:pt x="86" y="295"/>
                  </a:lnTo>
                  <a:lnTo>
                    <a:pt x="86" y="315"/>
                  </a:lnTo>
                  <a:lnTo>
                    <a:pt x="92" y="394"/>
                  </a:lnTo>
                  <a:lnTo>
                    <a:pt x="92" y="407"/>
                  </a:lnTo>
                  <a:lnTo>
                    <a:pt x="86" y="407"/>
                  </a:lnTo>
                  <a:lnTo>
                    <a:pt x="80" y="407"/>
                  </a:lnTo>
                  <a:lnTo>
                    <a:pt x="74" y="407"/>
                  </a:lnTo>
                  <a:lnTo>
                    <a:pt x="69" y="407"/>
                  </a:lnTo>
                  <a:lnTo>
                    <a:pt x="57" y="414"/>
                  </a:lnTo>
                  <a:lnTo>
                    <a:pt x="51" y="414"/>
                  </a:lnTo>
                  <a:lnTo>
                    <a:pt x="40" y="414"/>
                  </a:lnTo>
                  <a:lnTo>
                    <a:pt x="34" y="414"/>
                  </a:lnTo>
                  <a:lnTo>
                    <a:pt x="28" y="414"/>
                  </a:lnTo>
                  <a:lnTo>
                    <a:pt x="5" y="414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7" y="400"/>
                  </a:lnTo>
                  <a:lnTo>
                    <a:pt x="23" y="394"/>
                  </a:lnTo>
                  <a:lnTo>
                    <a:pt x="28" y="341"/>
                  </a:lnTo>
                  <a:lnTo>
                    <a:pt x="28" y="302"/>
                  </a:lnTo>
                  <a:lnTo>
                    <a:pt x="28" y="289"/>
                  </a:lnTo>
                  <a:lnTo>
                    <a:pt x="28" y="243"/>
                  </a:lnTo>
                  <a:lnTo>
                    <a:pt x="34" y="210"/>
                  </a:lnTo>
                  <a:lnTo>
                    <a:pt x="34" y="197"/>
                  </a:lnTo>
                  <a:lnTo>
                    <a:pt x="34" y="184"/>
                  </a:lnTo>
                  <a:lnTo>
                    <a:pt x="34" y="164"/>
                  </a:lnTo>
                  <a:lnTo>
                    <a:pt x="34" y="158"/>
                  </a:lnTo>
                  <a:lnTo>
                    <a:pt x="34" y="144"/>
                  </a:lnTo>
                  <a:lnTo>
                    <a:pt x="34" y="131"/>
                  </a:lnTo>
                  <a:lnTo>
                    <a:pt x="40" y="85"/>
                  </a:lnTo>
                  <a:lnTo>
                    <a:pt x="46" y="79"/>
                  </a:lnTo>
                  <a:lnTo>
                    <a:pt x="46" y="72"/>
                  </a:lnTo>
                  <a:lnTo>
                    <a:pt x="46" y="66"/>
                  </a:lnTo>
                  <a:lnTo>
                    <a:pt x="51" y="59"/>
                  </a:lnTo>
                  <a:lnTo>
                    <a:pt x="51" y="52"/>
                  </a:lnTo>
                  <a:lnTo>
                    <a:pt x="40" y="59"/>
                  </a:lnTo>
                  <a:lnTo>
                    <a:pt x="40" y="52"/>
                  </a:lnTo>
                  <a:lnTo>
                    <a:pt x="34" y="46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26"/>
                  </a:lnTo>
                  <a:lnTo>
                    <a:pt x="34" y="20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1" name="Freeform 145"/>
            <p:cNvSpPr>
              <a:spLocks/>
            </p:cNvSpPr>
            <p:nvPr/>
          </p:nvSpPr>
          <p:spPr bwMode="auto">
            <a:xfrm>
              <a:off x="3139" y="2338"/>
              <a:ext cx="46" cy="119"/>
            </a:xfrm>
            <a:custGeom>
              <a:avLst/>
              <a:gdLst>
                <a:gd name="T0" fmla="*/ 46 w 46"/>
                <a:gd name="T1" fmla="*/ 0 h 119"/>
                <a:gd name="T2" fmla="*/ 46 w 46"/>
                <a:gd name="T3" fmla="*/ 7 h 119"/>
                <a:gd name="T4" fmla="*/ 18 w 46"/>
                <a:gd name="T5" fmla="*/ 59 h 119"/>
                <a:gd name="T6" fmla="*/ 18 w 46"/>
                <a:gd name="T7" fmla="*/ 105 h 119"/>
                <a:gd name="T8" fmla="*/ 29 w 46"/>
                <a:gd name="T9" fmla="*/ 119 h 119"/>
                <a:gd name="T10" fmla="*/ 6 w 46"/>
                <a:gd name="T11" fmla="*/ 119 h 119"/>
                <a:gd name="T12" fmla="*/ 0 w 46"/>
                <a:gd name="T13" fmla="*/ 92 h 119"/>
                <a:gd name="T14" fmla="*/ 12 w 46"/>
                <a:gd name="T15" fmla="*/ 46 h 119"/>
                <a:gd name="T16" fmla="*/ 18 w 46"/>
                <a:gd name="T17" fmla="*/ 33 h 119"/>
                <a:gd name="T18" fmla="*/ 23 w 46"/>
                <a:gd name="T19" fmla="*/ 27 h 119"/>
                <a:gd name="T20" fmla="*/ 23 w 46"/>
                <a:gd name="T21" fmla="*/ 13 h 119"/>
                <a:gd name="T22" fmla="*/ 46 w 46"/>
                <a:gd name="T23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19">
                  <a:moveTo>
                    <a:pt x="46" y="0"/>
                  </a:moveTo>
                  <a:lnTo>
                    <a:pt x="46" y="7"/>
                  </a:lnTo>
                  <a:lnTo>
                    <a:pt x="18" y="59"/>
                  </a:lnTo>
                  <a:lnTo>
                    <a:pt x="18" y="105"/>
                  </a:lnTo>
                  <a:lnTo>
                    <a:pt x="29" y="119"/>
                  </a:lnTo>
                  <a:lnTo>
                    <a:pt x="6" y="119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8" y="33"/>
                  </a:lnTo>
                  <a:lnTo>
                    <a:pt x="23" y="27"/>
                  </a:lnTo>
                  <a:lnTo>
                    <a:pt x="23" y="13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2" name="Freeform 146"/>
            <p:cNvSpPr>
              <a:spLocks/>
            </p:cNvSpPr>
            <p:nvPr/>
          </p:nvSpPr>
          <p:spPr bwMode="auto">
            <a:xfrm>
              <a:off x="3139" y="2358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6 w 29"/>
                <a:gd name="T7" fmla="*/ 72 h 79"/>
                <a:gd name="T8" fmla="*/ 6 w 29"/>
                <a:gd name="T9" fmla="*/ 79 h 79"/>
                <a:gd name="T10" fmla="*/ 0 w 29"/>
                <a:gd name="T11" fmla="*/ 72 h 79"/>
                <a:gd name="T12" fmla="*/ 12 w 29"/>
                <a:gd name="T13" fmla="*/ 26 h 79"/>
                <a:gd name="T14" fmla="*/ 18 w 29"/>
                <a:gd name="T15" fmla="*/ 20 h 79"/>
                <a:gd name="T16" fmla="*/ 23 w 29"/>
                <a:gd name="T17" fmla="*/ 13 h 79"/>
                <a:gd name="T18" fmla="*/ 18 w 29"/>
                <a:gd name="T19" fmla="*/ 7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6" y="72"/>
                  </a:lnTo>
                  <a:lnTo>
                    <a:pt x="6" y="79"/>
                  </a:lnTo>
                  <a:lnTo>
                    <a:pt x="0" y="72"/>
                  </a:lnTo>
                  <a:lnTo>
                    <a:pt x="12" y="26"/>
                  </a:lnTo>
                  <a:lnTo>
                    <a:pt x="18" y="20"/>
                  </a:lnTo>
                  <a:lnTo>
                    <a:pt x="23" y="13"/>
                  </a:lnTo>
                  <a:lnTo>
                    <a:pt x="18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03" name="Group 147"/>
          <p:cNvGrpSpPr>
            <a:grpSpLocks/>
          </p:cNvGrpSpPr>
          <p:nvPr/>
        </p:nvGrpSpPr>
        <p:grpSpPr bwMode="auto">
          <a:xfrm>
            <a:off x="2111375" y="2982913"/>
            <a:ext cx="1930400" cy="561975"/>
            <a:chOff x="1330" y="1879"/>
            <a:chExt cx="1216" cy="354"/>
          </a:xfrm>
        </p:grpSpPr>
        <p:sp>
          <p:nvSpPr>
            <p:cNvPr id="96404" name="Line 148"/>
            <p:cNvSpPr>
              <a:spLocks noChangeShapeType="1"/>
            </p:cNvSpPr>
            <p:nvPr/>
          </p:nvSpPr>
          <p:spPr bwMode="auto">
            <a:xfrm>
              <a:off x="1330" y="1879"/>
              <a:ext cx="605" cy="1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05" name="Line 149"/>
            <p:cNvSpPr>
              <a:spLocks noChangeShapeType="1"/>
            </p:cNvSpPr>
            <p:nvPr/>
          </p:nvSpPr>
          <p:spPr bwMode="auto">
            <a:xfrm flipV="1">
              <a:off x="1935" y="2036"/>
              <a:ext cx="1" cy="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06" name="Group 150"/>
            <p:cNvGrpSpPr>
              <a:grpSpLocks/>
            </p:cNvGrpSpPr>
            <p:nvPr/>
          </p:nvGrpSpPr>
          <p:grpSpPr bwMode="auto">
            <a:xfrm>
              <a:off x="1935" y="2030"/>
              <a:ext cx="611" cy="203"/>
              <a:chOff x="1935" y="2030"/>
              <a:chExt cx="611" cy="203"/>
            </a:xfrm>
          </p:grpSpPr>
          <p:sp>
            <p:nvSpPr>
              <p:cNvPr id="96407" name="Line 151"/>
              <p:cNvSpPr>
                <a:spLocks noChangeShapeType="1"/>
              </p:cNvSpPr>
              <p:nvPr/>
            </p:nvSpPr>
            <p:spPr bwMode="auto">
              <a:xfrm>
                <a:off x="1935" y="2030"/>
                <a:ext cx="605" cy="19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08" name="Freeform 152"/>
              <p:cNvSpPr>
                <a:spLocks/>
              </p:cNvSpPr>
              <p:nvPr/>
            </p:nvSpPr>
            <p:spPr bwMode="auto">
              <a:xfrm>
                <a:off x="2448" y="2174"/>
                <a:ext cx="92" cy="53"/>
              </a:xfrm>
              <a:custGeom>
                <a:avLst/>
                <a:gdLst>
                  <a:gd name="T0" fmla="*/ 92 w 92"/>
                  <a:gd name="T1" fmla="*/ 53 h 53"/>
                  <a:gd name="T2" fmla="*/ 17 w 92"/>
                  <a:gd name="T3" fmla="*/ 0 h 53"/>
                  <a:gd name="T4" fmla="*/ 0 w 92"/>
                  <a:gd name="T5" fmla="*/ 53 h 53"/>
                  <a:gd name="T6" fmla="*/ 92 w 92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3">
                    <a:moveTo>
                      <a:pt x="92" y="53"/>
                    </a:moveTo>
                    <a:lnTo>
                      <a:pt x="17" y="0"/>
                    </a:lnTo>
                    <a:lnTo>
                      <a:pt x="0" y="53"/>
                    </a:lnTo>
                    <a:lnTo>
                      <a:pt x="92" y="53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09" name="Freeform 153"/>
              <p:cNvSpPr>
                <a:spLocks/>
              </p:cNvSpPr>
              <p:nvPr/>
            </p:nvSpPr>
            <p:spPr bwMode="auto">
              <a:xfrm>
                <a:off x="2454" y="2181"/>
                <a:ext cx="92" cy="52"/>
              </a:xfrm>
              <a:custGeom>
                <a:avLst/>
                <a:gdLst>
                  <a:gd name="T0" fmla="*/ 92 w 92"/>
                  <a:gd name="T1" fmla="*/ 52 h 52"/>
                  <a:gd name="T2" fmla="*/ 17 w 92"/>
                  <a:gd name="T3" fmla="*/ 0 h 52"/>
                  <a:gd name="T4" fmla="*/ 0 w 92"/>
                  <a:gd name="T5" fmla="*/ 52 h 52"/>
                  <a:gd name="T6" fmla="*/ 92 w 92"/>
                  <a:gd name="T7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2">
                    <a:moveTo>
                      <a:pt x="92" y="52"/>
                    </a:moveTo>
                    <a:lnTo>
                      <a:pt x="17" y="0"/>
                    </a:lnTo>
                    <a:lnTo>
                      <a:pt x="0" y="52"/>
                    </a:lnTo>
                    <a:lnTo>
                      <a:pt x="92" y="52"/>
                    </a:lnTo>
                    <a:close/>
                  </a:path>
                </a:pathLst>
              </a:custGeom>
              <a:noFill/>
              <a:ln w="9525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10" name="Freeform 154"/>
              <p:cNvSpPr>
                <a:spLocks/>
              </p:cNvSpPr>
              <p:nvPr/>
            </p:nvSpPr>
            <p:spPr bwMode="auto">
              <a:xfrm>
                <a:off x="2448" y="2174"/>
                <a:ext cx="92" cy="59"/>
              </a:xfrm>
              <a:custGeom>
                <a:avLst/>
                <a:gdLst>
                  <a:gd name="T0" fmla="*/ 92 w 92"/>
                  <a:gd name="T1" fmla="*/ 53 h 59"/>
                  <a:gd name="T2" fmla="*/ 17 w 92"/>
                  <a:gd name="T3" fmla="*/ 0 h 59"/>
                  <a:gd name="T4" fmla="*/ 0 w 92"/>
                  <a:gd name="T5" fmla="*/ 59 h 59"/>
                  <a:gd name="T6" fmla="*/ 92 w 92"/>
                  <a:gd name="T7" fmla="*/ 53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2" h="59">
                    <a:moveTo>
                      <a:pt x="92" y="53"/>
                    </a:moveTo>
                    <a:lnTo>
                      <a:pt x="17" y="0"/>
                    </a:lnTo>
                    <a:lnTo>
                      <a:pt x="0" y="59"/>
                    </a:lnTo>
                    <a:lnTo>
                      <a:pt x="92" y="5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96411" name="Group 155"/>
          <p:cNvGrpSpPr>
            <a:grpSpLocks/>
          </p:cNvGrpSpPr>
          <p:nvPr/>
        </p:nvGrpSpPr>
        <p:grpSpPr bwMode="auto">
          <a:xfrm>
            <a:off x="5476875" y="3681413"/>
            <a:ext cx="174625" cy="676275"/>
            <a:chOff x="3450" y="2319"/>
            <a:chExt cx="110" cy="426"/>
          </a:xfrm>
        </p:grpSpPr>
        <p:sp>
          <p:nvSpPr>
            <p:cNvPr id="96412" name="Freeform 156"/>
            <p:cNvSpPr>
              <a:spLocks/>
            </p:cNvSpPr>
            <p:nvPr/>
          </p:nvSpPr>
          <p:spPr bwMode="auto">
            <a:xfrm>
              <a:off x="3456" y="2365"/>
              <a:ext cx="69" cy="98"/>
            </a:xfrm>
            <a:custGeom>
              <a:avLst/>
              <a:gdLst>
                <a:gd name="T0" fmla="*/ 35 w 69"/>
                <a:gd name="T1" fmla="*/ 26 h 98"/>
                <a:gd name="T2" fmla="*/ 29 w 69"/>
                <a:gd name="T3" fmla="*/ 59 h 98"/>
                <a:gd name="T4" fmla="*/ 35 w 69"/>
                <a:gd name="T5" fmla="*/ 52 h 98"/>
                <a:gd name="T6" fmla="*/ 41 w 69"/>
                <a:gd name="T7" fmla="*/ 39 h 98"/>
                <a:gd name="T8" fmla="*/ 58 w 69"/>
                <a:gd name="T9" fmla="*/ 19 h 98"/>
                <a:gd name="T10" fmla="*/ 69 w 69"/>
                <a:gd name="T11" fmla="*/ 52 h 98"/>
                <a:gd name="T12" fmla="*/ 35 w 69"/>
                <a:gd name="T13" fmla="*/ 85 h 98"/>
                <a:gd name="T14" fmla="*/ 18 w 69"/>
                <a:gd name="T15" fmla="*/ 98 h 98"/>
                <a:gd name="T16" fmla="*/ 12 w 69"/>
                <a:gd name="T17" fmla="*/ 98 h 98"/>
                <a:gd name="T18" fmla="*/ 6 w 69"/>
                <a:gd name="T19" fmla="*/ 92 h 98"/>
                <a:gd name="T20" fmla="*/ 0 w 69"/>
                <a:gd name="T21" fmla="*/ 78 h 98"/>
                <a:gd name="T22" fmla="*/ 18 w 69"/>
                <a:gd name="T23" fmla="*/ 26 h 98"/>
                <a:gd name="T24" fmla="*/ 23 w 69"/>
                <a:gd name="T25" fmla="*/ 26 h 98"/>
                <a:gd name="T26" fmla="*/ 23 w 69"/>
                <a:gd name="T27" fmla="*/ 19 h 98"/>
                <a:gd name="T28" fmla="*/ 35 w 69"/>
                <a:gd name="T29" fmla="*/ 0 h 98"/>
                <a:gd name="T30" fmla="*/ 41 w 69"/>
                <a:gd name="T31" fmla="*/ 6 h 98"/>
                <a:gd name="T32" fmla="*/ 35 w 69"/>
                <a:gd name="T33" fmla="*/ 26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9" h="98">
                  <a:moveTo>
                    <a:pt x="35" y="26"/>
                  </a:moveTo>
                  <a:lnTo>
                    <a:pt x="29" y="59"/>
                  </a:lnTo>
                  <a:lnTo>
                    <a:pt x="35" y="52"/>
                  </a:lnTo>
                  <a:lnTo>
                    <a:pt x="41" y="39"/>
                  </a:lnTo>
                  <a:lnTo>
                    <a:pt x="58" y="19"/>
                  </a:lnTo>
                  <a:lnTo>
                    <a:pt x="69" y="52"/>
                  </a:lnTo>
                  <a:lnTo>
                    <a:pt x="35" y="85"/>
                  </a:lnTo>
                  <a:lnTo>
                    <a:pt x="18" y="98"/>
                  </a:lnTo>
                  <a:lnTo>
                    <a:pt x="12" y="98"/>
                  </a:lnTo>
                  <a:lnTo>
                    <a:pt x="6" y="92"/>
                  </a:lnTo>
                  <a:lnTo>
                    <a:pt x="0" y="78"/>
                  </a:lnTo>
                  <a:lnTo>
                    <a:pt x="18" y="26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35" y="0"/>
                  </a:lnTo>
                  <a:lnTo>
                    <a:pt x="41" y="6"/>
                  </a:lnTo>
                  <a:lnTo>
                    <a:pt x="35" y="26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3" name="Freeform 157"/>
            <p:cNvSpPr>
              <a:spLocks/>
            </p:cNvSpPr>
            <p:nvPr/>
          </p:nvSpPr>
          <p:spPr bwMode="auto">
            <a:xfrm>
              <a:off x="3479" y="2319"/>
              <a:ext cx="69" cy="72"/>
            </a:xfrm>
            <a:custGeom>
              <a:avLst/>
              <a:gdLst>
                <a:gd name="T0" fmla="*/ 6 w 69"/>
                <a:gd name="T1" fmla="*/ 52 h 72"/>
                <a:gd name="T2" fmla="*/ 0 w 69"/>
                <a:gd name="T3" fmla="*/ 65 h 72"/>
                <a:gd name="T4" fmla="*/ 12 w 69"/>
                <a:gd name="T5" fmla="*/ 72 h 72"/>
                <a:gd name="T6" fmla="*/ 12 w 69"/>
                <a:gd name="T7" fmla="*/ 65 h 72"/>
                <a:gd name="T8" fmla="*/ 18 w 69"/>
                <a:gd name="T9" fmla="*/ 52 h 72"/>
                <a:gd name="T10" fmla="*/ 41 w 69"/>
                <a:gd name="T11" fmla="*/ 32 h 72"/>
                <a:gd name="T12" fmla="*/ 69 w 69"/>
                <a:gd name="T13" fmla="*/ 0 h 72"/>
                <a:gd name="T14" fmla="*/ 41 w 69"/>
                <a:gd name="T15" fmla="*/ 26 h 72"/>
                <a:gd name="T16" fmla="*/ 35 w 69"/>
                <a:gd name="T17" fmla="*/ 19 h 72"/>
                <a:gd name="T18" fmla="*/ 6 w 69"/>
                <a:gd name="T19" fmla="*/ 5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9" h="72">
                  <a:moveTo>
                    <a:pt x="6" y="52"/>
                  </a:moveTo>
                  <a:lnTo>
                    <a:pt x="0" y="65"/>
                  </a:lnTo>
                  <a:lnTo>
                    <a:pt x="12" y="72"/>
                  </a:lnTo>
                  <a:lnTo>
                    <a:pt x="12" y="65"/>
                  </a:lnTo>
                  <a:lnTo>
                    <a:pt x="18" y="52"/>
                  </a:lnTo>
                  <a:lnTo>
                    <a:pt x="41" y="32"/>
                  </a:lnTo>
                  <a:lnTo>
                    <a:pt x="69" y="0"/>
                  </a:lnTo>
                  <a:lnTo>
                    <a:pt x="41" y="26"/>
                  </a:lnTo>
                  <a:lnTo>
                    <a:pt x="35" y="19"/>
                  </a:lnTo>
                  <a:lnTo>
                    <a:pt x="6" y="5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4" name="Freeform 158"/>
            <p:cNvSpPr>
              <a:spLocks/>
            </p:cNvSpPr>
            <p:nvPr/>
          </p:nvSpPr>
          <p:spPr bwMode="auto">
            <a:xfrm>
              <a:off x="3450" y="2325"/>
              <a:ext cx="110" cy="420"/>
            </a:xfrm>
            <a:custGeom>
              <a:avLst/>
              <a:gdLst>
                <a:gd name="T0" fmla="*/ 29 w 110"/>
                <a:gd name="T1" fmla="*/ 20 h 420"/>
                <a:gd name="T2" fmla="*/ 35 w 110"/>
                <a:gd name="T3" fmla="*/ 7 h 420"/>
                <a:gd name="T4" fmla="*/ 41 w 110"/>
                <a:gd name="T5" fmla="*/ 7 h 420"/>
                <a:gd name="T6" fmla="*/ 52 w 110"/>
                <a:gd name="T7" fmla="*/ 0 h 420"/>
                <a:gd name="T8" fmla="*/ 58 w 110"/>
                <a:gd name="T9" fmla="*/ 0 h 420"/>
                <a:gd name="T10" fmla="*/ 64 w 110"/>
                <a:gd name="T11" fmla="*/ 7 h 420"/>
                <a:gd name="T12" fmla="*/ 75 w 110"/>
                <a:gd name="T13" fmla="*/ 13 h 420"/>
                <a:gd name="T14" fmla="*/ 75 w 110"/>
                <a:gd name="T15" fmla="*/ 26 h 420"/>
                <a:gd name="T16" fmla="*/ 70 w 110"/>
                <a:gd name="T17" fmla="*/ 40 h 420"/>
                <a:gd name="T18" fmla="*/ 75 w 110"/>
                <a:gd name="T19" fmla="*/ 46 h 420"/>
                <a:gd name="T20" fmla="*/ 81 w 110"/>
                <a:gd name="T21" fmla="*/ 53 h 420"/>
                <a:gd name="T22" fmla="*/ 93 w 110"/>
                <a:gd name="T23" fmla="*/ 66 h 420"/>
                <a:gd name="T24" fmla="*/ 98 w 110"/>
                <a:gd name="T25" fmla="*/ 66 h 420"/>
                <a:gd name="T26" fmla="*/ 104 w 110"/>
                <a:gd name="T27" fmla="*/ 99 h 420"/>
                <a:gd name="T28" fmla="*/ 104 w 110"/>
                <a:gd name="T29" fmla="*/ 125 h 420"/>
                <a:gd name="T30" fmla="*/ 104 w 110"/>
                <a:gd name="T31" fmla="*/ 151 h 420"/>
                <a:gd name="T32" fmla="*/ 98 w 110"/>
                <a:gd name="T33" fmla="*/ 164 h 420"/>
                <a:gd name="T34" fmla="*/ 110 w 110"/>
                <a:gd name="T35" fmla="*/ 217 h 420"/>
                <a:gd name="T36" fmla="*/ 93 w 110"/>
                <a:gd name="T37" fmla="*/ 237 h 420"/>
                <a:gd name="T38" fmla="*/ 87 w 110"/>
                <a:gd name="T39" fmla="*/ 296 h 420"/>
                <a:gd name="T40" fmla="*/ 87 w 110"/>
                <a:gd name="T41" fmla="*/ 315 h 420"/>
                <a:gd name="T42" fmla="*/ 93 w 110"/>
                <a:gd name="T43" fmla="*/ 401 h 420"/>
                <a:gd name="T44" fmla="*/ 93 w 110"/>
                <a:gd name="T45" fmla="*/ 407 h 420"/>
                <a:gd name="T46" fmla="*/ 87 w 110"/>
                <a:gd name="T47" fmla="*/ 407 h 420"/>
                <a:gd name="T48" fmla="*/ 81 w 110"/>
                <a:gd name="T49" fmla="*/ 407 h 420"/>
                <a:gd name="T50" fmla="*/ 75 w 110"/>
                <a:gd name="T51" fmla="*/ 407 h 420"/>
                <a:gd name="T52" fmla="*/ 70 w 110"/>
                <a:gd name="T53" fmla="*/ 414 h 420"/>
                <a:gd name="T54" fmla="*/ 64 w 110"/>
                <a:gd name="T55" fmla="*/ 414 h 420"/>
                <a:gd name="T56" fmla="*/ 58 w 110"/>
                <a:gd name="T57" fmla="*/ 414 h 420"/>
                <a:gd name="T58" fmla="*/ 41 w 110"/>
                <a:gd name="T59" fmla="*/ 420 h 420"/>
                <a:gd name="T60" fmla="*/ 35 w 110"/>
                <a:gd name="T61" fmla="*/ 414 h 420"/>
                <a:gd name="T62" fmla="*/ 29 w 110"/>
                <a:gd name="T63" fmla="*/ 420 h 420"/>
                <a:gd name="T64" fmla="*/ 12 w 110"/>
                <a:gd name="T65" fmla="*/ 420 h 420"/>
                <a:gd name="T66" fmla="*/ 0 w 110"/>
                <a:gd name="T67" fmla="*/ 414 h 420"/>
                <a:gd name="T68" fmla="*/ 0 w 110"/>
                <a:gd name="T69" fmla="*/ 407 h 420"/>
                <a:gd name="T70" fmla="*/ 18 w 110"/>
                <a:gd name="T71" fmla="*/ 401 h 420"/>
                <a:gd name="T72" fmla="*/ 24 w 110"/>
                <a:gd name="T73" fmla="*/ 394 h 420"/>
                <a:gd name="T74" fmla="*/ 29 w 110"/>
                <a:gd name="T75" fmla="*/ 348 h 420"/>
                <a:gd name="T76" fmla="*/ 29 w 110"/>
                <a:gd name="T77" fmla="*/ 302 h 420"/>
                <a:gd name="T78" fmla="*/ 29 w 110"/>
                <a:gd name="T79" fmla="*/ 289 h 420"/>
                <a:gd name="T80" fmla="*/ 35 w 110"/>
                <a:gd name="T81" fmla="*/ 250 h 420"/>
                <a:gd name="T82" fmla="*/ 35 w 110"/>
                <a:gd name="T83" fmla="*/ 210 h 420"/>
                <a:gd name="T84" fmla="*/ 35 w 110"/>
                <a:gd name="T85" fmla="*/ 197 h 420"/>
                <a:gd name="T86" fmla="*/ 35 w 110"/>
                <a:gd name="T87" fmla="*/ 191 h 420"/>
                <a:gd name="T88" fmla="*/ 35 w 110"/>
                <a:gd name="T89" fmla="*/ 164 h 420"/>
                <a:gd name="T90" fmla="*/ 35 w 110"/>
                <a:gd name="T91" fmla="*/ 145 h 420"/>
                <a:gd name="T92" fmla="*/ 35 w 110"/>
                <a:gd name="T93" fmla="*/ 132 h 420"/>
                <a:gd name="T94" fmla="*/ 41 w 110"/>
                <a:gd name="T95" fmla="*/ 86 h 420"/>
                <a:gd name="T96" fmla="*/ 47 w 110"/>
                <a:gd name="T97" fmla="*/ 79 h 420"/>
                <a:gd name="T98" fmla="*/ 47 w 110"/>
                <a:gd name="T99" fmla="*/ 72 h 420"/>
                <a:gd name="T100" fmla="*/ 47 w 110"/>
                <a:gd name="T101" fmla="*/ 66 h 420"/>
                <a:gd name="T102" fmla="*/ 52 w 110"/>
                <a:gd name="T103" fmla="*/ 59 h 420"/>
                <a:gd name="T104" fmla="*/ 41 w 110"/>
                <a:gd name="T105" fmla="*/ 59 h 420"/>
                <a:gd name="T106" fmla="*/ 41 w 110"/>
                <a:gd name="T107" fmla="*/ 53 h 420"/>
                <a:gd name="T108" fmla="*/ 41 w 110"/>
                <a:gd name="T109" fmla="*/ 46 h 420"/>
                <a:gd name="T110" fmla="*/ 35 w 110"/>
                <a:gd name="T111" fmla="*/ 46 h 420"/>
                <a:gd name="T112" fmla="*/ 35 w 110"/>
                <a:gd name="T113" fmla="*/ 33 h 420"/>
                <a:gd name="T114" fmla="*/ 35 w 110"/>
                <a:gd name="T115" fmla="*/ 26 h 420"/>
                <a:gd name="T116" fmla="*/ 35 w 110"/>
                <a:gd name="T117" fmla="*/ 20 h 420"/>
                <a:gd name="T118" fmla="*/ 29 w 110"/>
                <a:gd name="T119" fmla="*/ 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0" h="420">
                  <a:moveTo>
                    <a:pt x="29" y="20"/>
                  </a:moveTo>
                  <a:lnTo>
                    <a:pt x="35" y="7"/>
                  </a:lnTo>
                  <a:lnTo>
                    <a:pt x="41" y="7"/>
                  </a:lnTo>
                  <a:lnTo>
                    <a:pt x="52" y="0"/>
                  </a:lnTo>
                  <a:lnTo>
                    <a:pt x="58" y="0"/>
                  </a:lnTo>
                  <a:lnTo>
                    <a:pt x="64" y="7"/>
                  </a:lnTo>
                  <a:lnTo>
                    <a:pt x="75" y="13"/>
                  </a:lnTo>
                  <a:lnTo>
                    <a:pt x="75" y="26"/>
                  </a:lnTo>
                  <a:lnTo>
                    <a:pt x="70" y="40"/>
                  </a:lnTo>
                  <a:lnTo>
                    <a:pt x="75" y="46"/>
                  </a:lnTo>
                  <a:lnTo>
                    <a:pt x="81" y="53"/>
                  </a:lnTo>
                  <a:lnTo>
                    <a:pt x="93" y="66"/>
                  </a:lnTo>
                  <a:lnTo>
                    <a:pt x="98" y="66"/>
                  </a:lnTo>
                  <a:lnTo>
                    <a:pt x="104" y="99"/>
                  </a:lnTo>
                  <a:lnTo>
                    <a:pt x="104" y="125"/>
                  </a:lnTo>
                  <a:lnTo>
                    <a:pt x="104" y="151"/>
                  </a:lnTo>
                  <a:lnTo>
                    <a:pt x="98" y="164"/>
                  </a:lnTo>
                  <a:lnTo>
                    <a:pt x="110" y="217"/>
                  </a:lnTo>
                  <a:lnTo>
                    <a:pt x="93" y="237"/>
                  </a:lnTo>
                  <a:lnTo>
                    <a:pt x="87" y="296"/>
                  </a:lnTo>
                  <a:lnTo>
                    <a:pt x="87" y="315"/>
                  </a:lnTo>
                  <a:lnTo>
                    <a:pt x="93" y="401"/>
                  </a:lnTo>
                  <a:lnTo>
                    <a:pt x="93" y="407"/>
                  </a:lnTo>
                  <a:lnTo>
                    <a:pt x="87" y="407"/>
                  </a:lnTo>
                  <a:lnTo>
                    <a:pt x="81" y="407"/>
                  </a:lnTo>
                  <a:lnTo>
                    <a:pt x="75" y="407"/>
                  </a:lnTo>
                  <a:lnTo>
                    <a:pt x="70" y="414"/>
                  </a:lnTo>
                  <a:lnTo>
                    <a:pt x="64" y="414"/>
                  </a:lnTo>
                  <a:lnTo>
                    <a:pt x="58" y="414"/>
                  </a:lnTo>
                  <a:lnTo>
                    <a:pt x="41" y="420"/>
                  </a:lnTo>
                  <a:lnTo>
                    <a:pt x="35" y="414"/>
                  </a:lnTo>
                  <a:lnTo>
                    <a:pt x="29" y="420"/>
                  </a:lnTo>
                  <a:lnTo>
                    <a:pt x="12" y="420"/>
                  </a:lnTo>
                  <a:lnTo>
                    <a:pt x="0" y="414"/>
                  </a:lnTo>
                  <a:lnTo>
                    <a:pt x="0" y="407"/>
                  </a:lnTo>
                  <a:lnTo>
                    <a:pt x="18" y="401"/>
                  </a:lnTo>
                  <a:lnTo>
                    <a:pt x="24" y="394"/>
                  </a:lnTo>
                  <a:lnTo>
                    <a:pt x="29" y="348"/>
                  </a:lnTo>
                  <a:lnTo>
                    <a:pt x="29" y="302"/>
                  </a:lnTo>
                  <a:lnTo>
                    <a:pt x="29" y="289"/>
                  </a:lnTo>
                  <a:lnTo>
                    <a:pt x="35" y="250"/>
                  </a:lnTo>
                  <a:lnTo>
                    <a:pt x="35" y="210"/>
                  </a:lnTo>
                  <a:lnTo>
                    <a:pt x="35" y="197"/>
                  </a:lnTo>
                  <a:lnTo>
                    <a:pt x="35" y="191"/>
                  </a:lnTo>
                  <a:lnTo>
                    <a:pt x="35" y="164"/>
                  </a:lnTo>
                  <a:lnTo>
                    <a:pt x="35" y="145"/>
                  </a:lnTo>
                  <a:lnTo>
                    <a:pt x="35" y="132"/>
                  </a:lnTo>
                  <a:lnTo>
                    <a:pt x="41" y="86"/>
                  </a:lnTo>
                  <a:lnTo>
                    <a:pt x="47" y="79"/>
                  </a:lnTo>
                  <a:lnTo>
                    <a:pt x="47" y="72"/>
                  </a:lnTo>
                  <a:lnTo>
                    <a:pt x="47" y="66"/>
                  </a:lnTo>
                  <a:lnTo>
                    <a:pt x="52" y="59"/>
                  </a:lnTo>
                  <a:lnTo>
                    <a:pt x="41" y="59"/>
                  </a:lnTo>
                  <a:lnTo>
                    <a:pt x="41" y="53"/>
                  </a:lnTo>
                  <a:lnTo>
                    <a:pt x="41" y="46"/>
                  </a:lnTo>
                  <a:lnTo>
                    <a:pt x="35" y="46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35" y="2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5" name="Freeform 159"/>
            <p:cNvSpPr>
              <a:spLocks/>
            </p:cNvSpPr>
            <p:nvPr/>
          </p:nvSpPr>
          <p:spPr bwMode="auto">
            <a:xfrm>
              <a:off x="3479" y="2365"/>
              <a:ext cx="46" cy="124"/>
            </a:xfrm>
            <a:custGeom>
              <a:avLst/>
              <a:gdLst>
                <a:gd name="T0" fmla="*/ 46 w 46"/>
                <a:gd name="T1" fmla="*/ 0 h 124"/>
                <a:gd name="T2" fmla="*/ 46 w 46"/>
                <a:gd name="T3" fmla="*/ 6 h 124"/>
                <a:gd name="T4" fmla="*/ 18 w 46"/>
                <a:gd name="T5" fmla="*/ 65 h 124"/>
                <a:gd name="T6" fmla="*/ 18 w 46"/>
                <a:gd name="T7" fmla="*/ 105 h 124"/>
                <a:gd name="T8" fmla="*/ 29 w 46"/>
                <a:gd name="T9" fmla="*/ 118 h 124"/>
                <a:gd name="T10" fmla="*/ 6 w 46"/>
                <a:gd name="T11" fmla="*/ 124 h 124"/>
                <a:gd name="T12" fmla="*/ 0 w 46"/>
                <a:gd name="T13" fmla="*/ 92 h 124"/>
                <a:gd name="T14" fmla="*/ 12 w 46"/>
                <a:gd name="T15" fmla="*/ 46 h 124"/>
                <a:gd name="T16" fmla="*/ 18 w 46"/>
                <a:gd name="T17" fmla="*/ 32 h 124"/>
                <a:gd name="T18" fmla="*/ 23 w 46"/>
                <a:gd name="T19" fmla="*/ 26 h 124"/>
                <a:gd name="T20" fmla="*/ 23 w 46"/>
                <a:gd name="T21" fmla="*/ 19 h 124"/>
                <a:gd name="T22" fmla="*/ 46 w 46"/>
                <a:gd name="T23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6" h="124">
                  <a:moveTo>
                    <a:pt x="46" y="0"/>
                  </a:moveTo>
                  <a:lnTo>
                    <a:pt x="46" y="6"/>
                  </a:lnTo>
                  <a:lnTo>
                    <a:pt x="18" y="65"/>
                  </a:lnTo>
                  <a:lnTo>
                    <a:pt x="18" y="105"/>
                  </a:lnTo>
                  <a:lnTo>
                    <a:pt x="29" y="118"/>
                  </a:lnTo>
                  <a:lnTo>
                    <a:pt x="6" y="124"/>
                  </a:lnTo>
                  <a:lnTo>
                    <a:pt x="0" y="92"/>
                  </a:lnTo>
                  <a:lnTo>
                    <a:pt x="12" y="46"/>
                  </a:lnTo>
                  <a:lnTo>
                    <a:pt x="18" y="32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16" name="Freeform 160"/>
            <p:cNvSpPr>
              <a:spLocks/>
            </p:cNvSpPr>
            <p:nvPr/>
          </p:nvSpPr>
          <p:spPr bwMode="auto">
            <a:xfrm>
              <a:off x="3479" y="2384"/>
              <a:ext cx="29" cy="79"/>
            </a:xfrm>
            <a:custGeom>
              <a:avLst/>
              <a:gdLst>
                <a:gd name="T0" fmla="*/ 23 w 29"/>
                <a:gd name="T1" fmla="*/ 0 h 79"/>
                <a:gd name="T2" fmla="*/ 29 w 29"/>
                <a:gd name="T3" fmla="*/ 7 h 79"/>
                <a:gd name="T4" fmla="*/ 23 w 29"/>
                <a:gd name="T5" fmla="*/ 13 h 79"/>
                <a:gd name="T6" fmla="*/ 12 w 29"/>
                <a:gd name="T7" fmla="*/ 79 h 79"/>
                <a:gd name="T8" fmla="*/ 6 w 29"/>
                <a:gd name="T9" fmla="*/ 79 h 79"/>
                <a:gd name="T10" fmla="*/ 0 w 29"/>
                <a:gd name="T11" fmla="*/ 73 h 79"/>
                <a:gd name="T12" fmla="*/ 18 w 29"/>
                <a:gd name="T13" fmla="*/ 27 h 79"/>
                <a:gd name="T14" fmla="*/ 18 w 29"/>
                <a:gd name="T15" fmla="*/ 20 h 79"/>
                <a:gd name="T16" fmla="*/ 23 w 29"/>
                <a:gd name="T17" fmla="*/ 13 h 79"/>
                <a:gd name="T18" fmla="*/ 23 w 29"/>
                <a:gd name="T19" fmla="*/ 7 h 79"/>
                <a:gd name="T20" fmla="*/ 23 w 29"/>
                <a:gd name="T21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" h="79">
                  <a:moveTo>
                    <a:pt x="23" y="0"/>
                  </a:moveTo>
                  <a:lnTo>
                    <a:pt x="29" y="7"/>
                  </a:lnTo>
                  <a:lnTo>
                    <a:pt x="23" y="13"/>
                  </a:lnTo>
                  <a:lnTo>
                    <a:pt x="12" y="79"/>
                  </a:lnTo>
                  <a:lnTo>
                    <a:pt x="6" y="79"/>
                  </a:lnTo>
                  <a:lnTo>
                    <a:pt x="0" y="73"/>
                  </a:lnTo>
                  <a:lnTo>
                    <a:pt x="18" y="27"/>
                  </a:lnTo>
                  <a:lnTo>
                    <a:pt x="18" y="20"/>
                  </a:lnTo>
                  <a:lnTo>
                    <a:pt x="23" y="13"/>
                  </a:lnTo>
                  <a:lnTo>
                    <a:pt x="23" y="7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17" name="Group 161"/>
          <p:cNvGrpSpPr>
            <a:grpSpLocks/>
          </p:cNvGrpSpPr>
          <p:nvPr/>
        </p:nvGrpSpPr>
        <p:grpSpPr bwMode="auto">
          <a:xfrm>
            <a:off x="5916613" y="4494213"/>
            <a:ext cx="858837" cy="349250"/>
            <a:chOff x="3727" y="2831"/>
            <a:chExt cx="541" cy="220"/>
          </a:xfrm>
        </p:grpSpPr>
        <p:sp>
          <p:nvSpPr>
            <p:cNvPr id="96418" name="Rectangle 162"/>
            <p:cNvSpPr>
              <a:spLocks noChangeArrowheads="1"/>
            </p:cNvSpPr>
            <p:nvPr/>
          </p:nvSpPr>
          <p:spPr bwMode="auto">
            <a:xfrm>
              <a:off x="3727" y="2831"/>
              <a:ext cx="4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Inactive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419" name="Rectangle 163"/>
            <p:cNvSpPr>
              <a:spLocks noChangeArrowheads="1"/>
            </p:cNvSpPr>
            <p:nvPr/>
          </p:nvSpPr>
          <p:spPr bwMode="auto">
            <a:xfrm>
              <a:off x="3727" y="2936"/>
              <a:ext cx="54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sp>
        <p:nvSpPr>
          <p:cNvPr id="96420" name="Rectangle 164"/>
          <p:cNvSpPr>
            <a:spLocks noChangeArrowheads="1"/>
          </p:cNvSpPr>
          <p:nvPr/>
        </p:nvSpPr>
        <p:spPr bwMode="auto">
          <a:xfrm>
            <a:off x="6456363" y="3713163"/>
            <a:ext cx="54133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GB" sz="1200" b="1">
                <a:solidFill>
                  <a:srgbClr val="000000"/>
                </a:solidFill>
                <a:latin typeface="Verdana" pitchFamily="34" charset="0"/>
              </a:rPr>
              <a:t>Victim</a:t>
            </a:r>
            <a:endParaRPr lang="en-GB" sz="2400">
              <a:latin typeface="Verdana" pitchFamily="34" charset="0"/>
            </a:endParaRPr>
          </a:p>
        </p:txBody>
      </p:sp>
      <p:grpSp>
        <p:nvGrpSpPr>
          <p:cNvPr id="96421" name="Group 165"/>
          <p:cNvGrpSpPr>
            <a:grpSpLocks/>
          </p:cNvGrpSpPr>
          <p:nvPr/>
        </p:nvGrpSpPr>
        <p:grpSpPr bwMode="auto">
          <a:xfrm>
            <a:off x="6245225" y="3597275"/>
            <a:ext cx="119063" cy="374650"/>
            <a:chOff x="3934" y="2266"/>
            <a:chExt cx="75" cy="236"/>
          </a:xfrm>
        </p:grpSpPr>
        <p:sp>
          <p:nvSpPr>
            <p:cNvPr id="96422" name="Freeform 166"/>
            <p:cNvSpPr>
              <a:spLocks/>
            </p:cNvSpPr>
            <p:nvPr/>
          </p:nvSpPr>
          <p:spPr bwMode="auto">
            <a:xfrm>
              <a:off x="3934" y="2292"/>
              <a:ext cx="52" cy="53"/>
            </a:xfrm>
            <a:custGeom>
              <a:avLst/>
              <a:gdLst>
                <a:gd name="T0" fmla="*/ 29 w 52"/>
                <a:gd name="T1" fmla="*/ 14 h 53"/>
                <a:gd name="T2" fmla="*/ 23 w 52"/>
                <a:gd name="T3" fmla="*/ 33 h 53"/>
                <a:gd name="T4" fmla="*/ 35 w 52"/>
                <a:gd name="T5" fmla="*/ 20 h 53"/>
                <a:gd name="T6" fmla="*/ 41 w 52"/>
                <a:gd name="T7" fmla="*/ 14 h 53"/>
                <a:gd name="T8" fmla="*/ 52 w 52"/>
                <a:gd name="T9" fmla="*/ 33 h 53"/>
                <a:gd name="T10" fmla="*/ 23 w 52"/>
                <a:gd name="T11" fmla="*/ 53 h 53"/>
                <a:gd name="T12" fmla="*/ 18 w 52"/>
                <a:gd name="T13" fmla="*/ 53 h 53"/>
                <a:gd name="T14" fmla="*/ 12 w 52"/>
                <a:gd name="T15" fmla="*/ 53 h 53"/>
                <a:gd name="T16" fmla="*/ 6 w 52"/>
                <a:gd name="T17" fmla="*/ 53 h 53"/>
                <a:gd name="T18" fmla="*/ 0 w 52"/>
                <a:gd name="T19" fmla="*/ 46 h 53"/>
                <a:gd name="T20" fmla="*/ 12 w 52"/>
                <a:gd name="T21" fmla="*/ 14 h 53"/>
                <a:gd name="T22" fmla="*/ 18 w 52"/>
                <a:gd name="T23" fmla="*/ 14 h 53"/>
                <a:gd name="T24" fmla="*/ 29 w 52"/>
                <a:gd name="T25" fmla="*/ 0 h 53"/>
                <a:gd name="T26" fmla="*/ 35 w 52"/>
                <a:gd name="T27" fmla="*/ 7 h 53"/>
                <a:gd name="T28" fmla="*/ 29 w 52"/>
                <a:gd name="T29" fmla="*/ 14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2" h="53">
                  <a:moveTo>
                    <a:pt x="29" y="14"/>
                  </a:moveTo>
                  <a:lnTo>
                    <a:pt x="23" y="33"/>
                  </a:lnTo>
                  <a:lnTo>
                    <a:pt x="35" y="20"/>
                  </a:lnTo>
                  <a:lnTo>
                    <a:pt x="41" y="14"/>
                  </a:lnTo>
                  <a:lnTo>
                    <a:pt x="52" y="33"/>
                  </a:lnTo>
                  <a:lnTo>
                    <a:pt x="23" y="53"/>
                  </a:lnTo>
                  <a:lnTo>
                    <a:pt x="18" y="53"/>
                  </a:lnTo>
                  <a:lnTo>
                    <a:pt x="12" y="53"/>
                  </a:lnTo>
                  <a:lnTo>
                    <a:pt x="6" y="53"/>
                  </a:lnTo>
                  <a:lnTo>
                    <a:pt x="0" y="46"/>
                  </a:lnTo>
                  <a:lnTo>
                    <a:pt x="12" y="14"/>
                  </a:lnTo>
                  <a:lnTo>
                    <a:pt x="18" y="14"/>
                  </a:lnTo>
                  <a:lnTo>
                    <a:pt x="29" y="0"/>
                  </a:lnTo>
                  <a:lnTo>
                    <a:pt x="35" y="7"/>
                  </a:lnTo>
                  <a:lnTo>
                    <a:pt x="29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23" name="Group 167"/>
            <p:cNvGrpSpPr>
              <a:grpSpLocks/>
            </p:cNvGrpSpPr>
            <p:nvPr/>
          </p:nvGrpSpPr>
          <p:grpSpPr bwMode="auto">
            <a:xfrm>
              <a:off x="3952" y="2266"/>
              <a:ext cx="46" cy="40"/>
              <a:chOff x="3952" y="2266"/>
              <a:chExt cx="46" cy="40"/>
            </a:xfrm>
          </p:grpSpPr>
          <p:sp>
            <p:nvSpPr>
              <p:cNvPr id="96424" name="Freeform 168"/>
              <p:cNvSpPr>
                <a:spLocks/>
              </p:cNvSpPr>
              <p:nvPr/>
            </p:nvSpPr>
            <p:spPr bwMode="auto">
              <a:xfrm>
                <a:off x="3952" y="2266"/>
                <a:ext cx="40" cy="33"/>
              </a:xfrm>
              <a:custGeom>
                <a:avLst/>
                <a:gdLst>
                  <a:gd name="T0" fmla="*/ 0 w 40"/>
                  <a:gd name="T1" fmla="*/ 26 h 33"/>
                  <a:gd name="T2" fmla="*/ 0 w 40"/>
                  <a:gd name="T3" fmla="*/ 33 h 33"/>
                  <a:gd name="T4" fmla="*/ 5 w 40"/>
                  <a:gd name="T5" fmla="*/ 33 h 33"/>
                  <a:gd name="T6" fmla="*/ 11 w 40"/>
                  <a:gd name="T7" fmla="*/ 26 h 33"/>
                  <a:gd name="T8" fmla="*/ 23 w 40"/>
                  <a:gd name="T9" fmla="*/ 13 h 33"/>
                  <a:gd name="T10" fmla="*/ 40 w 40"/>
                  <a:gd name="T11" fmla="*/ 0 h 33"/>
                  <a:gd name="T12" fmla="*/ 23 w 40"/>
                  <a:gd name="T13" fmla="*/ 13 h 33"/>
                  <a:gd name="T14" fmla="*/ 23 w 40"/>
                  <a:gd name="T15" fmla="*/ 7 h 33"/>
                  <a:gd name="T16" fmla="*/ 0 w 40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33">
                    <a:moveTo>
                      <a:pt x="0" y="26"/>
                    </a:moveTo>
                    <a:lnTo>
                      <a:pt x="0" y="33"/>
                    </a:lnTo>
                    <a:lnTo>
                      <a:pt x="5" y="33"/>
                    </a:lnTo>
                    <a:lnTo>
                      <a:pt x="11" y="26"/>
                    </a:lnTo>
                    <a:lnTo>
                      <a:pt x="23" y="13"/>
                    </a:lnTo>
                    <a:lnTo>
                      <a:pt x="40" y="0"/>
                    </a:lnTo>
                    <a:lnTo>
                      <a:pt x="23" y="13"/>
                    </a:lnTo>
                    <a:lnTo>
                      <a:pt x="23" y="7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25" name="Freeform 169"/>
              <p:cNvSpPr>
                <a:spLocks/>
              </p:cNvSpPr>
              <p:nvPr/>
            </p:nvSpPr>
            <p:spPr bwMode="auto">
              <a:xfrm>
                <a:off x="3957" y="2273"/>
                <a:ext cx="41" cy="33"/>
              </a:xfrm>
              <a:custGeom>
                <a:avLst/>
                <a:gdLst>
                  <a:gd name="T0" fmla="*/ 0 w 41"/>
                  <a:gd name="T1" fmla="*/ 26 h 33"/>
                  <a:gd name="T2" fmla="*/ 0 w 41"/>
                  <a:gd name="T3" fmla="*/ 33 h 33"/>
                  <a:gd name="T4" fmla="*/ 6 w 41"/>
                  <a:gd name="T5" fmla="*/ 33 h 33"/>
                  <a:gd name="T6" fmla="*/ 12 w 41"/>
                  <a:gd name="T7" fmla="*/ 26 h 33"/>
                  <a:gd name="T8" fmla="*/ 24 w 41"/>
                  <a:gd name="T9" fmla="*/ 13 h 33"/>
                  <a:gd name="T10" fmla="*/ 41 w 41"/>
                  <a:gd name="T11" fmla="*/ 0 h 33"/>
                  <a:gd name="T12" fmla="*/ 24 w 41"/>
                  <a:gd name="T13" fmla="*/ 13 h 33"/>
                  <a:gd name="T14" fmla="*/ 24 w 41"/>
                  <a:gd name="T15" fmla="*/ 6 h 33"/>
                  <a:gd name="T16" fmla="*/ 0 w 41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33">
                    <a:moveTo>
                      <a:pt x="0" y="26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6"/>
                    </a:lnTo>
                    <a:lnTo>
                      <a:pt x="24" y="13"/>
                    </a:lnTo>
                    <a:lnTo>
                      <a:pt x="41" y="0"/>
                    </a:lnTo>
                    <a:lnTo>
                      <a:pt x="24" y="13"/>
                    </a:lnTo>
                    <a:lnTo>
                      <a:pt x="24" y="6"/>
                    </a:lnTo>
                    <a:lnTo>
                      <a:pt x="0" y="2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26" name="Freeform 170"/>
            <p:cNvSpPr>
              <a:spLocks/>
            </p:cNvSpPr>
            <p:nvPr/>
          </p:nvSpPr>
          <p:spPr bwMode="auto">
            <a:xfrm>
              <a:off x="3934" y="2273"/>
              <a:ext cx="75" cy="229"/>
            </a:xfrm>
            <a:custGeom>
              <a:avLst/>
              <a:gdLst>
                <a:gd name="T0" fmla="*/ 18 w 75"/>
                <a:gd name="T1" fmla="*/ 6 h 229"/>
                <a:gd name="T2" fmla="*/ 23 w 75"/>
                <a:gd name="T3" fmla="*/ 0 h 229"/>
                <a:gd name="T4" fmla="*/ 29 w 75"/>
                <a:gd name="T5" fmla="*/ 0 h 229"/>
                <a:gd name="T6" fmla="*/ 35 w 75"/>
                <a:gd name="T7" fmla="*/ 0 h 229"/>
                <a:gd name="T8" fmla="*/ 41 w 75"/>
                <a:gd name="T9" fmla="*/ 0 h 229"/>
                <a:gd name="T10" fmla="*/ 47 w 75"/>
                <a:gd name="T11" fmla="*/ 0 h 229"/>
                <a:gd name="T12" fmla="*/ 52 w 75"/>
                <a:gd name="T13" fmla="*/ 6 h 229"/>
                <a:gd name="T14" fmla="*/ 52 w 75"/>
                <a:gd name="T15" fmla="*/ 13 h 229"/>
                <a:gd name="T16" fmla="*/ 47 w 75"/>
                <a:gd name="T17" fmla="*/ 19 h 229"/>
                <a:gd name="T18" fmla="*/ 52 w 75"/>
                <a:gd name="T19" fmla="*/ 19 h 229"/>
                <a:gd name="T20" fmla="*/ 52 w 75"/>
                <a:gd name="T21" fmla="*/ 26 h 229"/>
                <a:gd name="T22" fmla="*/ 70 w 75"/>
                <a:gd name="T23" fmla="*/ 33 h 229"/>
                <a:gd name="T24" fmla="*/ 75 w 75"/>
                <a:gd name="T25" fmla="*/ 52 h 229"/>
                <a:gd name="T26" fmla="*/ 75 w 75"/>
                <a:gd name="T27" fmla="*/ 65 h 229"/>
                <a:gd name="T28" fmla="*/ 75 w 75"/>
                <a:gd name="T29" fmla="*/ 78 h 229"/>
                <a:gd name="T30" fmla="*/ 70 w 75"/>
                <a:gd name="T31" fmla="*/ 92 h 229"/>
                <a:gd name="T32" fmla="*/ 75 w 75"/>
                <a:gd name="T33" fmla="*/ 118 h 229"/>
                <a:gd name="T34" fmla="*/ 64 w 75"/>
                <a:gd name="T35" fmla="*/ 131 h 229"/>
                <a:gd name="T36" fmla="*/ 64 w 75"/>
                <a:gd name="T37" fmla="*/ 164 h 229"/>
                <a:gd name="T38" fmla="*/ 64 w 75"/>
                <a:gd name="T39" fmla="*/ 170 h 229"/>
                <a:gd name="T40" fmla="*/ 64 w 75"/>
                <a:gd name="T41" fmla="*/ 223 h 229"/>
                <a:gd name="T42" fmla="*/ 58 w 75"/>
                <a:gd name="T43" fmla="*/ 223 h 229"/>
                <a:gd name="T44" fmla="*/ 52 w 75"/>
                <a:gd name="T45" fmla="*/ 223 h 229"/>
                <a:gd name="T46" fmla="*/ 47 w 75"/>
                <a:gd name="T47" fmla="*/ 229 h 229"/>
                <a:gd name="T48" fmla="*/ 41 w 75"/>
                <a:gd name="T49" fmla="*/ 229 h 229"/>
                <a:gd name="T50" fmla="*/ 29 w 75"/>
                <a:gd name="T51" fmla="*/ 229 h 229"/>
                <a:gd name="T52" fmla="*/ 23 w 75"/>
                <a:gd name="T53" fmla="*/ 229 h 229"/>
                <a:gd name="T54" fmla="*/ 18 w 75"/>
                <a:gd name="T55" fmla="*/ 229 h 229"/>
                <a:gd name="T56" fmla="*/ 6 w 75"/>
                <a:gd name="T57" fmla="*/ 229 h 229"/>
                <a:gd name="T58" fmla="*/ 0 w 75"/>
                <a:gd name="T59" fmla="*/ 229 h 229"/>
                <a:gd name="T60" fmla="*/ 0 w 75"/>
                <a:gd name="T61" fmla="*/ 223 h 229"/>
                <a:gd name="T62" fmla="*/ 12 w 75"/>
                <a:gd name="T63" fmla="*/ 223 h 229"/>
                <a:gd name="T64" fmla="*/ 18 w 75"/>
                <a:gd name="T65" fmla="*/ 216 h 229"/>
                <a:gd name="T66" fmla="*/ 18 w 75"/>
                <a:gd name="T67" fmla="*/ 190 h 229"/>
                <a:gd name="T68" fmla="*/ 23 w 75"/>
                <a:gd name="T69" fmla="*/ 164 h 229"/>
                <a:gd name="T70" fmla="*/ 18 w 75"/>
                <a:gd name="T71" fmla="*/ 157 h 229"/>
                <a:gd name="T72" fmla="*/ 23 w 75"/>
                <a:gd name="T73" fmla="*/ 138 h 229"/>
                <a:gd name="T74" fmla="*/ 23 w 75"/>
                <a:gd name="T75" fmla="*/ 111 h 229"/>
                <a:gd name="T76" fmla="*/ 23 w 75"/>
                <a:gd name="T77" fmla="*/ 105 h 229"/>
                <a:gd name="T78" fmla="*/ 23 w 75"/>
                <a:gd name="T79" fmla="*/ 92 h 229"/>
                <a:gd name="T80" fmla="*/ 23 w 75"/>
                <a:gd name="T81" fmla="*/ 85 h 229"/>
                <a:gd name="T82" fmla="*/ 23 w 75"/>
                <a:gd name="T83" fmla="*/ 78 h 229"/>
                <a:gd name="T84" fmla="*/ 23 w 75"/>
                <a:gd name="T85" fmla="*/ 72 h 229"/>
                <a:gd name="T86" fmla="*/ 29 w 75"/>
                <a:gd name="T87" fmla="*/ 46 h 229"/>
                <a:gd name="T88" fmla="*/ 29 w 75"/>
                <a:gd name="T89" fmla="*/ 39 h 229"/>
                <a:gd name="T90" fmla="*/ 35 w 75"/>
                <a:gd name="T91" fmla="*/ 39 h 229"/>
                <a:gd name="T92" fmla="*/ 35 w 75"/>
                <a:gd name="T93" fmla="*/ 33 h 229"/>
                <a:gd name="T94" fmla="*/ 35 w 75"/>
                <a:gd name="T95" fmla="*/ 26 h 229"/>
                <a:gd name="T96" fmla="*/ 29 w 75"/>
                <a:gd name="T97" fmla="*/ 26 h 229"/>
                <a:gd name="T98" fmla="*/ 23 w 75"/>
                <a:gd name="T99" fmla="*/ 26 h 229"/>
                <a:gd name="T100" fmla="*/ 23 w 75"/>
                <a:gd name="T101" fmla="*/ 19 h 229"/>
                <a:gd name="T102" fmla="*/ 23 w 75"/>
                <a:gd name="T103" fmla="*/ 13 h 229"/>
                <a:gd name="T104" fmla="*/ 23 w 75"/>
                <a:gd name="T105" fmla="*/ 6 h 229"/>
                <a:gd name="T106" fmla="*/ 18 w 75"/>
                <a:gd name="T107" fmla="*/ 6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5" h="229">
                  <a:moveTo>
                    <a:pt x="18" y="6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7" y="0"/>
                  </a:lnTo>
                  <a:lnTo>
                    <a:pt x="52" y="6"/>
                  </a:lnTo>
                  <a:lnTo>
                    <a:pt x="52" y="13"/>
                  </a:lnTo>
                  <a:lnTo>
                    <a:pt x="47" y="19"/>
                  </a:lnTo>
                  <a:lnTo>
                    <a:pt x="52" y="19"/>
                  </a:lnTo>
                  <a:lnTo>
                    <a:pt x="52" y="26"/>
                  </a:lnTo>
                  <a:lnTo>
                    <a:pt x="70" y="33"/>
                  </a:lnTo>
                  <a:lnTo>
                    <a:pt x="75" y="52"/>
                  </a:lnTo>
                  <a:lnTo>
                    <a:pt x="75" y="65"/>
                  </a:lnTo>
                  <a:lnTo>
                    <a:pt x="75" y="78"/>
                  </a:lnTo>
                  <a:lnTo>
                    <a:pt x="70" y="92"/>
                  </a:lnTo>
                  <a:lnTo>
                    <a:pt x="75" y="118"/>
                  </a:lnTo>
                  <a:lnTo>
                    <a:pt x="64" y="131"/>
                  </a:lnTo>
                  <a:lnTo>
                    <a:pt x="64" y="164"/>
                  </a:lnTo>
                  <a:lnTo>
                    <a:pt x="64" y="170"/>
                  </a:lnTo>
                  <a:lnTo>
                    <a:pt x="64" y="223"/>
                  </a:lnTo>
                  <a:lnTo>
                    <a:pt x="58" y="223"/>
                  </a:lnTo>
                  <a:lnTo>
                    <a:pt x="52" y="223"/>
                  </a:lnTo>
                  <a:lnTo>
                    <a:pt x="47" y="229"/>
                  </a:lnTo>
                  <a:lnTo>
                    <a:pt x="41" y="229"/>
                  </a:lnTo>
                  <a:lnTo>
                    <a:pt x="29" y="229"/>
                  </a:lnTo>
                  <a:lnTo>
                    <a:pt x="23" y="229"/>
                  </a:lnTo>
                  <a:lnTo>
                    <a:pt x="18" y="229"/>
                  </a:lnTo>
                  <a:lnTo>
                    <a:pt x="6" y="229"/>
                  </a:lnTo>
                  <a:lnTo>
                    <a:pt x="0" y="229"/>
                  </a:lnTo>
                  <a:lnTo>
                    <a:pt x="0" y="223"/>
                  </a:lnTo>
                  <a:lnTo>
                    <a:pt x="12" y="223"/>
                  </a:lnTo>
                  <a:lnTo>
                    <a:pt x="18" y="216"/>
                  </a:lnTo>
                  <a:lnTo>
                    <a:pt x="18" y="190"/>
                  </a:lnTo>
                  <a:lnTo>
                    <a:pt x="23" y="164"/>
                  </a:lnTo>
                  <a:lnTo>
                    <a:pt x="18" y="157"/>
                  </a:lnTo>
                  <a:lnTo>
                    <a:pt x="23" y="138"/>
                  </a:lnTo>
                  <a:lnTo>
                    <a:pt x="23" y="111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85"/>
                  </a:lnTo>
                  <a:lnTo>
                    <a:pt x="23" y="78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29" y="39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35" y="26"/>
                  </a:lnTo>
                  <a:lnTo>
                    <a:pt x="29" y="26"/>
                  </a:lnTo>
                  <a:lnTo>
                    <a:pt x="23" y="26"/>
                  </a:lnTo>
                  <a:lnTo>
                    <a:pt x="23" y="19"/>
                  </a:lnTo>
                  <a:lnTo>
                    <a:pt x="23" y="13"/>
                  </a:lnTo>
                  <a:lnTo>
                    <a:pt x="23" y="6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27" name="Group 171"/>
            <p:cNvGrpSpPr>
              <a:grpSpLocks/>
            </p:cNvGrpSpPr>
            <p:nvPr/>
          </p:nvGrpSpPr>
          <p:grpSpPr bwMode="auto">
            <a:xfrm>
              <a:off x="3952" y="2286"/>
              <a:ext cx="34" cy="72"/>
              <a:chOff x="3952" y="2286"/>
              <a:chExt cx="34" cy="72"/>
            </a:xfrm>
          </p:grpSpPr>
          <p:sp>
            <p:nvSpPr>
              <p:cNvPr id="96428" name="Freeform 172"/>
              <p:cNvSpPr>
                <a:spLocks/>
              </p:cNvSpPr>
              <p:nvPr/>
            </p:nvSpPr>
            <p:spPr bwMode="auto">
              <a:xfrm>
                <a:off x="3952" y="2286"/>
                <a:ext cx="29" cy="65"/>
              </a:xfrm>
              <a:custGeom>
                <a:avLst/>
                <a:gdLst>
                  <a:gd name="T0" fmla="*/ 23 w 29"/>
                  <a:gd name="T1" fmla="*/ 0 h 65"/>
                  <a:gd name="T2" fmla="*/ 29 w 29"/>
                  <a:gd name="T3" fmla="*/ 6 h 65"/>
                  <a:gd name="T4" fmla="*/ 11 w 29"/>
                  <a:gd name="T5" fmla="*/ 33 h 65"/>
                  <a:gd name="T6" fmla="*/ 5 w 29"/>
                  <a:gd name="T7" fmla="*/ 59 h 65"/>
                  <a:gd name="T8" fmla="*/ 17 w 29"/>
                  <a:gd name="T9" fmla="*/ 65 h 65"/>
                  <a:gd name="T10" fmla="*/ 0 w 29"/>
                  <a:gd name="T11" fmla="*/ 65 h 65"/>
                  <a:gd name="T12" fmla="*/ 0 w 29"/>
                  <a:gd name="T13" fmla="*/ 52 h 65"/>
                  <a:gd name="T14" fmla="*/ 5 w 29"/>
                  <a:gd name="T15" fmla="*/ 26 h 65"/>
                  <a:gd name="T16" fmla="*/ 11 w 29"/>
                  <a:gd name="T17" fmla="*/ 20 h 65"/>
                  <a:gd name="T18" fmla="*/ 11 w 29"/>
                  <a:gd name="T19" fmla="*/ 13 h 65"/>
                  <a:gd name="T20" fmla="*/ 23 w 29"/>
                  <a:gd name="T21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65">
                    <a:moveTo>
                      <a:pt x="23" y="0"/>
                    </a:moveTo>
                    <a:lnTo>
                      <a:pt x="29" y="6"/>
                    </a:lnTo>
                    <a:lnTo>
                      <a:pt x="11" y="33"/>
                    </a:lnTo>
                    <a:lnTo>
                      <a:pt x="5" y="59"/>
                    </a:lnTo>
                    <a:lnTo>
                      <a:pt x="17" y="65"/>
                    </a:lnTo>
                    <a:lnTo>
                      <a:pt x="0" y="65"/>
                    </a:lnTo>
                    <a:lnTo>
                      <a:pt x="0" y="52"/>
                    </a:lnTo>
                    <a:lnTo>
                      <a:pt x="5" y="26"/>
                    </a:lnTo>
                    <a:lnTo>
                      <a:pt x="11" y="20"/>
                    </a:lnTo>
                    <a:lnTo>
                      <a:pt x="11" y="13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29" name="Freeform 173"/>
              <p:cNvSpPr>
                <a:spLocks/>
              </p:cNvSpPr>
              <p:nvPr/>
            </p:nvSpPr>
            <p:spPr bwMode="auto">
              <a:xfrm>
                <a:off x="3957" y="2292"/>
                <a:ext cx="29" cy="66"/>
              </a:xfrm>
              <a:custGeom>
                <a:avLst/>
                <a:gdLst>
                  <a:gd name="T0" fmla="*/ 24 w 29"/>
                  <a:gd name="T1" fmla="*/ 0 h 66"/>
                  <a:gd name="T2" fmla="*/ 29 w 29"/>
                  <a:gd name="T3" fmla="*/ 7 h 66"/>
                  <a:gd name="T4" fmla="*/ 12 w 29"/>
                  <a:gd name="T5" fmla="*/ 33 h 66"/>
                  <a:gd name="T6" fmla="*/ 6 w 29"/>
                  <a:gd name="T7" fmla="*/ 59 h 66"/>
                  <a:gd name="T8" fmla="*/ 18 w 29"/>
                  <a:gd name="T9" fmla="*/ 66 h 66"/>
                  <a:gd name="T10" fmla="*/ 0 w 29"/>
                  <a:gd name="T11" fmla="*/ 66 h 66"/>
                  <a:gd name="T12" fmla="*/ 0 w 29"/>
                  <a:gd name="T13" fmla="*/ 53 h 66"/>
                  <a:gd name="T14" fmla="*/ 6 w 29"/>
                  <a:gd name="T15" fmla="*/ 27 h 66"/>
                  <a:gd name="T16" fmla="*/ 12 w 29"/>
                  <a:gd name="T17" fmla="*/ 20 h 66"/>
                  <a:gd name="T18" fmla="*/ 12 w 29"/>
                  <a:gd name="T19" fmla="*/ 14 h 66"/>
                  <a:gd name="T20" fmla="*/ 24 w 29"/>
                  <a:gd name="T21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66">
                    <a:moveTo>
                      <a:pt x="24" y="0"/>
                    </a:moveTo>
                    <a:lnTo>
                      <a:pt x="29" y="7"/>
                    </a:lnTo>
                    <a:lnTo>
                      <a:pt x="12" y="33"/>
                    </a:lnTo>
                    <a:lnTo>
                      <a:pt x="6" y="59"/>
                    </a:lnTo>
                    <a:lnTo>
                      <a:pt x="18" y="66"/>
                    </a:lnTo>
                    <a:lnTo>
                      <a:pt x="0" y="66"/>
                    </a:lnTo>
                    <a:lnTo>
                      <a:pt x="0" y="53"/>
                    </a:lnTo>
                    <a:lnTo>
                      <a:pt x="6" y="27"/>
                    </a:lnTo>
                    <a:lnTo>
                      <a:pt x="12" y="20"/>
                    </a:lnTo>
                    <a:lnTo>
                      <a:pt x="12" y="14"/>
                    </a:lnTo>
                    <a:lnTo>
                      <a:pt x="24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30" name="Freeform 174"/>
            <p:cNvSpPr>
              <a:spLocks/>
            </p:cNvSpPr>
            <p:nvPr/>
          </p:nvSpPr>
          <p:spPr bwMode="auto">
            <a:xfrm>
              <a:off x="3952" y="2299"/>
              <a:ext cx="23" cy="52"/>
            </a:xfrm>
            <a:custGeom>
              <a:avLst/>
              <a:gdLst>
                <a:gd name="T0" fmla="*/ 17 w 23"/>
                <a:gd name="T1" fmla="*/ 0 h 52"/>
                <a:gd name="T2" fmla="*/ 23 w 23"/>
                <a:gd name="T3" fmla="*/ 7 h 52"/>
                <a:gd name="T4" fmla="*/ 17 w 23"/>
                <a:gd name="T5" fmla="*/ 13 h 52"/>
                <a:gd name="T6" fmla="*/ 5 w 23"/>
                <a:gd name="T7" fmla="*/ 46 h 52"/>
                <a:gd name="T8" fmla="*/ 5 w 23"/>
                <a:gd name="T9" fmla="*/ 52 h 52"/>
                <a:gd name="T10" fmla="*/ 0 w 23"/>
                <a:gd name="T11" fmla="*/ 46 h 52"/>
                <a:gd name="T12" fmla="*/ 11 w 23"/>
                <a:gd name="T13" fmla="*/ 20 h 52"/>
                <a:gd name="T14" fmla="*/ 17 w 23"/>
                <a:gd name="T15" fmla="*/ 13 h 52"/>
                <a:gd name="T16" fmla="*/ 17 w 23"/>
                <a:gd name="T17" fmla="*/ 7 h 52"/>
                <a:gd name="T18" fmla="*/ 17 w 23"/>
                <a:gd name="T1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52">
                  <a:moveTo>
                    <a:pt x="17" y="0"/>
                  </a:moveTo>
                  <a:lnTo>
                    <a:pt x="23" y="7"/>
                  </a:lnTo>
                  <a:lnTo>
                    <a:pt x="17" y="13"/>
                  </a:lnTo>
                  <a:lnTo>
                    <a:pt x="5" y="46"/>
                  </a:lnTo>
                  <a:lnTo>
                    <a:pt x="5" y="52"/>
                  </a:lnTo>
                  <a:lnTo>
                    <a:pt x="0" y="46"/>
                  </a:lnTo>
                  <a:lnTo>
                    <a:pt x="11" y="20"/>
                  </a:lnTo>
                  <a:lnTo>
                    <a:pt x="17" y="13"/>
                  </a:lnTo>
                  <a:lnTo>
                    <a:pt x="17" y="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31" name="Group 175"/>
          <p:cNvGrpSpPr>
            <a:grpSpLocks/>
          </p:cNvGrpSpPr>
          <p:nvPr/>
        </p:nvGrpSpPr>
        <p:grpSpPr bwMode="auto">
          <a:xfrm>
            <a:off x="5715000" y="4400550"/>
            <a:ext cx="128588" cy="374650"/>
            <a:chOff x="3600" y="2772"/>
            <a:chExt cx="81" cy="236"/>
          </a:xfrm>
        </p:grpSpPr>
        <p:sp>
          <p:nvSpPr>
            <p:cNvPr id="96432" name="Freeform 176"/>
            <p:cNvSpPr>
              <a:spLocks/>
            </p:cNvSpPr>
            <p:nvPr/>
          </p:nvSpPr>
          <p:spPr bwMode="auto">
            <a:xfrm>
              <a:off x="3606" y="2798"/>
              <a:ext cx="46" cy="59"/>
            </a:xfrm>
            <a:custGeom>
              <a:avLst/>
              <a:gdLst>
                <a:gd name="T0" fmla="*/ 23 w 46"/>
                <a:gd name="T1" fmla="*/ 13 h 59"/>
                <a:gd name="T2" fmla="*/ 23 w 46"/>
                <a:gd name="T3" fmla="*/ 20 h 59"/>
                <a:gd name="T4" fmla="*/ 17 w 46"/>
                <a:gd name="T5" fmla="*/ 33 h 59"/>
                <a:gd name="T6" fmla="*/ 23 w 46"/>
                <a:gd name="T7" fmla="*/ 33 h 59"/>
                <a:gd name="T8" fmla="*/ 29 w 46"/>
                <a:gd name="T9" fmla="*/ 26 h 59"/>
                <a:gd name="T10" fmla="*/ 40 w 46"/>
                <a:gd name="T11" fmla="*/ 13 h 59"/>
                <a:gd name="T12" fmla="*/ 46 w 46"/>
                <a:gd name="T13" fmla="*/ 33 h 59"/>
                <a:gd name="T14" fmla="*/ 23 w 46"/>
                <a:gd name="T15" fmla="*/ 52 h 59"/>
                <a:gd name="T16" fmla="*/ 12 w 46"/>
                <a:gd name="T17" fmla="*/ 59 h 59"/>
                <a:gd name="T18" fmla="*/ 6 w 46"/>
                <a:gd name="T19" fmla="*/ 59 h 59"/>
                <a:gd name="T20" fmla="*/ 0 w 46"/>
                <a:gd name="T21" fmla="*/ 52 h 59"/>
                <a:gd name="T22" fmla="*/ 0 w 46"/>
                <a:gd name="T23" fmla="*/ 46 h 59"/>
                <a:gd name="T24" fmla="*/ 12 w 46"/>
                <a:gd name="T25" fmla="*/ 13 h 59"/>
                <a:gd name="T26" fmla="*/ 17 w 46"/>
                <a:gd name="T27" fmla="*/ 13 h 59"/>
                <a:gd name="T28" fmla="*/ 23 w 46"/>
                <a:gd name="T29" fmla="*/ 0 h 59"/>
                <a:gd name="T30" fmla="*/ 29 w 46"/>
                <a:gd name="T31" fmla="*/ 6 h 59"/>
                <a:gd name="T32" fmla="*/ 23 w 46"/>
                <a:gd name="T33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9">
                  <a:moveTo>
                    <a:pt x="23" y="13"/>
                  </a:moveTo>
                  <a:lnTo>
                    <a:pt x="23" y="20"/>
                  </a:lnTo>
                  <a:lnTo>
                    <a:pt x="17" y="33"/>
                  </a:lnTo>
                  <a:lnTo>
                    <a:pt x="23" y="33"/>
                  </a:lnTo>
                  <a:lnTo>
                    <a:pt x="29" y="26"/>
                  </a:lnTo>
                  <a:lnTo>
                    <a:pt x="40" y="13"/>
                  </a:lnTo>
                  <a:lnTo>
                    <a:pt x="46" y="33"/>
                  </a:lnTo>
                  <a:lnTo>
                    <a:pt x="23" y="52"/>
                  </a:lnTo>
                  <a:lnTo>
                    <a:pt x="12" y="59"/>
                  </a:lnTo>
                  <a:lnTo>
                    <a:pt x="6" y="59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12" y="13"/>
                  </a:lnTo>
                  <a:lnTo>
                    <a:pt x="17" y="13"/>
                  </a:lnTo>
                  <a:lnTo>
                    <a:pt x="23" y="0"/>
                  </a:lnTo>
                  <a:lnTo>
                    <a:pt x="29" y="6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3" name="Freeform 177"/>
            <p:cNvSpPr>
              <a:spLocks/>
            </p:cNvSpPr>
            <p:nvPr/>
          </p:nvSpPr>
          <p:spPr bwMode="auto">
            <a:xfrm>
              <a:off x="3618" y="2772"/>
              <a:ext cx="51" cy="46"/>
            </a:xfrm>
            <a:custGeom>
              <a:avLst/>
              <a:gdLst>
                <a:gd name="T0" fmla="*/ 5 w 51"/>
                <a:gd name="T1" fmla="*/ 32 h 46"/>
                <a:gd name="T2" fmla="*/ 0 w 51"/>
                <a:gd name="T3" fmla="*/ 39 h 46"/>
                <a:gd name="T4" fmla="*/ 11 w 51"/>
                <a:gd name="T5" fmla="*/ 46 h 46"/>
                <a:gd name="T6" fmla="*/ 11 w 51"/>
                <a:gd name="T7" fmla="*/ 39 h 46"/>
                <a:gd name="T8" fmla="*/ 11 w 51"/>
                <a:gd name="T9" fmla="*/ 32 h 46"/>
                <a:gd name="T10" fmla="*/ 28 w 51"/>
                <a:gd name="T11" fmla="*/ 19 h 46"/>
                <a:gd name="T12" fmla="*/ 51 w 51"/>
                <a:gd name="T13" fmla="*/ 0 h 46"/>
                <a:gd name="T14" fmla="*/ 34 w 51"/>
                <a:gd name="T15" fmla="*/ 19 h 46"/>
                <a:gd name="T16" fmla="*/ 28 w 51"/>
                <a:gd name="T17" fmla="*/ 13 h 46"/>
                <a:gd name="T18" fmla="*/ 5 w 51"/>
                <a:gd name="T19" fmla="*/ 32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6">
                  <a:moveTo>
                    <a:pt x="5" y="32"/>
                  </a:moveTo>
                  <a:lnTo>
                    <a:pt x="0" y="39"/>
                  </a:lnTo>
                  <a:lnTo>
                    <a:pt x="11" y="46"/>
                  </a:lnTo>
                  <a:lnTo>
                    <a:pt x="11" y="39"/>
                  </a:lnTo>
                  <a:lnTo>
                    <a:pt x="11" y="32"/>
                  </a:lnTo>
                  <a:lnTo>
                    <a:pt x="28" y="19"/>
                  </a:lnTo>
                  <a:lnTo>
                    <a:pt x="51" y="0"/>
                  </a:lnTo>
                  <a:lnTo>
                    <a:pt x="34" y="19"/>
                  </a:lnTo>
                  <a:lnTo>
                    <a:pt x="28" y="13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4" name="Freeform 178"/>
            <p:cNvSpPr>
              <a:spLocks/>
            </p:cNvSpPr>
            <p:nvPr/>
          </p:nvSpPr>
          <p:spPr bwMode="auto">
            <a:xfrm>
              <a:off x="3600" y="2778"/>
              <a:ext cx="81" cy="230"/>
            </a:xfrm>
            <a:custGeom>
              <a:avLst/>
              <a:gdLst>
                <a:gd name="T0" fmla="*/ 23 w 81"/>
                <a:gd name="T1" fmla="*/ 7 h 230"/>
                <a:gd name="T2" fmla="*/ 23 w 81"/>
                <a:gd name="T3" fmla="*/ 0 h 230"/>
                <a:gd name="T4" fmla="*/ 29 w 81"/>
                <a:gd name="T5" fmla="*/ 0 h 230"/>
                <a:gd name="T6" fmla="*/ 35 w 81"/>
                <a:gd name="T7" fmla="*/ 0 h 230"/>
                <a:gd name="T8" fmla="*/ 41 w 81"/>
                <a:gd name="T9" fmla="*/ 0 h 230"/>
                <a:gd name="T10" fmla="*/ 46 w 81"/>
                <a:gd name="T11" fmla="*/ 0 h 230"/>
                <a:gd name="T12" fmla="*/ 52 w 81"/>
                <a:gd name="T13" fmla="*/ 7 h 230"/>
                <a:gd name="T14" fmla="*/ 52 w 81"/>
                <a:gd name="T15" fmla="*/ 13 h 230"/>
                <a:gd name="T16" fmla="*/ 52 w 81"/>
                <a:gd name="T17" fmla="*/ 20 h 230"/>
                <a:gd name="T18" fmla="*/ 52 w 81"/>
                <a:gd name="T19" fmla="*/ 26 h 230"/>
                <a:gd name="T20" fmla="*/ 52 w 81"/>
                <a:gd name="T21" fmla="*/ 20 h 230"/>
                <a:gd name="T22" fmla="*/ 58 w 81"/>
                <a:gd name="T23" fmla="*/ 26 h 230"/>
                <a:gd name="T24" fmla="*/ 69 w 81"/>
                <a:gd name="T25" fmla="*/ 33 h 230"/>
                <a:gd name="T26" fmla="*/ 75 w 81"/>
                <a:gd name="T27" fmla="*/ 53 h 230"/>
                <a:gd name="T28" fmla="*/ 75 w 81"/>
                <a:gd name="T29" fmla="*/ 72 h 230"/>
                <a:gd name="T30" fmla="*/ 75 w 81"/>
                <a:gd name="T31" fmla="*/ 86 h 230"/>
                <a:gd name="T32" fmla="*/ 69 w 81"/>
                <a:gd name="T33" fmla="*/ 92 h 230"/>
                <a:gd name="T34" fmla="*/ 81 w 81"/>
                <a:gd name="T35" fmla="*/ 118 h 230"/>
                <a:gd name="T36" fmla="*/ 64 w 81"/>
                <a:gd name="T37" fmla="*/ 131 h 230"/>
                <a:gd name="T38" fmla="*/ 64 w 81"/>
                <a:gd name="T39" fmla="*/ 164 h 230"/>
                <a:gd name="T40" fmla="*/ 64 w 81"/>
                <a:gd name="T41" fmla="*/ 177 h 230"/>
                <a:gd name="T42" fmla="*/ 69 w 81"/>
                <a:gd name="T43" fmla="*/ 223 h 230"/>
                <a:gd name="T44" fmla="*/ 64 w 81"/>
                <a:gd name="T45" fmla="*/ 223 h 230"/>
                <a:gd name="T46" fmla="*/ 64 w 81"/>
                <a:gd name="T47" fmla="*/ 230 h 230"/>
                <a:gd name="T48" fmla="*/ 58 w 81"/>
                <a:gd name="T49" fmla="*/ 230 h 230"/>
                <a:gd name="T50" fmla="*/ 52 w 81"/>
                <a:gd name="T51" fmla="*/ 230 h 230"/>
                <a:gd name="T52" fmla="*/ 46 w 81"/>
                <a:gd name="T53" fmla="*/ 230 h 230"/>
                <a:gd name="T54" fmla="*/ 41 w 81"/>
                <a:gd name="T55" fmla="*/ 230 h 230"/>
                <a:gd name="T56" fmla="*/ 29 w 81"/>
                <a:gd name="T57" fmla="*/ 230 h 230"/>
                <a:gd name="T58" fmla="*/ 23 w 81"/>
                <a:gd name="T59" fmla="*/ 230 h 230"/>
                <a:gd name="T60" fmla="*/ 18 w 81"/>
                <a:gd name="T61" fmla="*/ 230 h 230"/>
                <a:gd name="T62" fmla="*/ 6 w 81"/>
                <a:gd name="T63" fmla="*/ 230 h 230"/>
                <a:gd name="T64" fmla="*/ 0 w 81"/>
                <a:gd name="T65" fmla="*/ 230 h 230"/>
                <a:gd name="T66" fmla="*/ 12 w 81"/>
                <a:gd name="T67" fmla="*/ 223 h 230"/>
                <a:gd name="T68" fmla="*/ 18 w 81"/>
                <a:gd name="T69" fmla="*/ 217 h 230"/>
                <a:gd name="T70" fmla="*/ 18 w 81"/>
                <a:gd name="T71" fmla="*/ 191 h 230"/>
                <a:gd name="T72" fmla="*/ 23 w 81"/>
                <a:gd name="T73" fmla="*/ 171 h 230"/>
                <a:gd name="T74" fmla="*/ 18 w 81"/>
                <a:gd name="T75" fmla="*/ 158 h 230"/>
                <a:gd name="T76" fmla="*/ 23 w 81"/>
                <a:gd name="T77" fmla="*/ 138 h 230"/>
                <a:gd name="T78" fmla="*/ 23 w 81"/>
                <a:gd name="T79" fmla="*/ 118 h 230"/>
                <a:gd name="T80" fmla="*/ 23 w 81"/>
                <a:gd name="T81" fmla="*/ 112 h 230"/>
                <a:gd name="T82" fmla="*/ 23 w 81"/>
                <a:gd name="T83" fmla="*/ 105 h 230"/>
                <a:gd name="T84" fmla="*/ 23 w 81"/>
                <a:gd name="T85" fmla="*/ 92 h 230"/>
                <a:gd name="T86" fmla="*/ 23 w 81"/>
                <a:gd name="T87" fmla="*/ 79 h 230"/>
                <a:gd name="T88" fmla="*/ 23 w 81"/>
                <a:gd name="T89" fmla="*/ 72 h 230"/>
                <a:gd name="T90" fmla="*/ 29 w 81"/>
                <a:gd name="T91" fmla="*/ 46 h 230"/>
                <a:gd name="T92" fmla="*/ 35 w 81"/>
                <a:gd name="T93" fmla="*/ 46 h 230"/>
                <a:gd name="T94" fmla="*/ 35 w 81"/>
                <a:gd name="T95" fmla="*/ 40 h 230"/>
                <a:gd name="T96" fmla="*/ 35 w 81"/>
                <a:gd name="T97" fmla="*/ 33 h 230"/>
                <a:gd name="T98" fmla="*/ 29 w 81"/>
                <a:gd name="T99" fmla="*/ 33 h 230"/>
                <a:gd name="T100" fmla="*/ 29 w 81"/>
                <a:gd name="T101" fmla="*/ 26 h 230"/>
                <a:gd name="T102" fmla="*/ 23 w 81"/>
                <a:gd name="T103" fmla="*/ 20 h 230"/>
                <a:gd name="T104" fmla="*/ 23 w 81"/>
                <a:gd name="T105" fmla="*/ 13 h 230"/>
                <a:gd name="T106" fmla="*/ 23 w 81"/>
                <a:gd name="T107" fmla="*/ 7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1" h="230">
                  <a:moveTo>
                    <a:pt x="23" y="7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6" y="0"/>
                  </a:lnTo>
                  <a:lnTo>
                    <a:pt x="52" y="7"/>
                  </a:lnTo>
                  <a:lnTo>
                    <a:pt x="52" y="13"/>
                  </a:lnTo>
                  <a:lnTo>
                    <a:pt x="52" y="20"/>
                  </a:lnTo>
                  <a:lnTo>
                    <a:pt x="52" y="26"/>
                  </a:lnTo>
                  <a:lnTo>
                    <a:pt x="52" y="20"/>
                  </a:lnTo>
                  <a:lnTo>
                    <a:pt x="58" y="26"/>
                  </a:lnTo>
                  <a:lnTo>
                    <a:pt x="69" y="33"/>
                  </a:lnTo>
                  <a:lnTo>
                    <a:pt x="75" y="53"/>
                  </a:lnTo>
                  <a:lnTo>
                    <a:pt x="75" y="72"/>
                  </a:lnTo>
                  <a:lnTo>
                    <a:pt x="75" y="86"/>
                  </a:lnTo>
                  <a:lnTo>
                    <a:pt x="69" y="92"/>
                  </a:lnTo>
                  <a:lnTo>
                    <a:pt x="81" y="118"/>
                  </a:lnTo>
                  <a:lnTo>
                    <a:pt x="64" y="131"/>
                  </a:lnTo>
                  <a:lnTo>
                    <a:pt x="64" y="164"/>
                  </a:lnTo>
                  <a:lnTo>
                    <a:pt x="64" y="177"/>
                  </a:lnTo>
                  <a:lnTo>
                    <a:pt x="69" y="223"/>
                  </a:lnTo>
                  <a:lnTo>
                    <a:pt x="64" y="223"/>
                  </a:lnTo>
                  <a:lnTo>
                    <a:pt x="64" y="230"/>
                  </a:lnTo>
                  <a:lnTo>
                    <a:pt x="58" y="230"/>
                  </a:lnTo>
                  <a:lnTo>
                    <a:pt x="52" y="230"/>
                  </a:lnTo>
                  <a:lnTo>
                    <a:pt x="46" y="230"/>
                  </a:lnTo>
                  <a:lnTo>
                    <a:pt x="41" y="230"/>
                  </a:lnTo>
                  <a:lnTo>
                    <a:pt x="29" y="230"/>
                  </a:lnTo>
                  <a:lnTo>
                    <a:pt x="23" y="230"/>
                  </a:lnTo>
                  <a:lnTo>
                    <a:pt x="18" y="230"/>
                  </a:lnTo>
                  <a:lnTo>
                    <a:pt x="6" y="230"/>
                  </a:lnTo>
                  <a:lnTo>
                    <a:pt x="0" y="230"/>
                  </a:lnTo>
                  <a:lnTo>
                    <a:pt x="12" y="223"/>
                  </a:lnTo>
                  <a:lnTo>
                    <a:pt x="18" y="217"/>
                  </a:lnTo>
                  <a:lnTo>
                    <a:pt x="18" y="191"/>
                  </a:lnTo>
                  <a:lnTo>
                    <a:pt x="23" y="171"/>
                  </a:lnTo>
                  <a:lnTo>
                    <a:pt x="18" y="158"/>
                  </a:lnTo>
                  <a:lnTo>
                    <a:pt x="23" y="138"/>
                  </a:lnTo>
                  <a:lnTo>
                    <a:pt x="23" y="118"/>
                  </a:lnTo>
                  <a:lnTo>
                    <a:pt x="23" y="112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79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35" y="46"/>
                  </a:lnTo>
                  <a:lnTo>
                    <a:pt x="35" y="40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6"/>
                  </a:lnTo>
                  <a:lnTo>
                    <a:pt x="23" y="20"/>
                  </a:lnTo>
                  <a:lnTo>
                    <a:pt x="23" y="13"/>
                  </a:lnTo>
                  <a:lnTo>
                    <a:pt x="23" y="7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5" name="Freeform 179"/>
            <p:cNvSpPr>
              <a:spLocks/>
            </p:cNvSpPr>
            <p:nvPr/>
          </p:nvSpPr>
          <p:spPr bwMode="auto">
            <a:xfrm>
              <a:off x="3623" y="2798"/>
              <a:ext cx="29" cy="72"/>
            </a:xfrm>
            <a:custGeom>
              <a:avLst/>
              <a:gdLst>
                <a:gd name="T0" fmla="*/ 29 w 29"/>
                <a:gd name="T1" fmla="*/ 0 h 72"/>
                <a:gd name="T2" fmla="*/ 29 w 29"/>
                <a:gd name="T3" fmla="*/ 6 h 72"/>
                <a:gd name="T4" fmla="*/ 12 w 29"/>
                <a:gd name="T5" fmla="*/ 39 h 72"/>
                <a:gd name="T6" fmla="*/ 12 w 29"/>
                <a:gd name="T7" fmla="*/ 59 h 72"/>
                <a:gd name="T8" fmla="*/ 18 w 29"/>
                <a:gd name="T9" fmla="*/ 72 h 72"/>
                <a:gd name="T10" fmla="*/ 0 w 29"/>
                <a:gd name="T11" fmla="*/ 72 h 72"/>
                <a:gd name="T12" fmla="*/ 0 w 29"/>
                <a:gd name="T13" fmla="*/ 52 h 72"/>
                <a:gd name="T14" fmla="*/ 6 w 29"/>
                <a:gd name="T15" fmla="*/ 26 h 72"/>
                <a:gd name="T16" fmla="*/ 12 w 29"/>
                <a:gd name="T17" fmla="*/ 20 h 72"/>
                <a:gd name="T18" fmla="*/ 18 w 29"/>
                <a:gd name="T19" fmla="*/ 20 h 72"/>
                <a:gd name="T20" fmla="*/ 12 w 29"/>
                <a:gd name="T21" fmla="*/ 13 h 72"/>
                <a:gd name="T22" fmla="*/ 29 w 29"/>
                <a:gd name="T23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" h="72">
                  <a:moveTo>
                    <a:pt x="29" y="0"/>
                  </a:moveTo>
                  <a:lnTo>
                    <a:pt x="29" y="6"/>
                  </a:lnTo>
                  <a:lnTo>
                    <a:pt x="12" y="39"/>
                  </a:lnTo>
                  <a:lnTo>
                    <a:pt x="12" y="59"/>
                  </a:lnTo>
                  <a:lnTo>
                    <a:pt x="18" y="72"/>
                  </a:lnTo>
                  <a:lnTo>
                    <a:pt x="0" y="72"/>
                  </a:lnTo>
                  <a:lnTo>
                    <a:pt x="0" y="52"/>
                  </a:lnTo>
                  <a:lnTo>
                    <a:pt x="6" y="26"/>
                  </a:lnTo>
                  <a:lnTo>
                    <a:pt x="12" y="20"/>
                  </a:lnTo>
                  <a:lnTo>
                    <a:pt x="18" y="20"/>
                  </a:lnTo>
                  <a:lnTo>
                    <a:pt x="12" y="1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436" name="Freeform 180"/>
            <p:cNvSpPr>
              <a:spLocks/>
            </p:cNvSpPr>
            <p:nvPr/>
          </p:nvSpPr>
          <p:spPr bwMode="auto">
            <a:xfrm>
              <a:off x="3623" y="2811"/>
              <a:ext cx="18" cy="46"/>
            </a:xfrm>
            <a:custGeom>
              <a:avLst/>
              <a:gdLst>
                <a:gd name="T0" fmla="*/ 12 w 18"/>
                <a:gd name="T1" fmla="*/ 0 h 46"/>
                <a:gd name="T2" fmla="*/ 18 w 18"/>
                <a:gd name="T3" fmla="*/ 0 h 46"/>
                <a:gd name="T4" fmla="*/ 12 w 18"/>
                <a:gd name="T5" fmla="*/ 7 h 46"/>
                <a:gd name="T6" fmla="*/ 0 w 18"/>
                <a:gd name="T7" fmla="*/ 46 h 46"/>
                <a:gd name="T8" fmla="*/ 0 w 18"/>
                <a:gd name="T9" fmla="*/ 39 h 46"/>
                <a:gd name="T10" fmla="*/ 6 w 18"/>
                <a:gd name="T11" fmla="*/ 13 h 46"/>
                <a:gd name="T12" fmla="*/ 12 w 18"/>
                <a:gd name="T13" fmla="*/ 7 h 46"/>
                <a:gd name="T14" fmla="*/ 12 w 18"/>
                <a:gd name="T1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" h="46">
                  <a:moveTo>
                    <a:pt x="12" y="0"/>
                  </a:moveTo>
                  <a:lnTo>
                    <a:pt x="18" y="0"/>
                  </a:lnTo>
                  <a:lnTo>
                    <a:pt x="12" y="7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6" y="13"/>
                  </a:lnTo>
                  <a:lnTo>
                    <a:pt x="12" y="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437" name="Group 181"/>
          <p:cNvGrpSpPr>
            <a:grpSpLocks/>
          </p:cNvGrpSpPr>
          <p:nvPr/>
        </p:nvGrpSpPr>
        <p:grpSpPr bwMode="auto">
          <a:xfrm>
            <a:off x="6191250" y="4087813"/>
            <a:ext cx="858838" cy="349250"/>
            <a:chOff x="3900" y="2575"/>
            <a:chExt cx="541" cy="220"/>
          </a:xfrm>
        </p:grpSpPr>
        <p:sp>
          <p:nvSpPr>
            <p:cNvPr id="96438" name="Rectangle 182"/>
            <p:cNvSpPr>
              <a:spLocks noChangeArrowheads="1"/>
            </p:cNvSpPr>
            <p:nvPr/>
          </p:nvSpPr>
          <p:spPr bwMode="auto">
            <a:xfrm>
              <a:off x="3900" y="2575"/>
              <a:ext cx="3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Active</a:t>
              </a:r>
              <a:endParaRPr lang="en-GB" sz="2400">
                <a:latin typeface="Verdana" pitchFamily="34" charset="0"/>
              </a:endParaRPr>
            </a:p>
          </p:txBody>
        </p:sp>
        <p:sp>
          <p:nvSpPr>
            <p:cNvPr id="96439" name="Rectangle 183"/>
            <p:cNvSpPr>
              <a:spLocks noChangeArrowheads="1"/>
            </p:cNvSpPr>
            <p:nvPr/>
          </p:nvSpPr>
          <p:spPr bwMode="auto">
            <a:xfrm>
              <a:off x="3900" y="2680"/>
              <a:ext cx="54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Interferer</a:t>
              </a:r>
              <a:endParaRPr lang="en-GB" sz="2400">
                <a:latin typeface="Verdana" pitchFamily="34" charset="0"/>
              </a:endParaRPr>
            </a:p>
          </p:txBody>
        </p:sp>
      </p:grpSp>
      <p:grpSp>
        <p:nvGrpSpPr>
          <p:cNvPr id="96440" name="Group 184"/>
          <p:cNvGrpSpPr>
            <a:grpSpLocks/>
          </p:cNvGrpSpPr>
          <p:nvPr/>
        </p:nvGrpSpPr>
        <p:grpSpPr bwMode="auto">
          <a:xfrm>
            <a:off x="5989638" y="4024313"/>
            <a:ext cx="128587" cy="376237"/>
            <a:chOff x="3773" y="2535"/>
            <a:chExt cx="81" cy="237"/>
          </a:xfrm>
        </p:grpSpPr>
        <p:sp>
          <p:nvSpPr>
            <p:cNvPr id="96441" name="Freeform 185"/>
            <p:cNvSpPr>
              <a:spLocks/>
            </p:cNvSpPr>
            <p:nvPr/>
          </p:nvSpPr>
          <p:spPr bwMode="auto">
            <a:xfrm>
              <a:off x="3779" y="2562"/>
              <a:ext cx="46" cy="59"/>
            </a:xfrm>
            <a:custGeom>
              <a:avLst/>
              <a:gdLst>
                <a:gd name="T0" fmla="*/ 23 w 46"/>
                <a:gd name="T1" fmla="*/ 13 h 59"/>
                <a:gd name="T2" fmla="*/ 23 w 46"/>
                <a:gd name="T3" fmla="*/ 19 h 59"/>
                <a:gd name="T4" fmla="*/ 17 w 46"/>
                <a:gd name="T5" fmla="*/ 32 h 59"/>
                <a:gd name="T6" fmla="*/ 23 w 46"/>
                <a:gd name="T7" fmla="*/ 32 h 59"/>
                <a:gd name="T8" fmla="*/ 29 w 46"/>
                <a:gd name="T9" fmla="*/ 26 h 59"/>
                <a:gd name="T10" fmla="*/ 40 w 46"/>
                <a:gd name="T11" fmla="*/ 13 h 59"/>
                <a:gd name="T12" fmla="*/ 46 w 46"/>
                <a:gd name="T13" fmla="*/ 32 h 59"/>
                <a:gd name="T14" fmla="*/ 23 w 46"/>
                <a:gd name="T15" fmla="*/ 52 h 59"/>
                <a:gd name="T16" fmla="*/ 11 w 46"/>
                <a:gd name="T17" fmla="*/ 59 h 59"/>
                <a:gd name="T18" fmla="*/ 6 w 46"/>
                <a:gd name="T19" fmla="*/ 59 h 59"/>
                <a:gd name="T20" fmla="*/ 0 w 46"/>
                <a:gd name="T21" fmla="*/ 52 h 59"/>
                <a:gd name="T22" fmla="*/ 0 w 46"/>
                <a:gd name="T23" fmla="*/ 45 h 59"/>
                <a:gd name="T24" fmla="*/ 11 w 46"/>
                <a:gd name="T25" fmla="*/ 13 h 59"/>
                <a:gd name="T26" fmla="*/ 17 w 46"/>
                <a:gd name="T27" fmla="*/ 13 h 59"/>
                <a:gd name="T28" fmla="*/ 23 w 46"/>
                <a:gd name="T29" fmla="*/ 0 h 59"/>
                <a:gd name="T30" fmla="*/ 29 w 46"/>
                <a:gd name="T31" fmla="*/ 6 h 59"/>
                <a:gd name="T32" fmla="*/ 23 w 46"/>
                <a:gd name="T33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59">
                  <a:moveTo>
                    <a:pt x="23" y="13"/>
                  </a:moveTo>
                  <a:lnTo>
                    <a:pt x="23" y="19"/>
                  </a:lnTo>
                  <a:lnTo>
                    <a:pt x="17" y="32"/>
                  </a:lnTo>
                  <a:lnTo>
                    <a:pt x="23" y="32"/>
                  </a:lnTo>
                  <a:lnTo>
                    <a:pt x="29" y="26"/>
                  </a:lnTo>
                  <a:lnTo>
                    <a:pt x="40" y="13"/>
                  </a:lnTo>
                  <a:lnTo>
                    <a:pt x="46" y="32"/>
                  </a:lnTo>
                  <a:lnTo>
                    <a:pt x="23" y="52"/>
                  </a:lnTo>
                  <a:lnTo>
                    <a:pt x="11" y="59"/>
                  </a:lnTo>
                  <a:lnTo>
                    <a:pt x="6" y="59"/>
                  </a:lnTo>
                  <a:lnTo>
                    <a:pt x="0" y="52"/>
                  </a:lnTo>
                  <a:lnTo>
                    <a:pt x="0" y="45"/>
                  </a:lnTo>
                  <a:lnTo>
                    <a:pt x="11" y="13"/>
                  </a:lnTo>
                  <a:lnTo>
                    <a:pt x="17" y="13"/>
                  </a:lnTo>
                  <a:lnTo>
                    <a:pt x="23" y="0"/>
                  </a:lnTo>
                  <a:lnTo>
                    <a:pt x="29" y="6"/>
                  </a:lnTo>
                  <a:lnTo>
                    <a:pt x="23" y="13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42" name="Group 186"/>
            <p:cNvGrpSpPr>
              <a:grpSpLocks/>
            </p:cNvGrpSpPr>
            <p:nvPr/>
          </p:nvGrpSpPr>
          <p:grpSpPr bwMode="auto">
            <a:xfrm>
              <a:off x="3790" y="2535"/>
              <a:ext cx="46" cy="40"/>
              <a:chOff x="3790" y="2535"/>
              <a:chExt cx="46" cy="40"/>
            </a:xfrm>
          </p:grpSpPr>
          <p:sp>
            <p:nvSpPr>
              <p:cNvPr id="96443" name="Freeform 187"/>
              <p:cNvSpPr>
                <a:spLocks/>
              </p:cNvSpPr>
              <p:nvPr/>
            </p:nvSpPr>
            <p:spPr bwMode="auto">
              <a:xfrm>
                <a:off x="3790" y="2535"/>
                <a:ext cx="41" cy="33"/>
              </a:xfrm>
              <a:custGeom>
                <a:avLst/>
                <a:gdLst>
                  <a:gd name="T0" fmla="*/ 6 w 41"/>
                  <a:gd name="T1" fmla="*/ 27 h 33"/>
                  <a:gd name="T2" fmla="*/ 0 w 41"/>
                  <a:gd name="T3" fmla="*/ 33 h 33"/>
                  <a:gd name="T4" fmla="*/ 6 w 41"/>
                  <a:gd name="T5" fmla="*/ 33 h 33"/>
                  <a:gd name="T6" fmla="*/ 12 w 41"/>
                  <a:gd name="T7" fmla="*/ 27 h 33"/>
                  <a:gd name="T8" fmla="*/ 23 w 41"/>
                  <a:gd name="T9" fmla="*/ 13 h 33"/>
                  <a:gd name="T10" fmla="*/ 41 w 41"/>
                  <a:gd name="T11" fmla="*/ 0 h 33"/>
                  <a:gd name="T12" fmla="*/ 29 w 41"/>
                  <a:gd name="T13" fmla="*/ 13 h 33"/>
                  <a:gd name="T14" fmla="*/ 23 w 41"/>
                  <a:gd name="T15" fmla="*/ 7 h 33"/>
                  <a:gd name="T16" fmla="*/ 6 w 41"/>
                  <a:gd name="T17" fmla="*/ 2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33">
                    <a:moveTo>
                      <a:pt x="6" y="27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7"/>
                    </a:lnTo>
                    <a:lnTo>
                      <a:pt x="23" y="13"/>
                    </a:lnTo>
                    <a:lnTo>
                      <a:pt x="41" y="0"/>
                    </a:lnTo>
                    <a:lnTo>
                      <a:pt x="29" y="13"/>
                    </a:lnTo>
                    <a:lnTo>
                      <a:pt x="23" y="7"/>
                    </a:lnTo>
                    <a:lnTo>
                      <a:pt x="6" y="27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44" name="Freeform 188"/>
              <p:cNvSpPr>
                <a:spLocks/>
              </p:cNvSpPr>
              <p:nvPr/>
            </p:nvSpPr>
            <p:spPr bwMode="auto">
              <a:xfrm>
                <a:off x="3796" y="2542"/>
                <a:ext cx="40" cy="33"/>
              </a:xfrm>
              <a:custGeom>
                <a:avLst/>
                <a:gdLst>
                  <a:gd name="T0" fmla="*/ 6 w 40"/>
                  <a:gd name="T1" fmla="*/ 26 h 33"/>
                  <a:gd name="T2" fmla="*/ 0 w 40"/>
                  <a:gd name="T3" fmla="*/ 33 h 33"/>
                  <a:gd name="T4" fmla="*/ 6 w 40"/>
                  <a:gd name="T5" fmla="*/ 33 h 33"/>
                  <a:gd name="T6" fmla="*/ 12 w 40"/>
                  <a:gd name="T7" fmla="*/ 26 h 33"/>
                  <a:gd name="T8" fmla="*/ 23 w 40"/>
                  <a:gd name="T9" fmla="*/ 13 h 33"/>
                  <a:gd name="T10" fmla="*/ 40 w 40"/>
                  <a:gd name="T11" fmla="*/ 0 h 33"/>
                  <a:gd name="T12" fmla="*/ 29 w 40"/>
                  <a:gd name="T13" fmla="*/ 13 h 33"/>
                  <a:gd name="T14" fmla="*/ 23 w 40"/>
                  <a:gd name="T15" fmla="*/ 6 h 33"/>
                  <a:gd name="T16" fmla="*/ 6 w 40"/>
                  <a:gd name="T17" fmla="*/ 26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" h="33">
                    <a:moveTo>
                      <a:pt x="6" y="26"/>
                    </a:moveTo>
                    <a:lnTo>
                      <a:pt x="0" y="33"/>
                    </a:lnTo>
                    <a:lnTo>
                      <a:pt x="6" y="33"/>
                    </a:lnTo>
                    <a:lnTo>
                      <a:pt x="12" y="26"/>
                    </a:lnTo>
                    <a:lnTo>
                      <a:pt x="23" y="13"/>
                    </a:lnTo>
                    <a:lnTo>
                      <a:pt x="40" y="0"/>
                    </a:lnTo>
                    <a:lnTo>
                      <a:pt x="29" y="13"/>
                    </a:lnTo>
                    <a:lnTo>
                      <a:pt x="23" y="6"/>
                    </a:lnTo>
                    <a:lnTo>
                      <a:pt x="6" y="26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45" name="Freeform 189"/>
            <p:cNvSpPr>
              <a:spLocks/>
            </p:cNvSpPr>
            <p:nvPr/>
          </p:nvSpPr>
          <p:spPr bwMode="auto">
            <a:xfrm>
              <a:off x="3773" y="2542"/>
              <a:ext cx="81" cy="230"/>
            </a:xfrm>
            <a:custGeom>
              <a:avLst/>
              <a:gdLst>
                <a:gd name="T0" fmla="*/ 23 w 81"/>
                <a:gd name="T1" fmla="*/ 6 h 230"/>
                <a:gd name="T2" fmla="*/ 23 w 81"/>
                <a:gd name="T3" fmla="*/ 0 h 230"/>
                <a:gd name="T4" fmla="*/ 29 w 81"/>
                <a:gd name="T5" fmla="*/ 0 h 230"/>
                <a:gd name="T6" fmla="*/ 35 w 81"/>
                <a:gd name="T7" fmla="*/ 0 h 230"/>
                <a:gd name="T8" fmla="*/ 40 w 81"/>
                <a:gd name="T9" fmla="*/ 0 h 230"/>
                <a:gd name="T10" fmla="*/ 46 w 81"/>
                <a:gd name="T11" fmla="*/ 0 h 230"/>
                <a:gd name="T12" fmla="*/ 52 w 81"/>
                <a:gd name="T13" fmla="*/ 6 h 230"/>
                <a:gd name="T14" fmla="*/ 52 w 81"/>
                <a:gd name="T15" fmla="*/ 13 h 230"/>
                <a:gd name="T16" fmla="*/ 52 w 81"/>
                <a:gd name="T17" fmla="*/ 20 h 230"/>
                <a:gd name="T18" fmla="*/ 52 w 81"/>
                <a:gd name="T19" fmla="*/ 26 h 230"/>
                <a:gd name="T20" fmla="*/ 52 w 81"/>
                <a:gd name="T21" fmla="*/ 20 h 230"/>
                <a:gd name="T22" fmla="*/ 58 w 81"/>
                <a:gd name="T23" fmla="*/ 26 h 230"/>
                <a:gd name="T24" fmla="*/ 69 w 81"/>
                <a:gd name="T25" fmla="*/ 33 h 230"/>
                <a:gd name="T26" fmla="*/ 75 w 81"/>
                <a:gd name="T27" fmla="*/ 52 h 230"/>
                <a:gd name="T28" fmla="*/ 75 w 81"/>
                <a:gd name="T29" fmla="*/ 72 h 230"/>
                <a:gd name="T30" fmla="*/ 75 w 81"/>
                <a:gd name="T31" fmla="*/ 85 h 230"/>
                <a:gd name="T32" fmla="*/ 69 w 81"/>
                <a:gd name="T33" fmla="*/ 92 h 230"/>
                <a:gd name="T34" fmla="*/ 81 w 81"/>
                <a:gd name="T35" fmla="*/ 118 h 230"/>
                <a:gd name="T36" fmla="*/ 63 w 81"/>
                <a:gd name="T37" fmla="*/ 131 h 230"/>
                <a:gd name="T38" fmla="*/ 63 w 81"/>
                <a:gd name="T39" fmla="*/ 164 h 230"/>
                <a:gd name="T40" fmla="*/ 63 w 81"/>
                <a:gd name="T41" fmla="*/ 177 h 230"/>
                <a:gd name="T42" fmla="*/ 69 w 81"/>
                <a:gd name="T43" fmla="*/ 223 h 230"/>
                <a:gd name="T44" fmla="*/ 63 w 81"/>
                <a:gd name="T45" fmla="*/ 223 h 230"/>
                <a:gd name="T46" fmla="*/ 63 w 81"/>
                <a:gd name="T47" fmla="*/ 230 h 230"/>
                <a:gd name="T48" fmla="*/ 58 w 81"/>
                <a:gd name="T49" fmla="*/ 230 h 230"/>
                <a:gd name="T50" fmla="*/ 52 w 81"/>
                <a:gd name="T51" fmla="*/ 230 h 230"/>
                <a:gd name="T52" fmla="*/ 46 w 81"/>
                <a:gd name="T53" fmla="*/ 230 h 230"/>
                <a:gd name="T54" fmla="*/ 40 w 81"/>
                <a:gd name="T55" fmla="*/ 230 h 230"/>
                <a:gd name="T56" fmla="*/ 29 w 81"/>
                <a:gd name="T57" fmla="*/ 230 h 230"/>
                <a:gd name="T58" fmla="*/ 23 w 81"/>
                <a:gd name="T59" fmla="*/ 230 h 230"/>
                <a:gd name="T60" fmla="*/ 17 w 81"/>
                <a:gd name="T61" fmla="*/ 230 h 230"/>
                <a:gd name="T62" fmla="*/ 6 w 81"/>
                <a:gd name="T63" fmla="*/ 230 h 230"/>
                <a:gd name="T64" fmla="*/ 0 w 81"/>
                <a:gd name="T65" fmla="*/ 230 h 230"/>
                <a:gd name="T66" fmla="*/ 12 w 81"/>
                <a:gd name="T67" fmla="*/ 223 h 230"/>
                <a:gd name="T68" fmla="*/ 17 w 81"/>
                <a:gd name="T69" fmla="*/ 216 h 230"/>
                <a:gd name="T70" fmla="*/ 17 w 81"/>
                <a:gd name="T71" fmla="*/ 190 h 230"/>
                <a:gd name="T72" fmla="*/ 23 w 81"/>
                <a:gd name="T73" fmla="*/ 171 h 230"/>
                <a:gd name="T74" fmla="*/ 17 w 81"/>
                <a:gd name="T75" fmla="*/ 157 h 230"/>
                <a:gd name="T76" fmla="*/ 23 w 81"/>
                <a:gd name="T77" fmla="*/ 138 h 230"/>
                <a:gd name="T78" fmla="*/ 23 w 81"/>
                <a:gd name="T79" fmla="*/ 118 h 230"/>
                <a:gd name="T80" fmla="*/ 23 w 81"/>
                <a:gd name="T81" fmla="*/ 111 h 230"/>
                <a:gd name="T82" fmla="*/ 23 w 81"/>
                <a:gd name="T83" fmla="*/ 105 h 230"/>
                <a:gd name="T84" fmla="*/ 23 w 81"/>
                <a:gd name="T85" fmla="*/ 92 h 230"/>
                <a:gd name="T86" fmla="*/ 23 w 81"/>
                <a:gd name="T87" fmla="*/ 79 h 230"/>
                <a:gd name="T88" fmla="*/ 23 w 81"/>
                <a:gd name="T89" fmla="*/ 72 h 230"/>
                <a:gd name="T90" fmla="*/ 29 w 81"/>
                <a:gd name="T91" fmla="*/ 46 h 230"/>
                <a:gd name="T92" fmla="*/ 35 w 81"/>
                <a:gd name="T93" fmla="*/ 46 h 230"/>
                <a:gd name="T94" fmla="*/ 35 w 81"/>
                <a:gd name="T95" fmla="*/ 39 h 230"/>
                <a:gd name="T96" fmla="*/ 35 w 81"/>
                <a:gd name="T97" fmla="*/ 33 h 230"/>
                <a:gd name="T98" fmla="*/ 29 w 81"/>
                <a:gd name="T99" fmla="*/ 33 h 230"/>
                <a:gd name="T100" fmla="*/ 29 w 81"/>
                <a:gd name="T101" fmla="*/ 26 h 230"/>
                <a:gd name="T102" fmla="*/ 23 w 81"/>
                <a:gd name="T103" fmla="*/ 20 h 230"/>
                <a:gd name="T104" fmla="*/ 23 w 81"/>
                <a:gd name="T105" fmla="*/ 13 h 230"/>
                <a:gd name="T106" fmla="*/ 23 w 81"/>
                <a:gd name="T107" fmla="*/ 6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1" h="230">
                  <a:moveTo>
                    <a:pt x="23" y="6"/>
                  </a:move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52" y="6"/>
                  </a:lnTo>
                  <a:lnTo>
                    <a:pt x="52" y="13"/>
                  </a:lnTo>
                  <a:lnTo>
                    <a:pt x="52" y="20"/>
                  </a:lnTo>
                  <a:lnTo>
                    <a:pt x="52" y="26"/>
                  </a:lnTo>
                  <a:lnTo>
                    <a:pt x="52" y="20"/>
                  </a:lnTo>
                  <a:lnTo>
                    <a:pt x="58" y="26"/>
                  </a:lnTo>
                  <a:lnTo>
                    <a:pt x="69" y="33"/>
                  </a:lnTo>
                  <a:lnTo>
                    <a:pt x="75" y="52"/>
                  </a:lnTo>
                  <a:lnTo>
                    <a:pt x="75" y="72"/>
                  </a:lnTo>
                  <a:lnTo>
                    <a:pt x="75" y="85"/>
                  </a:lnTo>
                  <a:lnTo>
                    <a:pt x="69" y="92"/>
                  </a:lnTo>
                  <a:lnTo>
                    <a:pt x="81" y="118"/>
                  </a:lnTo>
                  <a:lnTo>
                    <a:pt x="63" y="131"/>
                  </a:lnTo>
                  <a:lnTo>
                    <a:pt x="63" y="164"/>
                  </a:lnTo>
                  <a:lnTo>
                    <a:pt x="63" y="177"/>
                  </a:lnTo>
                  <a:lnTo>
                    <a:pt x="69" y="223"/>
                  </a:lnTo>
                  <a:lnTo>
                    <a:pt x="63" y="223"/>
                  </a:lnTo>
                  <a:lnTo>
                    <a:pt x="63" y="230"/>
                  </a:lnTo>
                  <a:lnTo>
                    <a:pt x="58" y="230"/>
                  </a:lnTo>
                  <a:lnTo>
                    <a:pt x="52" y="230"/>
                  </a:lnTo>
                  <a:lnTo>
                    <a:pt x="46" y="230"/>
                  </a:lnTo>
                  <a:lnTo>
                    <a:pt x="40" y="230"/>
                  </a:lnTo>
                  <a:lnTo>
                    <a:pt x="29" y="230"/>
                  </a:lnTo>
                  <a:lnTo>
                    <a:pt x="23" y="230"/>
                  </a:lnTo>
                  <a:lnTo>
                    <a:pt x="17" y="230"/>
                  </a:lnTo>
                  <a:lnTo>
                    <a:pt x="6" y="230"/>
                  </a:lnTo>
                  <a:lnTo>
                    <a:pt x="0" y="230"/>
                  </a:lnTo>
                  <a:lnTo>
                    <a:pt x="12" y="223"/>
                  </a:lnTo>
                  <a:lnTo>
                    <a:pt x="17" y="216"/>
                  </a:lnTo>
                  <a:lnTo>
                    <a:pt x="17" y="190"/>
                  </a:lnTo>
                  <a:lnTo>
                    <a:pt x="23" y="171"/>
                  </a:lnTo>
                  <a:lnTo>
                    <a:pt x="17" y="157"/>
                  </a:lnTo>
                  <a:lnTo>
                    <a:pt x="23" y="138"/>
                  </a:lnTo>
                  <a:lnTo>
                    <a:pt x="23" y="118"/>
                  </a:lnTo>
                  <a:lnTo>
                    <a:pt x="23" y="111"/>
                  </a:lnTo>
                  <a:lnTo>
                    <a:pt x="23" y="105"/>
                  </a:lnTo>
                  <a:lnTo>
                    <a:pt x="23" y="92"/>
                  </a:lnTo>
                  <a:lnTo>
                    <a:pt x="23" y="79"/>
                  </a:lnTo>
                  <a:lnTo>
                    <a:pt x="23" y="72"/>
                  </a:lnTo>
                  <a:lnTo>
                    <a:pt x="29" y="46"/>
                  </a:lnTo>
                  <a:lnTo>
                    <a:pt x="35" y="46"/>
                  </a:lnTo>
                  <a:lnTo>
                    <a:pt x="35" y="39"/>
                  </a:lnTo>
                  <a:lnTo>
                    <a:pt x="35" y="33"/>
                  </a:lnTo>
                  <a:lnTo>
                    <a:pt x="29" y="33"/>
                  </a:lnTo>
                  <a:lnTo>
                    <a:pt x="29" y="26"/>
                  </a:lnTo>
                  <a:lnTo>
                    <a:pt x="23" y="20"/>
                  </a:lnTo>
                  <a:lnTo>
                    <a:pt x="23" y="13"/>
                  </a:lnTo>
                  <a:lnTo>
                    <a:pt x="23" y="6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96446" name="Group 190"/>
            <p:cNvGrpSpPr>
              <a:grpSpLocks/>
            </p:cNvGrpSpPr>
            <p:nvPr/>
          </p:nvGrpSpPr>
          <p:grpSpPr bwMode="auto">
            <a:xfrm>
              <a:off x="3790" y="2562"/>
              <a:ext cx="35" cy="65"/>
              <a:chOff x="3790" y="2562"/>
              <a:chExt cx="35" cy="65"/>
            </a:xfrm>
          </p:grpSpPr>
          <p:sp>
            <p:nvSpPr>
              <p:cNvPr id="96447" name="Freeform 191"/>
              <p:cNvSpPr>
                <a:spLocks/>
              </p:cNvSpPr>
              <p:nvPr/>
            </p:nvSpPr>
            <p:spPr bwMode="auto">
              <a:xfrm>
                <a:off x="3790" y="2562"/>
                <a:ext cx="29" cy="59"/>
              </a:xfrm>
              <a:custGeom>
                <a:avLst/>
                <a:gdLst>
                  <a:gd name="T0" fmla="*/ 29 w 29"/>
                  <a:gd name="T1" fmla="*/ 0 h 59"/>
                  <a:gd name="T2" fmla="*/ 12 w 29"/>
                  <a:gd name="T3" fmla="*/ 32 h 59"/>
                  <a:gd name="T4" fmla="*/ 12 w 29"/>
                  <a:gd name="T5" fmla="*/ 52 h 59"/>
                  <a:gd name="T6" fmla="*/ 18 w 29"/>
                  <a:gd name="T7" fmla="*/ 59 h 59"/>
                  <a:gd name="T8" fmla="*/ 0 w 29"/>
                  <a:gd name="T9" fmla="*/ 59 h 59"/>
                  <a:gd name="T10" fmla="*/ 0 w 29"/>
                  <a:gd name="T11" fmla="*/ 45 h 59"/>
                  <a:gd name="T12" fmla="*/ 6 w 29"/>
                  <a:gd name="T13" fmla="*/ 19 h 59"/>
                  <a:gd name="T14" fmla="*/ 12 w 29"/>
                  <a:gd name="T15" fmla="*/ 13 h 59"/>
                  <a:gd name="T16" fmla="*/ 18 w 29"/>
                  <a:gd name="T17" fmla="*/ 13 h 59"/>
                  <a:gd name="T18" fmla="*/ 12 w 29"/>
                  <a:gd name="T19" fmla="*/ 6 h 59"/>
                  <a:gd name="T20" fmla="*/ 29 w 29"/>
                  <a:gd name="T2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59">
                    <a:moveTo>
                      <a:pt x="29" y="0"/>
                    </a:moveTo>
                    <a:lnTo>
                      <a:pt x="12" y="32"/>
                    </a:lnTo>
                    <a:lnTo>
                      <a:pt x="12" y="52"/>
                    </a:lnTo>
                    <a:lnTo>
                      <a:pt x="18" y="59"/>
                    </a:lnTo>
                    <a:lnTo>
                      <a:pt x="0" y="59"/>
                    </a:lnTo>
                    <a:lnTo>
                      <a:pt x="0" y="45"/>
                    </a:lnTo>
                    <a:lnTo>
                      <a:pt x="6" y="19"/>
                    </a:lnTo>
                    <a:lnTo>
                      <a:pt x="12" y="13"/>
                    </a:lnTo>
                    <a:lnTo>
                      <a:pt x="18" y="13"/>
                    </a:lnTo>
                    <a:lnTo>
                      <a:pt x="12" y="6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4C83FF"/>
              </a:solidFill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448" name="Freeform 192"/>
              <p:cNvSpPr>
                <a:spLocks/>
              </p:cNvSpPr>
              <p:nvPr/>
            </p:nvSpPr>
            <p:spPr bwMode="auto">
              <a:xfrm>
                <a:off x="3796" y="2568"/>
                <a:ext cx="29" cy="59"/>
              </a:xfrm>
              <a:custGeom>
                <a:avLst/>
                <a:gdLst>
                  <a:gd name="T0" fmla="*/ 29 w 29"/>
                  <a:gd name="T1" fmla="*/ 0 h 59"/>
                  <a:gd name="T2" fmla="*/ 12 w 29"/>
                  <a:gd name="T3" fmla="*/ 33 h 59"/>
                  <a:gd name="T4" fmla="*/ 12 w 29"/>
                  <a:gd name="T5" fmla="*/ 53 h 59"/>
                  <a:gd name="T6" fmla="*/ 17 w 29"/>
                  <a:gd name="T7" fmla="*/ 59 h 59"/>
                  <a:gd name="T8" fmla="*/ 0 w 29"/>
                  <a:gd name="T9" fmla="*/ 59 h 59"/>
                  <a:gd name="T10" fmla="*/ 0 w 29"/>
                  <a:gd name="T11" fmla="*/ 46 h 59"/>
                  <a:gd name="T12" fmla="*/ 6 w 29"/>
                  <a:gd name="T13" fmla="*/ 20 h 59"/>
                  <a:gd name="T14" fmla="*/ 12 w 29"/>
                  <a:gd name="T15" fmla="*/ 13 h 59"/>
                  <a:gd name="T16" fmla="*/ 17 w 29"/>
                  <a:gd name="T17" fmla="*/ 13 h 59"/>
                  <a:gd name="T18" fmla="*/ 12 w 29"/>
                  <a:gd name="T19" fmla="*/ 7 h 59"/>
                  <a:gd name="T20" fmla="*/ 29 w 29"/>
                  <a:gd name="T21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9" h="59">
                    <a:moveTo>
                      <a:pt x="29" y="0"/>
                    </a:moveTo>
                    <a:lnTo>
                      <a:pt x="12" y="33"/>
                    </a:lnTo>
                    <a:lnTo>
                      <a:pt x="12" y="53"/>
                    </a:lnTo>
                    <a:lnTo>
                      <a:pt x="17" y="59"/>
                    </a:lnTo>
                    <a:lnTo>
                      <a:pt x="0" y="59"/>
                    </a:lnTo>
                    <a:lnTo>
                      <a:pt x="0" y="46"/>
                    </a:lnTo>
                    <a:lnTo>
                      <a:pt x="6" y="20"/>
                    </a:lnTo>
                    <a:lnTo>
                      <a:pt x="12" y="13"/>
                    </a:lnTo>
                    <a:lnTo>
                      <a:pt x="17" y="13"/>
                    </a:lnTo>
                    <a:lnTo>
                      <a:pt x="12" y="7"/>
                    </a:lnTo>
                    <a:lnTo>
                      <a:pt x="29" y="0"/>
                    </a:lnTo>
                    <a:close/>
                  </a:path>
                </a:pathLst>
              </a:custGeom>
              <a:noFill/>
              <a:ln w="9525">
                <a:solidFill>
                  <a:srgbClr val="FF4C97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96449" name="Freeform 193"/>
            <p:cNvSpPr>
              <a:spLocks/>
            </p:cNvSpPr>
            <p:nvPr/>
          </p:nvSpPr>
          <p:spPr bwMode="auto">
            <a:xfrm>
              <a:off x="3796" y="2575"/>
              <a:ext cx="17" cy="46"/>
            </a:xfrm>
            <a:custGeom>
              <a:avLst/>
              <a:gdLst>
                <a:gd name="T0" fmla="*/ 12 w 17"/>
                <a:gd name="T1" fmla="*/ 0 h 46"/>
                <a:gd name="T2" fmla="*/ 17 w 17"/>
                <a:gd name="T3" fmla="*/ 0 h 46"/>
                <a:gd name="T4" fmla="*/ 12 w 17"/>
                <a:gd name="T5" fmla="*/ 6 h 46"/>
                <a:gd name="T6" fmla="*/ 0 w 17"/>
                <a:gd name="T7" fmla="*/ 46 h 46"/>
                <a:gd name="T8" fmla="*/ 0 w 17"/>
                <a:gd name="T9" fmla="*/ 39 h 46"/>
                <a:gd name="T10" fmla="*/ 6 w 17"/>
                <a:gd name="T11" fmla="*/ 13 h 46"/>
                <a:gd name="T12" fmla="*/ 12 w 17"/>
                <a:gd name="T13" fmla="*/ 6 h 46"/>
                <a:gd name="T14" fmla="*/ 12 w 17"/>
                <a:gd name="T15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" h="46">
                  <a:moveTo>
                    <a:pt x="12" y="0"/>
                  </a:moveTo>
                  <a:lnTo>
                    <a:pt x="17" y="0"/>
                  </a:lnTo>
                  <a:lnTo>
                    <a:pt x="12" y="6"/>
                  </a:lnTo>
                  <a:lnTo>
                    <a:pt x="0" y="46"/>
                  </a:lnTo>
                  <a:lnTo>
                    <a:pt x="0" y="39"/>
                  </a:lnTo>
                  <a:lnTo>
                    <a:pt x="6" y="13"/>
                  </a:lnTo>
                  <a:lnTo>
                    <a:pt x="12" y="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4C83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6450" name="Line 194"/>
          <p:cNvSpPr>
            <a:spLocks noChangeShapeType="1"/>
          </p:cNvSpPr>
          <p:nvPr/>
        </p:nvSpPr>
        <p:spPr bwMode="auto">
          <a:xfrm flipH="1">
            <a:off x="4211638" y="3429000"/>
            <a:ext cx="360362" cy="144463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451" name="Line 195"/>
          <p:cNvSpPr>
            <a:spLocks noChangeShapeType="1"/>
          </p:cNvSpPr>
          <p:nvPr/>
        </p:nvSpPr>
        <p:spPr bwMode="auto">
          <a:xfrm flipH="1" flipV="1">
            <a:off x="4211638" y="3644900"/>
            <a:ext cx="936625" cy="6477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452" name="Group 196"/>
          <p:cNvGrpSpPr>
            <a:grpSpLocks/>
          </p:cNvGrpSpPr>
          <p:nvPr/>
        </p:nvGrpSpPr>
        <p:grpSpPr bwMode="auto">
          <a:xfrm>
            <a:off x="4356100" y="3473450"/>
            <a:ext cx="344488" cy="531813"/>
            <a:chOff x="3900" y="2575"/>
            <a:chExt cx="217" cy="335"/>
          </a:xfrm>
        </p:grpSpPr>
        <p:sp>
          <p:nvSpPr>
            <p:cNvPr id="96453" name="Rectangle 197"/>
            <p:cNvSpPr>
              <a:spLocks noChangeArrowheads="1"/>
            </p:cNvSpPr>
            <p:nvPr/>
          </p:nvSpPr>
          <p:spPr bwMode="auto">
            <a:xfrm>
              <a:off x="3900" y="2575"/>
              <a:ext cx="21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0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54" name="Rectangle 198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grpSp>
        <p:nvGrpSpPr>
          <p:cNvPr id="96455" name="Group 199"/>
          <p:cNvGrpSpPr>
            <a:grpSpLocks/>
          </p:cNvGrpSpPr>
          <p:nvPr/>
        </p:nvGrpSpPr>
        <p:grpSpPr bwMode="auto">
          <a:xfrm>
            <a:off x="4611688" y="3976688"/>
            <a:ext cx="344487" cy="531812"/>
            <a:chOff x="3900" y="2575"/>
            <a:chExt cx="217" cy="335"/>
          </a:xfrm>
        </p:grpSpPr>
        <p:sp>
          <p:nvSpPr>
            <p:cNvPr id="96456" name="Rectangle 200"/>
            <p:cNvSpPr>
              <a:spLocks noChangeArrowheads="1"/>
            </p:cNvSpPr>
            <p:nvPr/>
          </p:nvSpPr>
          <p:spPr bwMode="auto">
            <a:xfrm>
              <a:off x="3900" y="2575"/>
              <a:ext cx="21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1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57" name="Rectangle 201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sp>
        <p:nvSpPr>
          <p:cNvPr id="96458" name="Line 202"/>
          <p:cNvSpPr>
            <a:spLocks noChangeShapeType="1"/>
          </p:cNvSpPr>
          <p:nvPr/>
        </p:nvSpPr>
        <p:spPr bwMode="auto">
          <a:xfrm flipV="1">
            <a:off x="3635375" y="3644900"/>
            <a:ext cx="360363" cy="360363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96459" name="Group 203"/>
          <p:cNvGrpSpPr>
            <a:grpSpLocks/>
          </p:cNvGrpSpPr>
          <p:nvPr/>
        </p:nvGrpSpPr>
        <p:grpSpPr bwMode="auto">
          <a:xfrm>
            <a:off x="3676650" y="3933825"/>
            <a:ext cx="306388" cy="531813"/>
            <a:chOff x="3900" y="2575"/>
            <a:chExt cx="193" cy="335"/>
          </a:xfrm>
        </p:grpSpPr>
        <p:sp>
          <p:nvSpPr>
            <p:cNvPr id="96460" name="Rectangle 204"/>
            <p:cNvSpPr>
              <a:spLocks noChangeArrowheads="1"/>
            </p:cNvSpPr>
            <p:nvPr/>
          </p:nvSpPr>
          <p:spPr bwMode="auto">
            <a:xfrm>
              <a:off x="3900" y="2575"/>
              <a:ext cx="19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GB" sz="1200" b="1">
                  <a:solidFill>
                    <a:srgbClr val="000000"/>
                  </a:solidFill>
                  <a:latin typeface="Verdana" pitchFamily="34" charset="0"/>
                </a:rPr>
                <a:t>t=t</a:t>
              </a:r>
              <a:r>
                <a:rPr lang="en-GB" sz="1200" b="1" baseline="-25000">
                  <a:solidFill>
                    <a:srgbClr val="000000"/>
                  </a:solidFill>
                  <a:latin typeface="Verdana" pitchFamily="34" charset="0"/>
                </a:rPr>
                <a:t>i</a:t>
              </a:r>
              <a:endParaRPr lang="en-GB" sz="1200" baseline="-2500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96461" name="Rectangle 205"/>
            <p:cNvSpPr>
              <a:spLocks noChangeArrowheads="1"/>
            </p:cNvSpPr>
            <p:nvPr/>
          </p:nvSpPr>
          <p:spPr bwMode="auto">
            <a:xfrm>
              <a:off x="3900" y="2680"/>
              <a:ext cx="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2400">
                <a:latin typeface="Verdana" pitchFamily="34" charset="0"/>
              </a:endParaRPr>
            </a:p>
          </p:txBody>
        </p:sp>
      </p:grpSp>
      <p:sp>
        <p:nvSpPr>
          <p:cNvPr id="96462" name="Rectangle 206"/>
          <p:cNvSpPr>
            <a:spLocks noChangeArrowheads="1"/>
          </p:cNvSpPr>
          <p:nvPr/>
        </p:nvSpPr>
        <p:spPr bwMode="auto">
          <a:xfrm>
            <a:off x="687388" y="630238"/>
            <a:ext cx="65913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Monte-Carlo approach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35573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684213" y="1943100"/>
            <a:ext cx="7848600" cy="373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User will need to define the distributions of various input parameters, e.g.: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power of interferer varies (</a:t>
            </a:r>
            <a:r>
              <a:rPr lang="en-GB" sz="2000" dirty="0" err="1">
                <a:latin typeface="Verdana" pitchFamily="34" charset="0"/>
              </a:rPr>
              <a:t>PControl</a:t>
            </a:r>
            <a:r>
              <a:rPr lang="en-GB" sz="2000" dirty="0">
                <a:latin typeface="Verdana" pitchFamily="34" charset="0"/>
              </a:rPr>
              <a:t>?)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interferer’s frequency channel varies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How the distance between interferer and victim varies, and many others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Number of trials has to be sufficiently high (many 1000s) for statistical reliability:</a:t>
            </a:r>
          </a:p>
          <a:p>
            <a:pPr marL="742950" lvl="1" indent="-285750" algn="l">
              <a:spcBef>
                <a:spcPct val="20000"/>
              </a:spcBef>
              <a:buClr>
                <a:srgbClr val="FF3300"/>
              </a:buClr>
              <a:buFont typeface="Arial" charset="0"/>
              <a:buChar char="–"/>
            </a:pPr>
            <a:r>
              <a:rPr lang="en-GB" sz="2000" dirty="0">
                <a:latin typeface="Verdana" pitchFamily="34" charset="0"/>
              </a:rPr>
              <a:t>Not a problem with modern computers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0" y="1671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303213" y="630238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Monte-Carlo Assumption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7797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465138" y="1457325"/>
            <a:ext cx="7554912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Positioning of two systems in frequency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Powers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Masks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Activity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Antenna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 smtClean="0">
                <a:latin typeface="Verdana" pitchFamily="34" charset="0"/>
              </a:rPr>
              <a:t>Etc...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727075" y="630238"/>
            <a:ext cx="715168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Scenario parameters</a:t>
            </a:r>
            <a:endParaRPr lang="en-US" sz="36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44"/>
          <a:stretch/>
        </p:blipFill>
        <p:spPr bwMode="auto">
          <a:xfrm>
            <a:off x="2314366" y="2061029"/>
            <a:ext cx="6758279" cy="44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 bwMode="auto">
          <a:xfrm>
            <a:off x="6618514" y="1843314"/>
            <a:ext cx="1197429" cy="1219200"/>
          </a:xfrm>
          <a:prstGeom prst="lin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ounded Rectangle 1"/>
          <p:cNvSpPr/>
          <p:nvPr/>
        </p:nvSpPr>
        <p:spPr bwMode="auto">
          <a:xfrm>
            <a:off x="3418114" y="4876800"/>
            <a:ext cx="682172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42113" y="4376057"/>
            <a:ext cx="928915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14305" y="4169228"/>
            <a:ext cx="1410381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988315" y="4873171"/>
            <a:ext cx="882714" cy="261257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531257" y="5802079"/>
            <a:ext cx="1719943" cy="399149"/>
          </a:xfrm>
          <a:prstGeom prst="wedgeRoundRectCallout">
            <a:avLst>
              <a:gd name="adj1" fmla="val 61606"/>
              <a:gd name="adj2" fmla="val -21934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Distribution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02919" y="5802079"/>
            <a:ext cx="1103651" cy="399149"/>
          </a:xfrm>
          <a:prstGeom prst="wedgeRoundRectCallout">
            <a:avLst>
              <a:gd name="adj1" fmla="val 61606"/>
              <a:gd name="adj2" fmla="val -21934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Pattern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6256704" y="5341253"/>
            <a:ext cx="1914840" cy="762000"/>
          </a:xfrm>
          <a:prstGeom prst="wedgeRoundRectCallout">
            <a:avLst>
              <a:gd name="adj1" fmla="val -68732"/>
              <a:gd name="adj2" fmla="val -15175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Double / integer field</a:t>
            </a:r>
            <a:endParaRPr lang="en-GB" dirty="0">
              <a:latin typeface="Verdana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 bwMode="auto">
          <a:xfrm>
            <a:off x="7414305" y="4807853"/>
            <a:ext cx="1410381" cy="399149"/>
          </a:xfrm>
          <a:prstGeom prst="wedgeRoundRectCallout">
            <a:avLst>
              <a:gd name="adj1" fmla="val 425"/>
              <a:gd name="adj2" fmla="val -14116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dirty="0" smtClean="0">
                <a:latin typeface="Verdana" pitchFamily="34" charset="0"/>
              </a:rPr>
              <a:t>Function</a:t>
            </a:r>
            <a:endParaRPr lang="en-GB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611188" y="1628775"/>
            <a:ext cx="7554912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Random generation of transceivers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Link budget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 dirty="0">
                <a:latin typeface="Verdana" pitchFamily="34" charset="0"/>
              </a:rPr>
              <a:t>Signal </a:t>
            </a:r>
            <a:r>
              <a:rPr lang="en-GB" sz="2400" dirty="0" smtClean="0">
                <a:latin typeface="Verdana" pitchFamily="34" charset="0"/>
              </a:rPr>
              <a:t>values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da-DK" sz="24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 dirty="0" smtClean="0">
                <a:latin typeface="Verdana" pitchFamily="34" charset="0"/>
              </a:rPr>
              <a:t>Only 1 victim link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 b="1" u="sng" dirty="0" smtClean="0">
                <a:latin typeface="Verdana" pitchFamily="34" charset="0"/>
              </a:rPr>
              <a:t>MANY</a:t>
            </a:r>
            <a:r>
              <a:rPr lang="da-DK" sz="2400" dirty="0" smtClean="0">
                <a:latin typeface="Verdana" pitchFamily="34" charset="0"/>
              </a:rPr>
              <a:t> interfering links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679450" y="630238"/>
            <a:ext cx="581501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Event generation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0" y="2054987"/>
            <a:ext cx="3752850" cy="3845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762000" y="1762125"/>
            <a:ext cx="75549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400">
                <a:latin typeface="Verdana" pitchFamily="34" charset="0"/>
              </a:rPr>
              <a:t>Succession of snapshots…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145411" name="AutoShape 3"/>
          <p:cNvSpPr>
            <a:spLocks noChangeArrowheads="1"/>
          </p:cNvSpPr>
          <p:nvPr/>
        </p:nvSpPr>
        <p:spPr bwMode="auto">
          <a:xfrm>
            <a:off x="2771775" y="3500438"/>
            <a:ext cx="360363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VR</a:t>
            </a:r>
          </a:p>
        </p:txBody>
      </p:sp>
      <p:sp>
        <p:nvSpPr>
          <p:cNvPr id="145412" name="AutoShape 4"/>
          <p:cNvSpPr>
            <a:spLocks noChangeArrowheads="1"/>
          </p:cNvSpPr>
          <p:nvPr/>
        </p:nvSpPr>
        <p:spPr bwMode="auto">
          <a:xfrm>
            <a:off x="1763713" y="2347913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WT</a:t>
            </a: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1908175" y="2779713"/>
            <a:ext cx="1008063" cy="115252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2051050" y="2851150"/>
            <a:ext cx="24511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2268538" y="3068638"/>
            <a:ext cx="2071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dRSSi </a:t>
            </a:r>
          </a:p>
        </p:txBody>
      </p:sp>
      <p:sp>
        <p:nvSpPr>
          <p:cNvPr id="145418" name="Line 10"/>
          <p:cNvSpPr>
            <a:spLocks noChangeShapeType="1"/>
          </p:cNvSpPr>
          <p:nvPr/>
        </p:nvSpPr>
        <p:spPr bwMode="auto">
          <a:xfrm flipV="1">
            <a:off x="6599238" y="20939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19" name="Text Box 11"/>
          <p:cNvSpPr txBox="1">
            <a:spLocks noChangeArrowheads="1"/>
          </p:cNvSpPr>
          <p:nvPr/>
        </p:nvSpPr>
        <p:spPr bwMode="auto">
          <a:xfrm>
            <a:off x="6527800" y="1951038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dRSS</a:t>
            </a:r>
          </a:p>
        </p:txBody>
      </p:sp>
      <p:sp>
        <p:nvSpPr>
          <p:cNvPr id="145420" name="Line 12"/>
          <p:cNvSpPr>
            <a:spLocks noChangeShapeType="1"/>
          </p:cNvSpPr>
          <p:nvPr/>
        </p:nvSpPr>
        <p:spPr bwMode="auto">
          <a:xfrm>
            <a:off x="6599238" y="295910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7535863" y="2946400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Snapshot#</a:t>
            </a:r>
          </a:p>
        </p:txBody>
      </p:sp>
      <p:sp>
        <p:nvSpPr>
          <p:cNvPr id="145423" name="Line 15"/>
          <p:cNvSpPr>
            <a:spLocks noChangeShapeType="1"/>
          </p:cNvSpPr>
          <p:nvPr/>
        </p:nvSpPr>
        <p:spPr bwMode="auto">
          <a:xfrm flipV="1">
            <a:off x="6599238" y="31734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6527800" y="3030538"/>
            <a:ext cx="863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iRSS</a:t>
            </a:r>
          </a:p>
        </p:txBody>
      </p:sp>
      <p:sp>
        <p:nvSpPr>
          <p:cNvPr id="145425" name="Line 17"/>
          <p:cNvSpPr>
            <a:spLocks noChangeShapeType="1"/>
          </p:cNvSpPr>
          <p:nvPr/>
        </p:nvSpPr>
        <p:spPr bwMode="auto">
          <a:xfrm>
            <a:off x="6599238" y="4038600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7577138" y="4025900"/>
            <a:ext cx="8223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900">
                <a:latin typeface="Verdana" pitchFamily="34" charset="0"/>
              </a:rPr>
              <a:t>Snapshot#</a:t>
            </a:r>
          </a:p>
        </p:txBody>
      </p:sp>
      <p:sp>
        <p:nvSpPr>
          <p:cNvPr id="145427" name="AutoShape 19"/>
          <p:cNvSpPr>
            <a:spLocks noChangeArrowheads="1"/>
          </p:cNvSpPr>
          <p:nvPr/>
        </p:nvSpPr>
        <p:spPr bwMode="auto">
          <a:xfrm>
            <a:off x="4572000" y="2924175"/>
            <a:ext cx="360363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IT</a:t>
            </a:r>
          </a:p>
        </p:txBody>
      </p:sp>
      <p:sp>
        <p:nvSpPr>
          <p:cNvPr id="145428" name="AutoShape 20"/>
          <p:cNvSpPr>
            <a:spLocks noChangeArrowheads="1"/>
          </p:cNvSpPr>
          <p:nvPr/>
        </p:nvSpPr>
        <p:spPr bwMode="auto">
          <a:xfrm>
            <a:off x="2843213" y="4795838"/>
            <a:ext cx="360362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WR</a:t>
            </a:r>
          </a:p>
        </p:txBody>
      </p:sp>
      <p:sp>
        <p:nvSpPr>
          <p:cNvPr id="145429" name="Line 21"/>
          <p:cNvSpPr>
            <a:spLocks noChangeShapeType="1"/>
          </p:cNvSpPr>
          <p:nvPr/>
        </p:nvSpPr>
        <p:spPr bwMode="auto">
          <a:xfrm flipH="1">
            <a:off x="3059113" y="3355975"/>
            <a:ext cx="1657350" cy="187166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30" name="Text Box 22"/>
          <p:cNvSpPr txBox="1">
            <a:spLocks noChangeArrowheads="1"/>
          </p:cNvSpPr>
          <p:nvPr/>
        </p:nvSpPr>
        <p:spPr bwMode="auto">
          <a:xfrm>
            <a:off x="3708400" y="4364038"/>
            <a:ext cx="25685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31" name="Text Box 23"/>
          <p:cNvSpPr txBox="1">
            <a:spLocks noChangeArrowheads="1"/>
          </p:cNvSpPr>
          <p:nvPr/>
        </p:nvSpPr>
        <p:spPr bwMode="auto">
          <a:xfrm>
            <a:off x="3492500" y="4624388"/>
            <a:ext cx="31607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received signal, if PC, adjust Ptx </a:t>
            </a:r>
          </a:p>
        </p:txBody>
      </p:sp>
      <p:sp>
        <p:nvSpPr>
          <p:cNvPr id="145432" name="Line 24"/>
          <p:cNvSpPr>
            <a:spLocks noChangeShapeType="1"/>
          </p:cNvSpPr>
          <p:nvPr/>
        </p:nvSpPr>
        <p:spPr bwMode="auto">
          <a:xfrm flipH="1">
            <a:off x="2916238" y="3355975"/>
            <a:ext cx="1800225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33" name="Text Box 25"/>
          <p:cNvSpPr txBox="1">
            <a:spLocks noChangeArrowheads="1"/>
          </p:cNvSpPr>
          <p:nvPr/>
        </p:nvSpPr>
        <p:spPr bwMode="auto">
          <a:xfrm>
            <a:off x="3779838" y="4437063"/>
            <a:ext cx="30829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1) Calculate d, Ptx, GaTx, GaRx, L </a:t>
            </a:r>
          </a:p>
        </p:txBody>
      </p:sp>
      <p:sp>
        <p:nvSpPr>
          <p:cNvPr id="145434" name="Text Box 26"/>
          <p:cNvSpPr txBox="1">
            <a:spLocks noChangeArrowheads="1"/>
          </p:cNvSpPr>
          <p:nvPr/>
        </p:nvSpPr>
        <p:spPr bwMode="auto">
          <a:xfrm>
            <a:off x="3436938" y="3759200"/>
            <a:ext cx="2071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GB" sz="1000">
                <a:latin typeface="Verdana" pitchFamily="34" charset="0"/>
              </a:rPr>
              <a:t>2) Calculate iRSSi </a:t>
            </a:r>
          </a:p>
        </p:txBody>
      </p:sp>
      <p:sp>
        <p:nvSpPr>
          <p:cNvPr id="145435" name="Oval 27"/>
          <p:cNvSpPr>
            <a:spLocks noChangeArrowheads="1"/>
          </p:cNvSpPr>
          <p:nvPr/>
        </p:nvSpPr>
        <p:spPr bwMode="auto">
          <a:xfrm>
            <a:off x="6732588" y="2384425"/>
            <a:ext cx="34925" cy="365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36" name="Oval 28"/>
          <p:cNvSpPr>
            <a:spLocks noChangeArrowheads="1"/>
          </p:cNvSpPr>
          <p:nvPr/>
        </p:nvSpPr>
        <p:spPr bwMode="auto">
          <a:xfrm>
            <a:off x="6732588" y="3573463"/>
            <a:ext cx="34925" cy="3651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37" name="AutoShape 29"/>
          <p:cNvSpPr>
            <a:spLocks noChangeArrowheads="1"/>
          </p:cNvSpPr>
          <p:nvPr/>
        </p:nvSpPr>
        <p:spPr bwMode="auto">
          <a:xfrm>
            <a:off x="4176713" y="3535363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VR</a:t>
            </a:r>
          </a:p>
        </p:txBody>
      </p:sp>
      <p:sp>
        <p:nvSpPr>
          <p:cNvPr id="145438" name="AutoShape 30"/>
          <p:cNvSpPr>
            <a:spLocks noChangeArrowheads="1"/>
          </p:cNvSpPr>
          <p:nvPr/>
        </p:nvSpPr>
        <p:spPr bwMode="auto">
          <a:xfrm>
            <a:off x="5040313" y="3068638"/>
            <a:ext cx="360362" cy="431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WT</a:t>
            </a:r>
          </a:p>
        </p:txBody>
      </p:sp>
      <p:sp>
        <p:nvSpPr>
          <p:cNvPr id="145439" name="Line 31"/>
          <p:cNvSpPr>
            <a:spLocks noChangeShapeType="1"/>
          </p:cNvSpPr>
          <p:nvPr/>
        </p:nvSpPr>
        <p:spPr bwMode="auto">
          <a:xfrm flipH="1">
            <a:off x="4356100" y="3500438"/>
            <a:ext cx="828675" cy="468312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0" name="AutoShape 32"/>
          <p:cNvSpPr>
            <a:spLocks noChangeArrowheads="1"/>
          </p:cNvSpPr>
          <p:nvPr/>
        </p:nvSpPr>
        <p:spPr bwMode="auto">
          <a:xfrm>
            <a:off x="1223963" y="4616450"/>
            <a:ext cx="360362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IT</a:t>
            </a:r>
          </a:p>
        </p:txBody>
      </p:sp>
      <p:sp>
        <p:nvSpPr>
          <p:cNvPr id="145441" name="AutoShape 33"/>
          <p:cNvSpPr>
            <a:spLocks noChangeArrowheads="1"/>
          </p:cNvSpPr>
          <p:nvPr/>
        </p:nvSpPr>
        <p:spPr bwMode="auto">
          <a:xfrm>
            <a:off x="3924300" y="4940300"/>
            <a:ext cx="360363" cy="431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rIns="0" bIns="0" anchor="ctr"/>
          <a:lstStyle/>
          <a:p>
            <a:pPr eaLnBrk="0" hangingPunct="0"/>
            <a:r>
              <a:rPr lang="en-GB" sz="1200">
                <a:latin typeface="Verdana" pitchFamily="34" charset="0"/>
              </a:rPr>
              <a:t>WR</a:t>
            </a:r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>
            <a:off x="1403350" y="5048250"/>
            <a:ext cx="2628900" cy="3238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3" name="Line 35"/>
          <p:cNvSpPr>
            <a:spLocks noChangeShapeType="1"/>
          </p:cNvSpPr>
          <p:nvPr/>
        </p:nvSpPr>
        <p:spPr bwMode="auto">
          <a:xfrm flipV="1">
            <a:off x="1368425" y="3968750"/>
            <a:ext cx="2951163" cy="10795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6804025" y="2168525"/>
            <a:ext cx="34925" cy="365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45" name="Oval 37"/>
          <p:cNvSpPr>
            <a:spLocks noChangeArrowheads="1"/>
          </p:cNvSpPr>
          <p:nvPr/>
        </p:nvSpPr>
        <p:spPr bwMode="auto">
          <a:xfrm>
            <a:off x="6804025" y="3752850"/>
            <a:ext cx="34925" cy="3651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46" name="Rectangle 38"/>
          <p:cNvSpPr>
            <a:spLocks noChangeArrowheads="1"/>
          </p:cNvSpPr>
          <p:nvPr/>
        </p:nvSpPr>
        <p:spPr bwMode="auto">
          <a:xfrm>
            <a:off x="457200" y="484188"/>
            <a:ext cx="74596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da-DK" sz="36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How event generation works*</a:t>
            </a:r>
            <a:endParaRPr lang="en-US" sz="3600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45447" name="Rectangle 39"/>
          <p:cNvSpPr>
            <a:spLocks noChangeArrowheads="1"/>
          </p:cNvSpPr>
          <p:nvPr/>
        </p:nvSpPr>
        <p:spPr bwMode="auto">
          <a:xfrm>
            <a:off x="5795963" y="5638800"/>
            <a:ext cx="2916237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  <a:buClr>
                <a:srgbClr val="FF3300"/>
              </a:buClr>
              <a:buSzPct val="110000"/>
            </a:pPr>
            <a:r>
              <a:rPr lang="en-GB" sz="900" b="1">
                <a:latin typeface="Verdana" pitchFamily="34" charset="0"/>
              </a:rPr>
              <a:t>(*) Except CDMA/OFDMA systems</a:t>
            </a:r>
            <a:endParaRPr lang="en-US" sz="900" b="1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45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45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145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45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9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2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5" dur="500"/>
                                        <p:tgtEl>
                                          <p:spTgt spid="145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8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145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4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7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0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3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4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14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4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nimBg="1"/>
      <p:bldP spid="145411" grpId="1" animBg="1"/>
      <p:bldP spid="145412" grpId="0" animBg="1"/>
      <p:bldP spid="145412" grpId="1" animBg="1"/>
      <p:bldP spid="145413" grpId="0" animBg="1"/>
      <p:bldP spid="145413" grpId="1" animBg="1"/>
      <p:bldP spid="145414" grpId="0"/>
      <p:bldP spid="145414" grpId="1"/>
      <p:bldP spid="145415" grpId="0"/>
      <p:bldP spid="145415" grpId="1"/>
      <p:bldP spid="145427" grpId="0" animBg="1"/>
      <p:bldP spid="145427" grpId="1" animBg="1"/>
      <p:bldP spid="145428" grpId="0" animBg="1"/>
      <p:bldP spid="145428" grpId="1" animBg="1"/>
      <p:bldP spid="145429" grpId="0" animBg="1"/>
      <p:bldP spid="145429" grpId="1" animBg="1"/>
      <p:bldP spid="145430" grpId="0"/>
      <p:bldP spid="145430" grpId="1"/>
      <p:bldP spid="145431" grpId="0"/>
      <p:bldP spid="145431" grpId="1"/>
      <p:bldP spid="145432" grpId="0" animBg="1"/>
      <p:bldP spid="145432" grpId="1" animBg="1"/>
      <p:bldP spid="145433" grpId="0"/>
      <p:bldP spid="145433" grpId="1"/>
      <p:bldP spid="145434" grpId="0"/>
      <p:bldP spid="145434" grpId="1"/>
      <p:bldP spid="145435" grpId="0" animBg="1"/>
      <p:bldP spid="145436" grpId="0" animBg="1"/>
      <p:bldP spid="145437" grpId="0" animBg="1"/>
      <p:bldP spid="145438" grpId="0" animBg="1"/>
      <p:bldP spid="145439" grpId="0" animBg="1"/>
      <p:bldP spid="145440" grpId="0" animBg="1"/>
      <p:bldP spid="145441" grpId="0" animBg="1"/>
      <p:bldP spid="145442" grpId="0" animBg="1"/>
      <p:bldP spid="145443" grpId="0" animBg="1"/>
      <p:bldP spid="145444" grpId="0" animBg="1"/>
      <p:bldP spid="145445" grpId="0" animBg="1"/>
    </p:bldLst>
  </p:timing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688</Words>
  <Application>Microsoft Office PowerPoint</Application>
  <PresentationFormat>On-screen Show (4:3)</PresentationFormat>
  <Paragraphs>157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ECO Presentation Template</vt:lpstr>
      <vt:lpstr>Principle of Monte-Carlo in a SEAMCAT environment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Evaluating probability  of interference</vt:lpstr>
      <vt:lpstr>CDMA results</vt:lpstr>
      <vt:lpstr>OFDMA results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63</cp:revision>
  <dcterms:created xsi:type="dcterms:W3CDTF">2009-11-16T09:45:08Z</dcterms:created>
  <dcterms:modified xsi:type="dcterms:W3CDTF">2012-06-04T14:29:07Z</dcterms:modified>
</cp:coreProperties>
</file>