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59" r:id="rId3"/>
    <p:sldId id="274" r:id="rId4"/>
    <p:sldId id="278" r:id="rId5"/>
    <p:sldId id="279" r:id="rId6"/>
    <p:sldId id="312" r:id="rId7"/>
    <p:sldId id="313" r:id="rId8"/>
    <p:sldId id="286" r:id="rId9"/>
    <p:sldId id="287" r:id="rId10"/>
    <p:sldId id="281" r:id="rId11"/>
    <p:sldId id="314" r:id="rId12"/>
    <p:sldId id="288" r:id="rId13"/>
    <p:sldId id="316" r:id="rId14"/>
    <p:sldId id="275" r:id="rId15"/>
    <p:sldId id="315" r:id="rId16"/>
    <p:sldId id="293" r:id="rId17"/>
    <p:sldId id="290" r:id="rId18"/>
    <p:sldId id="292" r:id="rId19"/>
    <p:sldId id="294" r:id="rId20"/>
    <p:sldId id="295" r:id="rId21"/>
    <p:sldId id="317" r:id="rId22"/>
    <p:sldId id="276" r:id="rId23"/>
    <p:sldId id="296" r:id="rId24"/>
    <p:sldId id="297" r:id="rId25"/>
    <p:sldId id="298" r:id="rId26"/>
    <p:sldId id="277" r:id="rId27"/>
    <p:sldId id="299" r:id="rId28"/>
    <p:sldId id="300" r:id="rId29"/>
    <p:sldId id="301" r:id="rId30"/>
    <p:sldId id="304" r:id="rId31"/>
    <p:sldId id="305" r:id="rId32"/>
    <p:sldId id="306" r:id="rId33"/>
    <p:sldId id="308" r:id="rId34"/>
    <p:sldId id="310" r:id="rId35"/>
    <p:sldId id="311" r:id="rId36"/>
  </p:sldIdLst>
  <p:sldSz cx="9144000" cy="6858000" type="screen4x3"/>
  <p:notesSz cx="6797675" cy="987425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33CC"/>
    <a:srgbClr val="3333FF"/>
    <a:srgbClr val="CCFFCC"/>
    <a:srgbClr val="CCFFFF"/>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533" autoAdjust="0"/>
  </p:normalViewPr>
  <p:slideViewPr>
    <p:cSldViewPr snapToGrid="0" showGuides="1">
      <p:cViewPr>
        <p:scale>
          <a:sx n="100" d="100"/>
          <a:sy n="100" d="100"/>
        </p:scale>
        <p:origin x="-1866"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9F0AD-7E34-43E5-9B8D-8929CA8171BA}" type="doc">
      <dgm:prSet loTypeId="urn:microsoft.com/office/officeart/2008/layout/VerticalCurvedList" loCatId="list" qsTypeId="urn:microsoft.com/office/officeart/2005/8/quickstyle/3d6" qsCatId="3D" csTypeId="urn:microsoft.com/office/officeart/2005/8/colors/accent2_2" csCatId="accent2" phldr="1"/>
      <dgm:spPr/>
      <dgm:t>
        <a:bodyPr/>
        <a:lstStyle/>
        <a:p>
          <a:endParaRPr lang="en-GB"/>
        </a:p>
      </dgm:t>
    </dgm:pt>
    <dgm:pt modelId="{803FE2F6-E2AC-4576-A71F-10BFEA78C81E}">
      <dgm:prSet phldrT="[Text]"/>
      <dgm:spPr/>
      <dgm:t>
        <a:bodyPr/>
        <a:lstStyle/>
        <a:p>
          <a:r>
            <a:rPr lang="da-DK" dirty="0" smtClean="0">
              <a:solidFill>
                <a:srgbClr val="FFFFFF"/>
              </a:solidFill>
            </a:rPr>
            <a:t>dRSS calculation</a:t>
          </a:r>
          <a:endParaRPr lang="en-GB" dirty="0">
            <a:solidFill>
              <a:srgbClr val="FFFFFF"/>
            </a:solidFill>
          </a:endParaRPr>
        </a:p>
      </dgm:t>
    </dgm:pt>
    <dgm:pt modelId="{B0C88CD9-39C1-4637-A282-87D43C6A1AE1}" type="parTrans" cxnId="{3C7F40A7-9BD6-4DBD-80EA-E1612676559A}">
      <dgm:prSet/>
      <dgm:spPr/>
      <dgm:t>
        <a:bodyPr/>
        <a:lstStyle/>
        <a:p>
          <a:endParaRPr lang="en-GB"/>
        </a:p>
      </dgm:t>
    </dgm:pt>
    <dgm:pt modelId="{5D09C5B2-B334-4AC0-8AF2-5BD15E62E53D}" type="sibTrans" cxnId="{3C7F40A7-9BD6-4DBD-80EA-E1612676559A}">
      <dgm:prSet/>
      <dgm:spPr/>
      <dgm:t>
        <a:bodyPr/>
        <a:lstStyle/>
        <a:p>
          <a:endParaRPr lang="en-GB"/>
        </a:p>
      </dgm:t>
    </dgm:pt>
    <dgm:pt modelId="{B6D55C2C-0E88-480A-A33B-E7C8A0C1168D}">
      <dgm:prSet phldrT="[Text]"/>
      <dgm:spPr/>
      <dgm:t>
        <a:bodyPr/>
        <a:lstStyle/>
        <a:p>
          <a:r>
            <a:rPr lang="da-DK" dirty="0" smtClean="0">
              <a:solidFill>
                <a:srgbClr val="FFFFFF"/>
              </a:solidFill>
            </a:rPr>
            <a:t>Probability of interference</a:t>
          </a:r>
          <a:endParaRPr lang="en-GB" dirty="0">
            <a:solidFill>
              <a:srgbClr val="FFFFFF"/>
            </a:solidFill>
          </a:endParaRPr>
        </a:p>
      </dgm:t>
    </dgm:pt>
    <dgm:pt modelId="{A3BA1D77-2C0E-4E2E-99A2-DF02831C9EFA}" type="parTrans" cxnId="{045ABB8B-E9CA-48E0-A774-FE01A5C7C56C}">
      <dgm:prSet/>
      <dgm:spPr/>
      <dgm:t>
        <a:bodyPr/>
        <a:lstStyle/>
        <a:p>
          <a:endParaRPr lang="en-GB"/>
        </a:p>
      </dgm:t>
    </dgm:pt>
    <dgm:pt modelId="{A5998E76-EF6E-4C6F-98BC-5A392CE33477}" type="sibTrans" cxnId="{045ABB8B-E9CA-48E0-A774-FE01A5C7C56C}">
      <dgm:prSet/>
      <dgm:spPr/>
      <dgm:t>
        <a:bodyPr/>
        <a:lstStyle/>
        <a:p>
          <a:endParaRPr lang="en-GB"/>
        </a:p>
      </dgm:t>
    </dgm:pt>
    <dgm:pt modelId="{46391D3B-9198-4462-AEE7-D7D6E8275974}">
      <dgm:prSet phldrT="[Text]"/>
      <dgm:spPr/>
      <dgm:t>
        <a:bodyPr/>
        <a:lstStyle/>
        <a:p>
          <a:r>
            <a:rPr lang="da-DK" dirty="0" smtClean="0">
              <a:solidFill>
                <a:srgbClr val="FFFFFF"/>
              </a:solidFill>
            </a:rPr>
            <a:t>Interference contribution</a:t>
          </a:r>
          <a:endParaRPr lang="en-GB" dirty="0">
            <a:solidFill>
              <a:srgbClr val="FFFFFF"/>
            </a:solidFill>
          </a:endParaRPr>
        </a:p>
      </dgm:t>
    </dgm:pt>
    <dgm:pt modelId="{1E5E6E80-4AF7-4D29-8DEE-BE7126642961}" type="parTrans" cxnId="{6A313577-DC36-4D8D-ABCB-D78FEB6DADB6}">
      <dgm:prSet/>
      <dgm:spPr/>
      <dgm:t>
        <a:bodyPr/>
        <a:lstStyle/>
        <a:p>
          <a:endParaRPr lang="en-GB"/>
        </a:p>
      </dgm:t>
    </dgm:pt>
    <dgm:pt modelId="{FDDC13D0-D2B4-4205-9465-E3A34F094C0B}" type="sibTrans" cxnId="{6A313577-DC36-4D8D-ABCB-D78FEB6DADB6}">
      <dgm:prSet/>
      <dgm:spPr/>
      <dgm:t>
        <a:bodyPr/>
        <a:lstStyle/>
        <a:p>
          <a:endParaRPr lang="en-GB"/>
        </a:p>
      </dgm:t>
    </dgm:pt>
    <dgm:pt modelId="{994CBBE2-D8E7-475D-BE79-E0F6BF559FD6}">
      <dgm:prSet phldrT="[Text]"/>
      <dgm:spPr/>
      <dgm:t>
        <a:bodyPr/>
        <a:lstStyle/>
        <a:p>
          <a:r>
            <a:rPr lang="da-DK" dirty="0" smtClean="0">
              <a:solidFill>
                <a:srgbClr val="FFFFFF"/>
              </a:solidFill>
            </a:rPr>
            <a:t>Exercise #6 – Coverage radius</a:t>
          </a:r>
          <a:endParaRPr lang="en-GB" dirty="0">
            <a:solidFill>
              <a:srgbClr val="FFFFFF"/>
            </a:solidFill>
          </a:endParaRPr>
        </a:p>
      </dgm:t>
    </dgm:pt>
    <dgm:pt modelId="{E7667A22-E887-4AD8-A5E8-D3D57CA8EDA8}" type="parTrans" cxnId="{3AEE5DD0-0303-4601-8666-A4CFD10C80AB}">
      <dgm:prSet/>
      <dgm:spPr/>
      <dgm:t>
        <a:bodyPr/>
        <a:lstStyle/>
        <a:p>
          <a:endParaRPr lang="en-GB"/>
        </a:p>
      </dgm:t>
    </dgm:pt>
    <dgm:pt modelId="{D3761850-DD52-4512-A8DF-613343C1A1A9}" type="sibTrans" cxnId="{3AEE5DD0-0303-4601-8666-A4CFD10C80AB}">
      <dgm:prSet/>
      <dgm:spPr/>
      <dgm:t>
        <a:bodyPr/>
        <a:lstStyle/>
        <a:p>
          <a:endParaRPr lang="en-GB"/>
        </a:p>
      </dgm:t>
    </dgm:pt>
    <dgm:pt modelId="{961DE9FF-78B9-4D02-846E-177B43BD710E}">
      <dgm:prSet phldrT="[Text]"/>
      <dgm:spPr/>
      <dgm:t>
        <a:bodyPr/>
        <a:lstStyle/>
        <a:p>
          <a:r>
            <a:rPr lang="da-DK" dirty="0" smtClean="0">
              <a:solidFill>
                <a:srgbClr val="FFFFFF"/>
              </a:solidFill>
            </a:rPr>
            <a:t>iRSS calculation</a:t>
          </a:r>
          <a:endParaRPr lang="en-GB" dirty="0">
            <a:solidFill>
              <a:srgbClr val="FFFFFF"/>
            </a:solidFill>
          </a:endParaRPr>
        </a:p>
      </dgm:t>
    </dgm:pt>
    <dgm:pt modelId="{C4E6965B-E0C9-4823-91AA-2401588FDC73}" type="parTrans" cxnId="{AAA6468D-AC6C-40B7-B768-DFE5BA1156FD}">
      <dgm:prSet/>
      <dgm:spPr/>
      <dgm:t>
        <a:bodyPr/>
        <a:lstStyle/>
        <a:p>
          <a:endParaRPr lang="en-GB"/>
        </a:p>
      </dgm:t>
    </dgm:pt>
    <dgm:pt modelId="{B105BF97-8962-4AB4-BD18-82E52A2ECF31}" type="sibTrans" cxnId="{AAA6468D-AC6C-40B7-B768-DFE5BA1156FD}">
      <dgm:prSet/>
      <dgm:spPr/>
      <dgm:t>
        <a:bodyPr/>
        <a:lstStyle/>
        <a:p>
          <a:endParaRPr lang="en-GB"/>
        </a:p>
      </dgm:t>
    </dgm:pt>
    <dgm:pt modelId="{BD8B0F32-B63D-4306-ABB0-A3F1C7B3B243}">
      <dgm:prSet phldrT="[Text]"/>
      <dgm:spPr/>
      <dgm:t>
        <a:bodyPr/>
        <a:lstStyle/>
        <a:p>
          <a:r>
            <a:rPr lang="da-DK" dirty="0" smtClean="0">
              <a:solidFill>
                <a:srgbClr val="FFFFFF"/>
              </a:solidFill>
            </a:rPr>
            <a:t>Exercise #7 – Simulation Radius</a:t>
          </a:r>
          <a:endParaRPr lang="en-GB" dirty="0">
            <a:solidFill>
              <a:srgbClr val="FFFFFF"/>
            </a:solidFill>
          </a:endParaRPr>
        </a:p>
      </dgm:t>
    </dgm:pt>
    <dgm:pt modelId="{D4CD2115-693B-41AB-B6D3-8D0129D0A99C}" type="parTrans" cxnId="{62116EE8-A996-44EE-985E-E69989C5663E}">
      <dgm:prSet/>
      <dgm:spPr/>
      <dgm:t>
        <a:bodyPr/>
        <a:lstStyle/>
        <a:p>
          <a:endParaRPr lang="en-GB"/>
        </a:p>
      </dgm:t>
    </dgm:pt>
    <dgm:pt modelId="{69AEF497-3FFF-42BF-BC18-C5DAC0B5FF9A}" type="sibTrans" cxnId="{62116EE8-A996-44EE-985E-E69989C5663E}">
      <dgm:prSet/>
      <dgm:spPr/>
      <dgm:t>
        <a:bodyPr/>
        <a:lstStyle/>
        <a:p>
          <a:endParaRPr lang="en-GB"/>
        </a:p>
      </dgm:t>
    </dgm:pt>
    <dgm:pt modelId="{4C85FF1E-D17B-4B8B-A735-63BEEB375C66}">
      <dgm:prSet phldrT="[Text]"/>
      <dgm:spPr/>
      <dgm:t>
        <a:bodyPr/>
        <a:lstStyle/>
        <a:p>
          <a:endParaRPr lang="en-GB" dirty="0">
            <a:solidFill>
              <a:srgbClr val="FFFFFF"/>
            </a:solidFill>
          </a:endParaRPr>
        </a:p>
      </dgm:t>
    </dgm:pt>
    <dgm:pt modelId="{1678EB90-CF8E-408F-89D9-0A5016C8784D}" type="parTrans" cxnId="{A735FB89-DDD9-4B5D-900C-69111223495A}">
      <dgm:prSet/>
      <dgm:spPr/>
      <dgm:t>
        <a:bodyPr/>
        <a:lstStyle/>
        <a:p>
          <a:endParaRPr lang="en-GB"/>
        </a:p>
      </dgm:t>
    </dgm:pt>
    <dgm:pt modelId="{DC1B9559-BDF2-416C-808D-426E559E63E9}" type="sibTrans" cxnId="{A735FB89-DDD9-4B5D-900C-69111223495A}">
      <dgm:prSet/>
      <dgm:spPr/>
      <dgm:t>
        <a:bodyPr/>
        <a:lstStyle/>
        <a:p>
          <a:endParaRPr lang="en-GB"/>
        </a:p>
      </dgm:t>
    </dgm:pt>
    <dgm:pt modelId="{B96EA0BA-7B84-45D8-8B50-51299BAB5927}">
      <dgm:prSet phldrT="[Text]"/>
      <dgm:spPr/>
      <dgm:t>
        <a:bodyPr/>
        <a:lstStyle/>
        <a:p>
          <a:r>
            <a:rPr lang="da-DK" smtClean="0">
              <a:solidFill>
                <a:srgbClr val="FFFFFF"/>
              </a:solidFill>
            </a:rPr>
            <a:t>Exercise </a:t>
          </a:r>
          <a:r>
            <a:rPr lang="da-DK" dirty="0" smtClean="0">
              <a:solidFill>
                <a:srgbClr val="FFFFFF"/>
              </a:solidFill>
            </a:rPr>
            <a:t>#8</a:t>
          </a:r>
          <a:endParaRPr lang="en-GB" dirty="0">
            <a:solidFill>
              <a:srgbClr val="FFFFFF"/>
            </a:solidFill>
          </a:endParaRPr>
        </a:p>
      </dgm:t>
    </dgm:pt>
    <dgm:pt modelId="{E3916494-2F80-4385-930F-9A97C825440B}" type="parTrans" cxnId="{B85E751B-90D4-4A93-8AEA-A9148873F316}">
      <dgm:prSet/>
      <dgm:spPr/>
      <dgm:t>
        <a:bodyPr/>
        <a:lstStyle/>
        <a:p>
          <a:endParaRPr lang="en-GB"/>
        </a:p>
      </dgm:t>
    </dgm:pt>
    <dgm:pt modelId="{6D494BC7-092D-44B9-A4AA-85912CB6B942}" type="sibTrans" cxnId="{B85E751B-90D4-4A93-8AEA-A9148873F316}">
      <dgm:prSet/>
      <dgm:spPr/>
      <dgm:t>
        <a:bodyPr/>
        <a:lstStyle/>
        <a:p>
          <a:endParaRPr lang="en-GB"/>
        </a:p>
      </dgm:t>
    </dgm:pt>
    <dgm:pt modelId="{2D407713-5F0F-4A32-82CD-E4E9D852B59D}" type="pres">
      <dgm:prSet presAssocID="{9989F0AD-7E34-43E5-9B8D-8929CA8171BA}" presName="Name0" presStyleCnt="0">
        <dgm:presLayoutVars>
          <dgm:chMax val="7"/>
          <dgm:chPref val="7"/>
          <dgm:dir/>
        </dgm:presLayoutVars>
      </dgm:prSet>
      <dgm:spPr/>
      <dgm:t>
        <a:bodyPr/>
        <a:lstStyle/>
        <a:p>
          <a:endParaRPr lang="en-GB"/>
        </a:p>
      </dgm:t>
    </dgm:pt>
    <dgm:pt modelId="{F2E2C7D7-EE3A-44A2-9F8E-2386E19E933F}" type="pres">
      <dgm:prSet presAssocID="{9989F0AD-7E34-43E5-9B8D-8929CA8171BA}" presName="Name1" presStyleCnt="0"/>
      <dgm:spPr/>
    </dgm:pt>
    <dgm:pt modelId="{B0E9A388-86D8-40DD-ACF2-444698672024}" type="pres">
      <dgm:prSet presAssocID="{9989F0AD-7E34-43E5-9B8D-8929CA8171BA}" presName="cycle" presStyleCnt="0"/>
      <dgm:spPr/>
    </dgm:pt>
    <dgm:pt modelId="{01A8FD31-26DD-4298-9247-239514808DA0}" type="pres">
      <dgm:prSet presAssocID="{9989F0AD-7E34-43E5-9B8D-8929CA8171BA}" presName="srcNode" presStyleLbl="node1" presStyleIdx="0" presStyleCnt="7"/>
      <dgm:spPr/>
    </dgm:pt>
    <dgm:pt modelId="{0A8B37C6-498C-4208-BF8E-6AC2EB4F4BCB}" type="pres">
      <dgm:prSet presAssocID="{9989F0AD-7E34-43E5-9B8D-8929CA8171BA}" presName="conn" presStyleLbl="parChTrans1D2" presStyleIdx="0" presStyleCnt="1"/>
      <dgm:spPr/>
      <dgm:t>
        <a:bodyPr/>
        <a:lstStyle/>
        <a:p>
          <a:endParaRPr lang="en-GB"/>
        </a:p>
      </dgm:t>
    </dgm:pt>
    <dgm:pt modelId="{B3E74355-5E18-4EE0-87D4-F4410FF53739}" type="pres">
      <dgm:prSet presAssocID="{9989F0AD-7E34-43E5-9B8D-8929CA8171BA}" presName="extraNode" presStyleLbl="node1" presStyleIdx="0" presStyleCnt="7"/>
      <dgm:spPr/>
    </dgm:pt>
    <dgm:pt modelId="{EB343CFF-B486-40AF-81CE-F367846CE573}" type="pres">
      <dgm:prSet presAssocID="{9989F0AD-7E34-43E5-9B8D-8929CA8171BA}" presName="dstNode" presStyleLbl="node1" presStyleIdx="0" presStyleCnt="7"/>
      <dgm:spPr/>
    </dgm:pt>
    <dgm:pt modelId="{3AEA8BA4-9A45-4A1C-9B26-CDF594671F66}" type="pres">
      <dgm:prSet presAssocID="{803FE2F6-E2AC-4576-A71F-10BFEA78C81E}" presName="text_1" presStyleLbl="node1" presStyleIdx="0" presStyleCnt="7">
        <dgm:presLayoutVars>
          <dgm:bulletEnabled val="1"/>
        </dgm:presLayoutVars>
      </dgm:prSet>
      <dgm:spPr/>
      <dgm:t>
        <a:bodyPr/>
        <a:lstStyle/>
        <a:p>
          <a:endParaRPr lang="en-GB"/>
        </a:p>
      </dgm:t>
    </dgm:pt>
    <dgm:pt modelId="{FFB9CD2E-7B53-40CD-82C6-E96EFE56A009}" type="pres">
      <dgm:prSet presAssocID="{803FE2F6-E2AC-4576-A71F-10BFEA78C81E}" presName="accent_1" presStyleCnt="0"/>
      <dgm:spPr/>
    </dgm:pt>
    <dgm:pt modelId="{5A6EDB9A-47F8-4BC2-A6BF-C15D761462AC}" type="pres">
      <dgm:prSet presAssocID="{803FE2F6-E2AC-4576-A71F-10BFEA78C81E}" presName="accentRepeatNode" presStyleLbl="solidFgAcc1" presStyleIdx="0" presStyleCnt="7"/>
      <dgm:spPr/>
    </dgm:pt>
    <dgm:pt modelId="{3F2465A6-BF87-47EA-89DE-0B68954618E2}" type="pres">
      <dgm:prSet presAssocID="{994CBBE2-D8E7-475D-BE79-E0F6BF559FD6}" presName="text_2" presStyleLbl="node1" presStyleIdx="1" presStyleCnt="7">
        <dgm:presLayoutVars>
          <dgm:bulletEnabled val="1"/>
        </dgm:presLayoutVars>
      </dgm:prSet>
      <dgm:spPr/>
      <dgm:t>
        <a:bodyPr/>
        <a:lstStyle/>
        <a:p>
          <a:endParaRPr lang="en-GB"/>
        </a:p>
      </dgm:t>
    </dgm:pt>
    <dgm:pt modelId="{F99D09A6-3062-4B93-8557-4C2560F79625}" type="pres">
      <dgm:prSet presAssocID="{994CBBE2-D8E7-475D-BE79-E0F6BF559FD6}" presName="accent_2" presStyleCnt="0"/>
      <dgm:spPr/>
    </dgm:pt>
    <dgm:pt modelId="{F0F52182-198B-4641-AB9E-5F96B9CA4991}" type="pres">
      <dgm:prSet presAssocID="{994CBBE2-D8E7-475D-BE79-E0F6BF559FD6}" presName="accentRepeatNode" presStyleLbl="solidFgAcc1" presStyleIdx="1" presStyleCnt="7"/>
      <dgm:spPr/>
    </dgm:pt>
    <dgm:pt modelId="{EE9FAD80-1A4A-4F4A-B04A-AD7FCC3A8EA8}" type="pres">
      <dgm:prSet presAssocID="{961DE9FF-78B9-4D02-846E-177B43BD710E}" presName="text_3" presStyleLbl="node1" presStyleIdx="2" presStyleCnt="7">
        <dgm:presLayoutVars>
          <dgm:bulletEnabled val="1"/>
        </dgm:presLayoutVars>
      </dgm:prSet>
      <dgm:spPr/>
      <dgm:t>
        <a:bodyPr/>
        <a:lstStyle/>
        <a:p>
          <a:endParaRPr lang="en-GB"/>
        </a:p>
      </dgm:t>
    </dgm:pt>
    <dgm:pt modelId="{667110EA-37D4-476B-819B-B238A866B988}" type="pres">
      <dgm:prSet presAssocID="{961DE9FF-78B9-4D02-846E-177B43BD710E}" presName="accent_3" presStyleCnt="0"/>
      <dgm:spPr/>
    </dgm:pt>
    <dgm:pt modelId="{A0F52F80-A284-4C89-8611-3CAB5EFDE214}" type="pres">
      <dgm:prSet presAssocID="{961DE9FF-78B9-4D02-846E-177B43BD710E}" presName="accentRepeatNode" presStyleLbl="solidFgAcc1" presStyleIdx="2" presStyleCnt="7"/>
      <dgm:spPr/>
    </dgm:pt>
    <dgm:pt modelId="{8EADE81A-D041-41EE-8A09-540BA78B55DD}" type="pres">
      <dgm:prSet presAssocID="{BD8B0F32-B63D-4306-ABB0-A3F1C7B3B243}" presName="text_4" presStyleLbl="node1" presStyleIdx="3" presStyleCnt="7">
        <dgm:presLayoutVars>
          <dgm:bulletEnabled val="1"/>
        </dgm:presLayoutVars>
      </dgm:prSet>
      <dgm:spPr/>
      <dgm:t>
        <a:bodyPr/>
        <a:lstStyle/>
        <a:p>
          <a:endParaRPr lang="en-GB"/>
        </a:p>
      </dgm:t>
    </dgm:pt>
    <dgm:pt modelId="{6D0E8616-C7D2-4E56-B254-65FD3BA696B3}" type="pres">
      <dgm:prSet presAssocID="{BD8B0F32-B63D-4306-ABB0-A3F1C7B3B243}" presName="accent_4" presStyleCnt="0"/>
      <dgm:spPr/>
    </dgm:pt>
    <dgm:pt modelId="{6E81D585-3606-4C97-B3AF-53459433C1DB}" type="pres">
      <dgm:prSet presAssocID="{BD8B0F32-B63D-4306-ABB0-A3F1C7B3B243}" presName="accentRepeatNode" presStyleLbl="solidFgAcc1" presStyleIdx="3" presStyleCnt="7"/>
      <dgm:spPr/>
    </dgm:pt>
    <dgm:pt modelId="{CE9D61E5-64C6-46D5-A418-3B6822BD7B89}" type="pres">
      <dgm:prSet presAssocID="{B6D55C2C-0E88-480A-A33B-E7C8A0C1168D}" presName="text_5" presStyleLbl="node1" presStyleIdx="4" presStyleCnt="7">
        <dgm:presLayoutVars>
          <dgm:bulletEnabled val="1"/>
        </dgm:presLayoutVars>
      </dgm:prSet>
      <dgm:spPr/>
      <dgm:t>
        <a:bodyPr/>
        <a:lstStyle/>
        <a:p>
          <a:endParaRPr lang="en-GB"/>
        </a:p>
      </dgm:t>
    </dgm:pt>
    <dgm:pt modelId="{6886E6BB-4D29-43FE-9996-8E1276DE6684}" type="pres">
      <dgm:prSet presAssocID="{B6D55C2C-0E88-480A-A33B-E7C8A0C1168D}" presName="accent_5" presStyleCnt="0"/>
      <dgm:spPr/>
    </dgm:pt>
    <dgm:pt modelId="{FEF78840-9499-49CB-92EA-B3DBFA98226A}" type="pres">
      <dgm:prSet presAssocID="{B6D55C2C-0E88-480A-A33B-E7C8A0C1168D}" presName="accentRepeatNode" presStyleLbl="solidFgAcc1" presStyleIdx="4" presStyleCnt="7"/>
      <dgm:spPr/>
    </dgm:pt>
    <dgm:pt modelId="{A9EC5ADE-FCF5-473B-8D07-97B10B60FD32}" type="pres">
      <dgm:prSet presAssocID="{46391D3B-9198-4462-AEE7-D7D6E8275974}" presName="text_6" presStyleLbl="node1" presStyleIdx="5" presStyleCnt="7">
        <dgm:presLayoutVars>
          <dgm:bulletEnabled val="1"/>
        </dgm:presLayoutVars>
      </dgm:prSet>
      <dgm:spPr/>
      <dgm:t>
        <a:bodyPr/>
        <a:lstStyle/>
        <a:p>
          <a:endParaRPr lang="en-GB"/>
        </a:p>
      </dgm:t>
    </dgm:pt>
    <dgm:pt modelId="{4F7B6DE3-596C-4EB6-A6C1-F40E5EB8B377}" type="pres">
      <dgm:prSet presAssocID="{46391D3B-9198-4462-AEE7-D7D6E8275974}" presName="accent_6" presStyleCnt="0"/>
      <dgm:spPr/>
    </dgm:pt>
    <dgm:pt modelId="{F9BCA95D-0813-4427-A0DB-AD57507EB5E0}" type="pres">
      <dgm:prSet presAssocID="{46391D3B-9198-4462-AEE7-D7D6E8275974}" presName="accentRepeatNode" presStyleLbl="solidFgAcc1" presStyleIdx="5" presStyleCnt="7"/>
      <dgm:spPr/>
    </dgm:pt>
    <dgm:pt modelId="{DAD10C5B-055E-4F72-94C4-104403007B09}" type="pres">
      <dgm:prSet presAssocID="{B96EA0BA-7B84-45D8-8B50-51299BAB5927}" presName="text_7" presStyleLbl="node1" presStyleIdx="6" presStyleCnt="7">
        <dgm:presLayoutVars>
          <dgm:bulletEnabled val="1"/>
        </dgm:presLayoutVars>
      </dgm:prSet>
      <dgm:spPr/>
      <dgm:t>
        <a:bodyPr/>
        <a:lstStyle/>
        <a:p>
          <a:endParaRPr lang="en-GB"/>
        </a:p>
      </dgm:t>
    </dgm:pt>
    <dgm:pt modelId="{5FF41F40-0830-4CC1-BAD4-428949F1FF48}" type="pres">
      <dgm:prSet presAssocID="{B96EA0BA-7B84-45D8-8B50-51299BAB5927}" presName="accent_7" presStyleCnt="0"/>
      <dgm:spPr/>
    </dgm:pt>
    <dgm:pt modelId="{E0A2C54E-F0B6-44CE-BBC5-0717E0151E02}" type="pres">
      <dgm:prSet presAssocID="{B96EA0BA-7B84-45D8-8B50-51299BAB5927}" presName="accentRepeatNode" presStyleLbl="solidFgAcc1" presStyleIdx="6" presStyleCnt="7"/>
      <dgm:spPr/>
    </dgm:pt>
  </dgm:ptLst>
  <dgm:cxnLst>
    <dgm:cxn modelId="{AAA6468D-AC6C-40B7-B768-DFE5BA1156FD}" srcId="{9989F0AD-7E34-43E5-9B8D-8929CA8171BA}" destId="{961DE9FF-78B9-4D02-846E-177B43BD710E}" srcOrd="2" destOrd="0" parTransId="{C4E6965B-E0C9-4823-91AA-2401588FDC73}" sibTransId="{B105BF97-8962-4AB4-BD18-82E52A2ECF31}"/>
    <dgm:cxn modelId="{FA7DC8AE-28C7-45A4-B2F5-5D232351D04F}" type="presOf" srcId="{994CBBE2-D8E7-475D-BE79-E0F6BF559FD6}" destId="{3F2465A6-BF87-47EA-89DE-0B68954618E2}" srcOrd="0" destOrd="0" presId="urn:microsoft.com/office/officeart/2008/layout/VerticalCurvedList"/>
    <dgm:cxn modelId="{3C7F40A7-9BD6-4DBD-80EA-E1612676559A}" srcId="{9989F0AD-7E34-43E5-9B8D-8929CA8171BA}" destId="{803FE2F6-E2AC-4576-A71F-10BFEA78C81E}" srcOrd="0" destOrd="0" parTransId="{B0C88CD9-39C1-4637-A282-87D43C6A1AE1}" sibTransId="{5D09C5B2-B334-4AC0-8AF2-5BD15E62E53D}"/>
    <dgm:cxn modelId="{3AEE5DD0-0303-4601-8666-A4CFD10C80AB}" srcId="{9989F0AD-7E34-43E5-9B8D-8929CA8171BA}" destId="{994CBBE2-D8E7-475D-BE79-E0F6BF559FD6}" srcOrd="1" destOrd="0" parTransId="{E7667A22-E887-4AD8-A5E8-D3D57CA8EDA8}" sibTransId="{D3761850-DD52-4512-A8DF-613343C1A1A9}"/>
    <dgm:cxn modelId="{045ABB8B-E9CA-48E0-A774-FE01A5C7C56C}" srcId="{9989F0AD-7E34-43E5-9B8D-8929CA8171BA}" destId="{B6D55C2C-0E88-480A-A33B-E7C8A0C1168D}" srcOrd="4" destOrd="0" parTransId="{A3BA1D77-2C0E-4E2E-99A2-DF02831C9EFA}" sibTransId="{A5998E76-EF6E-4C6F-98BC-5A392CE33477}"/>
    <dgm:cxn modelId="{7DB1611D-1845-4F4A-AEC1-99A27234CA96}" type="presOf" srcId="{961DE9FF-78B9-4D02-846E-177B43BD710E}" destId="{EE9FAD80-1A4A-4F4A-B04A-AD7FCC3A8EA8}" srcOrd="0" destOrd="0" presId="urn:microsoft.com/office/officeart/2008/layout/VerticalCurvedList"/>
    <dgm:cxn modelId="{6A313577-DC36-4D8D-ABCB-D78FEB6DADB6}" srcId="{9989F0AD-7E34-43E5-9B8D-8929CA8171BA}" destId="{46391D3B-9198-4462-AEE7-D7D6E8275974}" srcOrd="5" destOrd="0" parTransId="{1E5E6E80-4AF7-4D29-8DEE-BE7126642961}" sibTransId="{FDDC13D0-D2B4-4205-9465-E3A34F094C0B}"/>
    <dgm:cxn modelId="{B85E751B-90D4-4A93-8AEA-A9148873F316}" srcId="{9989F0AD-7E34-43E5-9B8D-8929CA8171BA}" destId="{B96EA0BA-7B84-45D8-8B50-51299BAB5927}" srcOrd="6" destOrd="0" parTransId="{E3916494-2F80-4385-930F-9A97C825440B}" sibTransId="{6D494BC7-092D-44B9-A4AA-85912CB6B942}"/>
    <dgm:cxn modelId="{D8445D7F-BD68-4726-BBA5-98BC1F9BD8EC}" type="presOf" srcId="{BD8B0F32-B63D-4306-ABB0-A3F1C7B3B243}" destId="{8EADE81A-D041-41EE-8A09-540BA78B55DD}" srcOrd="0" destOrd="0" presId="urn:microsoft.com/office/officeart/2008/layout/VerticalCurvedList"/>
    <dgm:cxn modelId="{5DF4F5F2-BBCC-4D71-A25A-58AE2EFDD7E6}" type="presOf" srcId="{B6D55C2C-0E88-480A-A33B-E7C8A0C1168D}" destId="{CE9D61E5-64C6-46D5-A418-3B6822BD7B89}" srcOrd="0" destOrd="0" presId="urn:microsoft.com/office/officeart/2008/layout/VerticalCurvedList"/>
    <dgm:cxn modelId="{7E2FCD8F-D25E-4889-B160-4B2CE78A0139}" type="presOf" srcId="{9989F0AD-7E34-43E5-9B8D-8929CA8171BA}" destId="{2D407713-5F0F-4A32-82CD-E4E9D852B59D}" srcOrd="0" destOrd="0" presId="urn:microsoft.com/office/officeart/2008/layout/VerticalCurvedList"/>
    <dgm:cxn modelId="{8898AB56-23B6-4B1A-8E4E-817C9E8C15AE}" type="presOf" srcId="{803FE2F6-E2AC-4576-A71F-10BFEA78C81E}" destId="{3AEA8BA4-9A45-4A1C-9B26-CDF594671F66}" srcOrd="0" destOrd="0" presId="urn:microsoft.com/office/officeart/2008/layout/VerticalCurvedList"/>
    <dgm:cxn modelId="{A735FB89-DDD9-4B5D-900C-69111223495A}" srcId="{9989F0AD-7E34-43E5-9B8D-8929CA8171BA}" destId="{4C85FF1E-D17B-4B8B-A735-63BEEB375C66}" srcOrd="7" destOrd="0" parTransId="{1678EB90-CF8E-408F-89D9-0A5016C8784D}" sibTransId="{DC1B9559-BDF2-416C-808D-426E559E63E9}"/>
    <dgm:cxn modelId="{62116EE8-A996-44EE-985E-E69989C5663E}" srcId="{9989F0AD-7E34-43E5-9B8D-8929CA8171BA}" destId="{BD8B0F32-B63D-4306-ABB0-A3F1C7B3B243}" srcOrd="3" destOrd="0" parTransId="{D4CD2115-693B-41AB-B6D3-8D0129D0A99C}" sibTransId="{69AEF497-3FFF-42BF-BC18-C5DAC0B5FF9A}"/>
    <dgm:cxn modelId="{13E53BC2-90E6-41B9-B476-4EAEC8DE1752}" type="presOf" srcId="{46391D3B-9198-4462-AEE7-D7D6E8275974}" destId="{A9EC5ADE-FCF5-473B-8D07-97B10B60FD32}" srcOrd="0" destOrd="0" presId="urn:microsoft.com/office/officeart/2008/layout/VerticalCurvedList"/>
    <dgm:cxn modelId="{4FAB07DD-634E-4525-BFB4-ADCF86196FF3}" type="presOf" srcId="{B96EA0BA-7B84-45D8-8B50-51299BAB5927}" destId="{DAD10C5B-055E-4F72-94C4-104403007B09}" srcOrd="0" destOrd="0" presId="urn:microsoft.com/office/officeart/2008/layout/VerticalCurvedList"/>
    <dgm:cxn modelId="{D9F61828-4709-4B66-8651-5F573E1EEA93}" type="presOf" srcId="{5D09C5B2-B334-4AC0-8AF2-5BD15E62E53D}" destId="{0A8B37C6-498C-4208-BF8E-6AC2EB4F4BCB}" srcOrd="0" destOrd="0" presId="urn:microsoft.com/office/officeart/2008/layout/VerticalCurvedList"/>
    <dgm:cxn modelId="{85F25D0F-664D-4BC5-9F68-BA8FBF402CF7}" type="presParOf" srcId="{2D407713-5F0F-4A32-82CD-E4E9D852B59D}" destId="{F2E2C7D7-EE3A-44A2-9F8E-2386E19E933F}" srcOrd="0" destOrd="0" presId="urn:microsoft.com/office/officeart/2008/layout/VerticalCurvedList"/>
    <dgm:cxn modelId="{E2CE368B-AF37-4A68-9607-2B137E68E362}" type="presParOf" srcId="{F2E2C7D7-EE3A-44A2-9F8E-2386E19E933F}" destId="{B0E9A388-86D8-40DD-ACF2-444698672024}" srcOrd="0" destOrd="0" presId="urn:microsoft.com/office/officeart/2008/layout/VerticalCurvedList"/>
    <dgm:cxn modelId="{3EF79A36-D247-4A39-9851-63B0F4A936EC}" type="presParOf" srcId="{B0E9A388-86D8-40DD-ACF2-444698672024}" destId="{01A8FD31-26DD-4298-9247-239514808DA0}" srcOrd="0" destOrd="0" presId="urn:microsoft.com/office/officeart/2008/layout/VerticalCurvedList"/>
    <dgm:cxn modelId="{AEA173CB-EF5B-4418-900B-E0EED9BFA59A}" type="presParOf" srcId="{B0E9A388-86D8-40DD-ACF2-444698672024}" destId="{0A8B37C6-498C-4208-BF8E-6AC2EB4F4BCB}" srcOrd="1" destOrd="0" presId="urn:microsoft.com/office/officeart/2008/layout/VerticalCurvedList"/>
    <dgm:cxn modelId="{0FA120DE-6A9F-4491-A0BB-AA56AC00C7E2}" type="presParOf" srcId="{B0E9A388-86D8-40DD-ACF2-444698672024}" destId="{B3E74355-5E18-4EE0-87D4-F4410FF53739}" srcOrd="2" destOrd="0" presId="urn:microsoft.com/office/officeart/2008/layout/VerticalCurvedList"/>
    <dgm:cxn modelId="{AC9BA771-FE81-4BDB-ABD7-8C6B8ACDA299}" type="presParOf" srcId="{B0E9A388-86D8-40DD-ACF2-444698672024}" destId="{EB343CFF-B486-40AF-81CE-F367846CE573}" srcOrd="3" destOrd="0" presId="urn:microsoft.com/office/officeart/2008/layout/VerticalCurvedList"/>
    <dgm:cxn modelId="{810BEA59-3606-488A-8011-DDB39E78704C}" type="presParOf" srcId="{F2E2C7D7-EE3A-44A2-9F8E-2386E19E933F}" destId="{3AEA8BA4-9A45-4A1C-9B26-CDF594671F66}" srcOrd="1" destOrd="0" presId="urn:microsoft.com/office/officeart/2008/layout/VerticalCurvedList"/>
    <dgm:cxn modelId="{C9B87348-EACE-4008-BC12-4108806CFF83}" type="presParOf" srcId="{F2E2C7D7-EE3A-44A2-9F8E-2386E19E933F}" destId="{FFB9CD2E-7B53-40CD-82C6-E96EFE56A009}" srcOrd="2" destOrd="0" presId="urn:microsoft.com/office/officeart/2008/layout/VerticalCurvedList"/>
    <dgm:cxn modelId="{3C7FEDA3-933E-4552-9003-743B5276A261}" type="presParOf" srcId="{FFB9CD2E-7B53-40CD-82C6-E96EFE56A009}" destId="{5A6EDB9A-47F8-4BC2-A6BF-C15D761462AC}" srcOrd="0" destOrd="0" presId="urn:microsoft.com/office/officeart/2008/layout/VerticalCurvedList"/>
    <dgm:cxn modelId="{7B66E56C-4C67-41E3-99F2-4032B74510C2}" type="presParOf" srcId="{F2E2C7D7-EE3A-44A2-9F8E-2386E19E933F}" destId="{3F2465A6-BF87-47EA-89DE-0B68954618E2}" srcOrd="3" destOrd="0" presId="urn:microsoft.com/office/officeart/2008/layout/VerticalCurvedList"/>
    <dgm:cxn modelId="{69BDE38F-8165-460F-85E1-7099557A1964}" type="presParOf" srcId="{F2E2C7D7-EE3A-44A2-9F8E-2386E19E933F}" destId="{F99D09A6-3062-4B93-8557-4C2560F79625}" srcOrd="4" destOrd="0" presId="urn:microsoft.com/office/officeart/2008/layout/VerticalCurvedList"/>
    <dgm:cxn modelId="{4CC6AB3F-C2D2-4966-8BD6-55994042157B}" type="presParOf" srcId="{F99D09A6-3062-4B93-8557-4C2560F79625}" destId="{F0F52182-198B-4641-AB9E-5F96B9CA4991}" srcOrd="0" destOrd="0" presId="urn:microsoft.com/office/officeart/2008/layout/VerticalCurvedList"/>
    <dgm:cxn modelId="{7C7D74B2-53A9-4D64-8411-2AEA875DD585}" type="presParOf" srcId="{F2E2C7D7-EE3A-44A2-9F8E-2386E19E933F}" destId="{EE9FAD80-1A4A-4F4A-B04A-AD7FCC3A8EA8}" srcOrd="5" destOrd="0" presId="urn:microsoft.com/office/officeart/2008/layout/VerticalCurvedList"/>
    <dgm:cxn modelId="{891024AB-60EA-42FB-99CB-C215B1ADEAC6}" type="presParOf" srcId="{F2E2C7D7-EE3A-44A2-9F8E-2386E19E933F}" destId="{667110EA-37D4-476B-819B-B238A866B988}" srcOrd="6" destOrd="0" presId="urn:microsoft.com/office/officeart/2008/layout/VerticalCurvedList"/>
    <dgm:cxn modelId="{6B70B6F1-1EF1-41EB-B727-970E87C10274}" type="presParOf" srcId="{667110EA-37D4-476B-819B-B238A866B988}" destId="{A0F52F80-A284-4C89-8611-3CAB5EFDE214}" srcOrd="0" destOrd="0" presId="urn:microsoft.com/office/officeart/2008/layout/VerticalCurvedList"/>
    <dgm:cxn modelId="{0961D8C7-4803-45E8-BA5A-091572E93347}" type="presParOf" srcId="{F2E2C7D7-EE3A-44A2-9F8E-2386E19E933F}" destId="{8EADE81A-D041-41EE-8A09-540BA78B55DD}" srcOrd="7" destOrd="0" presId="urn:microsoft.com/office/officeart/2008/layout/VerticalCurvedList"/>
    <dgm:cxn modelId="{0066BF6F-F6F9-4C56-81C7-ECBD4F092486}" type="presParOf" srcId="{F2E2C7D7-EE3A-44A2-9F8E-2386E19E933F}" destId="{6D0E8616-C7D2-4E56-B254-65FD3BA696B3}" srcOrd="8" destOrd="0" presId="urn:microsoft.com/office/officeart/2008/layout/VerticalCurvedList"/>
    <dgm:cxn modelId="{52A7D5D0-ADD8-4103-AFEA-E85001FB4645}" type="presParOf" srcId="{6D0E8616-C7D2-4E56-B254-65FD3BA696B3}" destId="{6E81D585-3606-4C97-B3AF-53459433C1DB}" srcOrd="0" destOrd="0" presId="urn:microsoft.com/office/officeart/2008/layout/VerticalCurvedList"/>
    <dgm:cxn modelId="{247FB515-ABD7-419E-8EF2-239F5783D5A6}" type="presParOf" srcId="{F2E2C7D7-EE3A-44A2-9F8E-2386E19E933F}" destId="{CE9D61E5-64C6-46D5-A418-3B6822BD7B89}" srcOrd="9" destOrd="0" presId="urn:microsoft.com/office/officeart/2008/layout/VerticalCurvedList"/>
    <dgm:cxn modelId="{25776AFE-BA8D-473D-AA25-FC1057C7620A}" type="presParOf" srcId="{F2E2C7D7-EE3A-44A2-9F8E-2386E19E933F}" destId="{6886E6BB-4D29-43FE-9996-8E1276DE6684}" srcOrd="10" destOrd="0" presId="urn:microsoft.com/office/officeart/2008/layout/VerticalCurvedList"/>
    <dgm:cxn modelId="{996A3EBB-BB5F-4BF6-97DF-75D91197D42C}" type="presParOf" srcId="{6886E6BB-4D29-43FE-9996-8E1276DE6684}" destId="{FEF78840-9499-49CB-92EA-B3DBFA98226A}" srcOrd="0" destOrd="0" presId="urn:microsoft.com/office/officeart/2008/layout/VerticalCurvedList"/>
    <dgm:cxn modelId="{EA26AC57-207D-4083-BB2E-612C495D3B21}" type="presParOf" srcId="{F2E2C7D7-EE3A-44A2-9F8E-2386E19E933F}" destId="{A9EC5ADE-FCF5-473B-8D07-97B10B60FD32}" srcOrd="11" destOrd="0" presId="urn:microsoft.com/office/officeart/2008/layout/VerticalCurvedList"/>
    <dgm:cxn modelId="{2A65D1B1-D2E8-457D-8513-EA8933AD39D2}" type="presParOf" srcId="{F2E2C7D7-EE3A-44A2-9F8E-2386E19E933F}" destId="{4F7B6DE3-596C-4EB6-A6C1-F40E5EB8B377}" srcOrd="12" destOrd="0" presId="urn:microsoft.com/office/officeart/2008/layout/VerticalCurvedList"/>
    <dgm:cxn modelId="{9606F6EE-ABA5-4A19-ADB6-5FA81DA1CC43}" type="presParOf" srcId="{4F7B6DE3-596C-4EB6-A6C1-F40E5EB8B377}" destId="{F9BCA95D-0813-4427-A0DB-AD57507EB5E0}" srcOrd="0" destOrd="0" presId="urn:microsoft.com/office/officeart/2008/layout/VerticalCurvedList"/>
    <dgm:cxn modelId="{4B590392-80DA-4EED-BA87-D8F97743413F}" type="presParOf" srcId="{F2E2C7D7-EE3A-44A2-9F8E-2386E19E933F}" destId="{DAD10C5B-055E-4F72-94C4-104403007B09}" srcOrd="13" destOrd="0" presId="urn:microsoft.com/office/officeart/2008/layout/VerticalCurvedList"/>
    <dgm:cxn modelId="{71CAA746-C16F-4789-9520-355F72C070B7}" type="presParOf" srcId="{F2E2C7D7-EE3A-44A2-9F8E-2386E19E933F}" destId="{5FF41F40-0830-4CC1-BAD4-428949F1FF48}" srcOrd="14" destOrd="0" presId="urn:microsoft.com/office/officeart/2008/layout/VerticalCurvedList"/>
    <dgm:cxn modelId="{3B093AAD-0D97-49A1-900A-01B7C6864AD6}" type="presParOf" srcId="{5FF41F40-0830-4CC1-BAD4-428949F1FF48}" destId="{E0A2C54E-F0B6-44CE-BBC5-0717E0151E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B37C6-498C-4208-BF8E-6AC2EB4F4BCB}">
      <dsp:nvSpPr>
        <dsp:cNvPr id="0" name=""/>
        <dsp:cNvSpPr/>
      </dsp:nvSpPr>
      <dsp:spPr>
        <a:xfrm>
          <a:off x="-5208123" y="-798064"/>
          <a:ext cx="6204640" cy="6204640"/>
        </a:xfrm>
        <a:prstGeom prst="blockArc">
          <a:avLst>
            <a:gd name="adj1" fmla="val 18900000"/>
            <a:gd name="adj2" fmla="val 2700000"/>
            <a:gd name="adj3" fmla="val 348"/>
          </a:avLst>
        </a:prstGeom>
        <a:noFill/>
        <a:ln w="25400" cap="flat" cmpd="sng" algn="ctr">
          <a:solidFill>
            <a:schemeClr val="accent2">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3AEA8BA4-9A45-4A1C-9B26-CDF594671F66}">
      <dsp:nvSpPr>
        <dsp:cNvPr id="0" name=""/>
        <dsp:cNvSpPr/>
      </dsp:nvSpPr>
      <dsp:spPr>
        <a:xfrm>
          <a:off x="323287" y="209502"/>
          <a:ext cx="6023901"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dRSS calculation</a:t>
          </a:r>
          <a:endParaRPr lang="en-GB" sz="2200" kern="1200" dirty="0">
            <a:solidFill>
              <a:srgbClr val="FFFFFF"/>
            </a:solidFill>
          </a:endParaRPr>
        </a:p>
      </dsp:txBody>
      <dsp:txXfrm>
        <a:off x="323287" y="209502"/>
        <a:ext cx="6023901" cy="418821"/>
      </dsp:txXfrm>
    </dsp:sp>
    <dsp:sp modelId="{5A6EDB9A-47F8-4BC2-A6BF-C15D761462AC}">
      <dsp:nvSpPr>
        <dsp:cNvPr id="0" name=""/>
        <dsp:cNvSpPr/>
      </dsp:nvSpPr>
      <dsp:spPr>
        <a:xfrm>
          <a:off x="61523" y="157150"/>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F2465A6-BF87-47EA-89DE-0B68954618E2}">
      <dsp:nvSpPr>
        <dsp:cNvPr id="0" name=""/>
        <dsp:cNvSpPr/>
      </dsp:nvSpPr>
      <dsp:spPr>
        <a:xfrm>
          <a:off x="702567" y="838103"/>
          <a:ext cx="5644620"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Exercise #6 – Coverage radius</a:t>
          </a:r>
          <a:endParaRPr lang="en-GB" sz="2200" kern="1200" dirty="0">
            <a:solidFill>
              <a:srgbClr val="FFFFFF"/>
            </a:solidFill>
          </a:endParaRPr>
        </a:p>
      </dsp:txBody>
      <dsp:txXfrm>
        <a:off x="702567" y="838103"/>
        <a:ext cx="5644620" cy="418821"/>
      </dsp:txXfrm>
    </dsp:sp>
    <dsp:sp modelId="{F0F52182-198B-4641-AB9E-5F96B9CA4991}">
      <dsp:nvSpPr>
        <dsp:cNvPr id="0" name=""/>
        <dsp:cNvSpPr/>
      </dsp:nvSpPr>
      <dsp:spPr>
        <a:xfrm>
          <a:off x="440804" y="785751"/>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EE9FAD80-1A4A-4F4A-B04A-AD7FCC3A8EA8}">
      <dsp:nvSpPr>
        <dsp:cNvPr id="0" name=""/>
        <dsp:cNvSpPr/>
      </dsp:nvSpPr>
      <dsp:spPr>
        <a:xfrm>
          <a:off x="910411" y="1466244"/>
          <a:ext cx="5436776"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iRSS calculation</a:t>
          </a:r>
          <a:endParaRPr lang="en-GB" sz="2200" kern="1200" dirty="0">
            <a:solidFill>
              <a:srgbClr val="FFFFFF"/>
            </a:solidFill>
          </a:endParaRPr>
        </a:p>
      </dsp:txBody>
      <dsp:txXfrm>
        <a:off x="910411" y="1466244"/>
        <a:ext cx="5436776" cy="418821"/>
      </dsp:txXfrm>
    </dsp:sp>
    <dsp:sp modelId="{A0F52F80-A284-4C89-8611-3CAB5EFDE214}">
      <dsp:nvSpPr>
        <dsp:cNvPr id="0" name=""/>
        <dsp:cNvSpPr/>
      </dsp:nvSpPr>
      <dsp:spPr>
        <a:xfrm>
          <a:off x="648648" y="1413891"/>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8EADE81A-D041-41EE-8A09-540BA78B55DD}">
      <dsp:nvSpPr>
        <dsp:cNvPr id="0" name=""/>
        <dsp:cNvSpPr/>
      </dsp:nvSpPr>
      <dsp:spPr>
        <a:xfrm>
          <a:off x="976774" y="2094845"/>
          <a:ext cx="5370414"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Exercise #7 – Simulation Radius</a:t>
          </a:r>
          <a:endParaRPr lang="en-GB" sz="2200" kern="1200" dirty="0">
            <a:solidFill>
              <a:srgbClr val="FFFFFF"/>
            </a:solidFill>
          </a:endParaRPr>
        </a:p>
      </dsp:txBody>
      <dsp:txXfrm>
        <a:off x="976774" y="2094845"/>
        <a:ext cx="5370414" cy="418821"/>
      </dsp:txXfrm>
    </dsp:sp>
    <dsp:sp modelId="{6E81D585-3606-4C97-B3AF-53459433C1DB}">
      <dsp:nvSpPr>
        <dsp:cNvPr id="0" name=""/>
        <dsp:cNvSpPr/>
      </dsp:nvSpPr>
      <dsp:spPr>
        <a:xfrm>
          <a:off x="715010" y="2042492"/>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CE9D61E5-64C6-46D5-A418-3B6822BD7B89}">
      <dsp:nvSpPr>
        <dsp:cNvPr id="0" name=""/>
        <dsp:cNvSpPr/>
      </dsp:nvSpPr>
      <dsp:spPr>
        <a:xfrm>
          <a:off x="910411" y="2723446"/>
          <a:ext cx="5436776"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Probability of interference</a:t>
          </a:r>
          <a:endParaRPr lang="en-GB" sz="2200" kern="1200" dirty="0">
            <a:solidFill>
              <a:srgbClr val="FFFFFF"/>
            </a:solidFill>
          </a:endParaRPr>
        </a:p>
      </dsp:txBody>
      <dsp:txXfrm>
        <a:off x="910411" y="2723446"/>
        <a:ext cx="5436776" cy="418821"/>
      </dsp:txXfrm>
    </dsp:sp>
    <dsp:sp modelId="{FEF78840-9499-49CB-92EA-B3DBFA98226A}">
      <dsp:nvSpPr>
        <dsp:cNvPr id="0" name=""/>
        <dsp:cNvSpPr/>
      </dsp:nvSpPr>
      <dsp:spPr>
        <a:xfrm>
          <a:off x="648648" y="2671093"/>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9EC5ADE-FCF5-473B-8D07-97B10B60FD32}">
      <dsp:nvSpPr>
        <dsp:cNvPr id="0" name=""/>
        <dsp:cNvSpPr/>
      </dsp:nvSpPr>
      <dsp:spPr>
        <a:xfrm>
          <a:off x="702567" y="3351586"/>
          <a:ext cx="5644620"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Interference contribution</a:t>
          </a:r>
          <a:endParaRPr lang="en-GB" sz="2200" kern="1200" dirty="0">
            <a:solidFill>
              <a:srgbClr val="FFFFFF"/>
            </a:solidFill>
          </a:endParaRPr>
        </a:p>
      </dsp:txBody>
      <dsp:txXfrm>
        <a:off x="702567" y="3351586"/>
        <a:ext cx="5644620" cy="418821"/>
      </dsp:txXfrm>
    </dsp:sp>
    <dsp:sp modelId="{F9BCA95D-0813-4427-A0DB-AD57507EB5E0}">
      <dsp:nvSpPr>
        <dsp:cNvPr id="0" name=""/>
        <dsp:cNvSpPr/>
      </dsp:nvSpPr>
      <dsp:spPr>
        <a:xfrm>
          <a:off x="440804" y="3299233"/>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AD10C5B-055E-4F72-94C4-104403007B09}">
      <dsp:nvSpPr>
        <dsp:cNvPr id="0" name=""/>
        <dsp:cNvSpPr/>
      </dsp:nvSpPr>
      <dsp:spPr>
        <a:xfrm>
          <a:off x="323287" y="3980187"/>
          <a:ext cx="6023901"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smtClean="0">
              <a:solidFill>
                <a:srgbClr val="FFFFFF"/>
              </a:solidFill>
            </a:rPr>
            <a:t>Exercise </a:t>
          </a:r>
          <a:r>
            <a:rPr lang="da-DK" sz="2200" kern="1200" dirty="0" smtClean="0">
              <a:solidFill>
                <a:srgbClr val="FFFFFF"/>
              </a:solidFill>
            </a:rPr>
            <a:t>#8</a:t>
          </a:r>
          <a:endParaRPr lang="en-GB" sz="2200" kern="1200" dirty="0">
            <a:solidFill>
              <a:srgbClr val="FFFFFF"/>
            </a:solidFill>
          </a:endParaRPr>
        </a:p>
      </dsp:txBody>
      <dsp:txXfrm>
        <a:off x="323287" y="3980187"/>
        <a:ext cx="6023901" cy="418821"/>
      </dsp:txXfrm>
    </dsp:sp>
    <dsp:sp modelId="{E0A2C54E-F0B6-44CE-BBC5-0717E0151E02}">
      <dsp:nvSpPr>
        <dsp:cNvPr id="0" name=""/>
        <dsp:cNvSpPr/>
      </dsp:nvSpPr>
      <dsp:spPr>
        <a:xfrm>
          <a:off x="61523" y="3927834"/>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sz="quarter"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5" name="Rectangle 5"/>
          <p:cNvSpPr>
            <a:spLocks noGrp="1" noChangeArrowheads="1"/>
          </p:cNvSpPr>
          <p:nvPr>
            <p:ph type="sldNum" sz="quarter" idx="3"/>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77FF8A-2AC0-4676-B354-A0EE9C102F2A}" type="slidenum">
              <a:rPr lang="en-US"/>
              <a:pPr/>
              <a:t>‹#›</a:t>
            </a:fld>
            <a:endParaRPr lang="en-US"/>
          </a:p>
        </p:txBody>
      </p:sp>
    </p:spTree>
    <p:extLst>
      <p:ext uri="{BB962C8B-B14F-4D97-AF65-F5344CB8AC3E}">
        <p14:creationId xmlns:p14="http://schemas.microsoft.com/office/powerpoint/2010/main" val="207597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075" name="Rectangle 3"/>
          <p:cNvSpPr>
            <a:spLocks noGrp="1" noChangeArrowheads="1"/>
          </p:cNvSpPr>
          <p:nvPr>
            <p:ph type="dt"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690269"/>
            <a:ext cx="543814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r>
              <a:rPr lang="en-US"/>
              <a:t>Jukka Rakkolainen/ERO</a:t>
            </a:r>
          </a:p>
        </p:txBody>
      </p:sp>
      <p:sp>
        <p:nvSpPr>
          <p:cNvPr id="3079" name="Rectangle 7"/>
          <p:cNvSpPr>
            <a:spLocks noGrp="1" noChangeArrowheads="1"/>
          </p:cNvSpPr>
          <p:nvPr>
            <p:ph type="sldNum" sz="quarter" idx="5"/>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7D4448E-FB97-4143-91CA-8758C1D4BE26}" type="slidenum">
              <a:rPr lang="en-US"/>
              <a:pPr/>
              <a:t>‹#›</a:t>
            </a:fld>
            <a:endParaRPr lang="en-US"/>
          </a:p>
        </p:txBody>
      </p:sp>
    </p:spTree>
    <p:extLst>
      <p:ext uri="{BB962C8B-B14F-4D97-AF65-F5344CB8AC3E}">
        <p14:creationId xmlns:p14="http://schemas.microsoft.com/office/powerpoint/2010/main" val="242929287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67805D4A-E3E8-4740-8C87-BB39C4C0EB52}" type="slidenum">
              <a:rPr lang="en-US"/>
              <a:pPr/>
              <a:t>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4CA750EF-D14C-4BD6-AB30-F345BED40794}" type="slidenum">
              <a:rPr lang="en-US"/>
              <a:pPr/>
              <a:t>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6981580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468505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73345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501170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449770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229466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123414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042686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934990"/>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094481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87706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6" name="Text Box 42"/>
          <p:cNvSpPr txBox="1">
            <a:spLocks noChangeArrowheads="1"/>
          </p:cNvSpPr>
          <p:nvPr/>
        </p:nvSpPr>
        <p:spPr bwMode="auto">
          <a:xfrm>
            <a:off x="468313" y="6083300"/>
            <a:ext cx="201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a:solidFill>
                  <a:schemeClr val="accent2"/>
                </a:solidFill>
                <a:latin typeface="Verdana" pitchFamily="34" charset="0"/>
              </a:rPr>
              <a:t>SEAMCAT workshop</a:t>
            </a:r>
          </a:p>
          <a:p>
            <a:pPr algn="l"/>
            <a:r>
              <a:rPr lang="en-GB" sz="1000">
                <a:solidFill>
                  <a:schemeClr val="accent2"/>
                </a:solidFill>
                <a:latin typeface="Verdana" pitchFamily="34" charset="0"/>
              </a:rPr>
              <a:t>Jean-Philippe Kermoal / ECO</a:t>
            </a:r>
          </a:p>
        </p:txBody>
      </p:sp>
      <p:sp>
        <p:nvSpPr>
          <p:cNvPr id="1067" name="Text Box 43"/>
          <p:cNvSpPr txBox="1">
            <a:spLocks noChangeArrowheads="1"/>
          </p:cNvSpPr>
          <p:nvPr/>
        </p:nvSpPr>
        <p:spPr bwMode="auto">
          <a:xfrm>
            <a:off x="4211638" y="6083300"/>
            <a:ext cx="754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a:solidFill>
                  <a:schemeClr val="accent2"/>
                </a:solidFill>
                <a:latin typeface="Verdana" pitchFamily="34" charset="0"/>
              </a:rPr>
              <a:t>Page </a:t>
            </a:r>
            <a:fld id="{C0A7A916-1BFC-4ACF-AC11-84F7DC64B96B}" type="slidenum">
              <a:rPr lang="en-GB" sz="1000">
                <a:solidFill>
                  <a:schemeClr val="accent2"/>
                </a:solidFill>
                <a:latin typeface="Verdana" pitchFamily="34" charset="0"/>
              </a:rPr>
              <a:pPr algn="l"/>
              <a:t>‹#›</a:t>
            </a:fld>
            <a:endParaRPr lang="en-GB" sz="1000">
              <a:solidFill>
                <a:schemeClr val="accent2"/>
              </a:solidFill>
              <a:latin typeface="Verdana" pitchFamily="34" charset="0"/>
            </a:endParaRPr>
          </a:p>
        </p:txBody>
      </p:sp>
      <p:sp>
        <p:nvSpPr>
          <p:cNvPr id="1068" name="Line 44"/>
          <p:cNvSpPr>
            <a:spLocks noChangeShapeType="1"/>
          </p:cNvSpPr>
          <p:nvPr/>
        </p:nvSpPr>
        <p:spPr bwMode="auto">
          <a:xfrm>
            <a:off x="1403350" y="5949950"/>
            <a:ext cx="74898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9" name="Text Box 45"/>
          <p:cNvSpPr txBox="1">
            <a:spLocks noChangeArrowheads="1"/>
          </p:cNvSpPr>
          <p:nvPr/>
        </p:nvSpPr>
        <p:spPr bwMode="auto">
          <a:xfrm>
            <a:off x="7067550" y="6083300"/>
            <a:ext cx="1638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sz="1000" dirty="0">
                <a:solidFill>
                  <a:schemeClr val="accent2"/>
                </a:solidFill>
                <a:latin typeface="Verdana" pitchFamily="34" charset="0"/>
              </a:rPr>
              <a:t>05 </a:t>
            </a:r>
            <a:r>
              <a:rPr lang="en-GB" sz="1000" dirty="0" smtClean="0">
                <a:solidFill>
                  <a:schemeClr val="accent2"/>
                </a:solidFill>
                <a:latin typeface="Verdana" pitchFamily="34" charset="0"/>
              </a:rPr>
              <a:t>June 2012</a:t>
            </a:r>
            <a:endParaRPr lang="en-GB" sz="1000" dirty="0">
              <a:solidFill>
                <a:schemeClr val="accent2"/>
              </a:solidFill>
              <a:latin typeface="Verdana" pitchFamily="34" charset="0"/>
            </a:endParaRPr>
          </a:p>
        </p:txBody>
      </p:sp>
      <p:pic>
        <p:nvPicPr>
          <p:cNvPr id="1070" name="Picture 46" descr="eco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1550" y="250825"/>
            <a:ext cx="1508125" cy="1511300"/>
          </a:xfrm>
          <a:prstGeom prst="rect">
            <a:avLst/>
          </a:prstGeom>
          <a:noFill/>
          <a:extLst>
            <a:ext uri="{909E8E84-426E-40DD-AFC4-6F175D3DCCD1}">
              <a14:hiddenFill xmlns:a14="http://schemas.microsoft.com/office/drawing/2010/main">
                <a:solidFill>
                  <a:srgbClr val="FFFFFF"/>
                </a:solidFill>
              </a14:hiddenFill>
            </a:ext>
          </a:extLst>
        </p:spPr>
      </p:pic>
      <p:grpSp>
        <p:nvGrpSpPr>
          <p:cNvPr id="1071" name="Group 47"/>
          <p:cNvGrpSpPr>
            <a:grpSpLocks/>
          </p:cNvGrpSpPr>
          <p:nvPr/>
        </p:nvGrpSpPr>
        <p:grpSpPr bwMode="auto">
          <a:xfrm>
            <a:off x="290513" y="5883275"/>
            <a:ext cx="844550" cy="131763"/>
            <a:chOff x="1781" y="3352"/>
            <a:chExt cx="532" cy="83"/>
          </a:xfrm>
        </p:grpSpPr>
        <p:sp>
          <p:nvSpPr>
            <p:cNvPr id="1072" name="Oval 48"/>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3" name="Oval 49"/>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4" name="Oval 50"/>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l" rtl="0" fontAlgn="base">
        <a:spcBef>
          <a:spcPct val="0"/>
        </a:spcBef>
        <a:spcAft>
          <a:spcPct val="0"/>
        </a:spcAft>
        <a:defRPr sz="3600" b="1">
          <a:solidFill>
            <a:srgbClr val="0033CC"/>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2pPr>
      <a:lvl3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3pPr>
      <a:lvl4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4pPr>
      <a:lvl5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ro.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349500"/>
            <a:ext cx="7772400" cy="1470025"/>
          </a:xfrm>
        </p:spPr>
        <p:txBody>
          <a:bodyPr/>
          <a:lstStyle/>
          <a:p>
            <a:pPr algn="ctr"/>
            <a:r>
              <a:rPr lang="en-US" sz="3200" dirty="0">
                <a:solidFill>
                  <a:schemeClr val="accent2"/>
                </a:solidFill>
              </a:rPr>
              <a:t>Basic </a:t>
            </a:r>
            <a:r>
              <a:rPr lang="en-US" sz="3200" dirty="0" smtClean="0">
                <a:solidFill>
                  <a:schemeClr val="accent2"/>
                </a:solidFill>
              </a:rPr>
              <a:t>functionality:</a:t>
            </a:r>
            <a:br>
              <a:rPr lang="en-US" sz="3200" dirty="0" smtClean="0">
                <a:solidFill>
                  <a:schemeClr val="accent2"/>
                </a:solidFill>
              </a:rPr>
            </a:br>
            <a:r>
              <a:rPr lang="en-US" sz="3200" smtClean="0">
                <a:solidFill>
                  <a:schemeClr val="accent2"/>
                </a:solidFill>
              </a:rPr>
              <a:t>coverage/simulation radius</a:t>
            </a:r>
            <a:endParaRPr lang="en-GB" sz="3200" dirty="0">
              <a:solidFill>
                <a:schemeClr val="accent2"/>
              </a:solidFill>
            </a:endParaRPr>
          </a:p>
        </p:txBody>
      </p:sp>
      <p:sp>
        <p:nvSpPr>
          <p:cNvPr id="2051" name="Rectangle 3"/>
          <p:cNvSpPr>
            <a:spLocks noGrp="1" noChangeArrowheads="1"/>
          </p:cNvSpPr>
          <p:nvPr>
            <p:ph type="subTitle" idx="1"/>
          </p:nvPr>
        </p:nvSpPr>
        <p:spPr>
          <a:xfrm>
            <a:off x="1371600" y="4114800"/>
            <a:ext cx="6400800" cy="1752600"/>
          </a:xfrm>
        </p:spPr>
        <p:txBody>
          <a:bodyPr/>
          <a:lstStyle/>
          <a:p>
            <a:endParaRPr lang="en-GB" sz="1800" dirty="0">
              <a:solidFill>
                <a:schemeClr val="accent2"/>
              </a:solidFill>
            </a:endParaRPr>
          </a:p>
          <a:p>
            <a:r>
              <a:rPr lang="en-GB" sz="1400" dirty="0">
                <a:solidFill>
                  <a:schemeClr val="accent2"/>
                </a:solidFill>
              </a:rPr>
              <a:t>European Communications Office</a:t>
            </a:r>
          </a:p>
          <a:p>
            <a:r>
              <a:rPr lang="en-GB" sz="1400" dirty="0">
                <a:solidFill>
                  <a:schemeClr val="accent2"/>
                </a:solidFill>
              </a:rPr>
              <a:t>Jean-Philippe Kermoal (ECO)</a:t>
            </a:r>
          </a:p>
          <a:p>
            <a:r>
              <a:rPr lang="en-GB" sz="1400" dirty="0" smtClean="0">
                <a:solidFill>
                  <a:schemeClr val="accent2"/>
                </a:solidFill>
              </a:rPr>
              <a:t>05 June 2012</a:t>
            </a:r>
            <a:endParaRPr lang="en-GB" sz="1400" dirty="0">
              <a:solidFill>
                <a:schemeClr val="accent2"/>
              </a:solidFill>
            </a:endParaRPr>
          </a:p>
        </p:txBody>
      </p:sp>
      <p:graphicFrame>
        <p:nvGraphicFramePr>
          <p:cNvPr id="2052" name="Group 4"/>
          <p:cNvGraphicFramePr>
            <a:graphicFrameLocks noGrp="1"/>
          </p:cNvGraphicFramePr>
          <p:nvPr>
            <p:extLst>
              <p:ext uri="{D42A27DB-BD31-4B8C-83A1-F6EECF244321}">
                <p14:modId xmlns:p14="http://schemas.microsoft.com/office/powerpoint/2010/main" val="2875902078"/>
              </p:ext>
            </p:extLst>
          </p:nvPr>
        </p:nvGraphicFramePr>
        <p:xfrm>
          <a:off x="827088" y="6021388"/>
          <a:ext cx="7610475" cy="458788"/>
        </p:xfrm>
        <a:graphic>
          <a:graphicData uri="http://schemas.openxmlformats.org/drawingml/2006/table">
            <a:tbl>
              <a:tblPr/>
              <a:tblGrid>
                <a:gridCol w="1620837"/>
                <a:gridCol w="2027238"/>
                <a:gridCol w="1981200"/>
                <a:gridCol w="1981200"/>
              </a:tblGrid>
              <a:tr h="458788">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EUROPEAN</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COMMUNICATIONS</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OFFICE</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Nansensgade 19</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DK-1366 Copenhagen</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Denmark</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Telephone:    </a:t>
                      </a:r>
                      <a:r>
                        <a:rPr kumimoji="0" lang="en-GB" sz="600" b="0" i="1" u="none" strike="noStrike" cap="none" normalizeH="0" baseline="0" smtClean="0">
                          <a:ln>
                            <a:noFill/>
                          </a:ln>
                          <a:solidFill>
                            <a:srgbClr val="000080"/>
                          </a:solidFill>
                          <a:effectLst/>
                          <a:latin typeface="Verdana" pitchFamily="34" charset="0"/>
                          <a:cs typeface="Times New Roman" pitchFamily="18" charset="0"/>
                        </a:rPr>
                        <a:t>+ 45 33 89 63 00</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Telefax:</a:t>
                      </a:r>
                      <a:r>
                        <a:rPr kumimoji="0" lang="en-GB" sz="600" b="0" i="1" u="none" strike="noStrike" cap="none" normalizeH="0" baseline="0" smtClean="0">
                          <a:ln>
                            <a:noFill/>
                          </a:ln>
                          <a:solidFill>
                            <a:srgbClr val="000080"/>
                          </a:solidFill>
                          <a:effectLst/>
                          <a:latin typeface="Verdana" pitchFamily="34" charset="0"/>
                          <a:cs typeface="Times New Roman" pitchFamily="18" charset="0"/>
                        </a:rPr>
                        <a:t>	        + 45 33 89 63 30</a:t>
                      </a:r>
                      <a:endParaRPr kumimoji="0" lang="en-GB" sz="1400" b="0" i="0" u="none" strike="noStrike" cap="none" normalizeH="0" baseline="0" smtClean="0">
                        <a:ln>
                          <a:noFill/>
                        </a:ln>
                        <a:solidFill>
                          <a:schemeClr val="tx1"/>
                        </a:solidFill>
                        <a:effectLst/>
                        <a:latin typeface="Verdana"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E-mail:</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eco@eco.cept.org</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Web Site:</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r>
                        <a:rPr kumimoji="0" lang="en-GB" sz="600" b="0" i="1" u="none" strike="noStrike" cap="none" normalizeH="0" baseline="0" dirty="0" smtClean="0">
                          <a:ln>
                            <a:noFill/>
                          </a:ln>
                          <a:solidFill>
                            <a:srgbClr val="000080"/>
                          </a:solidFill>
                          <a:effectLst/>
                          <a:latin typeface="Verdana" pitchFamily="34" charset="0"/>
                          <a:cs typeface="Times New Roman" pitchFamily="18" charset="0"/>
                          <a:hlinkClick r:id="rId3"/>
                        </a:rPr>
                        <a:t>http://www.cept.org/eco</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2072" name="Picture 24" descr="ec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250825"/>
            <a:ext cx="1508125" cy="1511300"/>
          </a:xfrm>
          <a:prstGeom prst="rect">
            <a:avLst/>
          </a:prstGeom>
          <a:noFill/>
          <a:extLst>
            <a:ext uri="{909E8E84-426E-40DD-AFC4-6F175D3DCCD1}">
              <a14:hiddenFill xmlns:a14="http://schemas.microsoft.com/office/drawing/2010/main">
                <a:solidFill>
                  <a:srgbClr val="FFFFFF"/>
                </a:solidFill>
              </a14:hiddenFill>
            </a:ext>
          </a:extLst>
        </p:spPr>
      </p:pic>
      <p:grpSp>
        <p:nvGrpSpPr>
          <p:cNvPr id="2073" name="Group 25"/>
          <p:cNvGrpSpPr>
            <a:grpSpLocks/>
          </p:cNvGrpSpPr>
          <p:nvPr/>
        </p:nvGrpSpPr>
        <p:grpSpPr bwMode="auto">
          <a:xfrm>
            <a:off x="536575" y="5724525"/>
            <a:ext cx="844550" cy="131763"/>
            <a:chOff x="1781" y="3352"/>
            <a:chExt cx="532" cy="83"/>
          </a:xfrm>
        </p:grpSpPr>
        <p:sp>
          <p:nvSpPr>
            <p:cNvPr id="2074" name="Oval 26"/>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5" name="Oval 27"/>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6" name="Oval 28"/>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l="44742" t="20457" r="28830" b="45448"/>
          <a:stretch>
            <a:fillRect/>
          </a:stretch>
        </p:blipFill>
        <p:spPr bwMode="auto">
          <a:xfrm>
            <a:off x="0" y="0"/>
            <a:ext cx="140493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a-DK" dirty="0"/>
              <a:t>Calculation of the </a:t>
            </a:r>
            <a:r>
              <a:rPr lang="da-DK" dirty="0" smtClean="0"/>
              <a:t>Path loss</a:t>
            </a:r>
            <a:endParaRPr lang="en-US" dirty="0"/>
          </a:p>
        </p:txBody>
      </p:sp>
      <p:sp>
        <p:nvSpPr>
          <p:cNvPr id="117766"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17765" name="Object 5"/>
          <p:cNvGraphicFramePr>
            <a:graphicFrameLocks noChangeAspect="1"/>
          </p:cNvGraphicFramePr>
          <p:nvPr>
            <p:extLst>
              <p:ext uri="{D42A27DB-BD31-4B8C-83A1-F6EECF244321}">
                <p14:modId xmlns:p14="http://schemas.microsoft.com/office/powerpoint/2010/main" val="3369532516"/>
              </p:ext>
            </p:extLst>
          </p:nvPr>
        </p:nvGraphicFramePr>
        <p:xfrm>
          <a:off x="184150" y="2939697"/>
          <a:ext cx="4033838" cy="825500"/>
        </p:xfrm>
        <a:graphic>
          <a:graphicData uri="http://schemas.openxmlformats.org/presentationml/2006/ole">
            <mc:AlternateContent xmlns:mc="http://schemas.openxmlformats.org/markup-compatibility/2006">
              <mc:Choice xmlns:v="urn:schemas-microsoft-com:vml" Requires="v">
                <p:oleObj spid="_x0000_s117797" name="Equation" r:id="rId3" imgW="2463800" imgH="508000" progId="Equation.3">
                  <p:embed/>
                </p:oleObj>
              </mc:Choice>
              <mc:Fallback>
                <p:oleObj name="Equation" r:id="rId3" imgW="2463800" imgH="508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2939697"/>
                        <a:ext cx="4033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7" name="Rectangle 7"/>
          <p:cNvSpPr>
            <a:spLocks noChangeArrowheads="1"/>
          </p:cNvSpPr>
          <p:nvPr/>
        </p:nvSpPr>
        <p:spPr bwMode="auto">
          <a:xfrm>
            <a:off x="138113" y="3649309"/>
            <a:ext cx="44529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da-DK" dirty="0">
                <a:latin typeface="Verdana" pitchFamily="34" charset="0"/>
              </a:rPr>
              <a:t>L = </a:t>
            </a:r>
            <a:r>
              <a:rPr lang="da-DK" dirty="0" smtClean="0">
                <a:latin typeface="Verdana" pitchFamily="34" charset="0"/>
              </a:rPr>
              <a:t>32.44+10log(8</a:t>
            </a:r>
            <a:r>
              <a:rPr lang="da-DK" dirty="0">
                <a:latin typeface="Verdana" pitchFamily="34" charset="0"/>
              </a:rPr>
              <a:t>)+20log(1000))</a:t>
            </a:r>
          </a:p>
          <a:p>
            <a:pPr marL="342900" indent="-342900" algn="l">
              <a:spcBef>
                <a:spcPct val="20000"/>
              </a:spcBef>
              <a:buClr>
                <a:srgbClr val="FF3300"/>
              </a:buClr>
              <a:buSzPct val="110000"/>
              <a:buFontTx/>
              <a:buChar char="•"/>
            </a:pPr>
            <a:r>
              <a:rPr lang="da-DK" dirty="0">
                <a:latin typeface="Verdana" pitchFamily="34" charset="0"/>
              </a:rPr>
              <a:t>L = </a:t>
            </a:r>
            <a:r>
              <a:rPr lang="da-DK" dirty="0" smtClean="0">
                <a:latin typeface="Verdana" pitchFamily="34" charset="0"/>
              </a:rPr>
              <a:t>101.47 </a:t>
            </a:r>
            <a:r>
              <a:rPr lang="da-DK" dirty="0">
                <a:latin typeface="Verdana" pitchFamily="34" charset="0"/>
              </a:rPr>
              <a:t>dB</a:t>
            </a:r>
            <a:endParaRPr lang="en-US" dirty="0">
              <a:latin typeface="Verdana" pitchFamily="34" charset="0"/>
            </a:endParaRPr>
          </a:p>
        </p:txBody>
      </p:sp>
      <p:pic>
        <p:nvPicPr>
          <p:cNvPr id="1177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05" y="1254120"/>
            <a:ext cx="6707627" cy="162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4908458" y="1474271"/>
            <a:ext cx="2066274" cy="1006282"/>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1777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337" y="3176588"/>
            <a:ext cx="4800387" cy="255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a-DK" dirty="0"/>
              <a:t>Calculation of </a:t>
            </a:r>
            <a:r>
              <a:rPr lang="da-DK" dirty="0" smtClean="0"/>
              <a:t>dRSS</a:t>
            </a:r>
            <a:endParaRPr lang="en-US" dirty="0"/>
          </a:p>
        </p:txBody>
      </p:sp>
      <p:sp>
        <p:nvSpPr>
          <p:cNvPr id="117763" name="Rectangle 3"/>
          <p:cNvSpPr>
            <a:spLocks noGrp="1" noChangeArrowheads="1"/>
          </p:cNvSpPr>
          <p:nvPr>
            <p:ph type="body" idx="1"/>
          </p:nvPr>
        </p:nvSpPr>
        <p:spPr>
          <a:xfrm>
            <a:off x="668862" y="2189158"/>
            <a:ext cx="7620000" cy="1143000"/>
          </a:xfrm>
        </p:spPr>
        <p:txBody>
          <a:bodyPr/>
          <a:lstStyle/>
          <a:p>
            <a:r>
              <a:rPr lang="da-DK" sz="2000" dirty="0"/>
              <a:t>dRSS = Pe+Ge+Gr-L</a:t>
            </a:r>
          </a:p>
          <a:p>
            <a:r>
              <a:rPr lang="da-DK" sz="2000" dirty="0"/>
              <a:t>dRSS = 30(dBm)+9 (dBi)+9 (dBi)-</a:t>
            </a:r>
            <a:r>
              <a:rPr lang="da-DK" sz="2000" dirty="0" smtClean="0"/>
              <a:t>101.47 </a:t>
            </a:r>
            <a:r>
              <a:rPr lang="da-DK" sz="2000" dirty="0"/>
              <a:t>(dB)</a:t>
            </a:r>
          </a:p>
          <a:p>
            <a:r>
              <a:rPr lang="en-US" sz="2000" dirty="0" err="1"/>
              <a:t>dRSS</a:t>
            </a:r>
            <a:r>
              <a:rPr lang="en-US" sz="2000" dirty="0"/>
              <a:t> = -</a:t>
            </a:r>
            <a:r>
              <a:rPr lang="en-US" sz="2000" dirty="0" smtClean="0"/>
              <a:t>53.47dBm  </a:t>
            </a:r>
            <a:endParaRPr lang="en-US" sz="2000" dirty="0"/>
          </a:p>
        </p:txBody>
      </p:sp>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43" y="3429000"/>
            <a:ext cx="7895317" cy="193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818778" y="4016504"/>
            <a:ext cx="8027781" cy="274142"/>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192328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1" y="1778757"/>
            <a:ext cx="7827823" cy="347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0" name="Rectangle 2"/>
          <p:cNvSpPr>
            <a:spLocks noGrp="1" noChangeArrowheads="1"/>
          </p:cNvSpPr>
          <p:nvPr>
            <p:ph type="title"/>
          </p:nvPr>
        </p:nvSpPr>
        <p:spPr/>
        <p:txBody>
          <a:bodyPr/>
          <a:lstStyle/>
          <a:p>
            <a:r>
              <a:rPr lang="da-DK" dirty="0"/>
              <a:t>Extract dRSS</a:t>
            </a:r>
            <a:endParaRPr lang="en-US" dirty="0"/>
          </a:p>
        </p:txBody>
      </p:sp>
      <p:sp>
        <p:nvSpPr>
          <p:cNvPr id="6" name="Rounded Rectangle 5"/>
          <p:cNvSpPr/>
          <p:nvPr/>
        </p:nvSpPr>
        <p:spPr bwMode="auto">
          <a:xfrm>
            <a:off x="110532" y="3634667"/>
            <a:ext cx="8068826" cy="55549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110532" y="3151252"/>
            <a:ext cx="8068826" cy="27774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ounded Rectangular Callout 9"/>
          <p:cNvSpPr/>
          <p:nvPr/>
        </p:nvSpPr>
        <p:spPr bwMode="auto">
          <a:xfrm>
            <a:off x="2220686" y="1319588"/>
            <a:ext cx="3496826" cy="459169"/>
          </a:xfrm>
          <a:prstGeom prst="wedgeRoundRectCallout">
            <a:avLst>
              <a:gd name="adj1" fmla="val -54099"/>
              <a:gd name="adj2" fmla="val 376215"/>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Only</a:t>
            </a:r>
            <a:r>
              <a:rPr lang="fr-FR" dirty="0" smtClean="0">
                <a:latin typeface="Verdana" pitchFamily="34" charset="0"/>
              </a:rPr>
              <a:t> for </a:t>
            </a:r>
            <a:r>
              <a:rPr lang="fr-FR" dirty="0" err="1" smtClean="0">
                <a:latin typeface="Verdana" pitchFamily="34" charset="0"/>
              </a:rPr>
              <a:t>uncorrelated</a:t>
            </a:r>
            <a:r>
              <a:rPr lang="fr-FR" dirty="0" smtClean="0">
                <a:latin typeface="Verdana" pitchFamily="34" charset="0"/>
              </a:rPr>
              <a:t> mode</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smtClean="0"/>
              <a:t>Coverage Radius </a:t>
            </a:r>
            <a:br>
              <a:rPr lang="da-DK" dirty="0" smtClean="0"/>
            </a:br>
            <a:r>
              <a:rPr lang="da-DK" sz="2000" dirty="0" smtClean="0"/>
              <a:t>(Position of the VLR to </a:t>
            </a:r>
            <a:r>
              <a:rPr lang="da-DK" sz="2000" dirty="0"/>
              <a:t>VLT</a:t>
            </a:r>
            <a:r>
              <a:rPr lang="da-DK" sz="2000" dirty="0" smtClean="0"/>
              <a:t>) and</a:t>
            </a:r>
            <a:r>
              <a:rPr lang="da-DK" sz="2000" dirty="0"/>
              <a:t/>
            </a:r>
            <a:br>
              <a:rPr lang="da-DK" sz="2000" dirty="0"/>
            </a:br>
            <a:r>
              <a:rPr lang="da-DK" sz="2000" dirty="0"/>
              <a:t>(Position of the </a:t>
            </a:r>
            <a:r>
              <a:rPr lang="da-DK" sz="2000" dirty="0" smtClean="0"/>
              <a:t>ILR </a:t>
            </a:r>
            <a:r>
              <a:rPr lang="da-DK" sz="2000" dirty="0"/>
              <a:t>to </a:t>
            </a:r>
            <a:r>
              <a:rPr lang="da-DK" sz="2000" dirty="0" smtClean="0"/>
              <a:t>ILT</a:t>
            </a:r>
            <a:r>
              <a:rPr lang="da-DK" sz="2000" dirty="0"/>
              <a:t>)</a:t>
            </a:r>
            <a:endParaRPr lang="en-US" sz="2000" dirty="0"/>
          </a:p>
        </p:txBody>
      </p:sp>
      <p:sp>
        <p:nvSpPr>
          <p:cNvPr id="123907" name="Rectangle 3"/>
          <p:cNvSpPr>
            <a:spLocks noGrp="1" noChangeArrowheads="1"/>
          </p:cNvSpPr>
          <p:nvPr>
            <p:ph type="body" idx="1"/>
          </p:nvPr>
        </p:nvSpPr>
        <p:spPr/>
        <p:txBody>
          <a:bodyPr/>
          <a:lstStyle/>
          <a:p>
            <a:endParaRPr lang="en-US" dirty="0"/>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09713"/>
            <a:ext cx="6962775" cy="192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819525"/>
            <a:ext cx="6962775" cy="19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325" y="1890913"/>
            <a:ext cx="2449301" cy="1852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5325" y="4319589"/>
            <a:ext cx="2448000" cy="181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8890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err="1" smtClean="0"/>
              <a:t>iRSS</a:t>
            </a:r>
            <a:r>
              <a:rPr lang="en-US" dirty="0" smtClean="0"/>
              <a:t> calculation</a:t>
            </a:r>
            <a:endParaRPr lang="en-US" dirty="0"/>
          </a:p>
        </p:txBody>
      </p:sp>
      <p:sp>
        <p:nvSpPr>
          <p:cNvPr id="111621" name="AutoShape 5"/>
          <p:cNvSpPr>
            <a:spLocks noChangeArrowheads="1"/>
          </p:cNvSpPr>
          <p:nvPr/>
        </p:nvSpPr>
        <p:spPr bwMode="auto">
          <a:xfrm>
            <a:off x="454025" y="1630363"/>
            <a:ext cx="6553200" cy="3172749"/>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2" name="AutoShape 6"/>
          <p:cNvSpPr>
            <a:spLocks noChangeArrowheads="1"/>
          </p:cNvSpPr>
          <p:nvPr/>
        </p:nvSpPr>
        <p:spPr bwMode="auto">
          <a:xfrm>
            <a:off x="476250" y="1608138"/>
            <a:ext cx="6538913"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3" name="Text Box 7"/>
          <p:cNvSpPr txBox="1">
            <a:spLocks noChangeArrowheads="1"/>
          </p:cNvSpPr>
          <p:nvPr/>
        </p:nvSpPr>
        <p:spPr bwMode="auto">
          <a:xfrm>
            <a:off x="814388" y="1635125"/>
            <a:ext cx="4535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1625" name="Text Box 9"/>
          <p:cNvSpPr txBox="1">
            <a:spLocks noChangeArrowheads="1"/>
          </p:cNvSpPr>
          <p:nvPr/>
        </p:nvSpPr>
        <p:spPr bwMode="auto">
          <a:xfrm>
            <a:off x="1546225" y="3365500"/>
            <a:ext cx="4819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dirty="0"/>
              <a:t>Position the </a:t>
            </a:r>
            <a:r>
              <a:rPr lang="da-DK" sz="1400" b="1" dirty="0" smtClean="0"/>
              <a:t>VLR </a:t>
            </a:r>
            <a:r>
              <a:rPr lang="da-DK" sz="1400" b="1" dirty="0"/>
              <a:t>vs </a:t>
            </a:r>
            <a:r>
              <a:rPr lang="da-DK" sz="1400" b="1" dirty="0" smtClean="0"/>
              <a:t>ILT (Simulation Radius)</a:t>
            </a:r>
            <a:endParaRPr lang="da-DK" sz="1400" b="1" dirty="0"/>
          </a:p>
        </p:txBody>
      </p:sp>
      <p:sp>
        <p:nvSpPr>
          <p:cNvPr id="111626" name="Rectangle 10"/>
          <p:cNvSpPr>
            <a:spLocks noChangeArrowheads="1"/>
          </p:cNvSpPr>
          <p:nvPr/>
        </p:nvSpPr>
        <p:spPr bwMode="auto">
          <a:xfrm>
            <a:off x="1193800" y="3367088"/>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7" name="Rectangle 11"/>
          <p:cNvSpPr>
            <a:spLocks noChangeArrowheads="1"/>
          </p:cNvSpPr>
          <p:nvPr/>
        </p:nvSpPr>
        <p:spPr bwMode="auto">
          <a:xfrm>
            <a:off x="1127125" y="2936875"/>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nvGrpSpPr>
          <p:cNvPr id="111628" name="Group 12"/>
          <p:cNvGrpSpPr>
            <a:grpSpLocks/>
          </p:cNvGrpSpPr>
          <p:nvPr/>
        </p:nvGrpSpPr>
        <p:grpSpPr bwMode="auto">
          <a:xfrm>
            <a:off x="2025650" y="3613150"/>
            <a:ext cx="2381250" cy="714375"/>
            <a:chOff x="1672" y="2513"/>
            <a:chExt cx="1500" cy="450"/>
          </a:xfrm>
        </p:grpSpPr>
        <p:sp>
          <p:nvSpPr>
            <p:cNvPr id="111629" name="Text Box 13"/>
            <p:cNvSpPr txBox="1">
              <a:spLocks noChangeArrowheads="1"/>
            </p:cNvSpPr>
            <p:nvPr/>
          </p:nvSpPr>
          <p:spPr bwMode="auto">
            <a:xfrm>
              <a:off x="1990" y="2637"/>
              <a:ext cx="118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iRSS</a:t>
              </a:r>
              <a:endParaRPr lang="en-US" sz="1400" b="1"/>
            </a:p>
          </p:txBody>
        </p:sp>
        <p:sp>
          <p:nvSpPr>
            <p:cNvPr id="111630" name="Rectangle 14"/>
            <p:cNvSpPr>
              <a:spLocks noChangeArrowheads="1"/>
            </p:cNvSpPr>
            <p:nvPr/>
          </p:nvSpPr>
          <p:spPr bwMode="auto">
            <a:xfrm>
              <a:off x="1714" y="2772"/>
              <a:ext cx="198" cy="1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Rectangle 15"/>
            <p:cNvSpPr>
              <a:spLocks noChangeArrowheads="1"/>
            </p:cNvSpPr>
            <p:nvPr/>
          </p:nvSpPr>
          <p:spPr bwMode="auto">
            <a:xfrm>
              <a:off x="1672" y="2513"/>
              <a:ext cx="3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grpSp>
        <p:nvGrpSpPr>
          <p:cNvPr id="111636" name="Group 20"/>
          <p:cNvGrpSpPr>
            <a:grpSpLocks/>
          </p:cNvGrpSpPr>
          <p:nvPr/>
        </p:nvGrpSpPr>
        <p:grpSpPr bwMode="auto">
          <a:xfrm>
            <a:off x="568325" y="1809750"/>
            <a:ext cx="4194175" cy="1290637"/>
            <a:chOff x="3302" y="1375"/>
            <a:chExt cx="2642" cy="813"/>
          </a:xfrm>
        </p:grpSpPr>
        <p:sp>
          <p:nvSpPr>
            <p:cNvPr id="111637" name="Text Box 21"/>
            <p:cNvSpPr txBox="1">
              <a:spLocks noChangeArrowheads="1"/>
            </p:cNvSpPr>
            <p:nvPr/>
          </p:nvSpPr>
          <p:spPr bwMode="auto">
            <a:xfrm>
              <a:off x="3566" y="1645"/>
              <a:ext cx="237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a-DK" sz="1400" b="1" dirty="0"/>
                <a:t>Define Interfering </a:t>
              </a:r>
              <a:r>
                <a:rPr lang="da-DK" sz="1400" b="1" dirty="0" smtClean="0"/>
                <a:t>Link Transmitter </a:t>
              </a:r>
              <a:r>
                <a:rPr lang="da-DK" sz="1400" b="1" dirty="0"/>
                <a:t>(</a:t>
              </a:r>
              <a:r>
                <a:rPr lang="da-DK" sz="1400" b="1" dirty="0" smtClean="0"/>
                <a:t>ILT)</a:t>
              </a:r>
              <a:endParaRPr lang="da-DK" sz="1400" b="1" dirty="0"/>
            </a:p>
            <a:p>
              <a:pPr algn="l">
                <a:buFont typeface="Wingdings" pitchFamily="2" charset="2"/>
                <a:buChar char="Ø"/>
              </a:pPr>
              <a:r>
                <a:rPr lang="da-DK" sz="1200" b="1" dirty="0"/>
                <a:t> Tx power</a:t>
              </a:r>
            </a:p>
            <a:p>
              <a:pPr algn="l">
                <a:buFont typeface="Wingdings" pitchFamily="2" charset="2"/>
                <a:buChar char="Ø"/>
              </a:pPr>
              <a:r>
                <a:rPr lang="da-DK" sz="1200" b="1" dirty="0"/>
                <a:t> Antenna Characteristics</a:t>
              </a:r>
            </a:p>
            <a:p>
              <a:pPr algn="l">
                <a:buFont typeface="Wingdings" pitchFamily="2" charset="2"/>
                <a:buChar char="Ø"/>
              </a:pPr>
              <a:r>
                <a:rPr lang="da-DK" sz="1200" b="1" dirty="0"/>
                <a:t>Set the emission bandwidth</a:t>
              </a:r>
              <a:endParaRPr lang="da-DK" sz="1400" b="1" dirty="0"/>
            </a:p>
          </p:txBody>
        </p:sp>
        <p:sp>
          <p:nvSpPr>
            <p:cNvPr id="111638" name="Rectangle 22"/>
            <p:cNvSpPr>
              <a:spLocks noChangeArrowheads="1"/>
            </p:cNvSpPr>
            <p:nvPr/>
          </p:nvSpPr>
          <p:spPr bwMode="auto">
            <a:xfrm>
              <a:off x="3344" y="1646"/>
              <a:ext cx="198" cy="1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9" name="Rectangle 23"/>
            <p:cNvSpPr>
              <a:spLocks noChangeArrowheads="1"/>
            </p:cNvSpPr>
            <p:nvPr/>
          </p:nvSpPr>
          <p:spPr bwMode="auto">
            <a:xfrm>
              <a:off x="3302" y="1375"/>
              <a:ext cx="3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a-DK"/>
              <a:t>SEAMCAT scenario</a:t>
            </a:r>
            <a:endParaRPr lang="en-US"/>
          </a:p>
        </p:txBody>
      </p:sp>
      <p:pic>
        <p:nvPicPr>
          <p:cNvPr id="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49" y="1641102"/>
            <a:ext cx="6154256" cy="387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rot="2112880">
            <a:off x="3260221" y="1063229"/>
            <a:ext cx="2131500" cy="4818743"/>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8256713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a-DK" dirty="0" smtClean="0"/>
              <a:t>Exercise </a:t>
            </a:r>
            <a:r>
              <a:rPr lang="da-DK" smtClean="0"/>
              <a:t>#</a:t>
            </a:r>
            <a:r>
              <a:rPr lang="da-DK" smtClean="0"/>
              <a:t>7 - iRSS</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169" y="1181329"/>
            <a:ext cx="4449392"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rot="2196633">
            <a:off x="1030257" y="1079500"/>
            <a:ext cx="970338" cy="1663864"/>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550169" y="1366575"/>
            <a:ext cx="4449392" cy="187047"/>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30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3" y="2993810"/>
            <a:ext cx="8943033" cy="14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6873072" y="3624619"/>
            <a:ext cx="2170443" cy="27774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97" y="2810444"/>
            <a:ext cx="8142035" cy="407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5" y="1181328"/>
            <a:ext cx="2212896" cy="14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8" name="Rectangle 2"/>
          <p:cNvSpPr>
            <a:spLocks noGrp="1" noChangeArrowheads="1"/>
          </p:cNvSpPr>
          <p:nvPr>
            <p:ph type="title"/>
          </p:nvPr>
        </p:nvSpPr>
        <p:spPr/>
        <p:txBody>
          <a:bodyPr/>
          <a:lstStyle/>
          <a:p>
            <a:r>
              <a:rPr lang="da-DK"/>
              <a:t>Interfering Frequency</a:t>
            </a:r>
            <a:endParaRPr lang="en-US"/>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169" y="1181329"/>
            <a:ext cx="4449392"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50169" y="1366575"/>
            <a:ext cx="4449392" cy="187047"/>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571945" y="1559167"/>
            <a:ext cx="4449392" cy="107517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5215117" y="4629444"/>
            <a:ext cx="3114988" cy="21611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5226845" y="4889229"/>
            <a:ext cx="3114988" cy="15288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1076852" y="5314410"/>
            <a:ext cx="2389832" cy="57391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3511294" y="5314410"/>
            <a:ext cx="1613366"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2698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337" y="1915538"/>
            <a:ext cx="1980781" cy="58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4638"/>
            <a:ext cx="6850063" cy="1143000"/>
          </a:xfrm>
        </p:spPr>
        <p:txBody>
          <a:bodyPr/>
          <a:lstStyle/>
          <a:p>
            <a:r>
              <a:rPr lang="da-DK" sz="3200" dirty="0"/>
              <a:t>Position of the Vr vr It (1/2)</a:t>
            </a:r>
            <a:endParaRPr lang="en-US" sz="3200" dirty="0"/>
          </a:p>
        </p:txBody>
      </p:sp>
      <p:grpSp>
        <p:nvGrpSpPr>
          <p:cNvPr id="129028" name="Group 4"/>
          <p:cNvGrpSpPr>
            <a:grpSpLocks noChangeAspect="1"/>
          </p:cNvGrpSpPr>
          <p:nvPr/>
        </p:nvGrpSpPr>
        <p:grpSpPr bwMode="auto">
          <a:xfrm>
            <a:off x="992188" y="1955800"/>
            <a:ext cx="6478587" cy="3030538"/>
            <a:chOff x="2362" y="3735"/>
            <a:chExt cx="7691" cy="3596"/>
          </a:xfrm>
        </p:grpSpPr>
        <p:sp>
          <p:nvSpPr>
            <p:cNvPr id="129029" name="AutoShape 5"/>
            <p:cNvSpPr>
              <a:spLocks noChangeAspect="1" noChangeArrowheads="1"/>
            </p:cNvSpPr>
            <p:nvPr/>
          </p:nvSpPr>
          <p:spPr bwMode="auto">
            <a:xfrm>
              <a:off x="2362" y="3735"/>
              <a:ext cx="7691"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9030" name="AutoShape 6"/>
            <p:cNvSpPr>
              <a:spLocks noChangeArrowheads="1"/>
            </p:cNvSpPr>
            <p:nvPr/>
          </p:nvSpPr>
          <p:spPr bwMode="auto">
            <a:xfrm>
              <a:off x="2514" y="3771"/>
              <a:ext cx="7490" cy="1635"/>
            </a:xfrm>
            <a:prstGeom prst="roundRect">
              <a:avLst>
                <a:gd name="adj" fmla="val 3106"/>
              </a:avLst>
            </a:prstGeom>
            <a:solidFill>
              <a:srgbClr val="FFFFFF"/>
            </a:solidFill>
            <a:ln w="57150">
              <a:solidFill>
                <a:srgbClr val="33CC33"/>
              </a:solidFill>
              <a:round/>
              <a:headEnd/>
              <a:tailEnd/>
            </a:ln>
          </p:spPr>
          <p:txBody>
            <a:bodyPr anchor="ctr"/>
            <a:lstStyle/>
            <a:p>
              <a:endParaRPr lang="en-GB"/>
            </a:p>
          </p:txBody>
        </p:sp>
        <p:sp>
          <p:nvSpPr>
            <p:cNvPr id="129031" name="AutoShape 7"/>
            <p:cNvSpPr>
              <a:spLocks noChangeArrowheads="1"/>
            </p:cNvSpPr>
            <p:nvPr/>
          </p:nvSpPr>
          <p:spPr bwMode="auto">
            <a:xfrm>
              <a:off x="2518" y="3735"/>
              <a:ext cx="7495" cy="356"/>
            </a:xfrm>
            <a:prstGeom prst="roundRect">
              <a:avLst>
                <a:gd name="adj" fmla="val 37019"/>
              </a:avLst>
            </a:prstGeom>
            <a:solidFill>
              <a:srgbClr val="33CC33"/>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9032" name="Text Box 8"/>
            <p:cNvSpPr txBox="1">
              <a:spLocks noChangeArrowheads="1"/>
            </p:cNvSpPr>
            <p:nvPr/>
          </p:nvSpPr>
          <p:spPr bwMode="auto">
            <a:xfrm>
              <a:off x="2927" y="3766"/>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100" b="1" dirty="0">
                  <a:solidFill>
                    <a:srgbClr val="FFFFFF"/>
                  </a:solidFill>
                  <a:latin typeface="Calibri" pitchFamily="34" charset="0"/>
                </a:rPr>
                <a:t>Uncorrelated </a:t>
              </a:r>
              <a:r>
                <a:rPr lang="da-DK" sz="1100" b="1" dirty="0" smtClean="0">
                  <a:solidFill>
                    <a:srgbClr val="FFFFFF"/>
                  </a:solidFill>
                  <a:latin typeface="Calibri" pitchFamily="34" charset="0"/>
                </a:rPr>
                <a:t>mode</a:t>
              </a:r>
              <a:endParaRPr lang="en-US" dirty="0"/>
            </a:p>
          </p:txBody>
        </p:sp>
        <p:sp>
          <p:nvSpPr>
            <p:cNvPr id="129033" name="Text Box 9"/>
            <p:cNvSpPr txBox="1">
              <a:spLocks noChangeArrowheads="1"/>
            </p:cNvSpPr>
            <p:nvPr/>
          </p:nvSpPr>
          <p:spPr bwMode="auto">
            <a:xfrm>
              <a:off x="2362" y="4597"/>
              <a:ext cx="2210" cy="69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r"/>
              <a:r>
                <a:rPr lang="da-DK" sz="1000" b="1">
                  <a:solidFill>
                    <a:srgbClr val="000000"/>
                  </a:solidFill>
                  <a:latin typeface="Calibri" pitchFamily="34" charset="0"/>
                </a:rPr>
                <a:t>None </a:t>
              </a:r>
            </a:p>
            <a:p>
              <a:pPr algn="r"/>
              <a:r>
                <a:rPr lang="da-DK" sz="1000" b="1">
                  <a:solidFill>
                    <a:srgbClr val="000000"/>
                  </a:solidFill>
                  <a:latin typeface="Calibri" pitchFamily="34" charset="0"/>
                </a:rPr>
                <a:t>(n</a:t>
              </a:r>
              <a:r>
                <a:rPr lang="da-DK" sz="900" b="1" baseline="-25000">
                  <a:solidFill>
                    <a:srgbClr val="000000"/>
                  </a:solidFill>
                  <a:latin typeface="Calibri" pitchFamily="34" charset="0"/>
                </a:rPr>
                <a:t>active</a:t>
              </a:r>
              <a:r>
                <a:rPr lang="da-DK" sz="1000" b="1">
                  <a:solidFill>
                    <a:srgbClr val="000000"/>
                  </a:solidFill>
                  <a:latin typeface="Calibri" pitchFamily="34" charset="0"/>
                </a:rPr>
                <a:t> interferers)</a:t>
              </a:r>
              <a:endParaRPr lang="en-US"/>
            </a:p>
          </p:txBody>
        </p:sp>
        <p:sp>
          <p:nvSpPr>
            <p:cNvPr id="129034" name="AutoShape 10"/>
            <p:cNvSpPr>
              <a:spLocks noChangeArrowheads="1"/>
            </p:cNvSpPr>
            <p:nvPr/>
          </p:nvSpPr>
          <p:spPr bwMode="auto">
            <a:xfrm>
              <a:off x="2554" y="5803"/>
              <a:ext cx="7490" cy="1516"/>
            </a:xfrm>
            <a:prstGeom prst="roundRect">
              <a:avLst>
                <a:gd name="adj" fmla="val 3106"/>
              </a:avLst>
            </a:prstGeom>
            <a:solidFill>
              <a:srgbClr val="FFFFFF"/>
            </a:solidFill>
            <a:ln w="57150">
              <a:solidFill>
                <a:srgbClr val="333399"/>
              </a:solidFill>
              <a:round/>
              <a:headEnd/>
              <a:tailEnd/>
            </a:ln>
          </p:spPr>
          <p:txBody>
            <a:bodyPr lIns="68763" tIns="34382" rIns="68763" bIns="34382" anchor="ctr"/>
            <a:lstStyle/>
            <a:p>
              <a:endParaRPr lang="en-US"/>
            </a:p>
          </p:txBody>
        </p:sp>
        <p:sp>
          <p:nvSpPr>
            <p:cNvPr id="129035" name="AutoShape 11"/>
            <p:cNvSpPr>
              <a:spLocks noChangeArrowheads="1"/>
            </p:cNvSpPr>
            <p:nvPr/>
          </p:nvSpPr>
          <p:spPr bwMode="auto">
            <a:xfrm>
              <a:off x="2536" y="6954"/>
              <a:ext cx="7517" cy="355"/>
            </a:xfrm>
            <a:prstGeom prst="roundRect">
              <a:avLst>
                <a:gd name="adj" fmla="val 31120"/>
              </a:avLst>
            </a:prstGeom>
            <a:solidFill>
              <a:srgbClr val="333399"/>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9036" name="Text Box 12"/>
            <p:cNvSpPr txBox="1">
              <a:spLocks noChangeArrowheads="1"/>
            </p:cNvSpPr>
            <p:nvPr/>
          </p:nvSpPr>
          <p:spPr bwMode="auto">
            <a:xfrm>
              <a:off x="3850" y="6324"/>
              <a:ext cx="78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ILT </a:t>
              </a:r>
              <a:r>
                <a:rPr lang="da-DK" sz="1000" b="1" dirty="0">
                  <a:solidFill>
                    <a:srgbClr val="000000"/>
                  </a:solidFill>
                  <a:latin typeface="Calibri" pitchFamily="34" charset="0"/>
                </a:rPr>
                <a:t>/</a:t>
              </a:r>
              <a:r>
                <a:rPr lang="da-DK" sz="1000" b="1" dirty="0" smtClean="0">
                  <a:solidFill>
                    <a:srgbClr val="000000"/>
                  </a:solidFill>
                  <a:latin typeface="Calibri" pitchFamily="34" charset="0"/>
                </a:rPr>
                <a:t>VLR</a:t>
              </a:r>
              <a:endParaRPr lang="en-US" dirty="0"/>
            </a:p>
          </p:txBody>
        </p:sp>
        <p:sp>
          <p:nvSpPr>
            <p:cNvPr id="129037" name="Text Box 13"/>
            <p:cNvSpPr txBox="1">
              <a:spLocks noChangeArrowheads="1"/>
            </p:cNvSpPr>
            <p:nvPr/>
          </p:nvSpPr>
          <p:spPr bwMode="auto">
            <a:xfrm>
              <a:off x="2694" y="7017"/>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100" b="1" dirty="0">
                  <a:solidFill>
                    <a:srgbClr val="FFFFFF"/>
                  </a:solidFill>
                  <a:latin typeface="Calibri" pitchFamily="34" charset="0"/>
                </a:rPr>
                <a:t>Correlated </a:t>
              </a:r>
              <a:r>
                <a:rPr lang="da-DK" sz="1100" b="1" dirty="0" smtClean="0">
                  <a:solidFill>
                    <a:srgbClr val="FFFFFF"/>
                  </a:solidFill>
                  <a:latin typeface="Calibri" pitchFamily="34" charset="0"/>
                </a:rPr>
                <a:t>mode</a:t>
              </a:r>
              <a:endParaRPr lang="en-US" dirty="0"/>
            </a:p>
          </p:txBody>
        </p:sp>
        <p:sp>
          <p:nvSpPr>
            <p:cNvPr id="129038" name="Text Box 14"/>
            <p:cNvSpPr txBox="1">
              <a:spLocks noChangeArrowheads="1"/>
            </p:cNvSpPr>
            <p:nvPr/>
          </p:nvSpPr>
          <p:spPr bwMode="auto">
            <a:xfrm>
              <a:off x="4935" y="6582"/>
              <a:ext cx="783"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ILT /VLT</a:t>
              </a:r>
              <a:endParaRPr lang="en-US" dirty="0"/>
            </a:p>
          </p:txBody>
        </p:sp>
        <p:sp>
          <p:nvSpPr>
            <p:cNvPr id="129039" name="Text Box 15"/>
            <p:cNvSpPr txBox="1">
              <a:spLocks noChangeArrowheads="1"/>
            </p:cNvSpPr>
            <p:nvPr/>
          </p:nvSpPr>
          <p:spPr bwMode="auto">
            <a:xfrm>
              <a:off x="6662" y="6589"/>
              <a:ext cx="892"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ILR /VLR</a:t>
              </a:r>
              <a:endParaRPr lang="en-US" dirty="0"/>
            </a:p>
          </p:txBody>
        </p:sp>
        <p:sp>
          <p:nvSpPr>
            <p:cNvPr id="129040" name="Text Box 16"/>
            <p:cNvSpPr txBox="1">
              <a:spLocks noChangeArrowheads="1"/>
            </p:cNvSpPr>
            <p:nvPr/>
          </p:nvSpPr>
          <p:spPr bwMode="auto">
            <a:xfrm>
              <a:off x="7638" y="6314"/>
              <a:ext cx="947"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ILR/VLT</a:t>
              </a:r>
              <a:endParaRPr lang="en-US" dirty="0"/>
            </a:p>
          </p:txBody>
        </p:sp>
        <p:sp>
          <p:nvSpPr>
            <p:cNvPr id="129041" name="Text Box 17"/>
            <p:cNvSpPr txBox="1">
              <a:spLocks noChangeArrowheads="1"/>
            </p:cNvSpPr>
            <p:nvPr/>
          </p:nvSpPr>
          <p:spPr bwMode="auto">
            <a:xfrm>
              <a:off x="5232" y="4093"/>
              <a:ext cx="4006"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a:latin typeface="Calibri" pitchFamily="34" charset="0"/>
                </a:rPr>
                <a:t>Uniform density</a:t>
              </a:r>
              <a:r>
                <a:rPr lang="da-DK" sz="1000" b="1">
                  <a:solidFill>
                    <a:srgbClr val="000000"/>
                  </a:solidFill>
                  <a:latin typeface="Calibri" pitchFamily="34" charset="0"/>
                </a:rPr>
                <a:t> (n</a:t>
              </a:r>
              <a:r>
                <a:rPr lang="da-DK" sz="900" b="1" baseline="-25000">
                  <a:solidFill>
                    <a:srgbClr val="000000"/>
                  </a:solidFill>
                  <a:latin typeface="Calibri" pitchFamily="34" charset="0"/>
                </a:rPr>
                <a:t>active</a:t>
              </a:r>
              <a:r>
                <a:rPr lang="da-DK" sz="1000" b="1">
                  <a:solidFill>
                    <a:srgbClr val="000000"/>
                  </a:solidFill>
                  <a:latin typeface="Calibri" pitchFamily="34" charset="0"/>
                </a:rPr>
                <a:t> interferers)</a:t>
              </a:r>
              <a:endParaRPr lang="en-US"/>
            </a:p>
          </p:txBody>
        </p:sp>
        <p:sp>
          <p:nvSpPr>
            <p:cNvPr id="129042" name="Text Box 18"/>
            <p:cNvSpPr txBox="1">
              <a:spLocks noChangeArrowheads="1"/>
            </p:cNvSpPr>
            <p:nvPr/>
          </p:nvSpPr>
          <p:spPr bwMode="auto">
            <a:xfrm>
              <a:off x="7656" y="4601"/>
              <a:ext cx="2232" cy="5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a:solidFill>
                    <a:srgbClr val="000000"/>
                  </a:solidFill>
                  <a:latin typeface="Calibri" pitchFamily="34" charset="0"/>
                </a:rPr>
                <a:t>Closest </a:t>
              </a:r>
            </a:p>
            <a:p>
              <a:pPr algn="l"/>
              <a:r>
                <a:rPr lang="da-DK" sz="1000" b="1">
                  <a:solidFill>
                    <a:srgbClr val="000000"/>
                  </a:solidFill>
                  <a:latin typeface="Calibri" pitchFamily="34" charset="0"/>
                </a:rPr>
                <a:t>(single interferer)</a:t>
              </a:r>
              <a:endParaRPr lang="en-US"/>
            </a:p>
          </p:txBody>
        </p:sp>
        <p:sp>
          <p:nvSpPr>
            <p:cNvPr id="129043" name="Oval 19"/>
            <p:cNvSpPr>
              <a:spLocks noChangeArrowheads="1"/>
            </p:cNvSpPr>
            <p:nvPr/>
          </p:nvSpPr>
          <p:spPr bwMode="auto">
            <a:xfrm>
              <a:off x="5141" y="4755"/>
              <a:ext cx="1884" cy="1535"/>
            </a:xfrm>
            <a:prstGeom prst="ellipse">
              <a:avLst/>
            </a:prstGeom>
            <a:solidFill>
              <a:srgbClr val="FFFF00"/>
            </a:solidFill>
            <a:ln w="57150">
              <a:solidFill>
                <a:srgbClr val="000000"/>
              </a:solidFill>
              <a:round/>
              <a:headEnd/>
              <a:tailEnd/>
            </a:ln>
          </p:spPr>
          <p:txBody>
            <a:bodyPr lIns="68763" tIns="34382" rIns="68763" bIns="34382" anchor="ctr"/>
            <a:lstStyle/>
            <a:p>
              <a:r>
                <a:rPr lang="da-DK" sz="1500" b="1" dirty="0" smtClean="0">
                  <a:solidFill>
                    <a:srgbClr val="000000"/>
                  </a:solidFill>
                  <a:latin typeface="Calibri" pitchFamily="34" charset="0"/>
                </a:rPr>
                <a:t>VLR </a:t>
              </a:r>
              <a:r>
                <a:rPr lang="da-DK" sz="1500" b="1" dirty="0">
                  <a:solidFill>
                    <a:srgbClr val="000000"/>
                  </a:solidFill>
                  <a:latin typeface="Calibri" pitchFamily="34" charset="0"/>
                </a:rPr>
                <a:t>↔ </a:t>
              </a:r>
              <a:r>
                <a:rPr lang="da-DK" sz="1500" b="1" dirty="0" smtClean="0">
                  <a:solidFill>
                    <a:srgbClr val="000000"/>
                  </a:solidFill>
                  <a:latin typeface="Calibri" pitchFamily="34" charset="0"/>
                </a:rPr>
                <a:t>ILT </a:t>
              </a:r>
              <a:endParaRPr lang="da-DK" sz="1500" b="1" dirty="0">
                <a:solidFill>
                  <a:srgbClr val="000000"/>
                </a:solidFill>
                <a:latin typeface="Calibri" pitchFamily="34" charset="0"/>
              </a:endParaRPr>
            </a:p>
            <a:p>
              <a:r>
                <a:rPr lang="da-DK" sz="1500" b="1" dirty="0">
                  <a:solidFill>
                    <a:srgbClr val="000000"/>
                  </a:solidFill>
                  <a:latin typeface="Calibri" pitchFamily="34" charset="0"/>
                </a:rPr>
                <a:t>location</a:t>
              </a:r>
              <a:endParaRPr lang="en-US" dirty="0"/>
            </a:p>
          </p:txBody>
        </p:sp>
        <p:sp>
          <p:nvSpPr>
            <p:cNvPr id="129044" name="Line 20"/>
            <p:cNvSpPr>
              <a:spLocks noChangeShapeType="1"/>
            </p:cNvSpPr>
            <p:nvPr/>
          </p:nvSpPr>
          <p:spPr bwMode="auto">
            <a:xfrm>
              <a:off x="4543" y="4885"/>
              <a:ext cx="642" cy="33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5" name="Line 21"/>
            <p:cNvSpPr>
              <a:spLocks noChangeShapeType="1"/>
            </p:cNvSpPr>
            <p:nvPr/>
          </p:nvSpPr>
          <p:spPr bwMode="auto">
            <a:xfrm>
              <a:off x="6085" y="4392"/>
              <a:ext cx="0" cy="3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6" name="Line 22"/>
            <p:cNvSpPr>
              <a:spLocks noChangeShapeType="1"/>
            </p:cNvSpPr>
            <p:nvPr/>
          </p:nvSpPr>
          <p:spPr bwMode="auto">
            <a:xfrm flipH="1">
              <a:off x="6967" y="4882"/>
              <a:ext cx="642"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7" name="Line 23"/>
            <p:cNvSpPr>
              <a:spLocks noChangeShapeType="1"/>
            </p:cNvSpPr>
            <p:nvPr/>
          </p:nvSpPr>
          <p:spPr bwMode="auto">
            <a:xfrm flipH="1">
              <a:off x="4615" y="6025"/>
              <a:ext cx="643" cy="337"/>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29048" name="Line 24"/>
            <p:cNvSpPr>
              <a:spLocks noChangeShapeType="1"/>
            </p:cNvSpPr>
            <p:nvPr/>
          </p:nvSpPr>
          <p:spPr bwMode="auto">
            <a:xfrm>
              <a:off x="6930" y="5988"/>
              <a:ext cx="643" cy="338"/>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29049" name="Line 25"/>
            <p:cNvSpPr>
              <a:spLocks noChangeShapeType="1"/>
            </p:cNvSpPr>
            <p:nvPr/>
          </p:nvSpPr>
          <p:spPr bwMode="auto">
            <a:xfrm flipV="1">
              <a:off x="5548" y="6326"/>
              <a:ext cx="239" cy="316"/>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50" name="Line 26"/>
            <p:cNvSpPr>
              <a:spLocks noChangeShapeType="1"/>
            </p:cNvSpPr>
            <p:nvPr/>
          </p:nvSpPr>
          <p:spPr bwMode="auto">
            <a:xfrm flipH="1" flipV="1">
              <a:off x="6415" y="6322"/>
              <a:ext cx="240" cy="316"/>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29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04359"/>
            <a:ext cx="21336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7" y="4365404"/>
            <a:ext cx="3324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bwMode="auto">
          <a:xfrm>
            <a:off x="1907157" y="1228723"/>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tx1"/>
                </a:solidFill>
                <a:effectLst/>
                <a:latin typeface="Arial" charset="0"/>
              </a:rPr>
              <a:t>Simulation</a:t>
            </a:r>
            <a:r>
              <a:rPr kumimoji="0" lang="da-DK" sz="1800" b="0" i="0" u="none" strike="noStrike" cap="none" normalizeH="0" dirty="0" smtClean="0">
                <a:ln>
                  <a:noFill/>
                </a:ln>
                <a:solidFill>
                  <a:schemeClr val="tx1"/>
                </a:solidFill>
                <a:effectLst/>
                <a:latin typeface="Arial" charset="0"/>
              </a:rPr>
              <a:t> radius</a:t>
            </a:r>
            <a:endParaRPr kumimoji="0" lang="en-GB" sz="1800" b="0" i="0" u="none" strike="noStrike" cap="none" normalizeH="0" baseline="0" dirty="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40" name="Rectangle 168"/>
          <p:cNvSpPr>
            <a:spLocks noChangeArrowheads="1"/>
          </p:cNvSpPr>
          <p:nvPr/>
        </p:nvSpPr>
        <p:spPr bwMode="auto">
          <a:xfrm>
            <a:off x="7180263" y="996950"/>
            <a:ext cx="1963737" cy="36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074" name="Rectangle 2"/>
          <p:cNvSpPr>
            <a:spLocks noGrp="1" noChangeArrowheads="1"/>
          </p:cNvSpPr>
          <p:nvPr>
            <p:ph type="title"/>
          </p:nvPr>
        </p:nvSpPr>
        <p:spPr>
          <a:xfrm>
            <a:off x="457200" y="274638"/>
            <a:ext cx="6850063" cy="1143000"/>
          </a:xfrm>
        </p:spPr>
        <p:txBody>
          <a:bodyPr/>
          <a:lstStyle/>
          <a:p>
            <a:r>
              <a:rPr lang="da-DK" sz="3200" dirty="0"/>
              <a:t>Position of the </a:t>
            </a:r>
            <a:r>
              <a:rPr lang="da-DK" sz="3200" dirty="0" smtClean="0"/>
              <a:t>VLR </a:t>
            </a:r>
            <a:r>
              <a:rPr lang="da-DK" sz="3200" dirty="0"/>
              <a:t>vr </a:t>
            </a:r>
            <a:r>
              <a:rPr lang="da-DK" sz="3200" dirty="0" smtClean="0"/>
              <a:t>ILR </a:t>
            </a:r>
            <a:r>
              <a:rPr lang="da-DK" sz="3200" dirty="0"/>
              <a:t>(2/2)</a:t>
            </a:r>
            <a:endParaRPr lang="en-US" sz="3200" dirty="0"/>
          </a:p>
        </p:txBody>
      </p:sp>
      <p:sp>
        <p:nvSpPr>
          <p:cNvPr id="131101" name="AutoShape 29"/>
          <p:cNvSpPr>
            <a:spLocks noChangeAspect="1" noChangeArrowheads="1"/>
          </p:cNvSpPr>
          <p:nvPr/>
        </p:nvSpPr>
        <p:spPr bwMode="auto">
          <a:xfrm>
            <a:off x="3352800" y="1171575"/>
            <a:ext cx="57912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103" name="Oval 31"/>
          <p:cNvSpPr>
            <a:spLocks noChangeAspect="1" noChangeArrowheads="1"/>
          </p:cNvSpPr>
          <p:nvPr/>
        </p:nvSpPr>
        <p:spPr bwMode="auto">
          <a:xfrm rot="1647288">
            <a:off x="3433763" y="2957513"/>
            <a:ext cx="3581400" cy="1255712"/>
          </a:xfrm>
          <a:prstGeom prst="ellipse">
            <a:avLst/>
          </a:prstGeom>
          <a:noFill/>
          <a:ln w="9525">
            <a:solidFill>
              <a:srgbClr val="333399"/>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sp>
        <p:nvSpPr>
          <p:cNvPr id="131104" name="Oval 32"/>
          <p:cNvSpPr>
            <a:spLocks noChangeAspect="1" noChangeArrowheads="1"/>
          </p:cNvSpPr>
          <p:nvPr/>
        </p:nvSpPr>
        <p:spPr bwMode="auto">
          <a:xfrm rot="1374995">
            <a:off x="6684963" y="3024188"/>
            <a:ext cx="2359025" cy="833437"/>
          </a:xfrm>
          <a:prstGeom prst="ellipse">
            <a:avLst/>
          </a:prstGeom>
          <a:noFill/>
          <a:ln w="9525">
            <a:solidFill>
              <a:srgbClr val="FF33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grpSp>
        <p:nvGrpSpPr>
          <p:cNvPr id="131105" name="Group 33"/>
          <p:cNvGrpSpPr>
            <a:grpSpLocks noChangeAspect="1"/>
          </p:cNvGrpSpPr>
          <p:nvPr/>
        </p:nvGrpSpPr>
        <p:grpSpPr bwMode="auto">
          <a:xfrm>
            <a:off x="5819775" y="2906713"/>
            <a:ext cx="341313" cy="1069975"/>
            <a:chOff x="1767" y="777"/>
            <a:chExt cx="347" cy="1079"/>
          </a:xfrm>
        </p:grpSpPr>
        <p:sp>
          <p:nvSpPr>
            <p:cNvPr id="131106" name="Line 34"/>
            <p:cNvSpPr>
              <a:spLocks noChangeAspect="1" noChangeShapeType="1"/>
            </p:cNvSpPr>
            <p:nvPr/>
          </p:nvSpPr>
          <p:spPr bwMode="auto">
            <a:xfrm flipH="1">
              <a:off x="1818"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7" name="Line 35"/>
            <p:cNvSpPr>
              <a:spLocks noChangeAspect="1" noChangeShapeType="1"/>
            </p:cNvSpPr>
            <p:nvPr/>
          </p:nvSpPr>
          <p:spPr bwMode="auto">
            <a:xfrm flipH="1" flipV="1">
              <a:off x="1954"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8" name="Line 36"/>
            <p:cNvSpPr>
              <a:spLocks noChangeAspect="1" noChangeShapeType="1"/>
            </p:cNvSpPr>
            <p:nvPr/>
          </p:nvSpPr>
          <p:spPr bwMode="auto">
            <a:xfrm flipH="1">
              <a:off x="1904" y="98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9" name="Line 37"/>
            <p:cNvSpPr>
              <a:spLocks noChangeAspect="1" noChangeShapeType="1"/>
            </p:cNvSpPr>
            <p:nvPr/>
          </p:nvSpPr>
          <p:spPr bwMode="auto">
            <a:xfrm flipH="1">
              <a:off x="1886" y="110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0" name="Line 38"/>
            <p:cNvSpPr>
              <a:spLocks noChangeAspect="1" noChangeShapeType="1"/>
            </p:cNvSpPr>
            <p:nvPr/>
          </p:nvSpPr>
          <p:spPr bwMode="auto">
            <a:xfrm flipH="1">
              <a:off x="1869" y="123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1" name="Line 39"/>
            <p:cNvSpPr>
              <a:spLocks noChangeAspect="1" noChangeShapeType="1"/>
            </p:cNvSpPr>
            <p:nvPr/>
          </p:nvSpPr>
          <p:spPr bwMode="auto">
            <a:xfrm flipH="1">
              <a:off x="1848" y="134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2" name="Line 40"/>
            <p:cNvSpPr>
              <a:spLocks noChangeAspect="1" noChangeShapeType="1"/>
            </p:cNvSpPr>
            <p:nvPr/>
          </p:nvSpPr>
          <p:spPr bwMode="auto">
            <a:xfrm flipH="1">
              <a:off x="1833" y="145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3" name="Line 41"/>
            <p:cNvSpPr>
              <a:spLocks noChangeAspect="1" noChangeShapeType="1"/>
            </p:cNvSpPr>
            <p:nvPr/>
          </p:nvSpPr>
          <p:spPr bwMode="auto">
            <a:xfrm flipH="1">
              <a:off x="1853" y="157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4" name="Rectangle 42"/>
            <p:cNvSpPr>
              <a:spLocks noChangeAspect="1" noChangeArrowheads="1"/>
            </p:cNvSpPr>
            <p:nvPr/>
          </p:nvSpPr>
          <p:spPr bwMode="auto">
            <a:xfrm>
              <a:off x="1767" y="180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15" name="Line 43"/>
            <p:cNvSpPr>
              <a:spLocks noChangeAspect="1" noChangeShapeType="1"/>
            </p:cNvSpPr>
            <p:nvPr/>
          </p:nvSpPr>
          <p:spPr bwMode="auto">
            <a:xfrm flipH="1">
              <a:off x="1958" y="170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6" name="Line 44"/>
            <p:cNvSpPr>
              <a:spLocks noChangeAspect="1" noChangeShapeType="1"/>
            </p:cNvSpPr>
            <p:nvPr/>
          </p:nvSpPr>
          <p:spPr bwMode="auto">
            <a:xfrm flipH="1" flipV="1">
              <a:off x="1912" y="97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7" name="Line 45"/>
            <p:cNvSpPr>
              <a:spLocks noChangeAspect="1" noChangeShapeType="1"/>
            </p:cNvSpPr>
            <p:nvPr/>
          </p:nvSpPr>
          <p:spPr bwMode="auto">
            <a:xfrm flipH="1" flipV="1">
              <a:off x="1902" y="109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8" name="Line 46"/>
            <p:cNvSpPr>
              <a:spLocks noChangeAspect="1" noChangeShapeType="1"/>
            </p:cNvSpPr>
            <p:nvPr/>
          </p:nvSpPr>
          <p:spPr bwMode="auto">
            <a:xfrm flipH="1" flipV="1">
              <a:off x="1887" y="122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9" name="Line 47"/>
            <p:cNvSpPr>
              <a:spLocks noChangeAspect="1" noChangeShapeType="1"/>
            </p:cNvSpPr>
            <p:nvPr/>
          </p:nvSpPr>
          <p:spPr bwMode="auto">
            <a:xfrm flipH="1" flipV="1">
              <a:off x="1872" y="133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0" name="Line 48"/>
            <p:cNvSpPr>
              <a:spLocks noChangeAspect="1" noChangeShapeType="1"/>
            </p:cNvSpPr>
            <p:nvPr/>
          </p:nvSpPr>
          <p:spPr bwMode="auto">
            <a:xfrm flipH="1" flipV="1">
              <a:off x="1859" y="144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1" name="Line 49"/>
            <p:cNvSpPr>
              <a:spLocks noChangeAspect="1" noChangeShapeType="1"/>
            </p:cNvSpPr>
            <p:nvPr/>
          </p:nvSpPr>
          <p:spPr bwMode="auto">
            <a:xfrm flipH="1" flipV="1">
              <a:off x="1845" y="156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2" name="Line 50"/>
            <p:cNvSpPr>
              <a:spLocks noChangeAspect="1" noChangeShapeType="1"/>
            </p:cNvSpPr>
            <p:nvPr/>
          </p:nvSpPr>
          <p:spPr bwMode="auto">
            <a:xfrm flipH="1" flipV="1">
              <a:off x="1838" y="168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3" name="Rectangle 51"/>
            <p:cNvSpPr>
              <a:spLocks noChangeAspect="1" noChangeArrowheads="1"/>
            </p:cNvSpPr>
            <p:nvPr/>
          </p:nvSpPr>
          <p:spPr bwMode="auto">
            <a:xfrm>
              <a:off x="1948" y="777"/>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31124" name="Rectangle 52"/>
            <p:cNvSpPr>
              <a:spLocks noChangeAspect="1" noChangeArrowheads="1"/>
            </p:cNvSpPr>
            <p:nvPr/>
          </p:nvSpPr>
          <p:spPr bwMode="auto">
            <a:xfrm>
              <a:off x="1904" y="777"/>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grpSp>
        <p:nvGrpSpPr>
          <p:cNvPr id="131125" name="Group 53"/>
          <p:cNvGrpSpPr>
            <a:grpSpLocks noChangeAspect="1"/>
          </p:cNvGrpSpPr>
          <p:nvPr/>
        </p:nvGrpSpPr>
        <p:grpSpPr bwMode="auto">
          <a:xfrm>
            <a:off x="7164388" y="2003425"/>
            <a:ext cx="344487" cy="1068388"/>
            <a:chOff x="2479" y="2481"/>
            <a:chExt cx="347" cy="1079"/>
          </a:xfrm>
        </p:grpSpPr>
        <p:sp>
          <p:nvSpPr>
            <p:cNvPr id="131126" name="Line 54"/>
            <p:cNvSpPr>
              <a:spLocks noChangeAspect="1" noChangeShapeType="1"/>
            </p:cNvSpPr>
            <p:nvPr/>
          </p:nvSpPr>
          <p:spPr bwMode="auto">
            <a:xfrm flipH="1">
              <a:off x="2530" y="2584"/>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7" name="Line 55"/>
            <p:cNvSpPr>
              <a:spLocks noChangeAspect="1" noChangeShapeType="1"/>
            </p:cNvSpPr>
            <p:nvPr/>
          </p:nvSpPr>
          <p:spPr bwMode="auto">
            <a:xfrm flipH="1" flipV="1">
              <a:off x="2666" y="2584"/>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8" name="Line 56"/>
            <p:cNvSpPr>
              <a:spLocks noChangeAspect="1" noChangeShapeType="1"/>
            </p:cNvSpPr>
            <p:nvPr/>
          </p:nvSpPr>
          <p:spPr bwMode="auto">
            <a:xfrm flipH="1">
              <a:off x="2616" y="2692"/>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9" name="Line 57"/>
            <p:cNvSpPr>
              <a:spLocks noChangeAspect="1" noChangeShapeType="1"/>
            </p:cNvSpPr>
            <p:nvPr/>
          </p:nvSpPr>
          <p:spPr bwMode="auto">
            <a:xfrm flipH="1">
              <a:off x="2598" y="281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0" name="Line 58"/>
            <p:cNvSpPr>
              <a:spLocks noChangeAspect="1" noChangeShapeType="1"/>
            </p:cNvSpPr>
            <p:nvPr/>
          </p:nvSpPr>
          <p:spPr bwMode="auto">
            <a:xfrm flipH="1">
              <a:off x="2581" y="2937"/>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1" name="Line 59"/>
            <p:cNvSpPr>
              <a:spLocks noChangeAspect="1" noChangeShapeType="1"/>
            </p:cNvSpPr>
            <p:nvPr/>
          </p:nvSpPr>
          <p:spPr bwMode="auto">
            <a:xfrm flipH="1">
              <a:off x="2560" y="3050"/>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2" name="Line 60"/>
            <p:cNvSpPr>
              <a:spLocks noChangeAspect="1" noChangeShapeType="1"/>
            </p:cNvSpPr>
            <p:nvPr/>
          </p:nvSpPr>
          <p:spPr bwMode="auto">
            <a:xfrm flipH="1">
              <a:off x="2545" y="3163"/>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3" name="Line 61"/>
            <p:cNvSpPr>
              <a:spLocks noChangeAspect="1" noChangeShapeType="1"/>
            </p:cNvSpPr>
            <p:nvPr/>
          </p:nvSpPr>
          <p:spPr bwMode="auto">
            <a:xfrm flipH="1">
              <a:off x="2565" y="3278"/>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4" name="Rectangle 62"/>
            <p:cNvSpPr>
              <a:spLocks noChangeAspect="1" noChangeArrowheads="1"/>
            </p:cNvSpPr>
            <p:nvPr/>
          </p:nvSpPr>
          <p:spPr bwMode="auto">
            <a:xfrm>
              <a:off x="2479" y="3504"/>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35" name="Line 63"/>
            <p:cNvSpPr>
              <a:spLocks noChangeAspect="1" noChangeShapeType="1"/>
            </p:cNvSpPr>
            <p:nvPr/>
          </p:nvSpPr>
          <p:spPr bwMode="auto">
            <a:xfrm flipH="1">
              <a:off x="2670" y="3409"/>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6" name="Line 64"/>
            <p:cNvSpPr>
              <a:spLocks noChangeAspect="1" noChangeShapeType="1"/>
            </p:cNvSpPr>
            <p:nvPr/>
          </p:nvSpPr>
          <p:spPr bwMode="auto">
            <a:xfrm flipH="1" flipV="1">
              <a:off x="2624" y="2682"/>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7" name="Line 65"/>
            <p:cNvSpPr>
              <a:spLocks noChangeAspect="1" noChangeShapeType="1"/>
            </p:cNvSpPr>
            <p:nvPr/>
          </p:nvSpPr>
          <p:spPr bwMode="auto">
            <a:xfrm flipH="1" flipV="1">
              <a:off x="2614" y="280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8" name="Line 66"/>
            <p:cNvSpPr>
              <a:spLocks noChangeAspect="1" noChangeShapeType="1"/>
            </p:cNvSpPr>
            <p:nvPr/>
          </p:nvSpPr>
          <p:spPr bwMode="auto">
            <a:xfrm flipH="1" flipV="1">
              <a:off x="2599" y="2927"/>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9" name="Line 67"/>
            <p:cNvSpPr>
              <a:spLocks noChangeAspect="1" noChangeShapeType="1"/>
            </p:cNvSpPr>
            <p:nvPr/>
          </p:nvSpPr>
          <p:spPr bwMode="auto">
            <a:xfrm flipH="1" flipV="1">
              <a:off x="2584" y="3040"/>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0" name="Line 68"/>
            <p:cNvSpPr>
              <a:spLocks noChangeAspect="1" noChangeShapeType="1"/>
            </p:cNvSpPr>
            <p:nvPr/>
          </p:nvSpPr>
          <p:spPr bwMode="auto">
            <a:xfrm flipH="1" flipV="1">
              <a:off x="2571" y="3153"/>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1" name="Line 69"/>
            <p:cNvSpPr>
              <a:spLocks noChangeAspect="1" noChangeShapeType="1"/>
            </p:cNvSpPr>
            <p:nvPr/>
          </p:nvSpPr>
          <p:spPr bwMode="auto">
            <a:xfrm flipH="1" flipV="1">
              <a:off x="2557" y="3268"/>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2" name="Line 70"/>
            <p:cNvSpPr>
              <a:spLocks noChangeAspect="1" noChangeShapeType="1"/>
            </p:cNvSpPr>
            <p:nvPr/>
          </p:nvSpPr>
          <p:spPr bwMode="auto">
            <a:xfrm flipH="1" flipV="1">
              <a:off x="2550" y="3388"/>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3" name="Rectangle 71"/>
            <p:cNvSpPr>
              <a:spLocks noChangeAspect="1" noChangeArrowheads="1"/>
            </p:cNvSpPr>
            <p:nvPr/>
          </p:nvSpPr>
          <p:spPr bwMode="auto">
            <a:xfrm>
              <a:off x="2660" y="2481"/>
              <a:ext cx="27" cy="196"/>
            </a:xfrm>
            <a:prstGeom prst="rect">
              <a:avLst/>
            </a:prstGeom>
            <a:solidFill>
              <a:srgbClr val="FF3300"/>
            </a:solidFill>
            <a:ln w="19050">
              <a:solidFill>
                <a:srgbClr val="000000"/>
              </a:solidFill>
              <a:miter lim="800000"/>
              <a:headEnd/>
              <a:tailEnd/>
            </a:ln>
          </p:spPr>
          <p:txBody>
            <a:bodyPr anchor="ctr"/>
            <a:lstStyle/>
            <a:p>
              <a:endParaRPr lang="en-GB"/>
            </a:p>
          </p:txBody>
        </p:sp>
        <p:sp>
          <p:nvSpPr>
            <p:cNvPr id="131144" name="Rectangle 72"/>
            <p:cNvSpPr>
              <a:spLocks noChangeAspect="1" noChangeArrowheads="1"/>
            </p:cNvSpPr>
            <p:nvPr/>
          </p:nvSpPr>
          <p:spPr bwMode="auto">
            <a:xfrm>
              <a:off x="2616" y="2481"/>
              <a:ext cx="27" cy="196"/>
            </a:xfrm>
            <a:prstGeom prst="rect">
              <a:avLst/>
            </a:prstGeom>
            <a:solidFill>
              <a:srgbClr val="FF3300"/>
            </a:solidFill>
            <a:ln w="19050">
              <a:solidFill>
                <a:srgbClr val="000000"/>
              </a:solidFill>
              <a:miter lim="800000"/>
              <a:headEnd/>
              <a:tailEnd/>
            </a:ln>
          </p:spPr>
          <p:txBody>
            <a:bodyPr anchor="ctr"/>
            <a:lstStyle/>
            <a:p>
              <a:endParaRPr lang="en-GB"/>
            </a:p>
          </p:txBody>
        </p:sp>
      </p:grpSp>
      <p:sp>
        <p:nvSpPr>
          <p:cNvPr id="131145" name="Text Box 73"/>
          <p:cNvSpPr txBox="1">
            <a:spLocks noChangeAspect="1" noChangeArrowheads="1"/>
          </p:cNvSpPr>
          <p:nvPr/>
        </p:nvSpPr>
        <p:spPr bwMode="auto">
          <a:xfrm>
            <a:off x="5632450" y="4006850"/>
            <a:ext cx="819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Victim </a:t>
            </a:r>
          </a:p>
          <a:p>
            <a:r>
              <a:rPr lang="da-DK" sz="1200" dirty="0" smtClean="0">
                <a:solidFill>
                  <a:srgbClr val="000000"/>
                </a:solidFill>
                <a:latin typeface="Calibri" pitchFamily="34" charset="0"/>
              </a:rPr>
              <a:t>Link Receiver </a:t>
            </a:r>
            <a:endParaRPr lang="da-DK" sz="1200" dirty="0">
              <a:solidFill>
                <a:srgbClr val="000000"/>
              </a:solidFill>
              <a:latin typeface="Calibri" pitchFamily="34" charset="0"/>
            </a:endParaRPr>
          </a:p>
          <a:p>
            <a:r>
              <a:rPr lang="da-DK" sz="1200" dirty="0">
                <a:solidFill>
                  <a:srgbClr val="000000"/>
                </a:solidFill>
                <a:latin typeface="Calibri" pitchFamily="34" charset="0"/>
              </a:rPr>
              <a:t>(</a:t>
            </a:r>
            <a:r>
              <a:rPr lang="da-DK" sz="1200" dirty="0" smtClean="0">
                <a:solidFill>
                  <a:srgbClr val="000000"/>
                </a:solidFill>
                <a:latin typeface="Calibri" pitchFamily="34" charset="0"/>
              </a:rPr>
              <a:t>VLR)</a:t>
            </a:r>
            <a:endParaRPr lang="en-US" dirty="0"/>
          </a:p>
        </p:txBody>
      </p:sp>
      <p:grpSp>
        <p:nvGrpSpPr>
          <p:cNvPr id="131147" name="Group 75"/>
          <p:cNvGrpSpPr>
            <a:grpSpLocks noChangeAspect="1"/>
          </p:cNvGrpSpPr>
          <p:nvPr/>
        </p:nvGrpSpPr>
        <p:grpSpPr bwMode="auto">
          <a:xfrm>
            <a:off x="8356707" y="2497138"/>
            <a:ext cx="346788" cy="1069828"/>
            <a:chOff x="1775" y="2457"/>
            <a:chExt cx="347" cy="1079"/>
          </a:xfrm>
        </p:grpSpPr>
        <p:sp>
          <p:nvSpPr>
            <p:cNvPr id="131148" name="Line 76"/>
            <p:cNvSpPr>
              <a:spLocks noChangeAspect="1" noChangeShapeType="1"/>
            </p:cNvSpPr>
            <p:nvPr/>
          </p:nvSpPr>
          <p:spPr bwMode="auto">
            <a:xfrm flipH="1">
              <a:off x="1826" y="256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9" name="Line 77"/>
            <p:cNvSpPr>
              <a:spLocks noChangeAspect="1" noChangeShapeType="1"/>
            </p:cNvSpPr>
            <p:nvPr/>
          </p:nvSpPr>
          <p:spPr bwMode="auto">
            <a:xfrm flipH="1" flipV="1">
              <a:off x="1962" y="256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0" name="Line 78"/>
            <p:cNvSpPr>
              <a:spLocks noChangeAspect="1" noChangeShapeType="1"/>
            </p:cNvSpPr>
            <p:nvPr/>
          </p:nvSpPr>
          <p:spPr bwMode="auto">
            <a:xfrm flipH="1">
              <a:off x="1912" y="266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1" name="Line 79"/>
            <p:cNvSpPr>
              <a:spLocks noChangeAspect="1" noChangeShapeType="1"/>
            </p:cNvSpPr>
            <p:nvPr/>
          </p:nvSpPr>
          <p:spPr bwMode="auto">
            <a:xfrm flipH="1">
              <a:off x="1894" y="278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2" name="Line 80"/>
            <p:cNvSpPr>
              <a:spLocks noChangeAspect="1" noChangeShapeType="1"/>
            </p:cNvSpPr>
            <p:nvPr/>
          </p:nvSpPr>
          <p:spPr bwMode="auto">
            <a:xfrm flipH="1">
              <a:off x="1877" y="291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3" name="Line 81"/>
            <p:cNvSpPr>
              <a:spLocks noChangeAspect="1" noChangeShapeType="1"/>
            </p:cNvSpPr>
            <p:nvPr/>
          </p:nvSpPr>
          <p:spPr bwMode="auto">
            <a:xfrm flipH="1">
              <a:off x="1856" y="302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4" name="Line 82"/>
            <p:cNvSpPr>
              <a:spLocks noChangeAspect="1" noChangeShapeType="1"/>
            </p:cNvSpPr>
            <p:nvPr/>
          </p:nvSpPr>
          <p:spPr bwMode="auto">
            <a:xfrm flipH="1">
              <a:off x="1841" y="313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5" name="Line 83"/>
            <p:cNvSpPr>
              <a:spLocks noChangeAspect="1" noChangeShapeType="1"/>
            </p:cNvSpPr>
            <p:nvPr/>
          </p:nvSpPr>
          <p:spPr bwMode="auto">
            <a:xfrm flipH="1">
              <a:off x="1861" y="325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6" name="Rectangle 84"/>
            <p:cNvSpPr>
              <a:spLocks noChangeAspect="1" noChangeArrowheads="1"/>
            </p:cNvSpPr>
            <p:nvPr/>
          </p:nvSpPr>
          <p:spPr bwMode="auto">
            <a:xfrm>
              <a:off x="1775" y="348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57" name="Line 85"/>
            <p:cNvSpPr>
              <a:spLocks noChangeAspect="1" noChangeShapeType="1"/>
            </p:cNvSpPr>
            <p:nvPr/>
          </p:nvSpPr>
          <p:spPr bwMode="auto">
            <a:xfrm flipH="1">
              <a:off x="1966" y="338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8" name="Line 86"/>
            <p:cNvSpPr>
              <a:spLocks noChangeAspect="1" noChangeShapeType="1"/>
            </p:cNvSpPr>
            <p:nvPr/>
          </p:nvSpPr>
          <p:spPr bwMode="auto">
            <a:xfrm flipH="1" flipV="1">
              <a:off x="1920" y="265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9" name="Line 87"/>
            <p:cNvSpPr>
              <a:spLocks noChangeAspect="1" noChangeShapeType="1"/>
            </p:cNvSpPr>
            <p:nvPr/>
          </p:nvSpPr>
          <p:spPr bwMode="auto">
            <a:xfrm flipH="1" flipV="1">
              <a:off x="1910" y="277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0" name="Line 88"/>
            <p:cNvSpPr>
              <a:spLocks noChangeAspect="1" noChangeShapeType="1"/>
            </p:cNvSpPr>
            <p:nvPr/>
          </p:nvSpPr>
          <p:spPr bwMode="auto">
            <a:xfrm flipH="1" flipV="1">
              <a:off x="1895" y="290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1" name="Line 89"/>
            <p:cNvSpPr>
              <a:spLocks noChangeAspect="1" noChangeShapeType="1"/>
            </p:cNvSpPr>
            <p:nvPr/>
          </p:nvSpPr>
          <p:spPr bwMode="auto">
            <a:xfrm flipH="1" flipV="1">
              <a:off x="1880" y="301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2" name="Line 90"/>
            <p:cNvSpPr>
              <a:spLocks noChangeAspect="1" noChangeShapeType="1"/>
            </p:cNvSpPr>
            <p:nvPr/>
          </p:nvSpPr>
          <p:spPr bwMode="auto">
            <a:xfrm flipH="1" flipV="1">
              <a:off x="1867" y="312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3" name="Line 91"/>
            <p:cNvSpPr>
              <a:spLocks noChangeAspect="1" noChangeShapeType="1"/>
            </p:cNvSpPr>
            <p:nvPr/>
          </p:nvSpPr>
          <p:spPr bwMode="auto">
            <a:xfrm flipH="1" flipV="1">
              <a:off x="1853" y="324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4" name="Line 92"/>
            <p:cNvSpPr>
              <a:spLocks noChangeAspect="1" noChangeShapeType="1"/>
            </p:cNvSpPr>
            <p:nvPr/>
          </p:nvSpPr>
          <p:spPr bwMode="auto">
            <a:xfrm flipH="1" flipV="1">
              <a:off x="1846" y="336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5" name="Rectangle 93"/>
            <p:cNvSpPr>
              <a:spLocks noChangeAspect="1" noChangeArrowheads="1"/>
            </p:cNvSpPr>
            <p:nvPr/>
          </p:nvSpPr>
          <p:spPr bwMode="auto">
            <a:xfrm>
              <a:off x="1956" y="2457"/>
              <a:ext cx="27" cy="196"/>
            </a:xfrm>
            <a:prstGeom prst="rect">
              <a:avLst/>
            </a:prstGeom>
            <a:solidFill>
              <a:srgbClr val="FF3300"/>
            </a:solidFill>
            <a:ln w="19050">
              <a:solidFill>
                <a:srgbClr val="000000"/>
              </a:solidFill>
              <a:miter lim="800000"/>
              <a:headEnd/>
              <a:tailEnd/>
            </a:ln>
          </p:spPr>
          <p:txBody>
            <a:bodyPr anchor="ctr"/>
            <a:lstStyle/>
            <a:p>
              <a:endParaRPr lang="en-GB"/>
            </a:p>
          </p:txBody>
        </p:sp>
        <p:sp>
          <p:nvSpPr>
            <p:cNvPr id="131166" name="Rectangle 94"/>
            <p:cNvSpPr>
              <a:spLocks noChangeAspect="1" noChangeArrowheads="1"/>
            </p:cNvSpPr>
            <p:nvPr/>
          </p:nvSpPr>
          <p:spPr bwMode="auto">
            <a:xfrm>
              <a:off x="1912" y="2457"/>
              <a:ext cx="27" cy="196"/>
            </a:xfrm>
            <a:prstGeom prst="rect">
              <a:avLst/>
            </a:prstGeom>
            <a:solidFill>
              <a:srgbClr val="FF3300"/>
            </a:solidFill>
            <a:ln w="19050">
              <a:solidFill>
                <a:srgbClr val="000000"/>
              </a:solidFill>
              <a:miter lim="800000"/>
              <a:headEnd/>
              <a:tailEnd/>
            </a:ln>
          </p:spPr>
          <p:txBody>
            <a:bodyPr anchor="ctr"/>
            <a:lstStyle/>
            <a:p>
              <a:endParaRPr lang="en-GB"/>
            </a:p>
          </p:txBody>
        </p:sp>
      </p:grpSp>
      <p:sp>
        <p:nvSpPr>
          <p:cNvPr id="131167" name="Text Box 95"/>
          <p:cNvSpPr txBox="1">
            <a:spLocks noChangeAspect="1" noChangeArrowheads="1"/>
          </p:cNvSpPr>
          <p:nvPr/>
        </p:nvSpPr>
        <p:spPr bwMode="auto">
          <a:xfrm>
            <a:off x="8068826" y="3539106"/>
            <a:ext cx="876737" cy="64078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smtClean="0">
                <a:solidFill>
                  <a:srgbClr val="000000"/>
                </a:solidFill>
                <a:latin typeface="Calibri" pitchFamily="34" charset="0"/>
              </a:rPr>
              <a:t>Interfering Link</a:t>
            </a:r>
            <a:endParaRPr lang="da-DK" sz="1200" dirty="0">
              <a:solidFill>
                <a:srgbClr val="000000"/>
              </a:solidFill>
              <a:latin typeface="Calibri" pitchFamily="34" charset="0"/>
            </a:endParaRPr>
          </a:p>
          <a:p>
            <a:r>
              <a:rPr lang="da-DK" sz="1200" dirty="0">
                <a:solidFill>
                  <a:srgbClr val="000000"/>
                </a:solidFill>
                <a:latin typeface="Calibri" pitchFamily="34" charset="0"/>
              </a:rPr>
              <a:t>Receiver</a:t>
            </a:r>
          </a:p>
          <a:p>
            <a:r>
              <a:rPr lang="da-DK" sz="1200" dirty="0" smtClean="0">
                <a:solidFill>
                  <a:srgbClr val="000000"/>
                </a:solidFill>
                <a:latin typeface="Calibri" pitchFamily="34" charset="0"/>
              </a:rPr>
              <a:t>(ILR)</a:t>
            </a:r>
            <a:endParaRPr lang="en-US" dirty="0"/>
          </a:p>
        </p:txBody>
      </p:sp>
      <p:sp>
        <p:nvSpPr>
          <p:cNvPr id="131168" name="Text Box 96"/>
          <p:cNvSpPr txBox="1">
            <a:spLocks noChangeAspect="1" noChangeArrowheads="1"/>
          </p:cNvSpPr>
          <p:nvPr/>
        </p:nvSpPr>
        <p:spPr bwMode="auto">
          <a:xfrm>
            <a:off x="7353300" y="2273300"/>
            <a:ext cx="946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Interfering </a:t>
            </a:r>
            <a:r>
              <a:rPr lang="da-DK" sz="1200" dirty="0" smtClean="0">
                <a:solidFill>
                  <a:srgbClr val="000000"/>
                </a:solidFill>
                <a:latin typeface="Calibri" pitchFamily="34" charset="0"/>
              </a:rPr>
              <a:t> Link</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a:solidFill>
                  <a:srgbClr val="000000"/>
                </a:solidFill>
                <a:latin typeface="Calibri" pitchFamily="34" charset="0"/>
              </a:rPr>
              <a:t>(</a:t>
            </a:r>
            <a:r>
              <a:rPr lang="da-DK" sz="1200" dirty="0" smtClean="0">
                <a:solidFill>
                  <a:srgbClr val="000000"/>
                </a:solidFill>
                <a:latin typeface="Calibri" pitchFamily="34" charset="0"/>
              </a:rPr>
              <a:t>ILT)</a:t>
            </a:r>
            <a:endParaRPr lang="en-US" dirty="0"/>
          </a:p>
        </p:txBody>
      </p:sp>
      <p:grpSp>
        <p:nvGrpSpPr>
          <p:cNvPr id="131170" name="Group 98"/>
          <p:cNvGrpSpPr>
            <a:grpSpLocks noChangeAspect="1"/>
          </p:cNvGrpSpPr>
          <p:nvPr/>
        </p:nvGrpSpPr>
        <p:grpSpPr bwMode="auto">
          <a:xfrm>
            <a:off x="3994150" y="1890713"/>
            <a:ext cx="342900" cy="1069975"/>
            <a:chOff x="831" y="2153"/>
            <a:chExt cx="347" cy="1079"/>
          </a:xfrm>
        </p:grpSpPr>
        <p:sp>
          <p:nvSpPr>
            <p:cNvPr id="131171" name="Line 99"/>
            <p:cNvSpPr>
              <a:spLocks noChangeAspect="1" noChangeShapeType="1"/>
            </p:cNvSpPr>
            <p:nvPr/>
          </p:nvSpPr>
          <p:spPr bwMode="auto">
            <a:xfrm flipH="1">
              <a:off x="882"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2" name="Line 100"/>
            <p:cNvSpPr>
              <a:spLocks noChangeAspect="1" noChangeShapeType="1"/>
            </p:cNvSpPr>
            <p:nvPr/>
          </p:nvSpPr>
          <p:spPr bwMode="auto">
            <a:xfrm flipH="1" flipV="1">
              <a:off x="1018"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3" name="Line 101"/>
            <p:cNvSpPr>
              <a:spLocks noChangeAspect="1" noChangeShapeType="1"/>
            </p:cNvSpPr>
            <p:nvPr/>
          </p:nvSpPr>
          <p:spPr bwMode="auto">
            <a:xfrm flipH="1">
              <a:off x="968" y="236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4" name="Line 102"/>
            <p:cNvSpPr>
              <a:spLocks noChangeAspect="1" noChangeShapeType="1"/>
            </p:cNvSpPr>
            <p:nvPr/>
          </p:nvSpPr>
          <p:spPr bwMode="auto">
            <a:xfrm flipH="1">
              <a:off x="950" y="248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5" name="Line 103"/>
            <p:cNvSpPr>
              <a:spLocks noChangeAspect="1" noChangeShapeType="1"/>
            </p:cNvSpPr>
            <p:nvPr/>
          </p:nvSpPr>
          <p:spPr bwMode="auto">
            <a:xfrm flipH="1">
              <a:off x="933" y="260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6" name="Line 104"/>
            <p:cNvSpPr>
              <a:spLocks noChangeAspect="1" noChangeShapeType="1"/>
            </p:cNvSpPr>
            <p:nvPr/>
          </p:nvSpPr>
          <p:spPr bwMode="auto">
            <a:xfrm flipH="1">
              <a:off x="912" y="272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7" name="Line 105"/>
            <p:cNvSpPr>
              <a:spLocks noChangeAspect="1" noChangeShapeType="1"/>
            </p:cNvSpPr>
            <p:nvPr/>
          </p:nvSpPr>
          <p:spPr bwMode="auto">
            <a:xfrm flipH="1">
              <a:off x="897" y="283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8" name="Line 106"/>
            <p:cNvSpPr>
              <a:spLocks noChangeAspect="1" noChangeShapeType="1"/>
            </p:cNvSpPr>
            <p:nvPr/>
          </p:nvSpPr>
          <p:spPr bwMode="auto">
            <a:xfrm flipH="1">
              <a:off x="917" y="2950"/>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9" name="Rectangle 107"/>
            <p:cNvSpPr>
              <a:spLocks noChangeAspect="1" noChangeArrowheads="1"/>
            </p:cNvSpPr>
            <p:nvPr/>
          </p:nvSpPr>
          <p:spPr bwMode="auto">
            <a:xfrm>
              <a:off x="831" y="3176"/>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80" name="Line 108"/>
            <p:cNvSpPr>
              <a:spLocks noChangeAspect="1" noChangeShapeType="1"/>
            </p:cNvSpPr>
            <p:nvPr/>
          </p:nvSpPr>
          <p:spPr bwMode="auto">
            <a:xfrm flipH="1">
              <a:off x="1022" y="308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1" name="Line 109"/>
            <p:cNvSpPr>
              <a:spLocks noChangeAspect="1" noChangeShapeType="1"/>
            </p:cNvSpPr>
            <p:nvPr/>
          </p:nvSpPr>
          <p:spPr bwMode="auto">
            <a:xfrm flipH="1" flipV="1">
              <a:off x="976" y="235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2" name="Line 110"/>
            <p:cNvSpPr>
              <a:spLocks noChangeAspect="1" noChangeShapeType="1"/>
            </p:cNvSpPr>
            <p:nvPr/>
          </p:nvSpPr>
          <p:spPr bwMode="auto">
            <a:xfrm flipH="1" flipV="1">
              <a:off x="966" y="247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3" name="Line 111"/>
            <p:cNvSpPr>
              <a:spLocks noChangeAspect="1" noChangeShapeType="1"/>
            </p:cNvSpPr>
            <p:nvPr/>
          </p:nvSpPr>
          <p:spPr bwMode="auto">
            <a:xfrm flipH="1" flipV="1">
              <a:off x="951" y="259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4" name="Line 112"/>
            <p:cNvSpPr>
              <a:spLocks noChangeAspect="1" noChangeShapeType="1"/>
            </p:cNvSpPr>
            <p:nvPr/>
          </p:nvSpPr>
          <p:spPr bwMode="auto">
            <a:xfrm flipH="1" flipV="1">
              <a:off x="936" y="271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5" name="Line 113"/>
            <p:cNvSpPr>
              <a:spLocks noChangeAspect="1" noChangeShapeType="1"/>
            </p:cNvSpPr>
            <p:nvPr/>
          </p:nvSpPr>
          <p:spPr bwMode="auto">
            <a:xfrm flipH="1" flipV="1">
              <a:off x="923" y="282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6" name="Line 114"/>
            <p:cNvSpPr>
              <a:spLocks noChangeAspect="1" noChangeShapeType="1"/>
            </p:cNvSpPr>
            <p:nvPr/>
          </p:nvSpPr>
          <p:spPr bwMode="auto">
            <a:xfrm flipH="1" flipV="1">
              <a:off x="909" y="2940"/>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7" name="Line 115"/>
            <p:cNvSpPr>
              <a:spLocks noChangeAspect="1" noChangeShapeType="1"/>
            </p:cNvSpPr>
            <p:nvPr/>
          </p:nvSpPr>
          <p:spPr bwMode="auto">
            <a:xfrm flipH="1" flipV="1">
              <a:off x="902" y="3060"/>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8" name="Rectangle 116"/>
            <p:cNvSpPr>
              <a:spLocks noChangeAspect="1" noChangeArrowheads="1"/>
            </p:cNvSpPr>
            <p:nvPr/>
          </p:nvSpPr>
          <p:spPr bwMode="auto">
            <a:xfrm>
              <a:off x="1012" y="2153"/>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31189" name="Rectangle 117"/>
            <p:cNvSpPr>
              <a:spLocks noChangeAspect="1" noChangeArrowheads="1"/>
            </p:cNvSpPr>
            <p:nvPr/>
          </p:nvSpPr>
          <p:spPr bwMode="auto">
            <a:xfrm>
              <a:off x="968" y="2153"/>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31190" name="Text Box 118"/>
          <p:cNvSpPr txBox="1">
            <a:spLocks noChangeAspect="1" noChangeArrowheads="1"/>
          </p:cNvSpPr>
          <p:nvPr/>
        </p:nvSpPr>
        <p:spPr bwMode="auto">
          <a:xfrm>
            <a:off x="3159125" y="2095500"/>
            <a:ext cx="946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smtClean="0">
                <a:solidFill>
                  <a:srgbClr val="000000"/>
                </a:solidFill>
                <a:latin typeface="Calibri" pitchFamily="34" charset="0"/>
              </a:rPr>
              <a:t>Victim link </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smtClean="0">
                <a:solidFill>
                  <a:srgbClr val="000000"/>
                </a:solidFill>
                <a:latin typeface="Calibri" pitchFamily="34" charset="0"/>
              </a:rPr>
              <a:t>(VLT)</a:t>
            </a:r>
            <a:endParaRPr lang="en-US" dirty="0"/>
          </a:p>
        </p:txBody>
      </p:sp>
      <p:grpSp>
        <p:nvGrpSpPr>
          <p:cNvPr id="131191" name="Group 119"/>
          <p:cNvGrpSpPr>
            <a:grpSpLocks noChangeAspect="1"/>
          </p:cNvGrpSpPr>
          <p:nvPr/>
        </p:nvGrpSpPr>
        <p:grpSpPr bwMode="auto">
          <a:xfrm rot="-25774579">
            <a:off x="4090987" y="1835151"/>
            <a:ext cx="517525" cy="304800"/>
            <a:chOff x="1293" y="3767"/>
            <a:chExt cx="733" cy="431"/>
          </a:xfrm>
        </p:grpSpPr>
        <p:grpSp>
          <p:nvGrpSpPr>
            <p:cNvPr id="131192" name="Group 120"/>
            <p:cNvGrpSpPr>
              <a:grpSpLocks noChangeAspect="1"/>
            </p:cNvGrpSpPr>
            <p:nvPr/>
          </p:nvGrpSpPr>
          <p:grpSpPr bwMode="auto">
            <a:xfrm>
              <a:off x="1293" y="3767"/>
              <a:ext cx="733" cy="431"/>
              <a:chOff x="1293" y="3767"/>
              <a:chExt cx="733" cy="431"/>
            </a:xfrm>
          </p:grpSpPr>
          <p:sp>
            <p:nvSpPr>
              <p:cNvPr id="131193" name="Line 121"/>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4" name="Line 122"/>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5" name="Line 123"/>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6" name="Line 124"/>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7" name="Line 125"/>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8" name="Line 126"/>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9" name="Line 127"/>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0" name="Line 128"/>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01" name="AutoShape 129"/>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31202" name="Group 130"/>
          <p:cNvGrpSpPr>
            <a:grpSpLocks noChangeAspect="1"/>
          </p:cNvGrpSpPr>
          <p:nvPr/>
        </p:nvGrpSpPr>
        <p:grpSpPr bwMode="auto">
          <a:xfrm rot="27587589">
            <a:off x="5550694" y="2769394"/>
            <a:ext cx="519112" cy="304800"/>
            <a:chOff x="1293" y="3767"/>
            <a:chExt cx="733" cy="431"/>
          </a:xfrm>
        </p:grpSpPr>
        <p:grpSp>
          <p:nvGrpSpPr>
            <p:cNvPr id="131203" name="Group 131"/>
            <p:cNvGrpSpPr>
              <a:grpSpLocks noChangeAspect="1"/>
            </p:cNvGrpSpPr>
            <p:nvPr/>
          </p:nvGrpSpPr>
          <p:grpSpPr bwMode="auto">
            <a:xfrm>
              <a:off x="1293" y="3767"/>
              <a:ext cx="733" cy="431"/>
              <a:chOff x="1293" y="3767"/>
              <a:chExt cx="733" cy="431"/>
            </a:xfrm>
          </p:grpSpPr>
          <p:sp>
            <p:nvSpPr>
              <p:cNvPr id="131204" name="Line 132"/>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5" name="Line 133"/>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6" name="Line 134"/>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7" name="Line 135"/>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8" name="Line 136"/>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9" name="Line 137"/>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0" name="Line 138"/>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1" name="Line 139"/>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12" name="AutoShape 140"/>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31213" name="Group 141"/>
          <p:cNvGrpSpPr>
            <a:grpSpLocks noChangeAspect="1"/>
          </p:cNvGrpSpPr>
          <p:nvPr/>
        </p:nvGrpSpPr>
        <p:grpSpPr bwMode="auto">
          <a:xfrm rot="24802500">
            <a:off x="6910388" y="1997075"/>
            <a:ext cx="519112" cy="306388"/>
            <a:chOff x="1293" y="3767"/>
            <a:chExt cx="733" cy="431"/>
          </a:xfrm>
        </p:grpSpPr>
        <p:grpSp>
          <p:nvGrpSpPr>
            <p:cNvPr id="131214" name="Group 142"/>
            <p:cNvGrpSpPr>
              <a:grpSpLocks noChangeAspect="1"/>
            </p:cNvGrpSpPr>
            <p:nvPr/>
          </p:nvGrpSpPr>
          <p:grpSpPr bwMode="auto">
            <a:xfrm>
              <a:off x="1293" y="3767"/>
              <a:ext cx="733" cy="431"/>
              <a:chOff x="1293" y="3767"/>
              <a:chExt cx="733" cy="431"/>
            </a:xfrm>
          </p:grpSpPr>
          <p:sp>
            <p:nvSpPr>
              <p:cNvPr id="131215" name="Line 143"/>
              <p:cNvSpPr>
                <a:spLocks noChangeAspect="1" noChangeShapeType="1"/>
              </p:cNvSpPr>
              <p:nvPr/>
            </p:nvSpPr>
            <p:spPr bwMode="auto">
              <a:xfrm>
                <a:off x="1590" y="3767"/>
                <a:ext cx="139"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6" name="Line 144"/>
              <p:cNvSpPr>
                <a:spLocks noChangeAspect="1" noChangeShapeType="1"/>
              </p:cNvSpPr>
              <p:nvPr/>
            </p:nvSpPr>
            <p:spPr bwMode="auto">
              <a:xfrm>
                <a:off x="1547" y="3826"/>
                <a:ext cx="226"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7" name="Line 145"/>
              <p:cNvSpPr>
                <a:spLocks noChangeAspect="1" noChangeShapeType="1"/>
              </p:cNvSpPr>
              <p:nvPr/>
            </p:nvSpPr>
            <p:spPr bwMode="auto">
              <a:xfrm>
                <a:off x="1505" y="3890"/>
                <a:ext cx="309"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8" name="Line 146"/>
              <p:cNvSpPr>
                <a:spLocks noChangeAspect="1" noChangeShapeType="1"/>
              </p:cNvSpPr>
              <p:nvPr/>
            </p:nvSpPr>
            <p:spPr bwMode="auto">
              <a:xfrm>
                <a:off x="1460" y="3955"/>
                <a:ext cx="4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9" name="Line 147"/>
              <p:cNvSpPr>
                <a:spLocks noChangeAspect="1" noChangeShapeType="1"/>
              </p:cNvSpPr>
              <p:nvPr/>
            </p:nvSpPr>
            <p:spPr bwMode="auto">
              <a:xfrm>
                <a:off x="1419" y="4014"/>
                <a:ext cx="482"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0" name="Line 148"/>
              <p:cNvSpPr>
                <a:spLocks noChangeAspect="1" noChangeShapeType="1"/>
              </p:cNvSpPr>
              <p:nvPr/>
            </p:nvSpPr>
            <p:spPr bwMode="auto">
              <a:xfrm>
                <a:off x="1377" y="4078"/>
                <a:ext cx="565"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1" name="Line 149"/>
              <p:cNvSpPr>
                <a:spLocks noChangeAspect="1" noChangeShapeType="1"/>
              </p:cNvSpPr>
              <p:nvPr/>
            </p:nvSpPr>
            <p:spPr bwMode="auto">
              <a:xfrm>
                <a:off x="1335" y="4139"/>
                <a:ext cx="65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2" name="Line 150"/>
              <p:cNvSpPr>
                <a:spLocks noChangeAspect="1" noChangeShapeType="1"/>
              </p:cNvSpPr>
              <p:nvPr/>
            </p:nvSpPr>
            <p:spPr bwMode="auto">
              <a:xfrm>
                <a:off x="1293" y="4198"/>
                <a:ext cx="733"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23" name="AutoShape 151"/>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FF3300"/>
              </a:solidFill>
              <a:miter lim="800000"/>
              <a:headEnd/>
              <a:tailEnd/>
            </a:ln>
          </p:spPr>
          <p:txBody>
            <a:bodyPr vert="eaVert" anchor="ctr"/>
            <a:lstStyle/>
            <a:p>
              <a:endParaRPr lang="en-GB"/>
            </a:p>
          </p:txBody>
        </p:sp>
      </p:grpSp>
      <p:sp>
        <p:nvSpPr>
          <p:cNvPr id="131224" name="Text Box 152"/>
          <p:cNvSpPr txBox="1">
            <a:spLocks noChangeAspect="1" noChangeArrowheads="1"/>
          </p:cNvSpPr>
          <p:nvPr/>
        </p:nvSpPr>
        <p:spPr bwMode="auto">
          <a:xfrm>
            <a:off x="4856163" y="1912938"/>
            <a:ext cx="568325" cy="2682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333399"/>
                </a:solidFill>
                <a:latin typeface="Calibri" pitchFamily="34" charset="0"/>
              </a:rPr>
              <a:t>dRSS</a:t>
            </a:r>
            <a:endParaRPr lang="en-US"/>
          </a:p>
        </p:txBody>
      </p:sp>
      <p:grpSp>
        <p:nvGrpSpPr>
          <p:cNvPr id="131225" name="Group 153"/>
          <p:cNvGrpSpPr>
            <a:grpSpLocks noChangeAspect="1"/>
          </p:cNvGrpSpPr>
          <p:nvPr/>
        </p:nvGrpSpPr>
        <p:grpSpPr bwMode="auto">
          <a:xfrm rot="9822426">
            <a:off x="6026150" y="2359025"/>
            <a:ext cx="1036638" cy="263525"/>
            <a:chOff x="1642" y="2848"/>
            <a:chExt cx="1068" cy="197"/>
          </a:xfrm>
        </p:grpSpPr>
        <p:sp>
          <p:nvSpPr>
            <p:cNvPr id="131226" name="Line 154"/>
            <p:cNvSpPr>
              <a:spLocks noChangeAspect="1" noChangeShapeType="1"/>
            </p:cNvSpPr>
            <p:nvPr/>
          </p:nvSpPr>
          <p:spPr bwMode="auto">
            <a:xfrm flipV="1">
              <a:off x="1642" y="2856"/>
              <a:ext cx="560" cy="18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7" name="Line 155"/>
            <p:cNvSpPr>
              <a:spLocks noChangeAspect="1" noChangeShapeType="1"/>
            </p:cNvSpPr>
            <p:nvPr/>
          </p:nvSpPr>
          <p:spPr bwMode="auto">
            <a:xfrm flipV="1">
              <a:off x="2143" y="2848"/>
              <a:ext cx="567" cy="192"/>
            </a:xfrm>
            <a:prstGeom prst="line">
              <a:avLst/>
            </a:prstGeom>
            <a:noFill/>
            <a:ln w="28575">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1228" name="Line 156"/>
            <p:cNvSpPr>
              <a:spLocks noChangeAspect="1" noChangeShapeType="1"/>
            </p:cNvSpPr>
            <p:nvPr/>
          </p:nvSpPr>
          <p:spPr bwMode="auto">
            <a:xfrm flipV="1">
              <a:off x="2147" y="2854"/>
              <a:ext cx="46" cy="18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29" name="Text Box 157"/>
          <p:cNvSpPr txBox="1">
            <a:spLocks noChangeAspect="1" noChangeArrowheads="1"/>
          </p:cNvSpPr>
          <p:nvPr/>
        </p:nvSpPr>
        <p:spPr bwMode="auto">
          <a:xfrm>
            <a:off x="6015038" y="2179638"/>
            <a:ext cx="517525"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FF3300"/>
                </a:solidFill>
                <a:latin typeface="Calibri" pitchFamily="34" charset="0"/>
              </a:rPr>
              <a:t>iRSS</a:t>
            </a:r>
            <a:endParaRPr lang="en-US"/>
          </a:p>
        </p:txBody>
      </p:sp>
      <p:sp>
        <p:nvSpPr>
          <p:cNvPr id="131230" name="Text Box 158"/>
          <p:cNvSpPr txBox="1">
            <a:spLocks noChangeAspect="1" noChangeArrowheads="1"/>
          </p:cNvSpPr>
          <p:nvPr/>
        </p:nvSpPr>
        <p:spPr bwMode="auto">
          <a:xfrm>
            <a:off x="4592638" y="2824163"/>
            <a:ext cx="863600"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pPr algn="l"/>
            <a:r>
              <a:rPr lang="da-DK" sz="1200">
                <a:solidFill>
                  <a:srgbClr val="333399"/>
                </a:solidFill>
                <a:latin typeface="Calibri" pitchFamily="34" charset="0"/>
              </a:rPr>
              <a:t>Victim link</a:t>
            </a:r>
            <a:endParaRPr lang="en-US"/>
          </a:p>
        </p:txBody>
      </p:sp>
      <p:sp>
        <p:nvSpPr>
          <p:cNvPr id="131231" name="Text Box 159"/>
          <p:cNvSpPr txBox="1">
            <a:spLocks noChangeAspect="1" noChangeArrowheads="1"/>
          </p:cNvSpPr>
          <p:nvPr/>
        </p:nvSpPr>
        <p:spPr bwMode="auto">
          <a:xfrm>
            <a:off x="7324725" y="3149600"/>
            <a:ext cx="928688" cy="4540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FF3300"/>
                </a:solidFill>
                <a:latin typeface="Calibri" pitchFamily="34" charset="0"/>
              </a:rPr>
              <a:t>Interfering link</a:t>
            </a:r>
            <a:endParaRPr lang="en-US"/>
          </a:p>
        </p:txBody>
      </p:sp>
      <p:sp>
        <p:nvSpPr>
          <p:cNvPr id="131234" name="Line 162"/>
          <p:cNvSpPr>
            <a:spLocks noChangeShapeType="1"/>
          </p:cNvSpPr>
          <p:nvPr/>
        </p:nvSpPr>
        <p:spPr bwMode="auto">
          <a:xfrm>
            <a:off x="4597400" y="2071688"/>
            <a:ext cx="1025525" cy="706437"/>
          </a:xfrm>
          <a:prstGeom prst="line">
            <a:avLst/>
          </a:prstGeom>
          <a:noFill/>
          <a:ln w="28575">
            <a:solidFill>
              <a:srgbClr val="333399"/>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1235" name="Line 163"/>
          <p:cNvSpPr>
            <a:spLocks noChangeShapeType="1"/>
          </p:cNvSpPr>
          <p:nvPr/>
        </p:nvSpPr>
        <p:spPr bwMode="auto">
          <a:xfrm>
            <a:off x="6192838" y="3929063"/>
            <a:ext cx="117633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1236" name="Line 164"/>
          <p:cNvSpPr>
            <a:spLocks noChangeShapeType="1"/>
          </p:cNvSpPr>
          <p:nvPr/>
        </p:nvSpPr>
        <p:spPr bwMode="auto">
          <a:xfrm rot="-5400000">
            <a:off x="5741193" y="3469482"/>
            <a:ext cx="868363"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1237" name="Text Box 165"/>
          <p:cNvSpPr txBox="1">
            <a:spLocks noChangeAspect="1" noChangeArrowheads="1"/>
          </p:cNvSpPr>
          <p:nvPr/>
        </p:nvSpPr>
        <p:spPr bwMode="auto">
          <a:xfrm flipH="1">
            <a:off x="6170613" y="3954463"/>
            <a:ext cx="1185862"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000000"/>
                </a:solidFill>
                <a:latin typeface="Calibri" pitchFamily="34" charset="0"/>
              </a:rPr>
              <a:t>Delta X = 4 km</a:t>
            </a:r>
            <a:endParaRPr lang="en-US"/>
          </a:p>
        </p:txBody>
      </p:sp>
      <p:sp>
        <p:nvSpPr>
          <p:cNvPr id="131238" name="Text Box 166"/>
          <p:cNvSpPr txBox="1">
            <a:spLocks noChangeAspect="1" noChangeArrowheads="1"/>
          </p:cNvSpPr>
          <p:nvPr/>
        </p:nvSpPr>
        <p:spPr bwMode="auto">
          <a:xfrm rot="5400000" flipH="1">
            <a:off x="5973076" y="3140552"/>
            <a:ext cx="694526" cy="5793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Delta Y </a:t>
            </a:r>
          </a:p>
          <a:p>
            <a:r>
              <a:rPr lang="da-DK" sz="1200" dirty="0">
                <a:solidFill>
                  <a:srgbClr val="000000"/>
                </a:solidFill>
                <a:latin typeface="Calibri" pitchFamily="34" charset="0"/>
              </a:rPr>
              <a:t>= 4 km</a:t>
            </a:r>
            <a:endParaRPr lang="en-US" dirty="0"/>
          </a:p>
        </p:txBody>
      </p:sp>
      <p:pic>
        <p:nvPicPr>
          <p:cNvPr id="131241"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3" y="3216676"/>
            <a:ext cx="4869865" cy="253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ounded Rectangle 142"/>
          <p:cNvSpPr/>
          <p:nvPr/>
        </p:nvSpPr>
        <p:spPr bwMode="auto">
          <a:xfrm>
            <a:off x="154572" y="3686554"/>
            <a:ext cx="3382447" cy="1367767"/>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t>Outline</a:t>
            </a:r>
          </a:p>
        </p:txBody>
      </p:sp>
      <p:graphicFrame>
        <p:nvGraphicFramePr>
          <p:cNvPr id="4" name="Diagram 3"/>
          <p:cNvGraphicFramePr/>
          <p:nvPr>
            <p:extLst>
              <p:ext uri="{D42A27DB-BD31-4B8C-83A1-F6EECF244321}">
                <p14:modId xmlns:p14="http://schemas.microsoft.com/office/powerpoint/2010/main" val="3051750416"/>
              </p:ext>
            </p:extLst>
          </p:nvPr>
        </p:nvGraphicFramePr>
        <p:xfrm>
          <a:off x="1184175" y="1045974"/>
          <a:ext cx="64087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da-DK"/>
              <a:t>Calculation of the iRSS</a:t>
            </a:r>
            <a:endParaRPr lang="en-US"/>
          </a:p>
        </p:txBody>
      </p:sp>
      <p:sp>
        <p:nvSpPr>
          <p:cNvPr id="132099" name="Rectangle 3"/>
          <p:cNvSpPr>
            <a:spLocks noGrp="1" noChangeArrowheads="1"/>
          </p:cNvSpPr>
          <p:nvPr>
            <p:ph type="body" idx="1"/>
          </p:nvPr>
        </p:nvSpPr>
        <p:spPr>
          <a:xfrm>
            <a:off x="304800" y="4865989"/>
            <a:ext cx="8534400" cy="1162050"/>
          </a:xfrm>
        </p:spPr>
        <p:txBody>
          <a:bodyPr/>
          <a:lstStyle/>
          <a:p>
            <a:r>
              <a:rPr lang="en-US" sz="1800" dirty="0" err="1"/>
              <a:t>iRSS</a:t>
            </a:r>
            <a:r>
              <a:rPr lang="en-US" sz="1800" dirty="0"/>
              <a:t> = </a:t>
            </a:r>
            <a:r>
              <a:rPr lang="en-US" sz="1800" dirty="0" err="1"/>
              <a:t>Pe+Ge+Gr-L</a:t>
            </a:r>
            <a:r>
              <a:rPr lang="en-US" sz="1800" dirty="0"/>
              <a:t> </a:t>
            </a:r>
          </a:p>
          <a:p>
            <a:r>
              <a:rPr lang="en-US" sz="1800" dirty="0" err="1"/>
              <a:t>iRSS</a:t>
            </a:r>
            <a:r>
              <a:rPr lang="en-US" sz="1800" dirty="0"/>
              <a:t> = 33(</a:t>
            </a:r>
            <a:r>
              <a:rPr lang="en-US" sz="1800" dirty="0" err="1"/>
              <a:t>dBm</a:t>
            </a:r>
            <a:r>
              <a:rPr lang="en-US" sz="1800" dirty="0"/>
              <a:t>)+11 (</a:t>
            </a:r>
            <a:r>
              <a:rPr lang="en-US" sz="1800" dirty="0" err="1"/>
              <a:t>dBi</a:t>
            </a:r>
            <a:r>
              <a:rPr lang="en-US" sz="1800" dirty="0"/>
              <a:t>)+9 (</a:t>
            </a:r>
            <a:r>
              <a:rPr lang="en-US" sz="1800" dirty="0" err="1"/>
              <a:t>dBi</a:t>
            </a:r>
            <a:r>
              <a:rPr lang="en-US" sz="1800" dirty="0"/>
              <a:t>)-(32.5+10log(32)+20log(1000))</a:t>
            </a:r>
          </a:p>
          <a:p>
            <a:r>
              <a:rPr lang="en-US" sz="1800" dirty="0" err="1"/>
              <a:t>iRSS</a:t>
            </a:r>
            <a:r>
              <a:rPr lang="en-US" sz="1800" dirty="0"/>
              <a:t> = -54.5dBm </a:t>
            </a:r>
          </a:p>
          <a:p>
            <a:endParaRPr lang="en-US" sz="1800" dirty="0"/>
          </a:p>
        </p:txBody>
      </p:sp>
      <p:pic>
        <p:nvPicPr>
          <p:cNvPr id="132100"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244600"/>
            <a:ext cx="4658963" cy="293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99514" y="4175236"/>
            <a:ext cx="70278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a:lstStyle>
          <a:p>
            <a:pPr>
              <a:lnSpc>
                <a:spcPct val="90000"/>
              </a:lnSpc>
            </a:pPr>
            <a:r>
              <a:rPr lang="en-GB" sz="2000" dirty="0" smtClean="0"/>
              <a:t>P(</a:t>
            </a:r>
            <a:r>
              <a:rPr lang="en-GB" sz="2000" dirty="0" err="1" smtClean="0"/>
              <a:t>dBm</a:t>
            </a:r>
            <a:r>
              <a:rPr lang="en-GB" sz="2000" dirty="0" smtClean="0"/>
              <a:t>/</a:t>
            </a:r>
            <a:r>
              <a:rPr lang="en-GB" sz="2000" dirty="0" err="1" smtClean="0"/>
              <a:t>Bref</a:t>
            </a:r>
            <a:r>
              <a:rPr lang="en-GB" sz="2000" dirty="0" smtClean="0"/>
              <a:t>) = </a:t>
            </a:r>
            <a:r>
              <a:rPr lang="en-GB" sz="2000" dirty="0" err="1" smtClean="0"/>
              <a:t>Pe</a:t>
            </a:r>
            <a:r>
              <a:rPr lang="en-GB" sz="2000" dirty="0" smtClean="0"/>
              <a:t> (</a:t>
            </a:r>
            <a:r>
              <a:rPr lang="en-GB" sz="2000" dirty="0" err="1" smtClean="0"/>
              <a:t>dBm</a:t>
            </a:r>
            <a:r>
              <a:rPr lang="en-GB" sz="2000" dirty="0" smtClean="0"/>
              <a:t>)+</a:t>
            </a:r>
            <a:r>
              <a:rPr lang="en-GB" sz="2000" dirty="0" err="1" smtClean="0"/>
              <a:t>Att</a:t>
            </a:r>
            <a:r>
              <a:rPr lang="en-GB" sz="2000" dirty="0" smtClean="0"/>
              <a:t>(</a:t>
            </a:r>
            <a:r>
              <a:rPr lang="en-GB" sz="2000" dirty="0" err="1" smtClean="0"/>
              <a:t>dBc</a:t>
            </a:r>
            <a:r>
              <a:rPr lang="en-GB" sz="2000" dirty="0" smtClean="0"/>
              <a:t>/</a:t>
            </a:r>
            <a:r>
              <a:rPr lang="en-GB" sz="2000" dirty="0" err="1" smtClean="0"/>
              <a:t>Bref</a:t>
            </a:r>
            <a:r>
              <a:rPr lang="en-GB" sz="2000" dirty="0" smtClean="0"/>
              <a:t>)</a:t>
            </a:r>
          </a:p>
          <a:p>
            <a:pPr>
              <a:lnSpc>
                <a:spcPct val="90000"/>
              </a:lnSpc>
            </a:pPr>
            <a:r>
              <a:rPr lang="en-GB" sz="2000" dirty="0" smtClean="0"/>
              <a:t>33 (</a:t>
            </a:r>
            <a:r>
              <a:rPr lang="en-GB" sz="2000" dirty="0" err="1" smtClean="0"/>
              <a:t>dBm</a:t>
            </a:r>
            <a:r>
              <a:rPr lang="en-GB" sz="2000" dirty="0" smtClean="0"/>
              <a:t>/200KHz) = 33 + 0 (</a:t>
            </a:r>
            <a:r>
              <a:rPr lang="en-GB" sz="2000" dirty="0" err="1" smtClean="0"/>
              <a:t>dBc</a:t>
            </a:r>
            <a:r>
              <a:rPr lang="en-GB" sz="2000" dirty="0" smtClean="0"/>
              <a:t>/</a:t>
            </a:r>
            <a:r>
              <a:rPr lang="en-GB" sz="2000" dirty="0" err="1" smtClean="0"/>
              <a:t>Bref</a:t>
            </a:r>
            <a:r>
              <a:rPr lang="en-GB" sz="2000" dirty="0" smtClean="0"/>
              <a:t>)</a:t>
            </a:r>
            <a:r>
              <a:rPr lang="en-US" sz="2000" dirty="0" smtClean="0"/>
              <a:t> </a:t>
            </a:r>
            <a:endParaRPr lang="en-US" sz="2000" dirty="0"/>
          </a:p>
        </p:txBody>
      </p:sp>
      <p:pic>
        <p:nvPicPr>
          <p:cNvPr id="132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514" y="2475558"/>
            <a:ext cx="3657809" cy="136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5345513" y="3066097"/>
            <a:ext cx="3657809"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smtClean="0"/>
              <a:t>Simulation Radius </a:t>
            </a:r>
            <a:br>
              <a:rPr lang="da-DK" dirty="0" smtClean="0"/>
            </a:br>
            <a:r>
              <a:rPr lang="da-DK" sz="2800" dirty="0" smtClean="0"/>
              <a:t>(Position of the VLR to ILT)</a:t>
            </a:r>
            <a:endParaRPr lang="en-US" sz="2800" dirty="0"/>
          </a:p>
        </p:txBody>
      </p:sp>
      <p:sp>
        <p:nvSpPr>
          <p:cNvPr id="123907" name="Rectangle 3"/>
          <p:cNvSpPr>
            <a:spLocks noGrp="1" noChangeArrowheads="1"/>
          </p:cNvSpPr>
          <p:nvPr>
            <p:ph type="body" idx="1"/>
          </p:nvPr>
        </p:nvSpPr>
        <p:spPr/>
        <p:txBody>
          <a:bodyPr/>
          <a:lstStyle/>
          <a:p>
            <a:endParaRPr lang="en-US" dirty="0"/>
          </a:p>
        </p:txBody>
      </p:sp>
      <p:pic>
        <p:nvPicPr>
          <p:cNvPr id="1198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71"/>
          <a:stretch/>
        </p:blipFill>
        <p:spPr bwMode="auto">
          <a:xfrm>
            <a:off x="271464" y="1514476"/>
            <a:ext cx="5119686" cy="265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900145"/>
            <a:ext cx="7494587" cy="97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778262"/>
            <a:ext cx="3857624" cy="22838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45140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Probability of interference</a:t>
            </a:r>
            <a:endParaRPr lang="en-US" dirty="0"/>
          </a:p>
        </p:txBody>
      </p:sp>
      <p:sp>
        <p:nvSpPr>
          <p:cNvPr id="112645" name="AutoShape 5"/>
          <p:cNvSpPr>
            <a:spLocks noChangeArrowheads="1"/>
          </p:cNvSpPr>
          <p:nvPr/>
        </p:nvSpPr>
        <p:spPr bwMode="auto">
          <a:xfrm>
            <a:off x="446088" y="1630363"/>
            <a:ext cx="6553200" cy="2249487"/>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46" name="AutoShape 6"/>
          <p:cNvSpPr>
            <a:spLocks noChangeArrowheads="1"/>
          </p:cNvSpPr>
          <p:nvPr/>
        </p:nvSpPr>
        <p:spPr bwMode="auto">
          <a:xfrm>
            <a:off x="468313" y="1608138"/>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47" name="Text Box 7"/>
          <p:cNvSpPr txBox="1">
            <a:spLocks noChangeArrowheads="1"/>
          </p:cNvSpPr>
          <p:nvPr/>
        </p:nvSpPr>
        <p:spPr bwMode="auto">
          <a:xfrm>
            <a:off x="806450" y="1635125"/>
            <a:ext cx="4535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2649" name="Text Box 9"/>
          <p:cNvSpPr txBox="1">
            <a:spLocks noChangeArrowheads="1"/>
          </p:cNvSpPr>
          <p:nvPr/>
        </p:nvSpPr>
        <p:spPr bwMode="auto">
          <a:xfrm>
            <a:off x="1538288" y="2774950"/>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Compatibility calculation mode</a:t>
            </a:r>
          </a:p>
        </p:txBody>
      </p:sp>
      <p:sp>
        <p:nvSpPr>
          <p:cNvPr id="112650" name="Rectangle 10"/>
          <p:cNvSpPr>
            <a:spLocks noChangeArrowheads="1"/>
          </p:cNvSpPr>
          <p:nvPr/>
        </p:nvSpPr>
        <p:spPr bwMode="auto">
          <a:xfrm>
            <a:off x="1185863" y="2776538"/>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1" name="Rectangle 11"/>
          <p:cNvSpPr>
            <a:spLocks noChangeArrowheads="1"/>
          </p:cNvSpPr>
          <p:nvPr/>
        </p:nvSpPr>
        <p:spPr bwMode="auto">
          <a:xfrm>
            <a:off x="1119188" y="2346325"/>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2652" name="Text Box 12"/>
          <p:cNvSpPr txBox="1">
            <a:spLocks noChangeArrowheads="1"/>
          </p:cNvSpPr>
          <p:nvPr/>
        </p:nvSpPr>
        <p:spPr bwMode="auto">
          <a:xfrm>
            <a:off x="979488" y="2238375"/>
            <a:ext cx="428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Extract the Probability of Interference in ....</a:t>
            </a:r>
          </a:p>
        </p:txBody>
      </p:sp>
      <p:sp>
        <p:nvSpPr>
          <p:cNvPr id="112653" name="Rectangle 13"/>
          <p:cNvSpPr>
            <a:spLocks noChangeArrowheads="1"/>
          </p:cNvSpPr>
          <p:nvPr/>
        </p:nvSpPr>
        <p:spPr bwMode="auto">
          <a:xfrm>
            <a:off x="627063" y="22399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4" name="Rectangle 14"/>
          <p:cNvSpPr>
            <a:spLocks noChangeArrowheads="1"/>
          </p:cNvSpPr>
          <p:nvPr/>
        </p:nvSpPr>
        <p:spPr bwMode="auto">
          <a:xfrm>
            <a:off x="560388" y="18097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2655" name="Text Box 15"/>
          <p:cNvSpPr txBox="1">
            <a:spLocks noChangeArrowheads="1"/>
          </p:cNvSpPr>
          <p:nvPr/>
        </p:nvSpPr>
        <p:spPr bwMode="auto">
          <a:xfrm>
            <a:off x="1535113" y="3343275"/>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Translation calculation mode</a:t>
            </a:r>
          </a:p>
        </p:txBody>
      </p:sp>
      <p:sp>
        <p:nvSpPr>
          <p:cNvPr id="112656" name="Rectangle 16"/>
          <p:cNvSpPr>
            <a:spLocks noChangeArrowheads="1"/>
          </p:cNvSpPr>
          <p:nvPr/>
        </p:nvSpPr>
        <p:spPr bwMode="auto">
          <a:xfrm>
            <a:off x="1182688" y="33448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7" name="Rectangle 17"/>
          <p:cNvSpPr>
            <a:spLocks noChangeArrowheads="1"/>
          </p:cNvSpPr>
          <p:nvPr/>
        </p:nvSpPr>
        <p:spPr bwMode="auto">
          <a:xfrm>
            <a:off x="1116013" y="29146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6823075" cy="1143000"/>
          </a:xfrm>
        </p:spPr>
        <p:txBody>
          <a:bodyPr/>
          <a:lstStyle/>
          <a:p>
            <a:r>
              <a:rPr lang="da-DK" sz="3200"/>
              <a:t>Probability of interference</a:t>
            </a:r>
            <a:endParaRPr lang="en-US" sz="3200"/>
          </a:p>
        </p:txBody>
      </p:sp>
      <p:sp>
        <p:nvSpPr>
          <p:cNvPr id="133123" name="Rectangle 3"/>
          <p:cNvSpPr>
            <a:spLocks noGrp="1" noChangeArrowheads="1"/>
          </p:cNvSpPr>
          <p:nvPr>
            <p:ph type="body" idx="1"/>
          </p:nvPr>
        </p:nvSpPr>
        <p:spPr>
          <a:xfrm>
            <a:off x="597327" y="3224492"/>
            <a:ext cx="8229600" cy="2412633"/>
          </a:xfrm>
        </p:spPr>
        <p:txBody>
          <a:bodyPr/>
          <a:lstStyle/>
          <a:p>
            <a:pPr lvl="1"/>
            <a:r>
              <a:rPr lang="en-US" sz="1800" dirty="0" smtClean="0"/>
              <a:t>Calculation </a:t>
            </a:r>
            <a:r>
              <a:rPr lang="en-US" sz="1800" dirty="0"/>
              <a:t>mode: compatibility or translation </a:t>
            </a:r>
          </a:p>
          <a:p>
            <a:pPr lvl="1"/>
            <a:r>
              <a:rPr lang="en-US" sz="1800" dirty="0"/>
              <a:t>Which type of interference signal is considered for calculation: unwanted, blocking, intermodulation or their combination </a:t>
            </a:r>
          </a:p>
          <a:p>
            <a:pPr lvl="1"/>
            <a:r>
              <a:rPr lang="en-US" sz="1800" dirty="0"/>
              <a:t>Interference criterion: C/I, C/(N+I), (N+I)/N or I/N</a:t>
            </a:r>
          </a:p>
          <a:p>
            <a:endParaRPr lang="en-US" sz="2000" dirty="0"/>
          </a:p>
        </p:txBody>
      </p:sp>
      <p:pic>
        <p:nvPicPr>
          <p:cNvPr id="133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5441"/>
          <a:stretch/>
        </p:blipFill>
        <p:spPr bwMode="auto">
          <a:xfrm>
            <a:off x="317073" y="1996011"/>
            <a:ext cx="8509854"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5611225" y="2690383"/>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6561138" cy="1143000"/>
          </a:xfrm>
        </p:spPr>
        <p:txBody>
          <a:bodyPr/>
          <a:lstStyle/>
          <a:p>
            <a:r>
              <a:rPr lang="da-DK" sz="3200"/>
              <a:t>Compatibility calculation mode</a:t>
            </a:r>
            <a:endParaRPr lang="en-US" sz="3200"/>
          </a:p>
        </p:txBody>
      </p:sp>
      <p:sp>
        <p:nvSpPr>
          <p:cNvPr id="134147" name="Rectangle 3"/>
          <p:cNvSpPr>
            <a:spLocks noGrp="1" noChangeArrowheads="1"/>
          </p:cNvSpPr>
          <p:nvPr>
            <p:ph type="body" idx="1"/>
          </p:nvPr>
        </p:nvSpPr>
        <p:spPr/>
        <p:txBody>
          <a:bodyPr/>
          <a:lstStyle/>
          <a:p>
            <a:r>
              <a:rPr lang="en-US"/>
              <a:t>the C/I (i.e. dRSS/iRSS) can be derived:</a:t>
            </a:r>
          </a:p>
          <a:p>
            <a:pPr lvl="1"/>
            <a:r>
              <a:rPr lang="en-US"/>
              <a:t>dRSS/iRSS = -53.5-(-54.5) = 1dB</a:t>
            </a:r>
          </a:p>
          <a:p>
            <a:endParaRPr lang="en-US"/>
          </a:p>
        </p:txBody>
      </p:sp>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2461532"/>
            <a:ext cx="8490857" cy="311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0" y="3152607"/>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2383134" y="3066097"/>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4736123" y="2971155"/>
            <a:ext cx="2197240"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2383134" y="5304047"/>
            <a:ext cx="2197240"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ounded Rectangular Callout 9"/>
          <p:cNvSpPr/>
          <p:nvPr/>
        </p:nvSpPr>
        <p:spPr bwMode="auto">
          <a:xfrm>
            <a:off x="6255099" y="5095690"/>
            <a:ext cx="2401556" cy="779616"/>
          </a:xfrm>
          <a:prstGeom prst="wedgeRoundRectCallout">
            <a:avLst>
              <a:gd name="adj1" fmla="val 12847"/>
              <a:gd name="adj2" fmla="val -26436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Make</a:t>
            </a:r>
            <a:r>
              <a:rPr lang="fr-FR" dirty="0" smtClean="0">
                <a:latin typeface="Verdana" pitchFamily="34" charset="0"/>
              </a:rPr>
              <a:t> sure </a:t>
            </a:r>
            <a:r>
              <a:rPr lang="fr-FR" dirty="0" err="1" smtClean="0">
                <a:latin typeface="Verdana" pitchFamily="34" charset="0"/>
              </a:rPr>
              <a:t>that</a:t>
            </a:r>
            <a:r>
              <a:rPr lang="fr-FR" dirty="0" smtClean="0">
                <a:latin typeface="Verdana" pitchFamily="34" charset="0"/>
              </a:rPr>
              <a:t> </a:t>
            </a:r>
            <a:r>
              <a:rPr lang="fr-FR" dirty="0" err="1" smtClean="0">
                <a:latin typeface="Verdana" pitchFamily="34" charset="0"/>
              </a:rPr>
              <a:t>dRSS</a:t>
            </a:r>
            <a:r>
              <a:rPr lang="fr-FR" dirty="0" smtClean="0">
                <a:latin typeface="Verdana" pitchFamily="34" charset="0"/>
              </a:rPr>
              <a:t>&gt;</a:t>
            </a:r>
            <a:r>
              <a:rPr lang="fr-FR" dirty="0" err="1" smtClean="0">
                <a:latin typeface="Verdana" pitchFamily="34" charset="0"/>
              </a:rPr>
              <a:t>sensitivity</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6392863" cy="1143000"/>
          </a:xfrm>
        </p:spPr>
        <p:txBody>
          <a:bodyPr/>
          <a:lstStyle/>
          <a:p>
            <a:r>
              <a:rPr lang="da-DK" sz="3200"/>
              <a:t>Translation calculation mode</a:t>
            </a:r>
            <a:endParaRPr lang="en-US" sz="3200"/>
          </a:p>
        </p:txBody>
      </p:sp>
      <p:pic>
        <p:nvPicPr>
          <p:cNvPr id="135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6208"/>
          <a:stretch/>
        </p:blipFill>
        <p:spPr bwMode="auto">
          <a:xfrm>
            <a:off x="99332" y="1766096"/>
            <a:ext cx="7004853" cy="39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bwMode="auto">
          <a:xfrm>
            <a:off x="316522" y="5600276"/>
            <a:ext cx="3341077" cy="1063451"/>
          </a:xfrm>
          <a:prstGeom prst="wedgeRoundRectCallout">
            <a:avLst>
              <a:gd name="adj1" fmla="val 72763"/>
              <a:gd name="adj2" fmla="val -14599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Low</a:t>
            </a:r>
            <a:r>
              <a:rPr lang="fr-FR" dirty="0" smtClean="0">
                <a:latin typeface="Verdana" pitchFamily="34" charset="0"/>
              </a:rPr>
              <a:t> </a:t>
            </a:r>
            <a:r>
              <a:rPr lang="fr-FR" dirty="0" err="1" smtClean="0">
                <a:latin typeface="Verdana" pitchFamily="34" charset="0"/>
              </a:rPr>
              <a:t>interfering</a:t>
            </a:r>
            <a:r>
              <a:rPr lang="fr-FR" dirty="0" smtClean="0">
                <a:latin typeface="Verdana" pitchFamily="34" charset="0"/>
              </a:rPr>
              <a:t> </a:t>
            </a:r>
            <a:r>
              <a:rPr lang="fr-FR" dirty="0" err="1" smtClean="0">
                <a:latin typeface="Verdana" pitchFamily="34" charset="0"/>
              </a:rPr>
              <a:t>Tx</a:t>
            </a:r>
            <a:r>
              <a:rPr lang="fr-FR" dirty="0" smtClean="0">
                <a:latin typeface="Verdana" pitchFamily="34" charset="0"/>
              </a:rPr>
              <a:t> power </a:t>
            </a:r>
            <a:r>
              <a:rPr lang="fr-FR" dirty="0" err="1" smtClean="0">
                <a:latin typeface="Verdana" pitchFamily="34" charset="0"/>
              </a:rPr>
              <a:t>results</a:t>
            </a:r>
            <a:r>
              <a:rPr lang="fr-FR" dirty="0" smtClean="0">
                <a:latin typeface="Verdana" pitchFamily="34" charset="0"/>
              </a:rPr>
              <a:t> in no </a:t>
            </a:r>
            <a:r>
              <a:rPr lang="fr-FR" dirty="0" err="1" smtClean="0">
                <a:latin typeface="Verdana" pitchFamily="34" charset="0"/>
              </a:rPr>
              <a:t>interference</a:t>
            </a:r>
            <a:r>
              <a:rPr lang="fr-FR" dirty="0" smtClean="0">
                <a:latin typeface="Verdana" pitchFamily="34" charset="0"/>
              </a:rPr>
              <a:t> (p=0%)</a:t>
            </a:r>
            <a:endParaRPr lang="fr-FR" sz="1600" dirty="0" smtClean="0">
              <a:latin typeface="Verdana" pitchFamily="34" charset="0"/>
            </a:endParaRPr>
          </a:p>
        </p:txBody>
      </p:sp>
      <p:sp>
        <p:nvSpPr>
          <p:cNvPr id="7" name="Rounded Rectangular Callout 6"/>
          <p:cNvSpPr/>
          <p:nvPr/>
        </p:nvSpPr>
        <p:spPr bwMode="auto">
          <a:xfrm>
            <a:off x="4719375" y="5699424"/>
            <a:ext cx="4223657" cy="865156"/>
          </a:xfrm>
          <a:prstGeom prst="wedgeRoundRectCallout">
            <a:avLst>
              <a:gd name="adj1" fmla="val -36154"/>
              <a:gd name="adj2" fmla="val -270788"/>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Gradual</a:t>
            </a:r>
            <a:r>
              <a:rPr lang="fr-FR" dirty="0" smtClean="0">
                <a:latin typeface="Verdana" pitchFamily="34" charset="0"/>
              </a:rPr>
              <a:t> </a:t>
            </a:r>
            <a:r>
              <a:rPr lang="fr-FR" dirty="0" err="1" smtClean="0">
                <a:latin typeface="Verdana" pitchFamily="34" charset="0"/>
              </a:rPr>
              <a:t>increasein</a:t>
            </a:r>
            <a:r>
              <a:rPr lang="fr-FR" dirty="0" smtClean="0">
                <a:latin typeface="Verdana" pitchFamily="34" charset="0"/>
              </a:rPr>
              <a:t> the ILT power </a:t>
            </a:r>
            <a:r>
              <a:rPr lang="fr-FR" dirty="0" err="1" smtClean="0">
                <a:latin typeface="Verdana" pitchFamily="34" charset="0"/>
              </a:rPr>
              <a:t>results</a:t>
            </a:r>
            <a:r>
              <a:rPr lang="fr-FR" dirty="0" smtClean="0">
                <a:latin typeface="Verdana" pitchFamily="34" charset="0"/>
              </a:rPr>
              <a:t> in </a:t>
            </a:r>
            <a:r>
              <a:rPr lang="fr-FR" dirty="0" err="1" smtClean="0">
                <a:latin typeface="Verdana" pitchFamily="34" charset="0"/>
              </a:rPr>
              <a:t>increasing</a:t>
            </a:r>
            <a:r>
              <a:rPr lang="fr-FR" dirty="0" smtClean="0">
                <a:latin typeface="Verdana" pitchFamily="34" charset="0"/>
              </a:rPr>
              <a:t> P%</a:t>
            </a:r>
            <a:endParaRPr lang="fr-FR" sz="1600" dirty="0" smtClean="0">
              <a:latin typeface="Verdana" pitchFamily="34" charset="0"/>
            </a:endParaRPr>
          </a:p>
        </p:txBody>
      </p:sp>
      <p:sp>
        <p:nvSpPr>
          <p:cNvPr id="8" name="Rounded Rectangular Callout 7"/>
          <p:cNvSpPr/>
          <p:nvPr/>
        </p:nvSpPr>
        <p:spPr bwMode="auto">
          <a:xfrm>
            <a:off x="4920343" y="1940010"/>
            <a:ext cx="4223657" cy="865156"/>
          </a:xfrm>
          <a:prstGeom prst="wedgeRoundRectCallout">
            <a:avLst>
              <a:gd name="adj1" fmla="val -12839"/>
              <a:gd name="adj2" fmla="val 113652"/>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smtClean="0">
                <a:latin typeface="Verdana" pitchFamily="34" charset="0"/>
              </a:rPr>
              <a:t>ILT power </a:t>
            </a:r>
            <a:r>
              <a:rPr lang="fr-FR" dirty="0" err="1" smtClean="0">
                <a:latin typeface="Verdana" pitchFamily="34" charset="0"/>
              </a:rPr>
              <a:t>is</a:t>
            </a:r>
            <a:r>
              <a:rPr lang="fr-FR" dirty="0" smtClean="0">
                <a:latin typeface="Verdana" pitchFamily="34" charset="0"/>
              </a:rPr>
              <a:t> high </a:t>
            </a:r>
            <a:r>
              <a:rPr lang="fr-FR" dirty="0" err="1" smtClean="0">
                <a:latin typeface="Verdana" pitchFamily="34" charset="0"/>
              </a:rPr>
              <a:t>enough</a:t>
            </a:r>
            <a:r>
              <a:rPr lang="fr-FR" dirty="0" smtClean="0">
                <a:latin typeface="Verdana" pitchFamily="34" charset="0"/>
              </a:rPr>
              <a:t> to </a:t>
            </a:r>
            <a:r>
              <a:rPr lang="fr-FR" dirty="0" err="1" smtClean="0">
                <a:latin typeface="Verdana" pitchFamily="34" charset="0"/>
              </a:rPr>
              <a:t>results</a:t>
            </a:r>
            <a:r>
              <a:rPr lang="fr-FR" dirty="0" smtClean="0">
                <a:latin typeface="Verdana" pitchFamily="34" charset="0"/>
              </a:rPr>
              <a:t> in 100%</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Interference contribution</a:t>
            </a:r>
            <a:endParaRPr lang="en-US" dirty="0"/>
          </a:p>
        </p:txBody>
      </p:sp>
      <p:sp>
        <p:nvSpPr>
          <p:cNvPr id="113669" name="AutoShape 5"/>
          <p:cNvSpPr>
            <a:spLocks noChangeArrowheads="1"/>
          </p:cNvSpPr>
          <p:nvPr/>
        </p:nvSpPr>
        <p:spPr bwMode="auto">
          <a:xfrm>
            <a:off x="461963" y="1639888"/>
            <a:ext cx="6553200" cy="3230562"/>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0" name="AutoShape 6"/>
          <p:cNvSpPr>
            <a:spLocks noChangeArrowheads="1"/>
          </p:cNvSpPr>
          <p:nvPr/>
        </p:nvSpPr>
        <p:spPr bwMode="auto">
          <a:xfrm>
            <a:off x="484188" y="1617663"/>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1" name="Text Box 7"/>
          <p:cNvSpPr txBox="1">
            <a:spLocks noChangeArrowheads="1"/>
          </p:cNvSpPr>
          <p:nvPr/>
        </p:nvSpPr>
        <p:spPr bwMode="auto">
          <a:xfrm>
            <a:off x="822325" y="1644650"/>
            <a:ext cx="4535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3673" name="Text Box 9"/>
          <p:cNvSpPr txBox="1">
            <a:spLocks noChangeArrowheads="1"/>
          </p:cNvSpPr>
          <p:nvPr/>
        </p:nvSpPr>
        <p:spPr bwMode="auto">
          <a:xfrm>
            <a:off x="1554163" y="2727325"/>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Calculate the iRSS unwanted</a:t>
            </a:r>
          </a:p>
        </p:txBody>
      </p:sp>
      <p:sp>
        <p:nvSpPr>
          <p:cNvPr id="113674" name="Rectangle 10"/>
          <p:cNvSpPr>
            <a:spLocks noChangeArrowheads="1"/>
          </p:cNvSpPr>
          <p:nvPr/>
        </p:nvSpPr>
        <p:spPr bwMode="auto">
          <a:xfrm>
            <a:off x="1201738" y="27289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5" name="Rectangle 11"/>
          <p:cNvSpPr>
            <a:spLocks noChangeArrowheads="1"/>
          </p:cNvSpPr>
          <p:nvPr/>
        </p:nvSpPr>
        <p:spPr bwMode="auto">
          <a:xfrm>
            <a:off x="1135063" y="229870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76" name="Text Box 12"/>
          <p:cNvSpPr txBox="1">
            <a:spLocks noChangeArrowheads="1"/>
          </p:cNvSpPr>
          <p:nvPr/>
        </p:nvSpPr>
        <p:spPr bwMode="auto">
          <a:xfrm>
            <a:off x="2538413" y="3009900"/>
            <a:ext cx="26765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iRSS blocking</a:t>
            </a:r>
          </a:p>
          <a:p>
            <a:pPr algn="l">
              <a:buFont typeface="Wingdings" pitchFamily="2" charset="2"/>
              <a:buChar char="Ø"/>
            </a:pPr>
            <a:r>
              <a:rPr lang="da-DK" sz="1400"/>
              <a:t> user-defined mode</a:t>
            </a:r>
          </a:p>
          <a:p>
            <a:pPr algn="l">
              <a:buFont typeface="Wingdings" pitchFamily="2" charset="2"/>
              <a:buChar char="Ø"/>
            </a:pPr>
            <a:r>
              <a:rPr lang="da-DK" sz="1400"/>
              <a:t>Sensitivity mode</a:t>
            </a:r>
          </a:p>
          <a:p>
            <a:pPr algn="l">
              <a:buFont typeface="Wingdings" pitchFamily="2" charset="2"/>
              <a:buChar char="Ø"/>
            </a:pPr>
            <a:r>
              <a:rPr lang="da-DK" sz="1400"/>
              <a:t>Protection ratio mode</a:t>
            </a:r>
            <a:endParaRPr lang="da-DK" sz="1400" b="1"/>
          </a:p>
          <a:p>
            <a:pPr algn="l"/>
            <a:endParaRPr lang="en-US" sz="1400" b="1"/>
          </a:p>
        </p:txBody>
      </p:sp>
      <p:sp>
        <p:nvSpPr>
          <p:cNvPr id="113677" name="Rectangle 13"/>
          <p:cNvSpPr>
            <a:spLocks noChangeArrowheads="1"/>
          </p:cNvSpPr>
          <p:nvPr/>
        </p:nvSpPr>
        <p:spPr bwMode="auto">
          <a:xfrm>
            <a:off x="2100263" y="32242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8" name="Rectangle 14"/>
          <p:cNvSpPr>
            <a:spLocks noChangeArrowheads="1"/>
          </p:cNvSpPr>
          <p:nvPr/>
        </p:nvSpPr>
        <p:spPr bwMode="auto">
          <a:xfrm>
            <a:off x="2033588" y="28130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79" name="Text Box 15"/>
          <p:cNvSpPr txBox="1">
            <a:spLocks noChangeArrowheads="1"/>
          </p:cNvSpPr>
          <p:nvPr/>
        </p:nvSpPr>
        <p:spPr bwMode="auto">
          <a:xfrm>
            <a:off x="3659188" y="4132263"/>
            <a:ext cx="31845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Extract probability of interference</a:t>
            </a:r>
          </a:p>
          <a:p>
            <a:pPr algn="l"/>
            <a:r>
              <a:rPr lang="da-DK" sz="1400" b="1"/>
              <a:t>(i.e. unwanted vs blocking)</a:t>
            </a:r>
            <a:endParaRPr lang="en-US" sz="1400" b="1"/>
          </a:p>
        </p:txBody>
      </p:sp>
      <p:sp>
        <p:nvSpPr>
          <p:cNvPr id="113680" name="Rectangle 16"/>
          <p:cNvSpPr>
            <a:spLocks noChangeArrowheads="1"/>
          </p:cNvSpPr>
          <p:nvPr/>
        </p:nvSpPr>
        <p:spPr bwMode="auto">
          <a:xfrm>
            <a:off x="3221038" y="434657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81" name="Rectangle 17"/>
          <p:cNvSpPr>
            <a:spLocks noChangeArrowheads="1"/>
          </p:cNvSpPr>
          <p:nvPr/>
        </p:nvSpPr>
        <p:spPr bwMode="auto">
          <a:xfrm>
            <a:off x="3154363" y="393541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82" name="Text Box 18"/>
          <p:cNvSpPr txBox="1">
            <a:spLocks noChangeArrowheads="1"/>
          </p:cNvSpPr>
          <p:nvPr/>
        </p:nvSpPr>
        <p:spPr bwMode="auto">
          <a:xfrm>
            <a:off x="995363" y="2181225"/>
            <a:ext cx="3724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Modify the Unwanted Emission Mask</a:t>
            </a:r>
          </a:p>
        </p:txBody>
      </p:sp>
      <p:sp>
        <p:nvSpPr>
          <p:cNvPr id="113683" name="Rectangle 19"/>
          <p:cNvSpPr>
            <a:spLocks noChangeArrowheads="1"/>
          </p:cNvSpPr>
          <p:nvPr/>
        </p:nvSpPr>
        <p:spPr bwMode="auto">
          <a:xfrm>
            <a:off x="642938" y="21828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84" name="Rectangle 20"/>
          <p:cNvSpPr>
            <a:spLocks noChangeArrowheads="1"/>
          </p:cNvSpPr>
          <p:nvPr/>
        </p:nvSpPr>
        <p:spPr bwMode="auto">
          <a:xfrm>
            <a:off x="576263" y="175260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63525" y="300038"/>
            <a:ext cx="6891338" cy="1143000"/>
          </a:xfrm>
        </p:spPr>
        <p:txBody>
          <a:bodyPr/>
          <a:lstStyle/>
          <a:p>
            <a:r>
              <a:rPr lang="en-US" dirty="0" smtClean="0"/>
              <a:t>Exercise #8</a:t>
            </a:r>
            <a:endParaRPr lang="en-US" dirty="0"/>
          </a:p>
        </p:txBody>
      </p:sp>
      <p:sp>
        <p:nvSpPr>
          <p:cNvPr id="136195" name="Rectangle 3"/>
          <p:cNvSpPr>
            <a:spLocks noGrp="1" noChangeArrowheads="1"/>
          </p:cNvSpPr>
          <p:nvPr>
            <p:ph type="body" idx="1"/>
          </p:nvPr>
        </p:nvSpPr>
        <p:spPr>
          <a:xfrm>
            <a:off x="447675" y="5207000"/>
            <a:ext cx="8229600" cy="550863"/>
          </a:xfrm>
        </p:spPr>
        <p:txBody>
          <a:bodyPr/>
          <a:lstStyle/>
          <a:p>
            <a:r>
              <a:rPr lang="en-GB" dirty="0"/>
              <a:t>P = 33 +(–23(</a:t>
            </a:r>
            <a:r>
              <a:rPr lang="en-GB" dirty="0" err="1"/>
              <a:t>dBc</a:t>
            </a:r>
            <a:r>
              <a:rPr lang="en-GB" dirty="0"/>
              <a:t>/</a:t>
            </a:r>
            <a:r>
              <a:rPr lang="en-GB" dirty="0" err="1"/>
              <a:t>Bref</a:t>
            </a:r>
            <a:r>
              <a:rPr lang="en-GB" dirty="0"/>
              <a:t>)) = 10 (</a:t>
            </a:r>
            <a:r>
              <a:rPr lang="en-GB" dirty="0" err="1"/>
              <a:t>dBm</a:t>
            </a:r>
            <a:r>
              <a:rPr lang="en-GB" dirty="0"/>
              <a:t>/200kHz)</a:t>
            </a:r>
            <a:r>
              <a:rPr lang="en-US" dirty="0"/>
              <a:t> </a:t>
            </a:r>
          </a:p>
        </p:txBody>
      </p:sp>
      <p:pic>
        <p:nvPicPr>
          <p:cNvPr id="136197"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65" y="2450226"/>
            <a:ext cx="4335777" cy="259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512465" y="1541026"/>
            <a:ext cx="82296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a:lstStyle>
          <a:p>
            <a:r>
              <a:rPr lang="en-GB" dirty="0" smtClean="0"/>
              <a:t>Change the ILT frequency to 1000.3 MHz</a:t>
            </a:r>
          </a:p>
          <a:p>
            <a:r>
              <a:rPr lang="en-GB" dirty="0" smtClean="0"/>
              <a:t>Change the SEM as follow:</a:t>
            </a:r>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da-DK"/>
              <a:t>Calculate iRSS unwanted</a:t>
            </a:r>
            <a:endParaRPr lang="en-US"/>
          </a:p>
        </p:txBody>
      </p:sp>
      <p:sp>
        <p:nvSpPr>
          <p:cNvPr id="137219" name="Rectangle 3"/>
          <p:cNvSpPr>
            <a:spLocks noGrp="1" noChangeArrowheads="1"/>
          </p:cNvSpPr>
          <p:nvPr>
            <p:ph type="body" idx="1"/>
          </p:nvPr>
        </p:nvSpPr>
        <p:spPr>
          <a:xfrm>
            <a:off x="381000" y="1266825"/>
            <a:ext cx="6561138" cy="1277938"/>
          </a:xfrm>
        </p:spPr>
        <p:txBody>
          <a:bodyPr/>
          <a:lstStyle/>
          <a:p>
            <a:r>
              <a:rPr lang="en-US" sz="2000"/>
              <a:t>iRSS unwanted calculate the interfering power received by the Victim receiver </a:t>
            </a:r>
            <a:r>
              <a:rPr lang="en-US" sz="2000" b="1" u="sng"/>
              <a:t>within its bandwidth</a:t>
            </a:r>
            <a:r>
              <a:rPr lang="en-US" sz="2000"/>
              <a:t> </a:t>
            </a:r>
          </a:p>
        </p:txBody>
      </p:sp>
      <p:pic>
        <p:nvPicPr>
          <p:cNvPr id="137221" name="Picture 5" descr="MCj044203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938" y="4841875"/>
            <a:ext cx="723900" cy="717550"/>
          </a:xfrm>
          <a:prstGeom prst="rect">
            <a:avLst/>
          </a:prstGeom>
          <a:noFill/>
          <a:extLst>
            <a:ext uri="{909E8E84-426E-40DD-AFC4-6F175D3DCCD1}">
              <a14:hiddenFill xmlns:a14="http://schemas.microsoft.com/office/drawing/2010/main">
                <a:solidFill>
                  <a:srgbClr val="FFFFFF"/>
                </a:solidFill>
              </a14:hiddenFill>
            </a:ext>
          </a:extLst>
        </p:spPr>
      </p:pic>
      <p:sp>
        <p:nvSpPr>
          <p:cNvPr id="137223" name="Text Box 7"/>
          <p:cNvSpPr txBox="1">
            <a:spLocks noChangeArrowheads="1"/>
          </p:cNvSpPr>
          <p:nvPr/>
        </p:nvSpPr>
        <p:spPr bwMode="auto">
          <a:xfrm>
            <a:off x="5294313" y="4970463"/>
            <a:ext cx="36179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000" b="1">
                <a:latin typeface="Verdana" pitchFamily="34" charset="0"/>
              </a:rPr>
              <a:t>In this example there is no bandwidth correction factor to be applied to the calculation of the iRSS unwanted since the Vr bandwidth and the It reference bandwidth have the same value (i.e. 200 KHz).</a:t>
            </a:r>
          </a:p>
        </p:txBody>
      </p:sp>
      <p:grpSp>
        <p:nvGrpSpPr>
          <p:cNvPr id="137224" name="Group 8"/>
          <p:cNvGrpSpPr>
            <a:grpSpLocks noChangeAspect="1"/>
          </p:cNvGrpSpPr>
          <p:nvPr/>
        </p:nvGrpSpPr>
        <p:grpSpPr bwMode="auto">
          <a:xfrm>
            <a:off x="4470400" y="3184525"/>
            <a:ext cx="4937125" cy="1854200"/>
            <a:chOff x="2360" y="8105"/>
            <a:chExt cx="6781" cy="2546"/>
          </a:xfrm>
        </p:grpSpPr>
        <p:sp>
          <p:nvSpPr>
            <p:cNvPr id="137225" name="AutoShape 9"/>
            <p:cNvSpPr>
              <a:spLocks noChangeAspect="1" noChangeArrowheads="1"/>
            </p:cNvSpPr>
            <p:nvPr/>
          </p:nvSpPr>
          <p:spPr bwMode="auto">
            <a:xfrm>
              <a:off x="2360" y="8105"/>
              <a:ext cx="6781"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7226" name="Rectangle 10"/>
            <p:cNvSpPr>
              <a:spLocks noChangeArrowheads="1"/>
            </p:cNvSpPr>
            <p:nvPr/>
          </p:nvSpPr>
          <p:spPr bwMode="auto">
            <a:xfrm>
              <a:off x="2360" y="8105"/>
              <a:ext cx="6781" cy="25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27" name="Text Box 11"/>
            <p:cNvSpPr txBox="1">
              <a:spLocks noChangeArrowheads="1"/>
            </p:cNvSpPr>
            <p:nvPr/>
          </p:nvSpPr>
          <p:spPr bwMode="auto">
            <a:xfrm>
              <a:off x="2690" y="8376"/>
              <a:ext cx="1102" cy="3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6751" tIns="33376" rIns="66751" bIns="33376"/>
            <a:lstStyle/>
            <a:p>
              <a:pPr algn="l"/>
              <a:r>
                <a:rPr lang="da-DK" sz="900" b="1">
                  <a:solidFill>
                    <a:srgbClr val="000000"/>
                  </a:solidFill>
                  <a:latin typeface="Calibri" pitchFamily="34" charset="0"/>
                </a:rPr>
                <a:t>Unwanted:</a:t>
              </a:r>
              <a:endParaRPr lang="en-US"/>
            </a:p>
          </p:txBody>
        </p:sp>
        <p:pic>
          <p:nvPicPr>
            <p:cNvPr id="137228" name="Picture 1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38611" t="15730" r="8179" b="15485"/>
            <a:stretch>
              <a:fillRect/>
            </a:stretch>
          </p:blipFill>
          <p:spPr bwMode="auto">
            <a:xfrm>
              <a:off x="4481" y="9004"/>
              <a:ext cx="1152" cy="1151"/>
            </a:xfrm>
            <a:prstGeom prst="rect">
              <a:avLst/>
            </a:prstGeom>
            <a:solidFill>
              <a:srgbClr val="00FF00"/>
            </a:solidFill>
          </p:spPr>
        </p:pic>
        <p:sp>
          <p:nvSpPr>
            <p:cNvPr id="137229" name="Rectangle 13"/>
            <p:cNvSpPr>
              <a:spLocks noChangeArrowheads="1"/>
            </p:cNvSpPr>
            <p:nvPr/>
          </p:nvSpPr>
          <p:spPr bwMode="auto">
            <a:xfrm>
              <a:off x="4481" y="9001"/>
              <a:ext cx="411" cy="74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7230" name="Rectangle 14"/>
            <p:cNvSpPr>
              <a:spLocks noChangeArrowheads="1"/>
            </p:cNvSpPr>
            <p:nvPr/>
          </p:nvSpPr>
          <p:spPr bwMode="auto">
            <a:xfrm rot="-5400000">
              <a:off x="4890" y="8837"/>
              <a:ext cx="413" cy="74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7231" name="AutoShape 15"/>
            <p:cNvSpPr>
              <a:spLocks noChangeAspect="1" noChangeArrowheads="1"/>
            </p:cNvSpPr>
            <p:nvPr/>
          </p:nvSpPr>
          <p:spPr bwMode="auto">
            <a:xfrm>
              <a:off x="4434" y="9011"/>
              <a:ext cx="1400"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37232" name="Group 16"/>
            <p:cNvGrpSpPr>
              <a:grpSpLocks/>
            </p:cNvGrpSpPr>
            <p:nvPr/>
          </p:nvGrpSpPr>
          <p:grpSpPr bwMode="auto">
            <a:xfrm>
              <a:off x="3644" y="8744"/>
              <a:ext cx="2140" cy="1647"/>
              <a:chOff x="3806" y="2240"/>
              <a:chExt cx="1179" cy="908"/>
            </a:xfrm>
          </p:grpSpPr>
          <p:sp>
            <p:nvSpPr>
              <p:cNvPr id="137233" name="Freeform 17"/>
              <p:cNvSpPr>
                <a:spLocks/>
              </p:cNvSpPr>
              <p:nvPr/>
            </p:nvSpPr>
            <p:spPr bwMode="auto">
              <a:xfrm>
                <a:off x="3806" y="2240"/>
                <a:ext cx="1179" cy="908"/>
              </a:xfrm>
              <a:custGeom>
                <a:avLst/>
                <a:gdLst>
                  <a:gd name="T0" fmla="*/ 9825 w 9825"/>
                  <a:gd name="T1" fmla="*/ 0 h 7567"/>
                  <a:gd name="T2" fmla="*/ 9075 w 9825"/>
                  <a:gd name="T3" fmla="*/ 1133 h 7567"/>
                  <a:gd name="T4" fmla="*/ 8691 w 9825"/>
                  <a:gd name="T5" fmla="*/ 2650 h 7567"/>
                  <a:gd name="T6" fmla="*/ 8316 w 9825"/>
                  <a:gd name="T7" fmla="*/ 4158 h 7567"/>
                  <a:gd name="T8" fmla="*/ 7183 w 9825"/>
                  <a:gd name="T9" fmla="*/ 4917 h 7567"/>
                  <a:gd name="T10" fmla="*/ 4533 w 9825"/>
                  <a:gd name="T11" fmla="*/ 6050 h 7567"/>
                  <a:gd name="T12" fmla="*/ 2266 w 9825"/>
                  <a:gd name="T13" fmla="*/ 7183 h 7567"/>
                  <a:gd name="T14" fmla="*/ 0 w 9825"/>
                  <a:gd name="T15" fmla="*/ 7567 h 7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25" h="7567">
                    <a:moveTo>
                      <a:pt x="9825" y="0"/>
                    </a:moveTo>
                    <a:cubicBezTo>
                      <a:pt x="9541" y="342"/>
                      <a:pt x="9266" y="692"/>
                      <a:pt x="9075" y="1133"/>
                    </a:cubicBezTo>
                    <a:cubicBezTo>
                      <a:pt x="8883" y="1575"/>
                      <a:pt x="8816" y="2150"/>
                      <a:pt x="8691" y="2650"/>
                    </a:cubicBezTo>
                    <a:cubicBezTo>
                      <a:pt x="8566" y="3150"/>
                      <a:pt x="8566" y="3783"/>
                      <a:pt x="8316" y="4158"/>
                    </a:cubicBezTo>
                    <a:cubicBezTo>
                      <a:pt x="8066" y="4533"/>
                      <a:pt x="7808" y="4600"/>
                      <a:pt x="7183" y="4917"/>
                    </a:cubicBezTo>
                    <a:cubicBezTo>
                      <a:pt x="6558" y="5233"/>
                      <a:pt x="5350" y="5675"/>
                      <a:pt x="4533" y="6050"/>
                    </a:cubicBezTo>
                    <a:cubicBezTo>
                      <a:pt x="3716" y="6425"/>
                      <a:pt x="3025" y="6933"/>
                      <a:pt x="2266" y="7183"/>
                    </a:cubicBezTo>
                    <a:cubicBezTo>
                      <a:pt x="1508" y="7433"/>
                      <a:pt x="375" y="7500"/>
                      <a:pt x="0" y="7567"/>
                    </a:cubicBezTo>
                  </a:path>
                </a:pathLst>
              </a:custGeom>
              <a:solidFill>
                <a:srgbClr val="FFFFFF"/>
              </a:solidFill>
              <a:ln w="0">
                <a:solidFill>
                  <a:srgbClr val="000000"/>
                </a:solidFill>
                <a:prstDash val="solid"/>
                <a:round/>
                <a:headEnd/>
                <a:tailEnd/>
              </a:ln>
            </p:spPr>
            <p:txBody>
              <a:bodyPr/>
              <a:lstStyle/>
              <a:p>
                <a:endParaRPr lang="en-GB"/>
              </a:p>
            </p:txBody>
          </p:sp>
          <p:sp>
            <p:nvSpPr>
              <p:cNvPr id="137234" name="Freeform 18"/>
              <p:cNvSpPr>
                <a:spLocks/>
              </p:cNvSpPr>
              <p:nvPr/>
            </p:nvSpPr>
            <p:spPr bwMode="auto">
              <a:xfrm>
                <a:off x="3806" y="22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7235" name="Text Box 19"/>
            <p:cNvSpPr txBox="1">
              <a:spLocks noChangeArrowheads="1"/>
            </p:cNvSpPr>
            <p:nvPr/>
          </p:nvSpPr>
          <p:spPr bwMode="auto">
            <a:xfrm>
              <a:off x="5034" y="10183"/>
              <a:ext cx="517" cy="45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Vr</a:t>
              </a:r>
              <a:endParaRPr lang="en-US"/>
            </a:p>
          </p:txBody>
        </p:sp>
        <p:sp>
          <p:nvSpPr>
            <p:cNvPr id="137236" name="Line 20"/>
            <p:cNvSpPr>
              <a:spLocks noChangeShapeType="1"/>
            </p:cNvSpPr>
            <p:nvPr/>
          </p:nvSpPr>
          <p:spPr bwMode="auto">
            <a:xfrm flipH="1">
              <a:off x="5043" y="10043"/>
              <a:ext cx="2" cy="268"/>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37" name="Text Box 21"/>
            <p:cNvSpPr txBox="1">
              <a:spLocks noChangeArrowheads="1"/>
            </p:cNvSpPr>
            <p:nvPr/>
          </p:nvSpPr>
          <p:spPr bwMode="auto">
            <a:xfrm>
              <a:off x="6277" y="10154"/>
              <a:ext cx="549" cy="45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It</a:t>
              </a:r>
              <a:endParaRPr lang="en-US"/>
            </a:p>
          </p:txBody>
        </p:sp>
        <p:sp>
          <p:nvSpPr>
            <p:cNvPr id="137238" name="Text Box 22"/>
            <p:cNvSpPr txBox="1">
              <a:spLocks noChangeArrowheads="1"/>
            </p:cNvSpPr>
            <p:nvPr/>
          </p:nvSpPr>
          <p:spPr bwMode="auto">
            <a:xfrm>
              <a:off x="5549" y="8181"/>
              <a:ext cx="1832" cy="4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000000"/>
                  </a:solidFill>
                  <a:latin typeface="Calibri" pitchFamily="34" charset="0"/>
                </a:rPr>
                <a:t>Interfering </a:t>
              </a:r>
            </a:p>
            <a:p>
              <a:r>
                <a:rPr lang="da-DK" sz="700" b="1">
                  <a:solidFill>
                    <a:srgbClr val="000000"/>
                  </a:solidFill>
                  <a:latin typeface="Calibri" pitchFamily="34" charset="0"/>
                </a:rPr>
                <a:t>emission mask</a:t>
              </a:r>
              <a:endParaRPr lang="en-US"/>
            </a:p>
          </p:txBody>
        </p:sp>
        <p:grpSp>
          <p:nvGrpSpPr>
            <p:cNvPr id="137239" name="Group 23"/>
            <p:cNvGrpSpPr>
              <a:grpSpLocks/>
            </p:cNvGrpSpPr>
            <p:nvPr/>
          </p:nvGrpSpPr>
          <p:grpSpPr bwMode="auto">
            <a:xfrm>
              <a:off x="3644" y="8740"/>
              <a:ext cx="2716" cy="1648"/>
              <a:chOff x="1610" y="2840"/>
              <a:chExt cx="1497" cy="908"/>
            </a:xfrm>
          </p:grpSpPr>
          <p:sp>
            <p:nvSpPr>
              <p:cNvPr id="137240" name="Line 24"/>
              <p:cNvSpPr>
                <a:spLocks noChangeShapeType="1"/>
              </p:cNvSpPr>
              <p:nvPr/>
            </p:nvSpPr>
            <p:spPr bwMode="auto">
              <a:xfrm>
                <a:off x="2789" y="2840"/>
                <a:ext cx="31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1" name="Freeform 25"/>
              <p:cNvSpPr>
                <a:spLocks/>
              </p:cNvSpPr>
              <p:nvPr/>
            </p:nvSpPr>
            <p:spPr bwMode="auto">
              <a:xfrm>
                <a:off x="1610" y="28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37242" name="Group 26"/>
            <p:cNvGrpSpPr>
              <a:grpSpLocks/>
            </p:cNvGrpSpPr>
            <p:nvPr/>
          </p:nvGrpSpPr>
          <p:grpSpPr bwMode="auto">
            <a:xfrm flipH="1">
              <a:off x="6360" y="8740"/>
              <a:ext cx="2716" cy="1648"/>
              <a:chOff x="1610" y="2840"/>
              <a:chExt cx="1497" cy="908"/>
            </a:xfrm>
          </p:grpSpPr>
          <p:sp>
            <p:nvSpPr>
              <p:cNvPr id="137243" name="Line 27"/>
              <p:cNvSpPr>
                <a:spLocks noChangeShapeType="1"/>
              </p:cNvSpPr>
              <p:nvPr/>
            </p:nvSpPr>
            <p:spPr bwMode="auto">
              <a:xfrm>
                <a:off x="2789" y="2840"/>
                <a:ext cx="31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4" name="Freeform 28"/>
              <p:cNvSpPr>
                <a:spLocks/>
              </p:cNvSpPr>
              <p:nvPr/>
            </p:nvSpPr>
            <p:spPr bwMode="auto">
              <a:xfrm>
                <a:off x="1610" y="28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7245" name="Line 29"/>
            <p:cNvSpPr>
              <a:spLocks noChangeShapeType="1"/>
            </p:cNvSpPr>
            <p:nvPr/>
          </p:nvSpPr>
          <p:spPr bwMode="auto">
            <a:xfrm flipH="1">
              <a:off x="6358" y="9998"/>
              <a:ext cx="0" cy="27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6" name="Freeform 30"/>
            <p:cNvSpPr>
              <a:spLocks/>
            </p:cNvSpPr>
            <p:nvPr/>
          </p:nvSpPr>
          <p:spPr bwMode="auto">
            <a:xfrm>
              <a:off x="3795" y="8826"/>
              <a:ext cx="2846" cy="1329"/>
            </a:xfrm>
            <a:custGeom>
              <a:avLst/>
              <a:gdLst>
                <a:gd name="T0" fmla="*/ 0 w 1569"/>
                <a:gd name="T1" fmla="*/ 745 h 745"/>
                <a:gd name="T2" fmla="*/ 376 w 1569"/>
                <a:gd name="T3" fmla="*/ 745 h 745"/>
                <a:gd name="T4" fmla="*/ 375 w 1569"/>
                <a:gd name="T5" fmla="*/ 0 h 745"/>
                <a:gd name="T6" fmla="*/ 1011 w 1569"/>
                <a:gd name="T7" fmla="*/ 1 h 745"/>
                <a:gd name="T8" fmla="*/ 1013 w 1569"/>
                <a:gd name="T9" fmla="*/ 745 h 745"/>
                <a:gd name="T10" fmla="*/ 1569 w 1569"/>
                <a:gd name="T11" fmla="*/ 745 h 745"/>
              </a:gdLst>
              <a:ahLst/>
              <a:cxnLst>
                <a:cxn ang="0">
                  <a:pos x="T0" y="T1"/>
                </a:cxn>
                <a:cxn ang="0">
                  <a:pos x="T2" y="T3"/>
                </a:cxn>
                <a:cxn ang="0">
                  <a:pos x="T4" y="T5"/>
                </a:cxn>
                <a:cxn ang="0">
                  <a:pos x="T6" y="T7"/>
                </a:cxn>
                <a:cxn ang="0">
                  <a:pos x="T8" y="T9"/>
                </a:cxn>
                <a:cxn ang="0">
                  <a:pos x="T10" y="T11"/>
                </a:cxn>
              </a:cxnLst>
              <a:rect l="0" t="0" r="r" b="b"/>
              <a:pathLst>
                <a:path w="1569" h="745">
                  <a:moveTo>
                    <a:pt x="0" y="745"/>
                  </a:moveTo>
                  <a:lnTo>
                    <a:pt x="376" y="745"/>
                  </a:lnTo>
                  <a:lnTo>
                    <a:pt x="375" y="0"/>
                  </a:lnTo>
                  <a:lnTo>
                    <a:pt x="1011" y="1"/>
                  </a:lnTo>
                  <a:lnTo>
                    <a:pt x="1013" y="745"/>
                  </a:lnTo>
                  <a:lnTo>
                    <a:pt x="1569" y="745"/>
                  </a:lnTo>
                </a:path>
              </a:pathLst>
            </a:custGeom>
            <a:noFill/>
            <a:ln w="1905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7" name="Freeform 31"/>
            <p:cNvSpPr>
              <a:spLocks/>
            </p:cNvSpPr>
            <p:nvPr/>
          </p:nvSpPr>
          <p:spPr bwMode="auto">
            <a:xfrm>
              <a:off x="3231" y="8718"/>
              <a:ext cx="2002" cy="1285"/>
            </a:xfrm>
            <a:custGeom>
              <a:avLst/>
              <a:gdLst>
                <a:gd name="T0" fmla="*/ 0 w 1260"/>
                <a:gd name="T1" fmla="*/ 0 h 864"/>
                <a:gd name="T2" fmla="*/ 114 w 1260"/>
                <a:gd name="T3" fmla="*/ 450 h 864"/>
                <a:gd name="T4" fmla="*/ 438 w 1260"/>
                <a:gd name="T5" fmla="*/ 714 h 864"/>
                <a:gd name="T6" fmla="*/ 1260 w 1260"/>
                <a:gd name="T7" fmla="*/ 864 h 864"/>
              </a:gdLst>
              <a:ahLst/>
              <a:cxnLst>
                <a:cxn ang="0">
                  <a:pos x="T0" y="T1"/>
                </a:cxn>
                <a:cxn ang="0">
                  <a:pos x="T2" y="T3"/>
                </a:cxn>
                <a:cxn ang="0">
                  <a:pos x="T4" y="T5"/>
                </a:cxn>
                <a:cxn ang="0">
                  <a:pos x="T6" y="T7"/>
                </a:cxn>
              </a:cxnLst>
              <a:rect l="0" t="0" r="r" b="b"/>
              <a:pathLst>
                <a:path w="1260" h="864">
                  <a:moveTo>
                    <a:pt x="0" y="0"/>
                  </a:moveTo>
                  <a:cubicBezTo>
                    <a:pt x="20" y="165"/>
                    <a:pt x="41" y="331"/>
                    <a:pt x="114" y="450"/>
                  </a:cubicBezTo>
                  <a:cubicBezTo>
                    <a:pt x="187" y="569"/>
                    <a:pt x="247" y="645"/>
                    <a:pt x="438" y="714"/>
                  </a:cubicBezTo>
                  <a:cubicBezTo>
                    <a:pt x="629" y="783"/>
                    <a:pt x="944" y="823"/>
                    <a:pt x="1260" y="864"/>
                  </a:cubicBezTo>
                </a:path>
              </a:pathLst>
            </a:custGeom>
            <a:noFill/>
            <a:ln w="19050" cap="flat" cmpd="sng">
              <a:solidFill>
                <a:srgbClr val="000000"/>
              </a:solidFill>
              <a:prstDash val="dash"/>
              <a:round/>
              <a:headEnd type="none" w="med" len="med"/>
              <a:tailEnd type="arrow"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8" name="Text Box 32"/>
            <p:cNvSpPr txBox="1">
              <a:spLocks noChangeArrowheads="1"/>
            </p:cNvSpPr>
            <p:nvPr/>
          </p:nvSpPr>
          <p:spPr bwMode="auto">
            <a:xfrm>
              <a:off x="4340" y="8383"/>
              <a:ext cx="1494" cy="27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a:solidFill>
                    <a:srgbClr val="000000"/>
                  </a:solidFill>
                  <a:latin typeface="Calibri" pitchFamily="34" charset="0"/>
                </a:rPr>
                <a:t>Rx bandwidth</a:t>
              </a:r>
              <a:endParaRPr lang="en-US"/>
            </a:p>
          </p:txBody>
        </p:sp>
        <p:sp>
          <p:nvSpPr>
            <p:cNvPr id="137249" name="Line 33"/>
            <p:cNvSpPr>
              <a:spLocks noChangeShapeType="1"/>
            </p:cNvSpPr>
            <p:nvPr/>
          </p:nvSpPr>
          <p:spPr bwMode="auto">
            <a:xfrm>
              <a:off x="4461" y="8620"/>
              <a:ext cx="1153"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7250" name="Line 34"/>
            <p:cNvSpPr>
              <a:spLocks noChangeShapeType="1"/>
            </p:cNvSpPr>
            <p:nvPr/>
          </p:nvSpPr>
          <p:spPr bwMode="auto">
            <a:xfrm flipV="1">
              <a:off x="4472" y="8555"/>
              <a:ext cx="0" cy="26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37251" name="Line 35"/>
            <p:cNvSpPr>
              <a:spLocks noChangeShapeType="1"/>
            </p:cNvSpPr>
            <p:nvPr/>
          </p:nvSpPr>
          <p:spPr bwMode="auto">
            <a:xfrm flipV="1">
              <a:off x="5633" y="8551"/>
              <a:ext cx="0" cy="2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37252" name="Rectangle 36"/>
            <p:cNvSpPr>
              <a:spLocks noChangeArrowheads="1"/>
            </p:cNvSpPr>
            <p:nvPr/>
          </p:nvSpPr>
          <p:spPr bwMode="auto">
            <a:xfrm>
              <a:off x="3601" y="10177"/>
              <a:ext cx="827"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3" name="Rectangle 37"/>
            <p:cNvSpPr>
              <a:spLocks noChangeArrowheads="1"/>
            </p:cNvSpPr>
            <p:nvPr/>
          </p:nvSpPr>
          <p:spPr bwMode="auto">
            <a:xfrm>
              <a:off x="7331" y="10163"/>
              <a:ext cx="1055"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4" name="Rectangle 38"/>
            <p:cNvSpPr>
              <a:spLocks noChangeArrowheads="1"/>
            </p:cNvSpPr>
            <p:nvPr/>
          </p:nvSpPr>
          <p:spPr bwMode="auto">
            <a:xfrm>
              <a:off x="8067" y="10213"/>
              <a:ext cx="1056"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5" name="Line 39"/>
            <p:cNvSpPr>
              <a:spLocks noChangeShapeType="1"/>
            </p:cNvSpPr>
            <p:nvPr/>
          </p:nvSpPr>
          <p:spPr bwMode="auto">
            <a:xfrm>
              <a:off x="3316" y="10161"/>
              <a:ext cx="516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7256" name="Rectangle 40"/>
          <p:cNvSpPr>
            <a:spLocks noChangeArrowheads="1"/>
          </p:cNvSpPr>
          <p:nvPr/>
        </p:nvSpPr>
        <p:spPr bwMode="auto">
          <a:xfrm>
            <a:off x="381000" y="2327275"/>
            <a:ext cx="8177213"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a:t>
            </a:r>
            <a:r>
              <a:rPr lang="en-US" sz="2000" dirty="0" err="1">
                <a:latin typeface="Verdana" pitchFamily="34" charset="0"/>
              </a:rPr>
              <a:t>P+Ge+Gr-L</a:t>
            </a:r>
            <a:r>
              <a:rPr lang="en-US" sz="2000" dirty="0">
                <a:latin typeface="Verdana" pitchFamily="34" charset="0"/>
              </a:rPr>
              <a:t> </a:t>
            </a:r>
          </a:p>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10(</a:t>
            </a:r>
            <a:r>
              <a:rPr lang="en-US" sz="2000" dirty="0" err="1">
                <a:latin typeface="Verdana" pitchFamily="34" charset="0"/>
              </a:rPr>
              <a:t>dBm</a:t>
            </a:r>
            <a:r>
              <a:rPr lang="en-US" sz="2000" dirty="0">
                <a:latin typeface="Verdana" pitchFamily="34" charset="0"/>
              </a:rPr>
              <a:t>/200kHz)+11+9-(32.5+10log(32)+20log(1000)) 	</a:t>
            </a:r>
          </a:p>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-77.5dBm</a:t>
            </a:r>
          </a:p>
          <a:p>
            <a:pPr marL="342900" indent="-342900" algn="l">
              <a:spcBef>
                <a:spcPct val="20000"/>
              </a:spcBef>
              <a:buClr>
                <a:srgbClr val="FF3300"/>
              </a:buClr>
              <a:buSzPct val="110000"/>
              <a:buFontTx/>
              <a:buChar char="•"/>
            </a:pPr>
            <a:endParaRPr lang="en-US" sz="2000" dirty="0">
              <a:latin typeface="Verdana" pitchFamily="34" charset="0"/>
            </a:endParaRPr>
          </a:p>
        </p:txBody>
      </p:sp>
      <p:pic>
        <p:nvPicPr>
          <p:cNvPr id="13725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84" y="3902075"/>
            <a:ext cx="4038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bwMode="auto">
          <a:xfrm>
            <a:off x="223676" y="4526525"/>
            <a:ext cx="4035707"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61938" y="274638"/>
            <a:ext cx="7035800" cy="1143000"/>
          </a:xfrm>
        </p:spPr>
        <p:txBody>
          <a:bodyPr/>
          <a:lstStyle/>
          <a:p>
            <a:r>
              <a:rPr lang="da-DK" sz="3200"/>
              <a:t>Calculate iRSS blocking (1/4)</a:t>
            </a:r>
            <a:endParaRPr lang="en-US" sz="3200"/>
          </a:p>
        </p:txBody>
      </p:sp>
      <p:sp>
        <p:nvSpPr>
          <p:cNvPr id="138243" name="Rectangle 3"/>
          <p:cNvSpPr>
            <a:spLocks noGrp="1" noChangeArrowheads="1"/>
          </p:cNvSpPr>
          <p:nvPr>
            <p:ph type="body" idx="1"/>
          </p:nvPr>
        </p:nvSpPr>
        <p:spPr/>
        <p:txBody>
          <a:bodyPr/>
          <a:lstStyle/>
          <a:p>
            <a:r>
              <a:rPr lang="en-US" dirty="0" smtClean="0"/>
              <a:t>Change the blocking mask as follow:</a:t>
            </a:r>
            <a:endParaRPr lang="en-US" dirty="0"/>
          </a:p>
        </p:txBody>
      </p:sp>
      <p:pic>
        <p:nvPicPr>
          <p:cNvPr id="138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2282825"/>
            <a:ext cx="52101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5422900" y="2159000"/>
            <a:ext cx="0" cy="2152650"/>
          </a:xfrm>
          <a:prstGeom prst="line">
            <a:avLst/>
          </a:prstGeom>
          <a:noFill/>
          <a:ln w="285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177963" y="4417496"/>
            <a:ext cx="524503" cy="369332"/>
          </a:xfrm>
          <a:prstGeom prst="rect">
            <a:avLst/>
          </a:prstGeom>
          <a:noFill/>
        </p:spPr>
        <p:txBody>
          <a:bodyPr wrap="none" rtlCol="0">
            <a:spAutoFit/>
          </a:bodyPr>
          <a:lstStyle/>
          <a:p>
            <a:r>
              <a:rPr lang="da-DK" dirty="0" smtClean="0"/>
              <a:t>f</a:t>
            </a:r>
            <a:r>
              <a:rPr lang="da-DK" sz="1100" dirty="0" smtClean="0"/>
              <a:t>VLR</a:t>
            </a:r>
            <a:endParaRPr lang="en-GB" dirty="0"/>
          </a:p>
        </p:txBody>
      </p:sp>
      <p:sp>
        <p:nvSpPr>
          <p:cNvPr id="10" name="TextBox 9"/>
          <p:cNvSpPr txBox="1"/>
          <p:nvPr/>
        </p:nvSpPr>
        <p:spPr>
          <a:xfrm>
            <a:off x="5196715" y="4417496"/>
            <a:ext cx="452367" cy="369332"/>
          </a:xfrm>
          <a:prstGeom prst="rect">
            <a:avLst/>
          </a:prstGeom>
          <a:noFill/>
        </p:spPr>
        <p:txBody>
          <a:bodyPr wrap="none" rtlCol="0">
            <a:spAutoFit/>
          </a:bodyPr>
          <a:lstStyle/>
          <a:p>
            <a:r>
              <a:rPr lang="da-DK" dirty="0" smtClean="0"/>
              <a:t>f</a:t>
            </a:r>
            <a:r>
              <a:rPr lang="da-DK" sz="1100" dirty="0" smtClean="0"/>
              <a:t>ILT</a:t>
            </a:r>
            <a:endParaRPr lang="en-GB" dirty="0"/>
          </a:p>
        </p:txBody>
      </p:sp>
      <p:cxnSp>
        <p:nvCxnSpPr>
          <p:cNvPr id="6" name="Straight Connector 5"/>
          <p:cNvCxnSpPr/>
          <p:nvPr/>
        </p:nvCxnSpPr>
        <p:spPr bwMode="auto">
          <a:xfrm flipV="1">
            <a:off x="4718050" y="4121150"/>
            <a:ext cx="0" cy="1905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err="1" smtClean="0"/>
              <a:t>dRSS</a:t>
            </a:r>
            <a:r>
              <a:rPr lang="en-US" dirty="0" smtClean="0"/>
              <a:t> calculation</a:t>
            </a:r>
            <a:endParaRPr lang="en-US" dirty="0"/>
          </a:p>
        </p:txBody>
      </p:sp>
      <p:sp>
        <p:nvSpPr>
          <p:cNvPr id="110595" name="Rectangle 3"/>
          <p:cNvSpPr>
            <a:spLocks noGrp="1" noChangeArrowheads="1"/>
          </p:cNvSpPr>
          <p:nvPr>
            <p:ph type="body" idx="1"/>
          </p:nvPr>
        </p:nvSpPr>
        <p:spPr/>
        <p:txBody>
          <a:bodyPr/>
          <a:lstStyle/>
          <a:p>
            <a:endParaRPr lang="en-US" dirty="0"/>
          </a:p>
        </p:txBody>
      </p:sp>
      <p:sp>
        <p:nvSpPr>
          <p:cNvPr id="110620" name="Rectangle 28"/>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10631" name="Rectangle 39"/>
          <p:cNvSpPr>
            <a:spLocks noChangeArrowheads="1"/>
          </p:cNvSpPr>
          <p:nvPr/>
        </p:nvSpPr>
        <p:spPr bwMode="auto">
          <a:xfrm>
            <a:off x="0" y="493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tabLst>
                <a:tab pos="180975" algn="l"/>
              </a:tabLst>
            </a:pPr>
            <a:endParaRPr lang="en-US"/>
          </a:p>
        </p:txBody>
      </p:sp>
      <p:sp>
        <p:nvSpPr>
          <p:cNvPr id="110633" name="Text Box 41"/>
          <p:cNvSpPr txBox="1">
            <a:spLocks noChangeArrowheads="1"/>
          </p:cNvSpPr>
          <p:nvPr/>
        </p:nvSpPr>
        <p:spPr bwMode="auto">
          <a:xfrm>
            <a:off x="995362" y="2236788"/>
            <a:ext cx="331787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a-DK" sz="1400" b="1" dirty="0"/>
              <a:t>Define Victim </a:t>
            </a:r>
            <a:r>
              <a:rPr lang="da-DK" sz="1400" b="1" dirty="0" smtClean="0"/>
              <a:t>Link Receiver </a:t>
            </a:r>
            <a:r>
              <a:rPr lang="da-DK" sz="1400" b="1" dirty="0"/>
              <a:t>(</a:t>
            </a:r>
            <a:r>
              <a:rPr lang="da-DK" sz="1400" b="1" dirty="0" smtClean="0"/>
              <a:t>VLR)</a:t>
            </a:r>
            <a:endParaRPr lang="da-DK" sz="1400" b="1" dirty="0"/>
          </a:p>
          <a:p>
            <a:pPr algn="l">
              <a:buFont typeface="Wingdings" pitchFamily="2" charset="2"/>
              <a:buChar char="Ø"/>
            </a:pPr>
            <a:r>
              <a:rPr lang="da-DK" sz="1200" b="1" dirty="0"/>
              <a:t> Operating frequency</a:t>
            </a:r>
          </a:p>
          <a:p>
            <a:pPr algn="l">
              <a:buFont typeface="Wingdings" pitchFamily="2" charset="2"/>
              <a:buChar char="Ø"/>
            </a:pPr>
            <a:r>
              <a:rPr lang="da-DK" sz="1200" b="1" dirty="0"/>
              <a:t> Receiver bandwidth</a:t>
            </a:r>
          </a:p>
          <a:p>
            <a:pPr algn="l">
              <a:buFont typeface="Wingdings" pitchFamily="2" charset="2"/>
              <a:buChar char="Ø"/>
            </a:pPr>
            <a:r>
              <a:rPr lang="da-DK" sz="1200" b="1" dirty="0"/>
              <a:t> Antenna Characteristics</a:t>
            </a:r>
          </a:p>
          <a:p>
            <a:pPr algn="l">
              <a:buFont typeface="Wingdings" pitchFamily="2" charset="2"/>
              <a:buChar char="Ø"/>
            </a:pPr>
            <a:r>
              <a:rPr lang="da-DK" sz="1200" b="1" dirty="0"/>
              <a:t> Interference criteria</a:t>
            </a:r>
          </a:p>
          <a:p>
            <a:pPr algn="l">
              <a:buFont typeface="Wingdings" pitchFamily="2" charset="2"/>
              <a:buChar char="Ø"/>
            </a:pPr>
            <a:r>
              <a:rPr lang="da-DK" sz="1200" b="1" dirty="0"/>
              <a:t> Noise floor</a:t>
            </a:r>
          </a:p>
          <a:p>
            <a:pPr algn="l">
              <a:buFont typeface="Wingdings" pitchFamily="2" charset="2"/>
              <a:buNone/>
            </a:pPr>
            <a:endParaRPr lang="da-DK" sz="1200" b="1" dirty="0"/>
          </a:p>
          <a:p>
            <a:pPr algn="l">
              <a:buFont typeface="Wingdings" pitchFamily="2" charset="2"/>
              <a:buNone/>
            </a:pPr>
            <a:endParaRPr lang="da-DK" sz="1200" b="1" dirty="0"/>
          </a:p>
          <a:p>
            <a:pPr algn="l"/>
            <a:r>
              <a:rPr lang="da-DK" sz="1400" b="1" dirty="0"/>
              <a:t>Define </a:t>
            </a:r>
            <a:r>
              <a:rPr lang="da-DK" sz="1400" b="1" dirty="0" smtClean="0"/>
              <a:t>Victim Link Transmitter (VLT)</a:t>
            </a:r>
            <a:endParaRPr lang="da-DK" sz="1400" b="1" dirty="0"/>
          </a:p>
          <a:p>
            <a:pPr algn="l">
              <a:buFont typeface="Wingdings" pitchFamily="2" charset="2"/>
              <a:buChar char="Ø"/>
            </a:pPr>
            <a:r>
              <a:rPr lang="da-DK" sz="1200" b="1" dirty="0"/>
              <a:t> Tx power</a:t>
            </a:r>
          </a:p>
          <a:p>
            <a:pPr algn="l">
              <a:buFont typeface="Wingdings" pitchFamily="2" charset="2"/>
              <a:buChar char="Ø"/>
            </a:pPr>
            <a:r>
              <a:rPr lang="da-DK" sz="1200" b="1" dirty="0"/>
              <a:t> Antenna characteristics</a:t>
            </a:r>
          </a:p>
          <a:p>
            <a:pPr algn="l">
              <a:buFont typeface="Wingdings" pitchFamily="2" charset="2"/>
              <a:buNone/>
            </a:pPr>
            <a:endParaRPr lang="da-DK" sz="1200" b="1" dirty="0"/>
          </a:p>
          <a:p>
            <a:pPr algn="l">
              <a:buFont typeface="Wingdings" pitchFamily="2" charset="2"/>
              <a:buNone/>
            </a:pPr>
            <a:endParaRPr lang="da-DK" sz="1200" b="1" dirty="0"/>
          </a:p>
          <a:p>
            <a:pPr algn="l">
              <a:buFont typeface="Wingdings" pitchFamily="2" charset="2"/>
              <a:buNone/>
            </a:pPr>
            <a:r>
              <a:rPr lang="da-DK" sz="1400" b="1" dirty="0"/>
              <a:t>Position the </a:t>
            </a:r>
            <a:r>
              <a:rPr lang="da-DK" sz="1400" b="1" dirty="0" smtClean="0"/>
              <a:t>VLR to VLT</a:t>
            </a:r>
          </a:p>
          <a:p>
            <a:pPr algn="l">
              <a:buFont typeface="Wingdings" pitchFamily="2" charset="2"/>
              <a:buNone/>
            </a:pPr>
            <a:r>
              <a:rPr lang="da-DK" sz="1400" b="1" dirty="0" smtClean="0"/>
              <a:t>(Coverage Radius)</a:t>
            </a:r>
            <a:endParaRPr lang="da-DK" sz="1400" b="1" dirty="0"/>
          </a:p>
        </p:txBody>
      </p:sp>
      <p:sp>
        <p:nvSpPr>
          <p:cNvPr id="110634" name="AutoShape 42"/>
          <p:cNvSpPr>
            <a:spLocks noChangeArrowheads="1"/>
          </p:cNvSpPr>
          <p:nvPr/>
        </p:nvSpPr>
        <p:spPr bwMode="auto">
          <a:xfrm>
            <a:off x="461963" y="1628774"/>
            <a:ext cx="6553200" cy="3686803"/>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5" name="AutoShape 43"/>
          <p:cNvSpPr>
            <a:spLocks noChangeArrowheads="1"/>
          </p:cNvSpPr>
          <p:nvPr/>
        </p:nvSpPr>
        <p:spPr bwMode="auto">
          <a:xfrm>
            <a:off x="484188" y="1606550"/>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6" name="Text Box 44"/>
          <p:cNvSpPr txBox="1">
            <a:spLocks noChangeArrowheads="1"/>
          </p:cNvSpPr>
          <p:nvPr/>
        </p:nvSpPr>
        <p:spPr bwMode="auto">
          <a:xfrm>
            <a:off x="822325" y="1633538"/>
            <a:ext cx="4535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0637" name="Text Box 45"/>
          <p:cNvSpPr txBox="1">
            <a:spLocks noChangeArrowheads="1"/>
          </p:cNvSpPr>
          <p:nvPr/>
        </p:nvSpPr>
        <p:spPr bwMode="auto">
          <a:xfrm>
            <a:off x="4778695" y="2541588"/>
            <a:ext cx="2447925" cy="243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dRSS</a:t>
            </a:r>
          </a:p>
          <a:p>
            <a:pPr algn="l"/>
            <a:endParaRPr lang="da-DK" sz="1400" b="1"/>
          </a:p>
          <a:p>
            <a:pPr algn="l"/>
            <a:endParaRPr lang="da-DK" sz="1400" b="1"/>
          </a:p>
          <a:p>
            <a:pPr algn="l"/>
            <a:r>
              <a:rPr lang="da-DK" sz="1400" b="1"/>
              <a:t>Test propagation model</a:t>
            </a:r>
          </a:p>
          <a:p>
            <a:pPr algn="l"/>
            <a:endParaRPr lang="da-DK" sz="1400" b="1"/>
          </a:p>
          <a:p>
            <a:pPr algn="l"/>
            <a:endParaRPr lang="da-DK" sz="1400" b="1"/>
          </a:p>
          <a:p>
            <a:pPr algn="l"/>
            <a:r>
              <a:rPr lang="da-DK" sz="1400" b="1"/>
              <a:t>Launch simulation</a:t>
            </a:r>
          </a:p>
          <a:p>
            <a:pPr algn="l"/>
            <a:endParaRPr lang="da-DK" sz="1400" b="1"/>
          </a:p>
          <a:p>
            <a:pPr algn="l"/>
            <a:endParaRPr lang="da-DK" sz="1400" b="1"/>
          </a:p>
          <a:p>
            <a:pPr algn="l"/>
            <a:r>
              <a:rPr lang="da-DK" sz="1400" b="1"/>
              <a:t>Extract dRSS vectors</a:t>
            </a:r>
            <a:endParaRPr lang="en-US" sz="1400" b="1"/>
          </a:p>
        </p:txBody>
      </p:sp>
      <p:pic>
        <p:nvPicPr>
          <p:cNvPr id="110638" name="Picture 46" descr="MCj044042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2950" y="1590675"/>
            <a:ext cx="1076325" cy="1133475"/>
          </a:xfrm>
          <a:prstGeom prst="rect">
            <a:avLst/>
          </a:prstGeom>
          <a:noFill/>
          <a:extLst>
            <a:ext uri="{909E8E84-426E-40DD-AFC4-6F175D3DCCD1}">
              <a14:hiddenFill xmlns:a14="http://schemas.microsoft.com/office/drawing/2010/main">
                <a:solidFill>
                  <a:srgbClr val="FFFFFF"/>
                </a:solidFill>
              </a14:hiddenFill>
            </a:ext>
          </a:extLst>
        </p:spPr>
      </p:pic>
      <p:sp>
        <p:nvSpPr>
          <p:cNvPr id="110639" name="Rectangle 47"/>
          <p:cNvSpPr>
            <a:spLocks noChangeArrowheads="1"/>
          </p:cNvSpPr>
          <p:nvPr/>
        </p:nvSpPr>
        <p:spPr bwMode="auto">
          <a:xfrm>
            <a:off x="642938" y="223837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0" name="Rectangle 48"/>
          <p:cNvSpPr>
            <a:spLocks noChangeArrowheads="1"/>
          </p:cNvSpPr>
          <p:nvPr/>
        </p:nvSpPr>
        <p:spPr bwMode="auto">
          <a:xfrm>
            <a:off x="576263" y="180816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1" name="Rectangle 49"/>
          <p:cNvSpPr>
            <a:spLocks noChangeArrowheads="1"/>
          </p:cNvSpPr>
          <p:nvPr/>
        </p:nvSpPr>
        <p:spPr bwMode="auto">
          <a:xfrm>
            <a:off x="642938" y="37258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2" name="Rectangle 50"/>
          <p:cNvSpPr>
            <a:spLocks noChangeArrowheads="1"/>
          </p:cNvSpPr>
          <p:nvPr/>
        </p:nvSpPr>
        <p:spPr bwMode="auto">
          <a:xfrm>
            <a:off x="576263" y="32956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3" name="Rectangle 51"/>
          <p:cNvSpPr>
            <a:spLocks noChangeArrowheads="1"/>
          </p:cNvSpPr>
          <p:nvPr/>
        </p:nvSpPr>
        <p:spPr bwMode="auto">
          <a:xfrm>
            <a:off x="4340545" y="2755900"/>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4" name="Rectangle 52"/>
          <p:cNvSpPr>
            <a:spLocks noChangeArrowheads="1"/>
          </p:cNvSpPr>
          <p:nvPr/>
        </p:nvSpPr>
        <p:spPr bwMode="auto">
          <a:xfrm>
            <a:off x="4273870" y="2344738"/>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5" name="Rectangle 53"/>
          <p:cNvSpPr>
            <a:spLocks noChangeArrowheads="1"/>
          </p:cNvSpPr>
          <p:nvPr/>
        </p:nvSpPr>
        <p:spPr bwMode="auto">
          <a:xfrm>
            <a:off x="668338" y="4672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6" name="Rectangle 54"/>
          <p:cNvSpPr>
            <a:spLocks noChangeArrowheads="1"/>
          </p:cNvSpPr>
          <p:nvPr/>
        </p:nvSpPr>
        <p:spPr bwMode="auto">
          <a:xfrm>
            <a:off x="601663" y="4241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7" name="Rectangle 55"/>
          <p:cNvSpPr>
            <a:spLocks noChangeArrowheads="1"/>
          </p:cNvSpPr>
          <p:nvPr/>
        </p:nvSpPr>
        <p:spPr bwMode="auto">
          <a:xfrm>
            <a:off x="4340545" y="338772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8" name="Rectangle 56"/>
          <p:cNvSpPr>
            <a:spLocks noChangeArrowheads="1"/>
          </p:cNvSpPr>
          <p:nvPr/>
        </p:nvSpPr>
        <p:spPr bwMode="auto">
          <a:xfrm>
            <a:off x="4273870" y="295751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9" name="Rectangle 57"/>
          <p:cNvSpPr>
            <a:spLocks noChangeArrowheads="1"/>
          </p:cNvSpPr>
          <p:nvPr/>
        </p:nvSpPr>
        <p:spPr bwMode="auto">
          <a:xfrm>
            <a:off x="4340545" y="4037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50" name="Rectangle 58"/>
          <p:cNvSpPr>
            <a:spLocks noChangeArrowheads="1"/>
          </p:cNvSpPr>
          <p:nvPr/>
        </p:nvSpPr>
        <p:spPr bwMode="auto">
          <a:xfrm>
            <a:off x="4273870" y="3606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51" name="Rectangle 59"/>
          <p:cNvSpPr>
            <a:spLocks noChangeArrowheads="1"/>
          </p:cNvSpPr>
          <p:nvPr/>
        </p:nvSpPr>
        <p:spPr bwMode="auto">
          <a:xfrm>
            <a:off x="4340545" y="4672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52" name="Rectangle 60"/>
          <p:cNvSpPr>
            <a:spLocks noChangeArrowheads="1"/>
          </p:cNvSpPr>
          <p:nvPr/>
        </p:nvSpPr>
        <p:spPr bwMode="auto">
          <a:xfrm>
            <a:off x="4273870" y="4241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7213" y="248602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1314" name="Rectangle 2"/>
          <p:cNvSpPr>
            <a:spLocks noGrp="1" noChangeArrowheads="1"/>
          </p:cNvSpPr>
          <p:nvPr>
            <p:ph type="title"/>
          </p:nvPr>
        </p:nvSpPr>
        <p:spPr>
          <a:xfrm>
            <a:off x="261938" y="274638"/>
            <a:ext cx="7035800" cy="1143000"/>
          </a:xfrm>
        </p:spPr>
        <p:txBody>
          <a:bodyPr/>
          <a:lstStyle/>
          <a:p>
            <a:r>
              <a:rPr lang="da-DK" sz="3200"/>
              <a:t>Calculate iRSS blocking (2/4)</a:t>
            </a:r>
            <a:endParaRPr lang="en-US" sz="3200"/>
          </a:p>
        </p:txBody>
      </p:sp>
      <p:sp>
        <p:nvSpPr>
          <p:cNvPr id="141315" name="Rectangle 3"/>
          <p:cNvSpPr>
            <a:spLocks noGrp="1" noChangeArrowheads="1"/>
          </p:cNvSpPr>
          <p:nvPr>
            <p:ph type="body" idx="1"/>
          </p:nvPr>
        </p:nvSpPr>
        <p:spPr>
          <a:xfrm>
            <a:off x="557213" y="2457450"/>
            <a:ext cx="8229600" cy="1771650"/>
          </a:xfrm>
        </p:spPr>
        <p:txBody>
          <a:bodyPr/>
          <a:lstStyle/>
          <a:p>
            <a:r>
              <a:rPr lang="da-DK" sz="1800"/>
              <a:t>User-defined mode:</a:t>
            </a:r>
          </a:p>
          <a:p>
            <a:pPr lvl="1"/>
            <a:r>
              <a:rPr lang="da-DK" sz="1600"/>
              <a:t>iRSS blocking (fit) = Pe+Ge+Gr-L-Att (f</a:t>
            </a:r>
            <a:r>
              <a:rPr lang="da-DK" sz="1200"/>
              <a:t>it</a:t>
            </a:r>
            <a:r>
              <a:rPr lang="da-DK" sz="1600"/>
              <a:t>)		</a:t>
            </a:r>
          </a:p>
          <a:p>
            <a:pPr lvl="1"/>
            <a:r>
              <a:rPr lang="da-DK" sz="1600"/>
              <a:t>iRSS blocking = 33(dBm)+11+9-(32.5+10log(32)+20log(1000))-40(dB)	</a:t>
            </a:r>
          </a:p>
          <a:p>
            <a:pPr lvl="1"/>
            <a:r>
              <a:rPr lang="da-DK" sz="1600"/>
              <a:t>iRSS blocking = -94.5dBm</a:t>
            </a:r>
          </a:p>
          <a:p>
            <a:endParaRPr lang="da-DK" sz="1800"/>
          </a:p>
          <a:p>
            <a:endParaRPr lang="en-US" sz="1800"/>
          </a:p>
        </p:txBody>
      </p:sp>
      <p:pic>
        <p:nvPicPr>
          <p:cNvPr id="141317" name="Picture 5" descr="fig"/>
          <p:cNvPicPr>
            <a:picLocks noChangeAspect="1" noChangeArrowheads="1"/>
          </p:cNvPicPr>
          <p:nvPr/>
        </p:nvPicPr>
        <p:blipFill rotWithShape="1">
          <a:blip r:embed="rId2">
            <a:extLst>
              <a:ext uri="{28A0092B-C50C-407E-A947-70E740481C1C}">
                <a14:useLocalDpi xmlns:a14="http://schemas.microsoft.com/office/drawing/2010/main" val="0"/>
              </a:ext>
            </a:extLst>
          </a:blip>
          <a:srcRect r="22938" b="19671"/>
          <a:stretch/>
        </p:blipFill>
        <p:spPr bwMode="auto">
          <a:xfrm>
            <a:off x="5341938" y="3979863"/>
            <a:ext cx="2773362" cy="1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Rectangle 6"/>
          <p:cNvSpPr>
            <a:spLocks noChangeArrowheads="1"/>
          </p:cNvSpPr>
          <p:nvPr/>
        </p:nvSpPr>
        <p:spPr bwMode="auto">
          <a:xfrm>
            <a:off x="557213" y="1790700"/>
            <a:ext cx="654526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sz="2000">
                <a:latin typeface="Verdana" pitchFamily="34" charset="0"/>
              </a:rPr>
              <a:t>The </a:t>
            </a:r>
            <a:r>
              <a:rPr lang="en-US" sz="2000" u="sng">
                <a:latin typeface="Verdana" pitchFamily="34" charset="0"/>
              </a:rPr>
              <a:t>It bandwidth is not</a:t>
            </a:r>
            <a:r>
              <a:rPr lang="en-US" sz="2000">
                <a:latin typeface="Verdana" pitchFamily="34" charset="0"/>
              </a:rPr>
              <a:t> considered in the iRSS blocking  calculation)</a:t>
            </a:r>
          </a:p>
        </p:txBody>
      </p:sp>
      <p:grpSp>
        <p:nvGrpSpPr>
          <p:cNvPr id="141319" name="Group 7"/>
          <p:cNvGrpSpPr>
            <a:grpSpLocks noChangeAspect="1"/>
          </p:cNvGrpSpPr>
          <p:nvPr/>
        </p:nvGrpSpPr>
        <p:grpSpPr bwMode="auto">
          <a:xfrm>
            <a:off x="236538" y="3957638"/>
            <a:ext cx="4913312" cy="1874837"/>
            <a:chOff x="2693" y="5352"/>
            <a:chExt cx="6803" cy="2595"/>
          </a:xfrm>
        </p:grpSpPr>
        <p:sp>
          <p:nvSpPr>
            <p:cNvPr id="141320" name="AutoShape 8"/>
            <p:cNvSpPr>
              <a:spLocks noChangeAspect="1" noChangeArrowheads="1"/>
            </p:cNvSpPr>
            <p:nvPr/>
          </p:nvSpPr>
          <p:spPr bwMode="auto">
            <a:xfrm>
              <a:off x="2693" y="5352"/>
              <a:ext cx="6803"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1321" name="Text Box 9"/>
            <p:cNvSpPr txBox="1">
              <a:spLocks noChangeArrowheads="1"/>
            </p:cNvSpPr>
            <p:nvPr/>
          </p:nvSpPr>
          <p:spPr bwMode="auto">
            <a:xfrm>
              <a:off x="7398" y="5600"/>
              <a:ext cx="1008" cy="31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6751" tIns="33376" rIns="66751" bIns="33376"/>
            <a:lstStyle/>
            <a:p>
              <a:pPr algn="l"/>
              <a:r>
                <a:rPr lang="da-DK" sz="900" b="1">
                  <a:solidFill>
                    <a:srgbClr val="000000"/>
                  </a:solidFill>
                  <a:latin typeface="Calibri" pitchFamily="34" charset="0"/>
                </a:rPr>
                <a:t>Blocking:</a:t>
              </a:r>
              <a:endParaRPr lang="en-US"/>
            </a:p>
          </p:txBody>
        </p:sp>
        <p:sp>
          <p:nvSpPr>
            <p:cNvPr id="141322" name="Line 10"/>
            <p:cNvSpPr>
              <a:spLocks noChangeShapeType="1"/>
            </p:cNvSpPr>
            <p:nvPr/>
          </p:nvSpPr>
          <p:spPr bwMode="auto">
            <a:xfrm>
              <a:off x="3656" y="7368"/>
              <a:ext cx="518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3" name="Text Box 11"/>
            <p:cNvSpPr txBox="1">
              <a:spLocks noChangeArrowheads="1"/>
            </p:cNvSpPr>
            <p:nvPr/>
          </p:nvSpPr>
          <p:spPr bwMode="auto">
            <a:xfrm>
              <a:off x="5114" y="7492"/>
              <a:ext cx="659" cy="45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Vr</a:t>
              </a:r>
              <a:endParaRPr lang="en-US"/>
            </a:p>
          </p:txBody>
        </p:sp>
        <p:sp>
          <p:nvSpPr>
            <p:cNvPr id="141324" name="Line 12"/>
            <p:cNvSpPr>
              <a:spLocks noChangeShapeType="1"/>
            </p:cNvSpPr>
            <p:nvPr/>
          </p:nvSpPr>
          <p:spPr bwMode="auto">
            <a:xfrm flipH="1">
              <a:off x="5389" y="7211"/>
              <a:ext cx="1" cy="32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5" name="Text Box 13"/>
            <p:cNvSpPr txBox="1">
              <a:spLocks noChangeArrowheads="1"/>
            </p:cNvSpPr>
            <p:nvPr/>
          </p:nvSpPr>
          <p:spPr bwMode="auto">
            <a:xfrm>
              <a:off x="4642" y="5352"/>
              <a:ext cx="1500" cy="28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000000"/>
                  </a:solidFill>
                  <a:latin typeface="Calibri" pitchFamily="34" charset="0"/>
                </a:rPr>
                <a:t>Receiver Mask</a:t>
              </a:r>
              <a:endParaRPr lang="en-US"/>
            </a:p>
          </p:txBody>
        </p:sp>
        <p:sp>
          <p:nvSpPr>
            <p:cNvPr id="141326" name="Text Box 14"/>
            <p:cNvSpPr txBox="1">
              <a:spLocks noChangeArrowheads="1"/>
            </p:cNvSpPr>
            <p:nvPr/>
          </p:nvSpPr>
          <p:spPr bwMode="auto">
            <a:xfrm>
              <a:off x="6422" y="7441"/>
              <a:ext cx="590" cy="45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It</a:t>
              </a:r>
              <a:endParaRPr lang="en-US"/>
            </a:p>
          </p:txBody>
        </p:sp>
        <p:sp>
          <p:nvSpPr>
            <p:cNvPr id="141327" name="Line 15"/>
            <p:cNvSpPr>
              <a:spLocks noChangeShapeType="1"/>
            </p:cNvSpPr>
            <p:nvPr/>
          </p:nvSpPr>
          <p:spPr bwMode="auto">
            <a:xfrm>
              <a:off x="4814" y="5958"/>
              <a:ext cx="579"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8" name="Freeform 16"/>
            <p:cNvSpPr>
              <a:spLocks/>
            </p:cNvSpPr>
            <p:nvPr/>
          </p:nvSpPr>
          <p:spPr bwMode="auto">
            <a:xfrm>
              <a:off x="2802" y="5958"/>
              <a:ext cx="2012" cy="1332"/>
            </a:xfrm>
            <a:custGeom>
              <a:avLst/>
              <a:gdLst>
                <a:gd name="T0" fmla="*/ 1105 w 1105"/>
                <a:gd name="T1" fmla="*/ 0 h 732"/>
                <a:gd name="T2" fmla="*/ 1015 w 1105"/>
                <a:gd name="T3" fmla="*/ 136 h 732"/>
                <a:gd name="T4" fmla="*/ 969 w 1105"/>
                <a:gd name="T5" fmla="*/ 318 h 732"/>
                <a:gd name="T6" fmla="*/ 924 w 1105"/>
                <a:gd name="T7" fmla="*/ 499 h 732"/>
                <a:gd name="T8" fmla="*/ 788 w 1105"/>
                <a:gd name="T9" fmla="*/ 590 h 732"/>
                <a:gd name="T10" fmla="*/ 460 w 1105"/>
                <a:gd name="T11" fmla="*/ 616 h 732"/>
                <a:gd name="T12" fmla="*/ 184 w 1105"/>
                <a:gd name="T13" fmla="*/ 644 h 732"/>
                <a:gd name="T14" fmla="*/ 0 w 1105"/>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732">
                  <a:moveTo>
                    <a:pt x="1105" y="0"/>
                  </a:moveTo>
                  <a:cubicBezTo>
                    <a:pt x="1071" y="41"/>
                    <a:pt x="1038" y="83"/>
                    <a:pt x="1015" y="136"/>
                  </a:cubicBezTo>
                  <a:cubicBezTo>
                    <a:pt x="992" y="189"/>
                    <a:pt x="984" y="258"/>
                    <a:pt x="969" y="318"/>
                  </a:cubicBezTo>
                  <a:cubicBezTo>
                    <a:pt x="954" y="378"/>
                    <a:pt x="954" y="454"/>
                    <a:pt x="924" y="499"/>
                  </a:cubicBezTo>
                  <a:cubicBezTo>
                    <a:pt x="894" y="544"/>
                    <a:pt x="865" y="571"/>
                    <a:pt x="788" y="590"/>
                  </a:cubicBezTo>
                  <a:cubicBezTo>
                    <a:pt x="711" y="609"/>
                    <a:pt x="561" y="607"/>
                    <a:pt x="460" y="616"/>
                  </a:cubicBezTo>
                  <a:cubicBezTo>
                    <a:pt x="359" y="625"/>
                    <a:pt x="261" y="625"/>
                    <a:pt x="184" y="644"/>
                  </a:cubicBezTo>
                  <a:cubicBezTo>
                    <a:pt x="107" y="663"/>
                    <a:pt x="38" y="714"/>
                    <a:pt x="0" y="732"/>
                  </a:cubicBezTo>
                </a:path>
              </a:pathLst>
            </a:custGeom>
            <a:noFill/>
            <a:ln w="38100"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9" name="Line 17"/>
            <p:cNvSpPr>
              <a:spLocks noChangeShapeType="1"/>
            </p:cNvSpPr>
            <p:nvPr/>
          </p:nvSpPr>
          <p:spPr bwMode="auto">
            <a:xfrm flipH="1">
              <a:off x="5393" y="5958"/>
              <a:ext cx="579"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0" name="Rectangle 18"/>
            <p:cNvSpPr>
              <a:spLocks noChangeArrowheads="1"/>
            </p:cNvSpPr>
            <p:nvPr/>
          </p:nvSpPr>
          <p:spPr bwMode="auto">
            <a:xfrm rot="2293226">
              <a:off x="6011" y="5817"/>
              <a:ext cx="714"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1" name="Freeform 19"/>
            <p:cNvSpPr>
              <a:spLocks/>
            </p:cNvSpPr>
            <p:nvPr/>
          </p:nvSpPr>
          <p:spPr bwMode="auto">
            <a:xfrm flipH="1">
              <a:off x="5984" y="5966"/>
              <a:ext cx="2011" cy="1332"/>
            </a:xfrm>
            <a:custGeom>
              <a:avLst/>
              <a:gdLst>
                <a:gd name="T0" fmla="*/ 1105 w 1105"/>
                <a:gd name="T1" fmla="*/ 0 h 732"/>
                <a:gd name="T2" fmla="*/ 1015 w 1105"/>
                <a:gd name="T3" fmla="*/ 136 h 732"/>
                <a:gd name="T4" fmla="*/ 969 w 1105"/>
                <a:gd name="T5" fmla="*/ 318 h 732"/>
                <a:gd name="T6" fmla="*/ 924 w 1105"/>
                <a:gd name="T7" fmla="*/ 499 h 732"/>
                <a:gd name="T8" fmla="*/ 788 w 1105"/>
                <a:gd name="T9" fmla="*/ 590 h 732"/>
                <a:gd name="T10" fmla="*/ 460 w 1105"/>
                <a:gd name="T11" fmla="*/ 616 h 732"/>
                <a:gd name="T12" fmla="*/ 184 w 1105"/>
                <a:gd name="T13" fmla="*/ 644 h 732"/>
                <a:gd name="T14" fmla="*/ 0 w 1105"/>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732">
                  <a:moveTo>
                    <a:pt x="1105" y="0"/>
                  </a:moveTo>
                  <a:cubicBezTo>
                    <a:pt x="1071" y="41"/>
                    <a:pt x="1038" y="83"/>
                    <a:pt x="1015" y="136"/>
                  </a:cubicBezTo>
                  <a:cubicBezTo>
                    <a:pt x="992" y="189"/>
                    <a:pt x="984" y="258"/>
                    <a:pt x="969" y="318"/>
                  </a:cubicBezTo>
                  <a:cubicBezTo>
                    <a:pt x="954" y="378"/>
                    <a:pt x="954" y="454"/>
                    <a:pt x="924" y="499"/>
                  </a:cubicBezTo>
                  <a:cubicBezTo>
                    <a:pt x="894" y="544"/>
                    <a:pt x="865" y="571"/>
                    <a:pt x="788" y="590"/>
                  </a:cubicBezTo>
                  <a:cubicBezTo>
                    <a:pt x="711" y="609"/>
                    <a:pt x="561" y="607"/>
                    <a:pt x="460" y="616"/>
                  </a:cubicBezTo>
                  <a:cubicBezTo>
                    <a:pt x="359" y="625"/>
                    <a:pt x="261" y="625"/>
                    <a:pt x="184" y="644"/>
                  </a:cubicBezTo>
                  <a:cubicBezTo>
                    <a:pt x="107" y="663"/>
                    <a:pt x="38" y="714"/>
                    <a:pt x="0" y="732"/>
                  </a:cubicBezTo>
                </a:path>
              </a:pathLst>
            </a:custGeom>
            <a:solidFill>
              <a:srgbClr val="FFFFFF"/>
            </a:solidFill>
            <a:ln w="38100" cap="flat"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2" name="Rectangle 20"/>
            <p:cNvSpPr>
              <a:spLocks noChangeArrowheads="1"/>
            </p:cNvSpPr>
            <p:nvPr/>
          </p:nvSpPr>
          <p:spPr bwMode="auto">
            <a:xfrm rot="1965781">
              <a:off x="6780" y="6203"/>
              <a:ext cx="1231" cy="6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3" name="Line 21"/>
            <p:cNvSpPr>
              <a:spLocks noChangeShapeType="1"/>
            </p:cNvSpPr>
            <p:nvPr/>
          </p:nvSpPr>
          <p:spPr bwMode="auto">
            <a:xfrm flipH="1">
              <a:off x="6693" y="5876"/>
              <a:ext cx="3" cy="1616"/>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4" name="Rectangle 22"/>
            <p:cNvSpPr>
              <a:spLocks noChangeArrowheads="1"/>
            </p:cNvSpPr>
            <p:nvPr/>
          </p:nvSpPr>
          <p:spPr bwMode="auto">
            <a:xfrm rot="1656645">
              <a:off x="7712" y="6943"/>
              <a:ext cx="346" cy="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5" name="Freeform 23"/>
            <p:cNvSpPr>
              <a:spLocks/>
            </p:cNvSpPr>
            <p:nvPr/>
          </p:nvSpPr>
          <p:spPr bwMode="auto">
            <a:xfrm flipH="1">
              <a:off x="6799" y="5900"/>
              <a:ext cx="1146" cy="1322"/>
            </a:xfrm>
            <a:custGeom>
              <a:avLst/>
              <a:gdLst>
                <a:gd name="T0" fmla="*/ 0 w 1260"/>
                <a:gd name="T1" fmla="*/ 0 h 864"/>
                <a:gd name="T2" fmla="*/ 114 w 1260"/>
                <a:gd name="T3" fmla="*/ 450 h 864"/>
                <a:gd name="T4" fmla="*/ 438 w 1260"/>
                <a:gd name="T5" fmla="*/ 714 h 864"/>
                <a:gd name="T6" fmla="*/ 1260 w 1260"/>
                <a:gd name="T7" fmla="*/ 864 h 864"/>
              </a:gdLst>
              <a:ahLst/>
              <a:cxnLst>
                <a:cxn ang="0">
                  <a:pos x="T0" y="T1"/>
                </a:cxn>
                <a:cxn ang="0">
                  <a:pos x="T2" y="T3"/>
                </a:cxn>
                <a:cxn ang="0">
                  <a:pos x="T4" y="T5"/>
                </a:cxn>
                <a:cxn ang="0">
                  <a:pos x="T6" y="T7"/>
                </a:cxn>
              </a:cxnLst>
              <a:rect l="0" t="0" r="r" b="b"/>
              <a:pathLst>
                <a:path w="1260" h="864">
                  <a:moveTo>
                    <a:pt x="0" y="0"/>
                  </a:moveTo>
                  <a:cubicBezTo>
                    <a:pt x="20" y="165"/>
                    <a:pt x="41" y="331"/>
                    <a:pt x="114" y="450"/>
                  </a:cubicBezTo>
                  <a:cubicBezTo>
                    <a:pt x="187" y="569"/>
                    <a:pt x="247" y="645"/>
                    <a:pt x="438" y="714"/>
                  </a:cubicBezTo>
                  <a:cubicBezTo>
                    <a:pt x="629" y="783"/>
                    <a:pt x="944" y="823"/>
                    <a:pt x="1260" y="864"/>
                  </a:cubicBezTo>
                </a:path>
              </a:pathLst>
            </a:custGeom>
            <a:noFill/>
            <a:ln w="19050" cap="flat" cmpd="sng">
              <a:solidFill>
                <a:srgbClr val="000000"/>
              </a:solidFill>
              <a:prstDash val="dash"/>
              <a:round/>
              <a:headEnd type="none" w="med" len="med"/>
              <a:tailEnd type="arrow"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6" name="Text Box 24"/>
            <p:cNvSpPr txBox="1">
              <a:spLocks noChangeArrowheads="1"/>
            </p:cNvSpPr>
            <p:nvPr/>
          </p:nvSpPr>
          <p:spPr bwMode="auto">
            <a:xfrm>
              <a:off x="4679" y="5563"/>
              <a:ext cx="1499" cy="28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a:solidFill>
                    <a:srgbClr val="000000"/>
                  </a:solidFill>
                  <a:latin typeface="Calibri" pitchFamily="34" charset="0"/>
                </a:rPr>
                <a:t>Rx bandwidth</a:t>
              </a:r>
              <a:endParaRPr lang="en-US"/>
            </a:p>
          </p:txBody>
        </p:sp>
        <p:sp>
          <p:nvSpPr>
            <p:cNvPr id="141337" name="Line 25"/>
            <p:cNvSpPr>
              <a:spLocks noChangeShapeType="1"/>
            </p:cNvSpPr>
            <p:nvPr/>
          </p:nvSpPr>
          <p:spPr bwMode="auto">
            <a:xfrm>
              <a:off x="4801" y="5812"/>
              <a:ext cx="1157"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41338" name="Line 26"/>
            <p:cNvSpPr>
              <a:spLocks noChangeShapeType="1"/>
            </p:cNvSpPr>
            <p:nvPr/>
          </p:nvSpPr>
          <p:spPr bwMode="auto">
            <a:xfrm flipV="1">
              <a:off x="4812" y="5747"/>
              <a:ext cx="0" cy="2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39" name="Line 27"/>
            <p:cNvSpPr>
              <a:spLocks noChangeShapeType="1"/>
            </p:cNvSpPr>
            <p:nvPr/>
          </p:nvSpPr>
          <p:spPr bwMode="auto">
            <a:xfrm flipV="1">
              <a:off x="5977" y="5743"/>
              <a:ext cx="0" cy="2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40" name="Text Box 28"/>
            <p:cNvSpPr txBox="1">
              <a:spLocks noChangeArrowheads="1"/>
            </p:cNvSpPr>
            <p:nvPr/>
          </p:nvSpPr>
          <p:spPr bwMode="auto">
            <a:xfrm>
              <a:off x="2881" y="6592"/>
              <a:ext cx="1750" cy="4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333399"/>
                  </a:solidFill>
                  <a:latin typeface="Calibri" pitchFamily="34" charset="0"/>
                </a:rPr>
                <a:t>Rejection </a:t>
              </a:r>
            </a:p>
            <a:p>
              <a:r>
                <a:rPr lang="da-DK" sz="700" b="1">
                  <a:solidFill>
                    <a:srgbClr val="333399"/>
                  </a:solidFill>
                  <a:latin typeface="Calibri" pitchFamily="34" charset="0"/>
                </a:rPr>
                <a:t>of the receiver</a:t>
              </a:r>
              <a:endParaRPr lang="en-US"/>
            </a:p>
          </p:txBody>
        </p:sp>
        <p:sp>
          <p:nvSpPr>
            <p:cNvPr id="141341" name="Rectangle 29"/>
            <p:cNvSpPr>
              <a:spLocks noChangeArrowheads="1"/>
            </p:cNvSpPr>
            <p:nvPr/>
          </p:nvSpPr>
          <p:spPr bwMode="auto">
            <a:xfrm>
              <a:off x="2693" y="5354"/>
              <a:ext cx="6803" cy="255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gr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14338" y="159067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338" name="Rectangle 2"/>
          <p:cNvSpPr>
            <a:spLocks noGrp="1" noChangeArrowheads="1"/>
          </p:cNvSpPr>
          <p:nvPr>
            <p:ph type="title"/>
          </p:nvPr>
        </p:nvSpPr>
        <p:spPr>
          <a:xfrm>
            <a:off x="261938" y="274638"/>
            <a:ext cx="7035800" cy="1143000"/>
          </a:xfrm>
        </p:spPr>
        <p:txBody>
          <a:bodyPr/>
          <a:lstStyle/>
          <a:p>
            <a:r>
              <a:rPr lang="da-DK" sz="3200"/>
              <a:t>Calculate iRSS blocking (3/4)</a:t>
            </a:r>
            <a:endParaRPr lang="en-US" sz="3200"/>
          </a:p>
        </p:txBody>
      </p:sp>
      <p:sp>
        <p:nvSpPr>
          <p:cNvPr id="142339" name="Rectangle 3"/>
          <p:cNvSpPr>
            <a:spLocks noGrp="1" noChangeArrowheads="1"/>
          </p:cNvSpPr>
          <p:nvPr>
            <p:ph type="body" idx="1"/>
          </p:nvPr>
        </p:nvSpPr>
        <p:spPr/>
        <p:txBody>
          <a:bodyPr/>
          <a:lstStyle/>
          <a:p>
            <a:r>
              <a:rPr lang="en-US" sz="1800"/>
              <a:t>Sensitivity mode:</a:t>
            </a:r>
          </a:p>
          <a:p>
            <a:pPr lvl="1"/>
            <a:r>
              <a:rPr lang="en-GB" sz="1600"/>
              <a:t>Attenuation(</a:t>
            </a:r>
            <a:r>
              <a:rPr lang="en-GB" sz="1600" i="1">
                <a:sym typeface="Symbol" pitchFamily="18" charset="2"/>
              </a:rPr>
              <a:t></a:t>
            </a:r>
            <a:r>
              <a:rPr lang="en-GB" sz="1600" i="1"/>
              <a:t>f</a:t>
            </a:r>
            <a:r>
              <a:rPr lang="en-GB" sz="1600"/>
              <a:t>) = </a:t>
            </a:r>
            <a:r>
              <a:rPr lang="en-GB" sz="1600" i="1"/>
              <a:t>block</a:t>
            </a:r>
            <a:r>
              <a:rPr lang="en-GB" sz="1600"/>
              <a:t>(</a:t>
            </a:r>
            <a:r>
              <a:rPr lang="en-GB" sz="1600" i="1">
                <a:sym typeface="Symbol" pitchFamily="18" charset="2"/>
              </a:rPr>
              <a:t></a:t>
            </a:r>
            <a:r>
              <a:rPr lang="en-GB" sz="1600" i="1"/>
              <a:t>f</a:t>
            </a:r>
            <a:r>
              <a:rPr lang="en-GB" sz="1600"/>
              <a:t>) [dBm] – </a:t>
            </a:r>
            <a:r>
              <a:rPr lang="en-GB" sz="1600" i="1"/>
              <a:t>sens</a:t>
            </a:r>
            <a:r>
              <a:rPr lang="en-GB" sz="1200" i="1"/>
              <a:t>vr</a:t>
            </a:r>
            <a:r>
              <a:rPr lang="en-GB" sz="1600"/>
              <a:t> [dBm] + </a:t>
            </a:r>
            <a:r>
              <a:rPr lang="en-GB" sz="1600" i="1"/>
              <a:t>C/(N+I)</a:t>
            </a:r>
            <a:r>
              <a:rPr lang="en-GB" sz="1600"/>
              <a:t> [dB]</a:t>
            </a:r>
            <a:r>
              <a:rPr lang="en-US" sz="1600"/>
              <a:t> </a:t>
            </a:r>
          </a:p>
          <a:p>
            <a:pPr lvl="1"/>
            <a:endParaRPr lang="en-GB" sz="1600"/>
          </a:p>
          <a:p>
            <a:pPr lvl="1"/>
            <a:r>
              <a:rPr lang="en-GB" sz="1600"/>
              <a:t>Sensitivity	= Noise Floor + C/(N+I)</a:t>
            </a:r>
          </a:p>
          <a:p>
            <a:pPr lvl="1"/>
            <a:r>
              <a:rPr lang="en-GB" sz="1600"/>
              <a:t>Sensitivity	= -110dBm + 16 </a:t>
            </a:r>
          </a:p>
          <a:p>
            <a:pPr lvl="1">
              <a:buFont typeface="Arial" charset="0"/>
              <a:buNone/>
            </a:pPr>
            <a:r>
              <a:rPr lang="en-GB" sz="1600"/>
              <a:t>			= -94dBm</a:t>
            </a:r>
          </a:p>
          <a:p>
            <a:pPr lvl="1"/>
            <a:endParaRPr lang="en-GB" sz="1600"/>
          </a:p>
          <a:p>
            <a:pPr lvl="1"/>
            <a:endParaRPr lang="en-GB" sz="1400"/>
          </a:p>
          <a:p>
            <a:pPr lvl="1"/>
            <a:r>
              <a:rPr lang="en-GB" sz="1600"/>
              <a:t>Attenuation (</a:t>
            </a:r>
            <a:r>
              <a:rPr lang="en-GB" sz="1600">
                <a:sym typeface="Symbol" pitchFamily="18" charset="2"/>
              </a:rPr>
              <a:t></a:t>
            </a:r>
            <a:r>
              <a:rPr lang="en-GB" sz="1600" i="1"/>
              <a:t>f )</a:t>
            </a:r>
            <a:r>
              <a:rPr lang="en-GB" sz="1600"/>
              <a:t> = 40-(-94)+16= 150dB		</a:t>
            </a:r>
          </a:p>
          <a:p>
            <a:pPr lvl="1"/>
            <a:endParaRPr lang="en-GB" sz="1600"/>
          </a:p>
          <a:p>
            <a:pPr lvl="1"/>
            <a:r>
              <a:rPr lang="da-DK" sz="1600"/>
              <a:t>iRSS blocking (fit) = Pe+Ge+Gr-L-Att (f</a:t>
            </a:r>
            <a:r>
              <a:rPr lang="da-DK" sz="1200"/>
              <a:t>it</a:t>
            </a:r>
            <a:r>
              <a:rPr lang="da-DK" sz="1600"/>
              <a:t>)</a:t>
            </a:r>
            <a:r>
              <a:rPr lang="en-GB" sz="1600"/>
              <a:t> </a:t>
            </a:r>
          </a:p>
          <a:p>
            <a:pPr lvl="1"/>
            <a:r>
              <a:rPr lang="en-GB" sz="1600"/>
              <a:t>iRSS blocking = -54.5-150</a:t>
            </a:r>
          </a:p>
          <a:p>
            <a:pPr lvl="1">
              <a:buFont typeface="Arial" charset="0"/>
              <a:buNone/>
            </a:pPr>
            <a:r>
              <a:rPr lang="en-GB" sz="1600"/>
              <a:t>			     = -204.5dBm</a:t>
            </a:r>
            <a:r>
              <a:rPr lang="en-US" sz="1600"/>
              <a:t> </a:t>
            </a:r>
            <a:endParaRPr lang="da-DK" sz="1600"/>
          </a:p>
          <a:p>
            <a:endParaRPr lang="en-US" sz="1600"/>
          </a:p>
        </p:txBody>
      </p:sp>
      <p:pic>
        <p:nvPicPr>
          <p:cNvPr id="142341"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36800"/>
            <a:ext cx="2728913"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6"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4530725"/>
            <a:ext cx="2787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14338" y="159067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3362" name="Rectangle 2"/>
          <p:cNvSpPr>
            <a:spLocks noGrp="1" noChangeArrowheads="1"/>
          </p:cNvSpPr>
          <p:nvPr>
            <p:ph type="title"/>
          </p:nvPr>
        </p:nvSpPr>
        <p:spPr>
          <a:xfrm>
            <a:off x="261938" y="274638"/>
            <a:ext cx="7035800" cy="1143000"/>
          </a:xfrm>
        </p:spPr>
        <p:txBody>
          <a:bodyPr/>
          <a:lstStyle/>
          <a:p>
            <a:r>
              <a:rPr lang="da-DK" sz="3200"/>
              <a:t>Calculate iRSS blocking (4/4)</a:t>
            </a:r>
            <a:endParaRPr lang="en-US" sz="3200"/>
          </a:p>
        </p:txBody>
      </p:sp>
      <p:sp>
        <p:nvSpPr>
          <p:cNvPr id="143363" name="Rectangle 3"/>
          <p:cNvSpPr>
            <a:spLocks noGrp="1" noChangeArrowheads="1"/>
          </p:cNvSpPr>
          <p:nvPr>
            <p:ph type="body" idx="1"/>
          </p:nvPr>
        </p:nvSpPr>
        <p:spPr/>
        <p:txBody>
          <a:bodyPr/>
          <a:lstStyle/>
          <a:p>
            <a:r>
              <a:rPr lang="en-US" sz="1800" dirty="0"/>
              <a:t>Protection Ratio:</a:t>
            </a:r>
          </a:p>
          <a:p>
            <a:pPr lvl="1"/>
            <a:r>
              <a:rPr lang="en-GB" sz="1600" dirty="0"/>
              <a:t>Attenuation(</a:t>
            </a:r>
            <a:r>
              <a:rPr lang="en-GB" sz="1600" i="1" dirty="0">
                <a:sym typeface="Symbol" pitchFamily="18" charset="2"/>
              </a:rPr>
              <a:t></a:t>
            </a:r>
            <a:r>
              <a:rPr lang="en-GB" sz="1600" i="1" dirty="0"/>
              <a:t>f</a:t>
            </a:r>
            <a:r>
              <a:rPr lang="en-GB" sz="1600" dirty="0"/>
              <a:t>) = </a:t>
            </a:r>
            <a:r>
              <a:rPr lang="en-GB" sz="1600" i="1" dirty="0"/>
              <a:t>block</a:t>
            </a:r>
            <a:r>
              <a:rPr lang="en-GB" sz="1600" dirty="0"/>
              <a:t>(</a:t>
            </a:r>
            <a:r>
              <a:rPr lang="en-GB" sz="1600" i="1" dirty="0">
                <a:sym typeface="Symbol" pitchFamily="18" charset="2"/>
              </a:rPr>
              <a:t></a:t>
            </a:r>
            <a:r>
              <a:rPr lang="en-GB" sz="1600" i="1" dirty="0"/>
              <a:t>f</a:t>
            </a:r>
            <a:r>
              <a:rPr lang="en-GB" sz="1600" dirty="0"/>
              <a:t>) [</a:t>
            </a:r>
            <a:r>
              <a:rPr lang="en-GB" sz="1600" dirty="0" err="1"/>
              <a:t>dBm</a:t>
            </a:r>
            <a:r>
              <a:rPr lang="en-GB" sz="1600" dirty="0"/>
              <a:t>] + </a:t>
            </a:r>
            <a:r>
              <a:rPr lang="en-GB" sz="1600" i="1" dirty="0"/>
              <a:t>C/(N+I)</a:t>
            </a:r>
            <a:r>
              <a:rPr lang="en-GB" sz="1600" dirty="0"/>
              <a:t> [dB] + 3dB</a:t>
            </a:r>
          </a:p>
          <a:p>
            <a:pPr lvl="1"/>
            <a:r>
              <a:rPr lang="en-GB" sz="1600" dirty="0"/>
              <a:t>Attenuation(</a:t>
            </a:r>
            <a:r>
              <a:rPr lang="en-GB" sz="1600" i="1" dirty="0">
                <a:sym typeface="Symbol" pitchFamily="18" charset="2"/>
              </a:rPr>
              <a:t></a:t>
            </a:r>
            <a:r>
              <a:rPr lang="en-GB" sz="1600" i="1" dirty="0"/>
              <a:t>f</a:t>
            </a:r>
            <a:r>
              <a:rPr lang="en-GB" sz="1600" dirty="0"/>
              <a:t>) = 40 +16 +3 = 59 dB</a:t>
            </a:r>
            <a:endParaRPr lang="en-US" sz="1600" dirty="0"/>
          </a:p>
          <a:p>
            <a:pPr lvl="1"/>
            <a:endParaRPr lang="da-DK" sz="1600" dirty="0"/>
          </a:p>
          <a:p>
            <a:pPr lvl="1"/>
            <a:r>
              <a:rPr lang="da-DK" sz="1600" dirty="0"/>
              <a:t>iRSS blocking (fit) = Pe+Ge+Gr-L-Att (f</a:t>
            </a:r>
            <a:r>
              <a:rPr lang="da-DK" sz="1200" dirty="0"/>
              <a:t>it</a:t>
            </a:r>
            <a:r>
              <a:rPr lang="da-DK" sz="1600" dirty="0"/>
              <a:t>)</a:t>
            </a:r>
            <a:r>
              <a:rPr lang="en-GB" sz="1600" dirty="0"/>
              <a:t> </a:t>
            </a:r>
          </a:p>
          <a:p>
            <a:pPr lvl="1"/>
            <a:r>
              <a:rPr lang="en-GB" sz="1600" dirty="0" err="1"/>
              <a:t>iRSS</a:t>
            </a:r>
            <a:r>
              <a:rPr lang="en-GB" sz="1600" dirty="0"/>
              <a:t> blocking = -54.5-59</a:t>
            </a:r>
          </a:p>
          <a:p>
            <a:pPr lvl="1">
              <a:buFont typeface="Arial" charset="0"/>
              <a:buNone/>
            </a:pPr>
            <a:r>
              <a:rPr lang="en-GB" sz="1600" dirty="0"/>
              <a:t>			     = -113.5 </a:t>
            </a:r>
            <a:r>
              <a:rPr lang="en-GB" sz="1600" dirty="0" err="1"/>
              <a:t>dBm</a:t>
            </a:r>
            <a:r>
              <a:rPr lang="en-US" sz="1600" dirty="0"/>
              <a:t> </a:t>
            </a:r>
            <a:endParaRPr lang="da-DK" sz="1600" dirty="0"/>
          </a:p>
          <a:p>
            <a:endParaRPr lang="en-US" sz="1600" dirty="0"/>
          </a:p>
        </p:txBody>
      </p:sp>
      <p:pic>
        <p:nvPicPr>
          <p:cNvPr id="143366" name="Picture 6" descr="fig"/>
          <p:cNvPicPr>
            <a:picLocks noChangeAspect="1" noChangeArrowheads="1"/>
          </p:cNvPicPr>
          <p:nvPr/>
        </p:nvPicPr>
        <p:blipFill rotWithShape="1">
          <a:blip r:embed="rId2">
            <a:extLst>
              <a:ext uri="{28A0092B-C50C-407E-A947-70E740481C1C}">
                <a14:useLocalDpi xmlns:a14="http://schemas.microsoft.com/office/drawing/2010/main" val="0"/>
              </a:ext>
            </a:extLst>
          </a:blip>
          <a:srcRect b="15570"/>
          <a:stretch/>
        </p:blipFill>
        <p:spPr bwMode="auto">
          <a:xfrm>
            <a:off x="6070600" y="2692400"/>
            <a:ext cx="24574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6815138" cy="1143000"/>
          </a:xfrm>
        </p:spPr>
        <p:txBody>
          <a:bodyPr/>
          <a:lstStyle/>
          <a:p>
            <a:r>
              <a:rPr lang="da-DK" sz="3200"/>
              <a:t>Probability of interference (1/2)</a:t>
            </a:r>
            <a:endParaRPr lang="en-US" sz="3200"/>
          </a:p>
        </p:txBody>
      </p:sp>
      <p:sp>
        <p:nvSpPr>
          <p:cNvPr id="145411" name="Rectangle 3"/>
          <p:cNvSpPr>
            <a:spLocks noGrp="1" noChangeArrowheads="1"/>
          </p:cNvSpPr>
          <p:nvPr>
            <p:ph type="body" idx="1"/>
          </p:nvPr>
        </p:nvSpPr>
        <p:spPr/>
        <p:txBody>
          <a:bodyPr/>
          <a:lstStyle/>
          <a:p>
            <a:r>
              <a:rPr lang="en-US" sz="1800"/>
              <a:t>For the unwanted mode, the C/I can be derived as:</a:t>
            </a:r>
          </a:p>
          <a:p>
            <a:pPr lvl="1"/>
            <a:r>
              <a:rPr lang="en-US" sz="1600"/>
              <a:t>dRSS/iRSS unwanted = -53.5-(-77.5) = 24dB </a:t>
            </a:r>
          </a:p>
          <a:p>
            <a:r>
              <a:rPr lang="en-US" sz="1800"/>
              <a:t>Since the resulting C/I is above the protection criteria (19 dB), the probability of interference is 0</a:t>
            </a:r>
          </a:p>
          <a:p>
            <a:endParaRPr lang="da-DK" sz="1800"/>
          </a:p>
          <a:p>
            <a:endParaRPr lang="da-DK" sz="1800"/>
          </a:p>
          <a:p>
            <a:endParaRPr lang="da-DK" sz="1800"/>
          </a:p>
          <a:p>
            <a:r>
              <a:rPr lang="en-US" sz="1800"/>
              <a:t>It is also possible to derive the (N+I)/N= -77.5-(-100)= 22.5 (since I&gt;&gt;N). Since the (I+N)/N which is obtained is above the protection criteria (3dB), the probability of interference is 1 </a:t>
            </a:r>
          </a:p>
          <a:p>
            <a:endParaRPr lang="en-US" sz="1800"/>
          </a:p>
          <a:p>
            <a:endParaRPr lang="en-US" sz="1800"/>
          </a:p>
        </p:txBody>
      </p:sp>
      <p:pic>
        <p:nvPicPr>
          <p:cNvPr id="145412"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2928938"/>
            <a:ext cx="7558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859338"/>
            <a:ext cx="7558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6815138" cy="1143000"/>
          </a:xfrm>
        </p:spPr>
        <p:txBody>
          <a:bodyPr/>
          <a:lstStyle/>
          <a:p>
            <a:r>
              <a:rPr lang="da-DK" sz="3200"/>
              <a:t>Probability of interference (2/2)</a:t>
            </a:r>
            <a:endParaRPr lang="en-US" sz="3200"/>
          </a:p>
        </p:txBody>
      </p:sp>
      <p:sp>
        <p:nvSpPr>
          <p:cNvPr id="147459" name="Rectangle 3"/>
          <p:cNvSpPr>
            <a:spLocks noGrp="1" noChangeArrowheads="1"/>
          </p:cNvSpPr>
          <p:nvPr>
            <p:ph type="body" idx="1"/>
          </p:nvPr>
        </p:nvSpPr>
        <p:spPr/>
        <p:txBody>
          <a:bodyPr/>
          <a:lstStyle/>
          <a:p>
            <a:r>
              <a:rPr lang="en-US" sz="1800"/>
              <a:t>For the blocking mode, the C/I can be derived as:</a:t>
            </a:r>
          </a:p>
          <a:p>
            <a:pPr lvl="1"/>
            <a:r>
              <a:rPr lang="en-US" sz="1600"/>
              <a:t>dRSS/iRSS blocking = -53.5-(-113.5) = 60dB</a:t>
            </a:r>
          </a:p>
          <a:p>
            <a:r>
              <a:rPr lang="en-US" sz="1800"/>
              <a:t>Since the resulting C/I is above the protection criteria (19 dB), the probability of interference is 0</a:t>
            </a:r>
          </a:p>
          <a:p>
            <a:endParaRPr lang="da-DK" sz="1800"/>
          </a:p>
          <a:p>
            <a:endParaRPr lang="da-DK" sz="1800"/>
          </a:p>
          <a:p>
            <a:endParaRPr lang="da-DK" sz="1800"/>
          </a:p>
          <a:p>
            <a:r>
              <a:rPr lang="en-US" sz="1800"/>
              <a:t>It is also possible to derive the (N+I)/N= -113.5-(-100)= -13.5. Since the (I+N)/N which is obtained is below the protection criteria (3dB), the probability of interference is 0</a:t>
            </a:r>
          </a:p>
          <a:p>
            <a:endParaRPr lang="en-US" sz="1800"/>
          </a:p>
          <a:p>
            <a:endParaRPr lang="en-US" sz="1800"/>
          </a:p>
        </p:txBody>
      </p:sp>
      <p:pic>
        <p:nvPicPr>
          <p:cNvPr id="147462"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955925"/>
            <a:ext cx="75580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 y="4833938"/>
            <a:ext cx="755808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ctrTitle"/>
          </p:nvPr>
        </p:nvSpPr>
        <p:spPr/>
        <p:txBody>
          <a:bodyPr/>
          <a:lstStyle/>
          <a:p>
            <a:r>
              <a:rPr lang="en-US"/>
              <a:t>Thank you - Any Questions?</a:t>
            </a:r>
          </a:p>
        </p:txBody>
      </p:sp>
      <p:sp>
        <p:nvSpPr>
          <p:cNvPr id="148485" name="Rectangle 5"/>
          <p:cNvSpPr>
            <a:spLocks noGrp="1" noChangeArrowheads="1"/>
          </p:cNvSpPr>
          <p:nvPr>
            <p:ph type="subTitle" idx="1"/>
          </p:nvPr>
        </p:nvSpPr>
        <p:spPr/>
        <p:txBody>
          <a:bodyPr/>
          <a:lstStyle/>
          <a:p>
            <a:endParaRPr lang="en-US"/>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a-DK"/>
              <a:t>SEAMCAT scenario</a:t>
            </a:r>
            <a:endParaRPr lang="en-US"/>
          </a:p>
        </p:txBody>
      </p:sp>
      <p:pic>
        <p:nvPicPr>
          <p:cNvPr id="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49" y="1641102"/>
            <a:ext cx="6154256" cy="387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rot="20162563">
            <a:off x="4702628" y="1019628"/>
            <a:ext cx="2815772" cy="4818743"/>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smtClean="0"/>
              <a:t>Exercise #</a:t>
            </a:r>
            <a:r>
              <a:rPr lang="da-DK" dirty="0" smtClean="0"/>
              <a:t>6 - dRSS</a:t>
            </a:r>
            <a:endParaRPr lang="en-US" dirty="0"/>
          </a:p>
        </p:txBody>
      </p:sp>
      <p:sp>
        <p:nvSpPr>
          <p:cNvPr id="115715" name="Rectangle 3"/>
          <p:cNvSpPr>
            <a:spLocks noGrp="1" noChangeAspect="1" noChangeArrowheads="1"/>
          </p:cNvSpPr>
          <p:nvPr>
            <p:ph type="body" idx="1"/>
          </p:nvPr>
        </p:nvSpPr>
        <p:spPr/>
        <p:txBody>
          <a:bodyPr/>
          <a:lstStyle/>
          <a:p>
            <a:endParaRPr lang="en-US" dirty="0"/>
          </a:p>
        </p:txBody>
      </p:sp>
      <p:pic>
        <p:nvPicPr>
          <p:cNvPr id="115796"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0" y="3639910"/>
            <a:ext cx="8436077" cy="152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97"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Oval 88"/>
          <p:cNvSpPr/>
          <p:nvPr/>
        </p:nvSpPr>
        <p:spPr bwMode="auto">
          <a:xfrm rot="20162563">
            <a:off x="1462336" y="1079500"/>
            <a:ext cx="970338" cy="1663864"/>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Rounded Rectangle 1"/>
          <p:cNvSpPr/>
          <p:nvPr/>
        </p:nvSpPr>
        <p:spPr bwMode="auto">
          <a:xfrm>
            <a:off x="5536532" y="4557486"/>
            <a:ext cx="3253505" cy="34834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2546973" y="1314450"/>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a:t>Victim </a:t>
            </a:r>
            <a:r>
              <a:rPr lang="da-DK" dirty="0" smtClean="0"/>
              <a:t>Link Receiver</a:t>
            </a:r>
            <a:endParaRPr lang="en-US" dirty="0"/>
          </a:p>
        </p:txBody>
      </p:sp>
      <p:sp>
        <p:nvSpPr>
          <p:cNvPr id="115715" name="Rectangle 3"/>
          <p:cNvSpPr>
            <a:spLocks noGrp="1" noChangeAspect="1" noChangeArrowheads="1"/>
          </p:cNvSpPr>
          <p:nvPr>
            <p:ph type="body" idx="1"/>
          </p:nvPr>
        </p:nvSpPr>
        <p:spPr/>
        <p:txBody>
          <a:bodyPr/>
          <a:lstStyle/>
          <a:p>
            <a:endParaRPr lang="en-US"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24" y="2706914"/>
            <a:ext cx="6674400" cy="317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546973" y="1314450"/>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527921" y="1554537"/>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545846" y="2038642"/>
            <a:ext cx="2972768" cy="595702"/>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6096000" y="5020234"/>
            <a:ext cx="2823824" cy="860519"/>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6096000" y="411489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Rounded Rectangle 16"/>
          <p:cNvSpPr/>
          <p:nvPr/>
        </p:nvSpPr>
        <p:spPr bwMode="auto">
          <a:xfrm>
            <a:off x="6104960" y="313770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2865445" y="1664075"/>
            <a:ext cx="850819" cy="374567"/>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4338918" y="3872806"/>
            <a:ext cx="183776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ounded Rectangle 22"/>
          <p:cNvSpPr/>
          <p:nvPr/>
        </p:nvSpPr>
        <p:spPr bwMode="auto">
          <a:xfrm>
            <a:off x="2317071" y="4367213"/>
            <a:ext cx="1837764" cy="14287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46291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a:t>Victim </a:t>
            </a:r>
            <a:r>
              <a:rPr lang="da-DK" dirty="0" smtClean="0"/>
              <a:t>Link Transmitter</a:t>
            </a:r>
            <a:endParaRPr lang="en-US" dirty="0"/>
          </a:p>
        </p:txBody>
      </p:sp>
      <p:sp>
        <p:nvSpPr>
          <p:cNvPr id="115715" name="Rectangle 3"/>
          <p:cNvSpPr>
            <a:spLocks noGrp="1" noChangeAspect="1" noChangeArrowheads="1"/>
          </p:cNvSpPr>
          <p:nvPr>
            <p:ph type="body" idx="1"/>
          </p:nvPr>
        </p:nvSpPr>
        <p:spPr>
          <a:xfrm>
            <a:off x="457200" y="2038642"/>
            <a:ext cx="8229600" cy="3838283"/>
          </a:xfrm>
        </p:spPr>
        <p:txBody>
          <a:bodyPr/>
          <a:lstStyle/>
          <a:p>
            <a:endParaRPr lang="en-US" dirty="0"/>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71" y="2765653"/>
            <a:ext cx="6674530" cy="312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21" y="1181328"/>
            <a:ext cx="2214000" cy="14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546973" y="1314450"/>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545851" y="1554537"/>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545846" y="2038642"/>
            <a:ext cx="2972768" cy="595702"/>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545846" y="1680042"/>
            <a:ext cx="2972768" cy="358600"/>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554806" y="1437982"/>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6104960" y="313770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4338918" y="3872806"/>
            <a:ext cx="183776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2317071" y="4367213"/>
            <a:ext cx="1837764" cy="14287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Rounded Rectangular Callout 16"/>
          <p:cNvSpPr/>
          <p:nvPr/>
        </p:nvSpPr>
        <p:spPr bwMode="auto">
          <a:xfrm>
            <a:off x="0" y="5113071"/>
            <a:ext cx="2853143" cy="712574"/>
          </a:xfrm>
          <a:prstGeom prst="wedgeRoundRectCallout">
            <a:avLst>
              <a:gd name="adj1" fmla="val 34982"/>
              <a:gd name="adj2" fmla="val -11617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smtClean="0">
                <a:latin typeface="Verdana" pitchFamily="34" charset="0"/>
              </a:rPr>
              <a:t>VLT and VLR </a:t>
            </a:r>
            <a:r>
              <a:rPr lang="fr-FR" dirty="0" err="1" smtClean="0">
                <a:latin typeface="Verdana" pitchFamily="34" charset="0"/>
              </a:rPr>
              <a:t>pointing</a:t>
            </a:r>
            <a:r>
              <a:rPr lang="fr-FR" dirty="0" smtClean="0">
                <a:latin typeface="Verdana" pitchFamily="34" charset="0"/>
              </a:rPr>
              <a:t> at </a:t>
            </a:r>
            <a:r>
              <a:rPr lang="fr-FR" dirty="0" err="1" smtClean="0">
                <a:latin typeface="Verdana" pitchFamily="34" charset="0"/>
              </a:rPr>
              <a:t>each</a:t>
            </a:r>
            <a:r>
              <a:rPr lang="fr-FR" dirty="0" smtClean="0">
                <a:latin typeface="Verdana" pitchFamily="34" charset="0"/>
              </a:rPr>
              <a:t> </a:t>
            </a:r>
            <a:r>
              <a:rPr lang="fr-FR" dirty="0" err="1" smtClean="0">
                <a:latin typeface="Verdana" pitchFamily="34" charset="0"/>
              </a:rPr>
              <a:t>other</a:t>
            </a:r>
            <a:endParaRPr lang="fr-FR" sz="1600" dirty="0" smtClean="0">
              <a:latin typeface="Verdana" pitchFamily="34" charset="0"/>
            </a:endParaRPr>
          </a:p>
        </p:txBody>
      </p:sp>
    </p:spTree>
    <p:extLst>
      <p:ext uri="{BB962C8B-B14F-4D97-AF65-F5344CB8AC3E}">
        <p14:creationId xmlns:p14="http://schemas.microsoft.com/office/powerpoint/2010/main" val="242047434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6815138" cy="1143000"/>
          </a:xfrm>
        </p:spPr>
        <p:txBody>
          <a:bodyPr/>
          <a:lstStyle/>
          <a:p>
            <a:r>
              <a:rPr lang="da-DK" dirty="0"/>
              <a:t>Position of the </a:t>
            </a:r>
            <a:r>
              <a:rPr lang="da-DK" dirty="0" smtClean="0"/>
              <a:t>VLR to VLT </a:t>
            </a:r>
            <a:r>
              <a:rPr lang="da-DK" dirty="0"/>
              <a:t>(1/2)</a:t>
            </a:r>
            <a:endParaRPr lang="en-US" dirty="0"/>
          </a:p>
        </p:txBody>
      </p:sp>
      <p:grpSp>
        <p:nvGrpSpPr>
          <p:cNvPr id="122885" name="Group 5"/>
          <p:cNvGrpSpPr>
            <a:grpSpLocks noChangeAspect="1"/>
          </p:cNvGrpSpPr>
          <p:nvPr/>
        </p:nvGrpSpPr>
        <p:grpSpPr bwMode="auto">
          <a:xfrm>
            <a:off x="811213" y="1971675"/>
            <a:ext cx="6494462" cy="3098800"/>
            <a:chOff x="2362" y="7095"/>
            <a:chExt cx="7538" cy="3596"/>
          </a:xfrm>
        </p:grpSpPr>
        <p:sp>
          <p:nvSpPr>
            <p:cNvPr id="122886" name="AutoShape 6"/>
            <p:cNvSpPr>
              <a:spLocks noChangeAspect="1" noChangeArrowheads="1"/>
            </p:cNvSpPr>
            <p:nvPr/>
          </p:nvSpPr>
          <p:spPr bwMode="auto">
            <a:xfrm>
              <a:off x="2362" y="7095"/>
              <a:ext cx="7538"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2887" name="AutoShape 7"/>
            <p:cNvSpPr>
              <a:spLocks noChangeArrowheads="1"/>
            </p:cNvSpPr>
            <p:nvPr/>
          </p:nvSpPr>
          <p:spPr bwMode="auto">
            <a:xfrm>
              <a:off x="2362" y="7131"/>
              <a:ext cx="7489" cy="1635"/>
            </a:xfrm>
            <a:prstGeom prst="roundRect">
              <a:avLst>
                <a:gd name="adj" fmla="val 3106"/>
              </a:avLst>
            </a:prstGeom>
            <a:solidFill>
              <a:srgbClr val="FFFFFF"/>
            </a:solidFill>
            <a:ln w="57150">
              <a:solidFill>
                <a:srgbClr val="33CC33"/>
              </a:solidFill>
              <a:round/>
              <a:headEnd/>
              <a:tailEnd/>
            </a:ln>
          </p:spPr>
          <p:txBody>
            <a:bodyPr anchor="ctr"/>
            <a:lstStyle/>
            <a:p>
              <a:endParaRPr lang="en-GB"/>
            </a:p>
          </p:txBody>
        </p:sp>
        <p:sp>
          <p:nvSpPr>
            <p:cNvPr id="122888" name="AutoShape 8"/>
            <p:cNvSpPr>
              <a:spLocks noChangeArrowheads="1"/>
            </p:cNvSpPr>
            <p:nvPr/>
          </p:nvSpPr>
          <p:spPr bwMode="auto">
            <a:xfrm>
              <a:off x="2366" y="7095"/>
              <a:ext cx="7494" cy="356"/>
            </a:xfrm>
            <a:prstGeom prst="roundRect">
              <a:avLst>
                <a:gd name="adj" fmla="val 37019"/>
              </a:avLst>
            </a:prstGeom>
            <a:solidFill>
              <a:srgbClr val="33CC33"/>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2889" name="Text Box 9"/>
            <p:cNvSpPr txBox="1">
              <a:spLocks noChangeArrowheads="1"/>
            </p:cNvSpPr>
            <p:nvPr/>
          </p:nvSpPr>
          <p:spPr bwMode="auto">
            <a:xfrm>
              <a:off x="2774" y="7126"/>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FFFFFF"/>
                  </a:solidFill>
                  <a:latin typeface="Calibri" pitchFamily="34" charset="0"/>
                </a:rPr>
                <a:t>Uncorrelated </a:t>
              </a:r>
              <a:r>
                <a:rPr lang="da-DK" sz="1100" b="1" dirty="0" smtClean="0">
                  <a:solidFill>
                    <a:srgbClr val="FFFFFF"/>
                  </a:solidFill>
                  <a:latin typeface="Calibri" pitchFamily="34" charset="0"/>
                </a:rPr>
                <a:t>mode</a:t>
              </a:r>
              <a:endParaRPr lang="en-US" dirty="0"/>
            </a:p>
          </p:txBody>
        </p:sp>
        <p:sp>
          <p:nvSpPr>
            <p:cNvPr id="122890" name="Text Box 10"/>
            <p:cNvSpPr txBox="1">
              <a:spLocks noChangeArrowheads="1"/>
            </p:cNvSpPr>
            <p:nvPr/>
          </p:nvSpPr>
          <p:spPr bwMode="auto">
            <a:xfrm>
              <a:off x="2406" y="7859"/>
              <a:ext cx="2209"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r"/>
              <a:r>
                <a:rPr lang="da-DK" sz="1100" b="1">
                  <a:solidFill>
                    <a:srgbClr val="000000"/>
                  </a:solidFill>
                  <a:latin typeface="Calibri" pitchFamily="34" charset="0"/>
                </a:rPr>
                <a:t>User-defined Radius</a:t>
              </a:r>
              <a:endParaRPr lang="en-US"/>
            </a:p>
          </p:txBody>
        </p:sp>
        <p:sp>
          <p:nvSpPr>
            <p:cNvPr id="122891" name="AutoShape 11"/>
            <p:cNvSpPr>
              <a:spLocks noChangeArrowheads="1"/>
            </p:cNvSpPr>
            <p:nvPr/>
          </p:nvSpPr>
          <p:spPr bwMode="auto">
            <a:xfrm>
              <a:off x="2402" y="9163"/>
              <a:ext cx="7489" cy="1516"/>
            </a:xfrm>
            <a:prstGeom prst="roundRect">
              <a:avLst>
                <a:gd name="adj" fmla="val 3106"/>
              </a:avLst>
            </a:prstGeom>
            <a:solidFill>
              <a:srgbClr val="FFFFFF"/>
            </a:solidFill>
            <a:ln w="57150">
              <a:solidFill>
                <a:srgbClr val="333399"/>
              </a:solidFill>
              <a:round/>
              <a:headEnd/>
              <a:tailEnd/>
            </a:ln>
          </p:spPr>
          <p:txBody>
            <a:bodyPr lIns="70226" tIns="35113" rIns="70226" bIns="35113" anchor="ctr"/>
            <a:lstStyle/>
            <a:p>
              <a:endParaRPr lang="en-US"/>
            </a:p>
          </p:txBody>
        </p:sp>
        <p:sp>
          <p:nvSpPr>
            <p:cNvPr id="122892" name="AutoShape 12"/>
            <p:cNvSpPr>
              <a:spLocks noChangeArrowheads="1"/>
            </p:cNvSpPr>
            <p:nvPr/>
          </p:nvSpPr>
          <p:spPr bwMode="auto">
            <a:xfrm>
              <a:off x="2384" y="10314"/>
              <a:ext cx="7516" cy="355"/>
            </a:xfrm>
            <a:prstGeom prst="roundRect">
              <a:avLst>
                <a:gd name="adj" fmla="val 31120"/>
              </a:avLst>
            </a:prstGeom>
            <a:solidFill>
              <a:srgbClr val="333399"/>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2893" name="Text Box 13"/>
            <p:cNvSpPr txBox="1">
              <a:spLocks noChangeArrowheads="1"/>
            </p:cNvSpPr>
            <p:nvPr/>
          </p:nvSpPr>
          <p:spPr bwMode="auto">
            <a:xfrm>
              <a:off x="2542" y="10377"/>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FFFFFF"/>
                  </a:solidFill>
                  <a:latin typeface="Calibri" pitchFamily="34" charset="0"/>
                </a:rPr>
                <a:t>Correlated </a:t>
              </a:r>
              <a:r>
                <a:rPr lang="da-DK" sz="1100" b="1" dirty="0" smtClean="0">
                  <a:solidFill>
                    <a:srgbClr val="FFFFFF"/>
                  </a:solidFill>
                  <a:latin typeface="Calibri" pitchFamily="34" charset="0"/>
                </a:rPr>
                <a:t>mode</a:t>
              </a:r>
              <a:endParaRPr lang="en-US" dirty="0"/>
            </a:p>
          </p:txBody>
        </p:sp>
        <p:sp>
          <p:nvSpPr>
            <p:cNvPr id="122894" name="Text Box 14"/>
            <p:cNvSpPr txBox="1">
              <a:spLocks noChangeArrowheads="1"/>
            </p:cNvSpPr>
            <p:nvPr/>
          </p:nvSpPr>
          <p:spPr bwMode="auto">
            <a:xfrm>
              <a:off x="4782" y="9942"/>
              <a:ext cx="3559"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000000"/>
                  </a:solidFill>
                  <a:latin typeface="Calibri" pitchFamily="34" charset="0"/>
                </a:rPr>
                <a:t>Correlated distance (origin = </a:t>
              </a:r>
              <a:r>
                <a:rPr lang="da-DK" sz="1100" b="1" dirty="0" smtClean="0">
                  <a:solidFill>
                    <a:srgbClr val="000000"/>
                  </a:solidFill>
                  <a:latin typeface="Calibri" pitchFamily="34" charset="0"/>
                </a:rPr>
                <a:t>VLT)</a:t>
              </a:r>
              <a:endParaRPr lang="en-US" dirty="0"/>
            </a:p>
          </p:txBody>
        </p:sp>
        <p:sp>
          <p:nvSpPr>
            <p:cNvPr id="122895" name="Text Box 15"/>
            <p:cNvSpPr txBox="1">
              <a:spLocks noChangeArrowheads="1"/>
            </p:cNvSpPr>
            <p:nvPr/>
          </p:nvSpPr>
          <p:spPr bwMode="auto">
            <a:xfrm>
              <a:off x="5080" y="7453"/>
              <a:ext cx="236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a:solidFill>
                    <a:srgbClr val="000000"/>
                  </a:solidFill>
                  <a:latin typeface="Calibri" pitchFamily="34" charset="0"/>
                </a:rPr>
                <a:t>Noise limited Network</a:t>
              </a:r>
              <a:endParaRPr lang="en-US"/>
            </a:p>
          </p:txBody>
        </p:sp>
        <p:sp>
          <p:nvSpPr>
            <p:cNvPr id="122896" name="Text Box 16"/>
            <p:cNvSpPr txBox="1">
              <a:spLocks noChangeArrowheads="1"/>
            </p:cNvSpPr>
            <p:nvPr/>
          </p:nvSpPr>
          <p:spPr bwMode="auto">
            <a:xfrm>
              <a:off x="7057" y="7895"/>
              <a:ext cx="249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a:solidFill>
                    <a:srgbClr val="000000"/>
                  </a:solidFill>
                  <a:latin typeface="Calibri" pitchFamily="34" charset="0"/>
                </a:rPr>
                <a:t>Traffic limited Network</a:t>
              </a:r>
              <a:endParaRPr lang="en-US"/>
            </a:p>
          </p:txBody>
        </p:sp>
        <p:sp>
          <p:nvSpPr>
            <p:cNvPr id="122897" name="Oval 17"/>
            <p:cNvSpPr>
              <a:spLocks noChangeArrowheads="1"/>
            </p:cNvSpPr>
            <p:nvPr/>
          </p:nvSpPr>
          <p:spPr bwMode="auto">
            <a:xfrm>
              <a:off x="4989" y="8115"/>
              <a:ext cx="1883" cy="1535"/>
            </a:xfrm>
            <a:prstGeom prst="ellipse">
              <a:avLst/>
            </a:prstGeom>
            <a:solidFill>
              <a:srgbClr val="FFFF00"/>
            </a:solidFill>
            <a:ln w="57150">
              <a:solidFill>
                <a:srgbClr val="000000"/>
              </a:solidFill>
              <a:round/>
              <a:headEnd/>
              <a:tailEnd/>
            </a:ln>
          </p:spPr>
          <p:txBody>
            <a:bodyPr lIns="70226" tIns="35113" rIns="70226" bIns="35113" anchor="ctr"/>
            <a:lstStyle/>
            <a:p>
              <a:r>
                <a:rPr lang="da-DK" sz="1400" b="1" dirty="0" smtClean="0">
                  <a:solidFill>
                    <a:srgbClr val="000000"/>
                  </a:solidFill>
                  <a:latin typeface="Calibri" pitchFamily="34" charset="0"/>
                </a:rPr>
                <a:t>VLT </a:t>
              </a:r>
              <a:r>
                <a:rPr lang="da-DK" sz="1400" b="1" dirty="0">
                  <a:solidFill>
                    <a:srgbClr val="000000"/>
                  </a:solidFill>
                  <a:latin typeface="Calibri" pitchFamily="34" charset="0"/>
                </a:rPr>
                <a:t>↔ </a:t>
              </a:r>
              <a:r>
                <a:rPr lang="da-DK" sz="1400" b="1" dirty="0" smtClean="0">
                  <a:solidFill>
                    <a:srgbClr val="000000"/>
                  </a:solidFill>
                  <a:latin typeface="Calibri" pitchFamily="34" charset="0"/>
                </a:rPr>
                <a:t>VLR </a:t>
              </a:r>
              <a:endParaRPr lang="da-DK" sz="1400" b="1" dirty="0">
                <a:solidFill>
                  <a:srgbClr val="000000"/>
                </a:solidFill>
                <a:latin typeface="Calibri" pitchFamily="34" charset="0"/>
              </a:endParaRPr>
            </a:p>
            <a:p>
              <a:r>
                <a:rPr lang="da-DK" sz="1400" b="1" dirty="0">
                  <a:solidFill>
                    <a:srgbClr val="000000"/>
                  </a:solidFill>
                  <a:latin typeface="Calibri" pitchFamily="34" charset="0"/>
                </a:rPr>
                <a:t>location</a:t>
              </a:r>
              <a:endParaRPr lang="en-US" dirty="0"/>
            </a:p>
          </p:txBody>
        </p:sp>
        <p:sp>
          <p:nvSpPr>
            <p:cNvPr id="122898" name="Line 18"/>
            <p:cNvSpPr>
              <a:spLocks noChangeShapeType="1"/>
            </p:cNvSpPr>
            <p:nvPr/>
          </p:nvSpPr>
          <p:spPr bwMode="auto">
            <a:xfrm>
              <a:off x="4390" y="8245"/>
              <a:ext cx="642" cy="33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899" name="Line 19"/>
            <p:cNvSpPr>
              <a:spLocks noChangeShapeType="1"/>
            </p:cNvSpPr>
            <p:nvPr/>
          </p:nvSpPr>
          <p:spPr bwMode="auto">
            <a:xfrm>
              <a:off x="5932" y="7752"/>
              <a:ext cx="0" cy="3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00" name="Line 20"/>
            <p:cNvSpPr>
              <a:spLocks noChangeShapeType="1"/>
            </p:cNvSpPr>
            <p:nvPr/>
          </p:nvSpPr>
          <p:spPr bwMode="auto">
            <a:xfrm flipH="1">
              <a:off x="6814" y="8242"/>
              <a:ext cx="642"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01" name="Line 21"/>
            <p:cNvSpPr>
              <a:spLocks noChangeShapeType="1"/>
            </p:cNvSpPr>
            <p:nvPr/>
          </p:nvSpPr>
          <p:spPr bwMode="auto">
            <a:xfrm flipV="1">
              <a:off x="5950" y="9697"/>
              <a:ext cx="11"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2290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364" y="2333966"/>
            <a:ext cx="2722814" cy="97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4" name="Picture 24"/>
          <p:cNvPicPr>
            <a:picLocks noChangeAspect="1" noChangeArrowheads="1"/>
          </p:cNvPicPr>
          <p:nvPr/>
        </p:nvPicPr>
        <p:blipFill rotWithShape="1">
          <a:blip r:embed="rId3">
            <a:extLst>
              <a:ext uri="{28A0092B-C50C-407E-A947-70E740481C1C}">
                <a14:useLocalDpi xmlns:a14="http://schemas.microsoft.com/office/drawing/2010/main" val="0"/>
              </a:ext>
            </a:extLst>
          </a:blip>
          <a:srcRect b="36823"/>
          <a:stretch/>
        </p:blipFill>
        <p:spPr bwMode="auto">
          <a:xfrm>
            <a:off x="5070553" y="4340143"/>
            <a:ext cx="3867150" cy="10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bwMode="auto">
          <a:xfrm>
            <a:off x="1935644" y="1562098"/>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Coverage</a:t>
            </a:r>
            <a:r>
              <a:rPr kumimoji="0" lang="da-DK" sz="1800" b="0" i="0" u="none" strike="noStrike" cap="none" normalizeH="0" smtClean="0">
                <a:ln>
                  <a:noFill/>
                </a:ln>
                <a:solidFill>
                  <a:schemeClr val="tx1"/>
                </a:solidFill>
                <a:effectLst/>
                <a:latin typeface="Arial" charset="0"/>
              </a:rPr>
              <a:t> </a:t>
            </a:r>
            <a:r>
              <a:rPr kumimoji="0" lang="da-DK" sz="1800" b="0" i="0" u="none" strike="noStrike" cap="none" normalizeH="0" dirty="0" smtClean="0">
                <a:ln>
                  <a:noFill/>
                </a:ln>
                <a:solidFill>
                  <a:schemeClr val="tx1"/>
                </a:solidFill>
                <a:effectLst/>
                <a:latin typeface="Arial" charset="0"/>
              </a:rPr>
              <a:t>radius</a:t>
            </a:r>
            <a:endParaRPr kumimoji="0" lang="en-GB" sz="1800" b="0" i="0" u="none" strike="noStrike" cap="none" normalizeH="0" baseline="0" dirty="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a:t>Position of the </a:t>
            </a:r>
            <a:r>
              <a:rPr lang="da-DK" dirty="0" smtClean="0"/>
              <a:t>VLR to VLT </a:t>
            </a:r>
            <a:r>
              <a:rPr lang="da-DK" dirty="0"/>
              <a:t>(2/2)</a:t>
            </a:r>
            <a:endParaRPr lang="en-US" dirty="0"/>
          </a:p>
        </p:txBody>
      </p:sp>
      <p:sp>
        <p:nvSpPr>
          <p:cNvPr id="123907" name="Rectangle 3"/>
          <p:cNvSpPr>
            <a:spLocks noGrp="1" noChangeArrowheads="1"/>
          </p:cNvSpPr>
          <p:nvPr>
            <p:ph type="body" idx="1"/>
          </p:nvPr>
        </p:nvSpPr>
        <p:spPr/>
        <p:txBody>
          <a:bodyPr/>
          <a:lstStyle/>
          <a:p>
            <a:endParaRPr lang="en-US" dirty="0"/>
          </a:p>
        </p:txBody>
      </p:sp>
      <p:grpSp>
        <p:nvGrpSpPr>
          <p:cNvPr id="123926" name="Group 22"/>
          <p:cNvGrpSpPr>
            <a:grpSpLocks noChangeAspect="1"/>
          </p:cNvGrpSpPr>
          <p:nvPr/>
        </p:nvGrpSpPr>
        <p:grpSpPr bwMode="auto">
          <a:xfrm>
            <a:off x="960270" y="2052046"/>
            <a:ext cx="3021013" cy="2881312"/>
            <a:chOff x="2362" y="7770"/>
            <a:chExt cx="4117" cy="3927"/>
          </a:xfrm>
        </p:grpSpPr>
        <p:sp>
          <p:nvSpPr>
            <p:cNvPr id="123927" name="AutoShape 23"/>
            <p:cNvSpPr>
              <a:spLocks noChangeAspect="1" noChangeArrowheads="1"/>
            </p:cNvSpPr>
            <p:nvPr/>
          </p:nvSpPr>
          <p:spPr bwMode="auto">
            <a:xfrm>
              <a:off x="2362" y="7770"/>
              <a:ext cx="4117" cy="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3928" name="Oval 24"/>
            <p:cNvSpPr>
              <a:spLocks noChangeAspect="1" noChangeArrowheads="1"/>
            </p:cNvSpPr>
            <p:nvPr/>
          </p:nvSpPr>
          <p:spPr bwMode="auto">
            <a:xfrm rot="1641317" flipH="1">
              <a:off x="2362" y="9750"/>
              <a:ext cx="4082" cy="1562"/>
            </a:xfrm>
            <a:prstGeom prst="ellipse">
              <a:avLst/>
            </a:prstGeom>
            <a:noFill/>
            <a:ln w="9525">
              <a:solidFill>
                <a:srgbClr val="333399"/>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grpSp>
          <p:nvGrpSpPr>
            <p:cNvPr id="123929" name="Group 25"/>
            <p:cNvGrpSpPr>
              <a:grpSpLocks noChangeAspect="1"/>
            </p:cNvGrpSpPr>
            <p:nvPr/>
          </p:nvGrpSpPr>
          <p:grpSpPr bwMode="auto">
            <a:xfrm flipH="1">
              <a:off x="5377" y="9461"/>
              <a:ext cx="456" cy="1421"/>
              <a:chOff x="831" y="2153"/>
              <a:chExt cx="347" cy="1079"/>
            </a:xfrm>
          </p:grpSpPr>
          <p:sp>
            <p:nvSpPr>
              <p:cNvPr id="123930" name="Line 26"/>
              <p:cNvSpPr>
                <a:spLocks noChangeAspect="1" noChangeShapeType="1"/>
              </p:cNvSpPr>
              <p:nvPr/>
            </p:nvSpPr>
            <p:spPr bwMode="auto">
              <a:xfrm flipH="1">
                <a:off x="882"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1" name="Line 27"/>
              <p:cNvSpPr>
                <a:spLocks noChangeAspect="1" noChangeShapeType="1"/>
              </p:cNvSpPr>
              <p:nvPr/>
            </p:nvSpPr>
            <p:spPr bwMode="auto">
              <a:xfrm flipH="1" flipV="1">
                <a:off x="1018"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2" name="Line 28"/>
              <p:cNvSpPr>
                <a:spLocks noChangeAspect="1" noChangeShapeType="1"/>
              </p:cNvSpPr>
              <p:nvPr/>
            </p:nvSpPr>
            <p:spPr bwMode="auto">
              <a:xfrm flipH="1">
                <a:off x="968" y="236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3" name="Line 29"/>
              <p:cNvSpPr>
                <a:spLocks noChangeAspect="1" noChangeShapeType="1"/>
              </p:cNvSpPr>
              <p:nvPr/>
            </p:nvSpPr>
            <p:spPr bwMode="auto">
              <a:xfrm flipH="1">
                <a:off x="950" y="248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4" name="Line 30"/>
              <p:cNvSpPr>
                <a:spLocks noChangeAspect="1" noChangeShapeType="1"/>
              </p:cNvSpPr>
              <p:nvPr/>
            </p:nvSpPr>
            <p:spPr bwMode="auto">
              <a:xfrm flipH="1">
                <a:off x="933" y="260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5" name="Line 31"/>
              <p:cNvSpPr>
                <a:spLocks noChangeAspect="1" noChangeShapeType="1"/>
              </p:cNvSpPr>
              <p:nvPr/>
            </p:nvSpPr>
            <p:spPr bwMode="auto">
              <a:xfrm flipH="1">
                <a:off x="912" y="272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6" name="Line 32"/>
              <p:cNvSpPr>
                <a:spLocks noChangeAspect="1" noChangeShapeType="1"/>
              </p:cNvSpPr>
              <p:nvPr/>
            </p:nvSpPr>
            <p:spPr bwMode="auto">
              <a:xfrm flipH="1">
                <a:off x="897" y="283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7" name="Line 33"/>
              <p:cNvSpPr>
                <a:spLocks noChangeAspect="1" noChangeShapeType="1"/>
              </p:cNvSpPr>
              <p:nvPr/>
            </p:nvSpPr>
            <p:spPr bwMode="auto">
              <a:xfrm flipH="1">
                <a:off x="917" y="2950"/>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8" name="Rectangle 34"/>
              <p:cNvSpPr>
                <a:spLocks noChangeAspect="1" noChangeArrowheads="1"/>
              </p:cNvSpPr>
              <p:nvPr/>
            </p:nvSpPr>
            <p:spPr bwMode="auto">
              <a:xfrm>
                <a:off x="831" y="3176"/>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23939" name="Line 35"/>
              <p:cNvSpPr>
                <a:spLocks noChangeAspect="1" noChangeShapeType="1"/>
              </p:cNvSpPr>
              <p:nvPr/>
            </p:nvSpPr>
            <p:spPr bwMode="auto">
              <a:xfrm flipH="1">
                <a:off x="1022" y="308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0" name="Line 36"/>
              <p:cNvSpPr>
                <a:spLocks noChangeAspect="1" noChangeShapeType="1"/>
              </p:cNvSpPr>
              <p:nvPr/>
            </p:nvSpPr>
            <p:spPr bwMode="auto">
              <a:xfrm flipH="1" flipV="1">
                <a:off x="976" y="235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1" name="Line 37"/>
              <p:cNvSpPr>
                <a:spLocks noChangeAspect="1" noChangeShapeType="1"/>
              </p:cNvSpPr>
              <p:nvPr/>
            </p:nvSpPr>
            <p:spPr bwMode="auto">
              <a:xfrm flipH="1" flipV="1">
                <a:off x="966" y="247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2" name="Line 38"/>
              <p:cNvSpPr>
                <a:spLocks noChangeAspect="1" noChangeShapeType="1"/>
              </p:cNvSpPr>
              <p:nvPr/>
            </p:nvSpPr>
            <p:spPr bwMode="auto">
              <a:xfrm flipH="1" flipV="1">
                <a:off x="951" y="259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3" name="Line 39"/>
              <p:cNvSpPr>
                <a:spLocks noChangeAspect="1" noChangeShapeType="1"/>
              </p:cNvSpPr>
              <p:nvPr/>
            </p:nvSpPr>
            <p:spPr bwMode="auto">
              <a:xfrm flipH="1" flipV="1">
                <a:off x="936" y="271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4" name="Line 40"/>
              <p:cNvSpPr>
                <a:spLocks noChangeAspect="1" noChangeShapeType="1"/>
              </p:cNvSpPr>
              <p:nvPr/>
            </p:nvSpPr>
            <p:spPr bwMode="auto">
              <a:xfrm flipH="1" flipV="1">
                <a:off x="923" y="282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5" name="Line 41"/>
              <p:cNvSpPr>
                <a:spLocks noChangeAspect="1" noChangeShapeType="1"/>
              </p:cNvSpPr>
              <p:nvPr/>
            </p:nvSpPr>
            <p:spPr bwMode="auto">
              <a:xfrm flipH="1" flipV="1">
                <a:off x="909" y="2940"/>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6" name="Line 42"/>
              <p:cNvSpPr>
                <a:spLocks noChangeAspect="1" noChangeShapeType="1"/>
              </p:cNvSpPr>
              <p:nvPr/>
            </p:nvSpPr>
            <p:spPr bwMode="auto">
              <a:xfrm flipH="1" flipV="1">
                <a:off x="902" y="3060"/>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7" name="Rectangle 43"/>
              <p:cNvSpPr>
                <a:spLocks noChangeAspect="1" noChangeArrowheads="1"/>
              </p:cNvSpPr>
              <p:nvPr/>
            </p:nvSpPr>
            <p:spPr bwMode="auto">
              <a:xfrm>
                <a:off x="1012" y="2153"/>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23948" name="Rectangle 44"/>
              <p:cNvSpPr>
                <a:spLocks noChangeAspect="1" noChangeArrowheads="1"/>
              </p:cNvSpPr>
              <p:nvPr/>
            </p:nvSpPr>
            <p:spPr bwMode="auto">
              <a:xfrm>
                <a:off x="968" y="2153"/>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23949" name="Text Box 45"/>
            <p:cNvSpPr txBox="1">
              <a:spLocks noChangeAspect="1" noChangeArrowheads="1"/>
            </p:cNvSpPr>
            <p:nvPr/>
          </p:nvSpPr>
          <p:spPr bwMode="auto">
            <a:xfrm flipH="1">
              <a:off x="4955" y="10862"/>
              <a:ext cx="1343" cy="8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dirty="0" smtClean="0">
                  <a:solidFill>
                    <a:srgbClr val="000000"/>
                  </a:solidFill>
                  <a:latin typeface="Calibri" pitchFamily="34" charset="0"/>
                </a:rPr>
                <a:t>Victim Link</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smtClean="0">
                  <a:solidFill>
                    <a:srgbClr val="000000"/>
                  </a:solidFill>
                  <a:latin typeface="Calibri" pitchFamily="34" charset="0"/>
                </a:rPr>
                <a:t>(VLT)</a:t>
              </a:r>
              <a:endParaRPr lang="en-US" dirty="0"/>
            </a:p>
          </p:txBody>
        </p:sp>
        <p:grpSp>
          <p:nvGrpSpPr>
            <p:cNvPr id="123950" name="Group 46"/>
            <p:cNvGrpSpPr>
              <a:grpSpLocks noChangeAspect="1"/>
            </p:cNvGrpSpPr>
            <p:nvPr/>
          </p:nvGrpSpPr>
          <p:grpSpPr bwMode="auto">
            <a:xfrm rot="6772514" flipH="1">
              <a:off x="4993" y="9174"/>
              <a:ext cx="688" cy="405"/>
              <a:chOff x="1293" y="3767"/>
              <a:chExt cx="733" cy="431"/>
            </a:xfrm>
          </p:grpSpPr>
          <p:grpSp>
            <p:nvGrpSpPr>
              <p:cNvPr id="123951" name="Group 47"/>
              <p:cNvGrpSpPr>
                <a:grpSpLocks noChangeAspect="1"/>
              </p:cNvGrpSpPr>
              <p:nvPr/>
            </p:nvGrpSpPr>
            <p:grpSpPr bwMode="auto">
              <a:xfrm>
                <a:off x="1293" y="3767"/>
                <a:ext cx="733" cy="431"/>
                <a:chOff x="1293" y="3767"/>
                <a:chExt cx="733" cy="431"/>
              </a:xfrm>
            </p:grpSpPr>
            <p:sp>
              <p:nvSpPr>
                <p:cNvPr id="123952" name="Line 48"/>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3" name="Line 49"/>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4" name="Line 50"/>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5" name="Line 51"/>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6" name="Line 52"/>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7" name="Line 53"/>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8" name="Line 54"/>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9" name="Line 55"/>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960" name="AutoShape 56"/>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23961" name="Group 57"/>
            <p:cNvGrpSpPr>
              <a:grpSpLocks noChangeAspect="1"/>
            </p:cNvGrpSpPr>
            <p:nvPr/>
          </p:nvGrpSpPr>
          <p:grpSpPr bwMode="auto">
            <a:xfrm flipH="1">
              <a:off x="2990" y="8211"/>
              <a:ext cx="455" cy="1421"/>
              <a:chOff x="1767" y="777"/>
              <a:chExt cx="347" cy="1079"/>
            </a:xfrm>
          </p:grpSpPr>
          <p:sp>
            <p:nvSpPr>
              <p:cNvPr id="123962" name="Line 58"/>
              <p:cNvSpPr>
                <a:spLocks noChangeAspect="1" noChangeShapeType="1"/>
              </p:cNvSpPr>
              <p:nvPr/>
            </p:nvSpPr>
            <p:spPr bwMode="auto">
              <a:xfrm flipH="1">
                <a:off x="1818"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3" name="Line 59"/>
              <p:cNvSpPr>
                <a:spLocks noChangeAspect="1" noChangeShapeType="1"/>
              </p:cNvSpPr>
              <p:nvPr/>
            </p:nvSpPr>
            <p:spPr bwMode="auto">
              <a:xfrm flipH="1" flipV="1">
                <a:off x="1954"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4" name="Line 60"/>
              <p:cNvSpPr>
                <a:spLocks noChangeAspect="1" noChangeShapeType="1"/>
              </p:cNvSpPr>
              <p:nvPr/>
            </p:nvSpPr>
            <p:spPr bwMode="auto">
              <a:xfrm flipH="1">
                <a:off x="1904" y="98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5" name="Line 61"/>
              <p:cNvSpPr>
                <a:spLocks noChangeAspect="1" noChangeShapeType="1"/>
              </p:cNvSpPr>
              <p:nvPr/>
            </p:nvSpPr>
            <p:spPr bwMode="auto">
              <a:xfrm flipH="1">
                <a:off x="1886" y="110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6" name="Line 62"/>
              <p:cNvSpPr>
                <a:spLocks noChangeAspect="1" noChangeShapeType="1"/>
              </p:cNvSpPr>
              <p:nvPr/>
            </p:nvSpPr>
            <p:spPr bwMode="auto">
              <a:xfrm flipH="1">
                <a:off x="1869" y="123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7" name="Line 63"/>
              <p:cNvSpPr>
                <a:spLocks noChangeAspect="1" noChangeShapeType="1"/>
              </p:cNvSpPr>
              <p:nvPr/>
            </p:nvSpPr>
            <p:spPr bwMode="auto">
              <a:xfrm flipH="1">
                <a:off x="1848" y="134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8" name="Line 64"/>
              <p:cNvSpPr>
                <a:spLocks noChangeAspect="1" noChangeShapeType="1"/>
              </p:cNvSpPr>
              <p:nvPr/>
            </p:nvSpPr>
            <p:spPr bwMode="auto">
              <a:xfrm flipH="1">
                <a:off x="1833" y="145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9" name="Line 65"/>
              <p:cNvSpPr>
                <a:spLocks noChangeAspect="1" noChangeShapeType="1"/>
              </p:cNvSpPr>
              <p:nvPr/>
            </p:nvSpPr>
            <p:spPr bwMode="auto">
              <a:xfrm flipH="1">
                <a:off x="1853" y="157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0" name="Rectangle 66"/>
              <p:cNvSpPr>
                <a:spLocks noChangeAspect="1" noChangeArrowheads="1"/>
              </p:cNvSpPr>
              <p:nvPr/>
            </p:nvSpPr>
            <p:spPr bwMode="auto">
              <a:xfrm>
                <a:off x="1767" y="180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23971" name="Line 67"/>
              <p:cNvSpPr>
                <a:spLocks noChangeAspect="1" noChangeShapeType="1"/>
              </p:cNvSpPr>
              <p:nvPr/>
            </p:nvSpPr>
            <p:spPr bwMode="auto">
              <a:xfrm flipH="1">
                <a:off x="1958" y="170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2" name="Line 68"/>
              <p:cNvSpPr>
                <a:spLocks noChangeAspect="1" noChangeShapeType="1"/>
              </p:cNvSpPr>
              <p:nvPr/>
            </p:nvSpPr>
            <p:spPr bwMode="auto">
              <a:xfrm flipH="1" flipV="1">
                <a:off x="1912" y="97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3" name="Line 69"/>
              <p:cNvSpPr>
                <a:spLocks noChangeAspect="1" noChangeShapeType="1"/>
              </p:cNvSpPr>
              <p:nvPr/>
            </p:nvSpPr>
            <p:spPr bwMode="auto">
              <a:xfrm flipH="1" flipV="1">
                <a:off x="1902" y="109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4" name="Line 70"/>
              <p:cNvSpPr>
                <a:spLocks noChangeAspect="1" noChangeShapeType="1"/>
              </p:cNvSpPr>
              <p:nvPr/>
            </p:nvSpPr>
            <p:spPr bwMode="auto">
              <a:xfrm flipH="1" flipV="1">
                <a:off x="1887" y="122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5" name="Line 71"/>
              <p:cNvSpPr>
                <a:spLocks noChangeAspect="1" noChangeShapeType="1"/>
              </p:cNvSpPr>
              <p:nvPr/>
            </p:nvSpPr>
            <p:spPr bwMode="auto">
              <a:xfrm flipH="1" flipV="1">
                <a:off x="1872" y="133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6" name="Line 72"/>
              <p:cNvSpPr>
                <a:spLocks noChangeAspect="1" noChangeShapeType="1"/>
              </p:cNvSpPr>
              <p:nvPr/>
            </p:nvSpPr>
            <p:spPr bwMode="auto">
              <a:xfrm flipH="1" flipV="1">
                <a:off x="1859" y="144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7" name="Line 73"/>
              <p:cNvSpPr>
                <a:spLocks noChangeAspect="1" noChangeShapeType="1"/>
              </p:cNvSpPr>
              <p:nvPr/>
            </p:nvSpPr>
            <p:spPr bwMode="auto">
              <a:xfrm flipH="1" flipV="1">
                <a:off x="1845" y="156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8" name="Line 74"/>
              <p:cNvSpPr>
                <a:spLocks noChangeAspect="1" noChangeShapeType="1"/>
              </p:cNvSpPr>
              <p:nvPr/>
            </p:nvSpPr>
            <p:spPr bwMode="auto">
              <a:xfrm flipH="1" flipV="1">
                <a:off x="1838" y="168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9" name="Rectangle 75"/>
              <p:cNvSpPr>
                <a:spLocks noChangeAspect="1" noChangeArrowheads="1"/>
              </p:cNvSpPr>
              <p:nvPr/>
            </p:nvSpPr>
            <p:spPr bwMode="auto">
              <a:xfrm>
                <a:off x="1948" y="777"/>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23980" name="Rectangle 76"/>
              <p:cNvSpPr>
                <a:spLocks noChangeAspect="1" noChangeArrowheads="1"/>
              </p:cNvSpPr>
              <p:nvPr/>
            </p:nvSpPr>
            <p:spPr bwMode="auto">
              <a:xfrm>
                <a:off x="1904" y="777"/>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23981" name="Text Box 77"/>
            <p:cNvSpPr txBox="1">
              <a:spLocks noChangeAspect="1" noChangeArrowheads="1"/>
            </p:cNvSpPr>
            <p:nvPr/>
          </p:nvSpPr>
          <p:spPr bwMode="auto">
            <a:xfrm flipH="1">
              <a:off x="2742" y="9606"/>
              <a:ext cx="1066" cy="8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dirty="0">
                  <a:solidFill>
                    <a:srgbClr val="000000"/>
                  </a:solidFill>
                  <a:latin typeface="Calibri" pitchFamily="34" charset="0"/>
                </a:rPr>
                <a:t>Victim </a:t>
              </a:r>
              <a:r>
                <a:rPr lang="da-DK" sz="1200" dirty="0" smtClean="0">
                  <a:solidFill>
                    <a:srgbClr val="000000"/>
                  </a:solidFill>
                  <a:latin typeface="Calibri" pitchFamily="34" charset="0"/>
                </a:rPr>
                <a:t>Link</a:t>
              </a:r>
              <a:endParaRPr lang="da-DK" sz="1200" dirty="0">
                <a:solidFill>
                  <a:srgbClr val="000000"/>
                </a:solidFill>
                <a:latin typeface="Calibri" pitchFamily="34" charset="0"/>
              </a:endParaRPr>
            </a:p>
            <a:p>
              <a:r>
                <a:rPr lang="da-DK" sz="1200" dirty="0">
                  <a:solidFill>
                    <a:srgbClr val="000000"/>
                  </a:solidFill>
                  <a:latin typeface="Calibri" pitchFamily="34" charset="0"/>
                </a:rPr>
                <a:t>Receiver </a:t>
              </a:r>
            </a:p>
            <a:p>
              <a:r>
                <a:rPr lang="da-DK" sz="1200" dirty="0">
                  <a:solidFill>
                    <a:srgbClr val="000000"/>
                  </a:solidFill>
                  <a:latin typeface="Calibri" pitchFamily="34" charset="0"/>
                </a:rPr>
                <a:t>(</a:t>
              </a:r>
              <a:r>
                <a:rPr lang="da-DK" sz="1200" dirty="0" smtClean="0">
                  <a:solidFill>
                    <a:srgbClr val="000000"/>
                  </a:solidFill>
                  <a:latin typeface="Calibri" pitchFamily="34" charset="0"/>
                </a:rPr>
                <a:t>VLR)</a:t>
              </a:r>
              <a:endParaRPr lang="en-US" dirty="0"/>
            </a:p>
          </p:txBody>
        </p:sp>
        <p:grpSp>
          <p:nvGrpSpPr>
            <p:cNvPr id="123982" name="Group 78"/>
            <p:cNvGrpSpPr>
              <a:grpSpLocks noChangeAspect="1"/>
            </p:cNvGrpSpPr>
            <p:nvPr/>
          </p:nvGrpSpPr>
          <p:grpSpPr bwMode="auto">
            <a:xfrm rot="18155237" flipH="1">
              <a:off x="3113" y="8271"/>
              <a:ext cx="690" cy="405"/>
              <a:chOff x="1293" y="3767"/>
              <a:chExt cx="733" cy="431"/>
            </a:xfrm>
          </p:grpSpPr>
          <p:grpSp>
            <p:nvGrpSpPr>
              <p:cNvPr id="123983" name="Group 79"/>
              <p:cNvGrpSpPr>
                <a:grpSpLocks noChangeAspect="1"/>
              </p:cNvGrpSpPr>
              <p:nvPr/>
            </p:nvGrpSpPr>
            <p:grpSpPr bwMode="auto">
              <a:xfrm>
                <a:off x="1293" y="3767"/>
                <a:ext cx="733" cy="431"/>
                <a:chOff x="1293" y="3767"/>
                <a:chExt cx="733" cy="431"/>
              </a:xfrm>
            </p:grpSpPr>
            <p:sp>
              <p:nvSpPr>
                <p:cNvPr id="123984" name="Line 80"/>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5" name="Line 81"/>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6" name="Line 82"/>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7" name="Line 83"/>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8" name="Line 84"/>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9" name="Line 85"/>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0" name="Line 86"/>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1" name="Line 87"/>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992" name="AutoShape 88"/>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sp>
          <p:nvSpPr>
            <p:cNvPr id="123993" name="Line 89"/>
            <p:cNvSpPr>
              <a:spLocks noChangeAspect="1" noChangeShapeType="1"/>
            </p:cNvSpPr>
            <p:nvPr/>
          </p:nvSpPr>
          <p:spPr bwMode="auto">
            <a:xfrm flipH="1" flipV="1">
              <a:off x="3721" y="8650"/>
              <a:ext cx="1366" cy="622"/>
            </a:xfrm>
            <a:prstGeom prst="line">
              <a:avLst/>
            </a:prstGeom>
            <a:noFill/>
            <a:ln w="28575">
              <a:solidFill>
                <a:srgbClr val="333399"/>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4" name="Text Box 90"/>
            <p:cNvSpPr txBox="1">
              <a:spLocks noChangeAspect="1" noChangeArrowheads="1"/>
            </p:cNvSpPr>
            <p:nvPr/>
          </p:nvSpPr>
          <p:spPr bwMode="auto">
            <a:xfrm flipH="1">
              <a:off x="3922" y="8505"/>
              <a:ext cx="74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333399"/>
                  </a:solidFill>
                  <a:latin typeface="Calibri" pitchFamily="34" charset="0"/>
                </a:rPr>
                <a:t>dRSS</a:t>
              </a:r>
              <a:endParaRPr lang="en-US"/>
            </a:p>
          </p:txBody>
        </p:sp>
        <p:sp>
          <p:nvSpPr>
            <p:cNvPr id="123995" name="Text Box 91"/>
            <p:cNvSpPr txBox="1">
              <a:spLocks noChangeAspect="1" noChangeArrowheads="1"/>
            </p:cNvSpPr>
            <p:nvPr/>
          </p:nvSpPr>
          <p:spPr bwMode="auto">
            <a:xfrm>
              <a:off x="3924" y="10325"/>
              <a:ext cx="1125"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pPr algn="l"/>
              <a:r>
                <a:rPr lang="da-DK" sz="1200">
                  <a:solidFill>
                    <a:srgbClr val="333399"/>
                  </a:solidFill>
                  <a:latin typeface="Calibri" pitchFamily="34" charset="0"/>
                </a:rPr>
                <a:t>Victim link</a:t>
              </a:r>
              <a:endParaRPr lang="en-US"/>
            </a:p>
          </p:txBody>
        </p:sp>
        <p:sp>
          <p:nvSpPr>
            <p:cNvPr id="123996" name="Line 92"/>
            <p:cNvSpPr>
              <a:spLocks noChangeShapeType="1"/>
            </p:cNvSpPr>
            <p:nvPr/>
          </p:nvSpPr>
          <p:spPr bwMode="auto">
            <a:xfrm flipV="1">
              <a:off x="5608" y="8062"/>
              <a:ext cx="0" cy="28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7" name="Line 93"/>
            <p:cNvSpPr>
              <a:spLocks noChangeShapeType="1"/>
            </p:cNvSpPr>
            <p:nvPr/>
          </p:nvSpPr>
          <p:spPr bwMode="auto">
            <a:xfrm rot="16200000" flipV="1">
              <a:off x="4467" y="9175"/>
              <a:ext cx="0" cy="3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8" name="Text Box 94"/>
            <p:cNvSpPr txBox="1">
              <a:spLocks noChangeAspect="1" noChangeArrowheads="1"/>
            </p:cNvSpPr>
            <p:nvPr/>
          </p:nvSpPr>
          <p:spPr bwMode="auto">
            <a:xfrm flipH="1">
              <a:off x="5755" y="10489"/>
              <a:ext cx="724"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(0,0)</a:t>
              </a:r>
              <a:endParaRPr lang="en-US"/>
            </a:p>
          </p:txBody>
        </p:sp>
        <p:sp>
          <p:nvSpPr>
            <p:cNvPr id="123999" name="Text Box 95"/>
            <p:cNvSpPr txBox="1">
              <a:spLocks noChangeAspect="1" noChangeArrowheads="1"/>
            </p:cNvSpPr>
            <p:nvPr/>
          </p:nvSpPr>
          <p:spPr bwMode="auto">
            <a:xfrm flipH="1">
              <a:off x="3351" y="9124"/>
              <a:ext cx="1420"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(2 km,2 km)</a:t>
              </a:r>
              <a:endParaRPr lang="en-US"/>
            </a:p>
          </p:txBody>
        </p:sp>
        <p:sp>
          <p:nvSpPr>
            <p:cNvPr id="124000" name="Line 96"/>
            <p:cNvSpPr>
              <a:spLocks noChangeShapeType="1"/>
            </p:cNvSpPr>
            <p:nvPr/>
          </p:nvSpPr>
          <p:spPr bwMode="auto">
            <a:xfrm>
              <a:off x="3257" y="8106"/>
              <a:ext cx="221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24001" name="Text Box 97"/>
            <p:cNvSpPr txBox="1">
              <a:spLocks noChangeAspect="1" noChangeArrowheads="1"/>
            </p:cNvSpPr>
            <p:nvPr/>
          </p:nvSpPr>
          <p:spPr bwMode="auto">
            <a:xfrm flipH="1">
              <a:off x="3360" y="7770"/>
              <a:ext cx="1546"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Delta X = 2 km</a:t>
              </a:r>
              <a:endParaRPr lang="en-US"/>
            </a:p>
          </p:txBody>
        </p:sp>
        <p:sp>
          <p:nvSpPr>
            <p:cNvPr id="124002" name="Text Box 98"/>
            <p:cNvSpPr txBox="1">
              <a:spLocks noChangeAspect="1" noChangeArrowheads="1"/>
            </p:cNvSpPr>
            <p:nvPr/>
          </p:nvSpPr>
          <p:spPr bwMode="auto">
            <a:xfrm rot="5400000" flipH="1">
              <a:off x="5240" y="9203"/>
              <a:ext cx="1546"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Delta Y = 2 km</a:t>
              </a:r>
              <a:endParaRPr lang="en-US"/>
            </a:p>
          </p:txBody>
        </p:sp>
        <p:sp>
          <p:nvSpPr>
            <p:cNvPr id="124003" name="Line 99"/>
            <p:cNvSpPr>
              <a:spLocks noChangeShapeType="1"/>
            </p:cNvSpPr>
            <p:nvPr/>
          </p:nvSpPr>
          <p:spPr bwMode="auto">
            <a:xfrm rot="5400000">
              <a:off x="4722" y="9474"/>
              <a:ext cx="221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24004" name="Text Box 100"/>
            <p:cNvSpPr txBox="1">
              <a:spLocks noChangeAspect="1" noChangeArrowheads="1"/>
            </p:cNvSpPr>
            <p:nvPr/>
          </p:nvSpPr>
          <p:spPr bwMode="auto">
            <a:xfrm flipH="1">
              <a:off x="2622" y="10801"/>
              <a:ext cx="31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x</a:t>
              </a:r>
              <a:endParaRPr lang="en-US"/>
            </a:p>
          </p:txBody>
        </p:sp>
        <p:sp>
          <p:nvSpPr>
            <p:cNvPr id="124005" name="Text Box 101"/>
            <p:cNvSpPr txBox="1">
              <a:spLocks noChangeAspect="1" noChangeArrowheads="1"/>
            </p:cNvSpPr>
            <p:nvPr/>
          </p:nvSpPr>
          <p:spPr bwMode="auto">
            <a:xfrm flipH="1">
              <a:off x="5623" y="7912"/>
              <a:ext cx="31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y</a:t>
              </a:r>
              <a:endParaRPr lang="en-US"/>
            </a:p>
          </p:txBody>
        </p:sp>
      </p:grpSp>
      <p:pic>
        <p:nvPicPr>
          <p:cNvPr id="124007" name="Picture 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7144"/>
            <a:ext cx="39528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ounded Rectangle 85"/>
          <p:cNvSpPr/>
          <p:nvPr/>
        </p:nvSpPr>
        <p:spPr bwMode="auto">
          <a:xfrm>
            <a:off x="4571999" y="2845538"/>
            <a:ext cx="3952875" cy="1081104"/>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CO Presentation Template">
  <a:themeElements>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O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 Presentation Template</Template>
  <TotalTime>812</TotalTime>
  <Words>1104</Words>
  <Application>Microsoft Office PowerPoint</Application>
  <PresentationFormat>On-screen Show (4:3)</PresentationFormat>
  <Paragraphs>267</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ECO Presentation Template</vt:lpstr>
      <vt:lpstr>Equation</vt:lpstr>
      <vt:lpstr>Basic functionality: coverage/simulation radius</vt:lpstr>
      <vt:lpstr>Outline</vt:lpstr>
      <vt:lpstr>dRSS calculation</vt:lpstr>
      <vt:lpstr>SEAMCAT scenario</vt:lpstr>
      <vt:lpstr>Exercise #6 - dRSS</vt:lpstr>
      <vt:lpstr>Victim Link Receiver</vt:lpstr>
      <vt:lpstr>Victim Link Transmitter</vt:lpstr>
      <vt:lpstr>Position of the VLR to VLT (1/2)</vt:lpstr>
      <vt:lpstr>Position of the VLR to VLT (2/2)</vt:lpstr>
      <vt:lpstr>Calculation of the Path loss</vt:lpstr>
      <vt:lpstr>Calculation of dRSS</vt:lpstr>
      <vt:lpstr>Extract dRSS</vt:lpstr>
      <vt:lpstr>Coverage Radius  (Position of the VLR to VLT) and (Position of the ILR to ILT)</vt:lpstr>
      <vt:lpstr>iRSS calculation</vt:lpstr>
      <vt:lpstr>SEAMCAT scenario</vt:lpstr>
      <vt:lpstr>Exercise #7 - iRSS</vt:lpstr>
      <vt:lpstr>Interfering Frequency</vt:lpstr>
      <vt:lpstr>Position of the Vr vr It (1/2)</vt:lpstr>
      <vt:lpstr>Position of the VLR vr ILR (2/2)</vt:lpstr>
      <vt:lpstr>Calculation of the iRSS</vt:lpstr>
      <vt:lpstr>Simulation Radius  (Position of the VLR to ILT)</vt:lpstr>
      <vt:lpstr>Probability of interference</vt:lpstr>
      <vt:lpstr>Probability of interference</vt:lpstr>
      <vt:lpstr>Compatibility calculation mode</vt:lpstr>
      <vt:lpstr>Translation calculation mode</vt:lpstr>
      <vt:lpstr>Interference contribution</vt:lpstr>
      <vt:lpstr>Exercise #8</vt:lpstr>
      <vt:lpstr>Calculate iRSS unwanted</vt:lpstr>
      <vt:lpstr>Calculate iRSS blocking (1/4)</vt:lpstr>
      <vt:lpstr>Calculate iRSS blocking (2/4)</vt:lpstr>
      <vt:lpstr>Calculate iRSS blocking (3/4)</vt:lpstr>
      <vt:lpstr>Calculate iRSS blocking (4/4)</vt:lpstr>
      <vt:lpstr>Probability of interference (1/2)</vt:lpstr>
      <vt:lpstr>Probability of interference (2/2)</vt:lpstr>
      <vt:lpstr>Thank you - Any Questions?</vt:lpstr>
    </vt:vector>
  </TitlesOfParts>
  <Company>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Jean-Philippe Kermoal (ERO)</dc:creator>
  <cp:lastModifiedBy>Jean-Philippe Kermoal</cp:lastModifiedBy>
  <cp:revision>48</cp:revision>
  <cp:lastPrinted>2012-06-01T12:04:14Z</cp:lastPrinted>
  <dcterms:created xsi:type="dcterms:W3CDTF">2009-11-16T11:05:03Z</dcterms:created>
  <dcterms:modified xsi:type="dcterms:W3CDTF">2012-06-04T10:45:24Z</dcterms:modified>
</cp:coreProperties>
</file>