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8" r:id="rId5"/>
    <p:sldId id="261" r:id="rId6"/>
    <p:sldId id="263" r:id="rId7"/>
    <p:sldId id="266" r:id="rId8"/>
    <p:sldId id="264" r:id="rId9"/>
    <p:sldId id="269" r:id="rId10"/>
    <p:sldId id="267" r:id="rId1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FF"/>
    <a:srgbClr val="CCFFCC"/>
    <a:srgbClr val="CCFFFF"/>
    <a:srgbClr val="FFFFCC"/>
    <a:srgbClr val="FF3300"/>
    <a:srgbClr val="0033C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94533" autoAdjust="0"/>
  </p:normalViewPr>
  <p:slideViewPr>
    <p:cSldViewPr snapToGrid="0" showGuides="1">
      <p:cViewPr varScale="1">
        <p:scale>
          <a:sx n="135" d="100"/>
          <a:sy n="135" d="100"/>
        </p:scale>
        <p:origin x="-9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89F0AD-7E34-43E5-9B8D-8929CA8171BA}" type="doc">
      <dgm:prSet loTypeId="urn:microsoft.com/office/officeart/2008/layout/VerticalCurvedList" loCatId="list" qsTypeId="urn:microsoft.com/office/officeart/2005/8/quickstyle/3d6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702F8FBB-1A0C-413D-AC64-90348398FD1F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How does STG works?</a:t>
          </a:r>
          <a:endParaRPr lang="en-GB" dirty="0">
            <a:solidFill>
              <a:srgbClr val="FFFFFF"/>
            </a:solidFill>
          </a:endParaRPr>
        </a:p>
      </dgm:t>
    </dgm:pt>
    <dgm:pt modelId="{33A40398-9373-42FB-9303-C27CEA94FDE2}" type="par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E1F5B394-848C-4185-8A22-42DC543B8941}" type="sibTrans" cxnId="{6BAACF54-6FEA-4746-8B21-05F37219EE7C}">
      <dgm:prSet/>
      <dgm:spPr/>
      <dgm:t>
        <a:bodyPr/>
        <a:lstStyle/>
        <a:p>
          <a:endParaRPr lang="en-GB">
            <a:solidFill>
              <a:srgbClr val="FFFFFF"/>
            </a:solidFill>
          </a:endParaRPr>
        </a:p>
      </dgm:t>
    </dgm:pt>
    <dgm:pt modelId="{3BC12D93-EF52-4D74-A333-08E19AB893AB}">
      <dgm:prSet phldrT="[Text]"/>
      <dgm:spPr/>
      <dgm:t>
        <a:bodyPr/>
        <a:lstStyle/>
        <a:p>
          <a:r>
            <a:rPr lang="en-GB" dirty="0" smtClean="0">
              <a:solidFill>
                <a:srgbClr val="FFFFFF"/>
              </a:solidFill>
            </a:rPr>
            <a:t>How is the new patch release handled?</a:t>
          </a:r>
          <a:endParaRPr lang="da-DK" dirty="0" smtClean="0">
            <a:solidFill>
              <a:srgbClr val="FFFFFF"/>
            </a:solidFill>
          </a:endParaRPr>
        </a:p>
      </dgm:t>
    </dgm:pt>
    <dgm:pt modelId="{0FAEB406-1A8E-4691-B716-A11CB59E97D6}" type="parTrans" cxnId="{93E85189-5EB6-41A4-8219-4D617CDF658A}">
      <dgm:prSet/>
      <dgm:spPr/>
      <dgm:t>
        <a:bodyPr/>
        <a:lstStyle/>
        <a:p>
          <a:endParaRPr lang="en-GB"/>
        </a:p>
      </dgm:t>
    </dgm:pt>
    <dgm:pt modelId="{430032ED-B90D-4304-9D3A-899B460841EC}" type="sibTrans" cxnId="{93E85189-5EB6-41A4-8219-4D617CDF658A}">
      <dgm:prSet/>
      <dgm:spPr/>
      <dgm:t>
        <a:bodyPr/>
        <a:lstStyle/>
        <a:p>
          <a:endParaRPr lang="en-GB"/>
        </a:p>
      </dgm:t>
    </dgm:pt>
    <dgm:pt modelId="{9C6E4FAF-840F-40DE-90F4-AB2BA66974DD}">
      <dgm:prSet phldrT="[Text]"/>
      <dgm:spPr/>
      <dgm:t>
        <a:bodyPr/>
        <a:lstStyle/>
        <a:p>
          <a:r>
            <a:rPr lang="en-GB" dirty="0" smtClean="0">
              <a:solidFill>
                <a:srgbClr val="FFFFFF"/>
              </a:solidFill>
            </a:rPr>
            <a:t>On-Line management-based database</a:t>
          </a:r>
        </a:p>
      </dgm:t>
    </dgm:pt>
    <dgm:pt modelId="{70CCA8F3-4A6A-4567-9FB3-3F4F4EC318F6}" type="parTrans" cxnId="{D133615B-F57D-495B-B3A9-E4CA02CA5E32}">
      <dgm:prSet/>
      <dgm:spPr/>
      <dgm:t>
        <a:bodyPr/>
        <a:lstStyle/>
        <a:p>
          <a:endParaRPr lang="en-GB"/>
        </a:p>
      </dgm:t>
    </dgm:pt>
    <dgm:pt modelId="{84052F11-6922-4300-BC7C-E0EC8B2B70DF}" type="sibTrans" cxnId="{D133615B-F57D-495B-B3A9-E4CA02CA5E32}">
      <dgm:prSet/>
      <dgm:spPr/>
      <dgm:t>
        <a:bodyPr/>
        <a:lstStyle/>
        <a:p>
          <a:endParaRPr lang="en-GB"/>
        </a:p>
      </dgm:t>
    </dgm:pt>
    <dgm:pt modelId="{A6ED3ECA-9ADB-49C4-BC75-90B33475E7BB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Conclusions</a:t>
          </a:r>
        </a:p>
      </dgm:t>
    </dgm:pt>
    <dgm:pt modelId="{D6ACB5C8-6A18-4ECD-8048-49F8AF9EFE59}" type="parTrans" cxnId="{1FA66309-F8C4-4000-B5A1-A31FF3E71659}">
      <dgm:prSet/>
      <dgm:spPr/>
      <dgm:t>
        <a:bodyPr/>
        <a:lstStyle/>
        <a:p>
          <a:endParaRPr lang="en-GB"/>
        </a:p>
      </dgm:t>
    </dgm:pt>
    <dgm:pt modelId="{0EE6C7F1-5DFE-4F70-8B97-49E7F1A6E931}" type="sibTrans" cxnId="{1FA66309-F8C4-4000-B5A1-A31FF3E71659}">
      <dgm:prSet/>
      <dgm:spPr/>
      <dgm:t>
        <a:bodyPr/>
        <a:lstStyle/>
        <a:p>
          <a:endParaRPr lang="en-GB"/>
        </a:p>
      </dgm:t>
    </dgm:pt>
    <dgm:pt modelId="{898B3BA5-3ABF-426E-A248-92C5EDC63790}">
      <dgm:prSet phldrT="[Text]"/>
      <dgm:spPr/>
      <dgm:t>
        <a:bodyPr/>
        <a:lstStyle/>
        <a:p>
          <a:r>
            <a:rPr lang="da-DK" dirty="0" smtClean="0">
              <a:solidFill>
                <a:srgbClr val="FFFFFF"/>
              </a:solidFill>
            </a:rPr>
            <a:t>Mailing lists</a:t>
          </a:r>
          <a:endParaRPr lang="en-GB" dirty="0">
            <a:solidFill>
              <a:srgbClr val="FFFFFF"/>
            </a:solidFill>
          </a:endParaRPr>
        </a:p>
      </dgm:t>
    </dgm:pt>
    <dgm:pt modelId="{EA46AA5D-31C4-4CD8-8A66-096699E7D5AC}" type="parTrans" cxnId="{990EE717-A4BA-4477-A612-39DD197A675E}">
      <dgm:prSet/>
      <dgm:spPr/>
      <dgm:t>
        <a:bodyPr/>
        <a:lstStyle/>
        <a:p>
          <a:endParaRPr lang="en-GB"/>
        </a:p>
      </dgm:t>
    </dgm:pt>
    <dgm:pt modelId="{0E979176-E883-49F4-9306-91952F3A1D25}" type="sibTrans" cxnId="{990EE717-A4BA-4477-A612-39DD197A675E}">
      <dgm:prSet/>
      <dgm:spPr/>
      <dgm:t>
        <a:bodyPr/>
        <a:lstStyle/>
        <a:p>
          <a:endParaRPr lang="en-GB"/>
        </a:p>
      </dgm:t>
    </dgm:pt>
    <dgm:pt modelId="{2D407713-5F0F-4A32-82CD-E4E9D852B59D}" type="pres">
      <dgm:prSet presAssocID="{9989F0AD-7E34-43E5-9B8D-8929CA8171B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GB"/>
        </a:p>
      </dgm:t>
    </dgm:pt>
    <dgm:pt modelId="{F2E2C7D7-EE3A-44A2-9F8E-2386E19E933F}" type="pres">
      <dgm:prSet presAssocID="{9989F0AD-7E34-43E5-9B8D-8929CA8171BA}" presName="Name1" presStyleCnt="0"/>
      <dgm:spPr/>
    </dgm:pt>
    <dgm:pt modelId="{B0E9A388-86D8-40DD-ACF2-444698672024}" type="pres">
      <dgm:prSet presAssocID="{9989F0AD-7E34-43E5-9B8D-8929CA8171BA}" presName="cycle" presStyleCnt="0"/>
      <dgm:spPr/>
    </dgm:pt>
    <dgm:pt modelId="{01A8FD31-26DD-4298-9247-239514808DA0}" type="pres">
      <dgm:prSet presAssocID="{9989F0AD-7E34-43E5-9B8D-8929CA8171BA}" presName="srcNode" presStyleLbl="node1" presStyleIdx="0" presStyleCnt="5"/>
      <dgm:spPr/>
    </dgm:pt>
    <dgm:pt modelId="{0A8B37C6-498C-4208-BF8E-6AC2EB4F4BCB}" type="pres">
      <dgm:prSet presAssocID="{9989F0AD-7E34-43E5-9B8D-8929CA8171BA}" presName="conn" presStyleLbl="parChTrans1D2" presStyleIdx="0" presStyleCnt="1"/>
      <dgm:spPr/>
      <dgm:t>
        <a:bodyPr/>
        <a:lstStyle/>
        <a:p>
          <a:endParaRPr lang="en-GB"/>
        </a:p>
      </dgm:t>
    </dgm:pt>
    <dgm:pt modelId="{B3E74355-5E18-4EE0-87D4-F4410FF53739}" type="pres">
      <dgm:prSet presAssocID="{9989F0AD-7E34-43E5-9B8D-8929CA8171BA}" presName="extraNode" presStyleLbl="node1" presStyleIdx="0" presStyleCnt="5"/>
      <dgm:spPr/>
    </dgm:pt>
    <dgm:pt modelId="{EB343CFF-B486-40AF-81CE-F367846CE573}" type="pres">
      <dgm:prSet presAssocID="{9989F0AD-7E34-43E5-9B8D-8929CA8171BA}" presName="dstNode" presStyleLbl="node1" presStyleIdx="0" presStyleCnt="5"/>
      <dgm:spPr/>
    </dgm:pt>
    <dgm:pt modelId="{C514C191-6BFF-4583-BDB7-61E252412A95}" type="pres">
      <dgm:prSet presAssocID="{702F8FBB-1A0C-413D-AC64-90348398FD1F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CA503E-2E80-4379-BD56-965C8A2E94CA}" type="pres">
      <dgm:prSet presAssocID="{702F8FBB-1A0C-413D-AC64-90348398FD1F}" presName="accent_1" presStyleCnt="0"/>
      <dgm:spPr/>
    </dgm:pt>
    <dgm:pt modelId="{03CE2164-A15C-4C93-8505-668917F2A20A}" type="pres">
      <dgm:prSet presAssocID="{702F8FBB-1A0C-413D-AC64-90348398FD1F}" presName="accentRepeatNode" presStyleLbl="solidFgAcc1" presStyleIdx="0" presStyleCnt="5"/>
      <dgm:spPr/>
    </dgm:pt>
    <dgm:pt modelId="{C938E482-7E44-4AC7-8B13-6D8FA8127CC2}" type="pres">
      <dgm:prSet presAssocID="{898B3BA5-3ABF-426E-A248-92C5EDC63790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057E76-AEFD-4719-8127-FC6C6D124007}" type="pres">
      <dgm:prSet presAssocID="{898B3BA5-3ABF-426E-A248-92C5EDC63790}" presName="accent_2" presStyleCnt="0"/>
      <dgm:spPr/>
    </dgm:pt>
    <dgm:pt modelId="{B8F51676-CC78-4CE3-8364-766AB8A45C72}" type="pres">
      <dgm:prSet presAssocID="{898B3BA5-3ABF-426E-A248-92C5EDC63790}" presName="accentRepeatNode" presStyleLbl="solidFgAcc1" presStyleIdx="1" presStyleCnt="5"/>
      <dgm:spPr/>
    </dgm:pt>
    <dgm:pt modelId="{1200D492-EC82-44C8-B778-CA3E4966B560}" type="pres">
      <dgm:prSet presAssocID="{9C6E4FAF-840F-40DE-90F4-AB2BA66974DD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C69FA6-77E3-41FF-9E59-32261E6A556C}" type="pres">
      <dgm:prSet presAssocID="{9C6E4FAF-840F-40DE-90F4-AB2BA66974DD}" presName="accent_3" presStyleCnt="0"/>
      <dgm:spPr/>
    </dgm:pt>
    <dgm:pt modelId="{0DC1B0F4-A9F0-4343-8170-2295AACD5452}" type="pres">
      <dgm:prSet presAssocID="{9C6E4FAF-840F-40DE-90F4-AB2BA66974DD}" presName="accentRepeatNode" presStyleLbl="solidFgAcc1" presStyleIdx="2" presStyleCnt="5"/>
      <dgm:spPr/>
    </dgm:pt>
    <dgm:pt modelId="{8926112E-EBD9-400E-B08C-1D03A2FE9F29}" type="pres">
      <dgm:prSet presAssocID="{3BC12D93-EF52-4D74-A333-08E19AB893AB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FB719F-6A4C-49E7-B410-12CBBD3E079C}" type="pres">
      <dgm:prSet presAssocID="{3BC12D93-EF52-4D74-A333-08E19AB893AB}" presName="accent_4" presStyleCnt="0"/>
      <dgm:spPr/>
    </dgm:pt>
    <dgm:pt modelId="{337AFBA4-ECAA-4C32-8DDB-A5BAC2551D13}" type="pres">
      <dgm:prSet presAssocID="{3BC12D93-EF52-4D74-A333-08E19AB893AB}" presName="accentRepeatNode" presStyleLbl="solidFgAcc1" presStyleIdx="3" presStyleCnt="5"/>
      <dgm:spPr/>
    </dgm:pt>
    <dgm:pt modelId="{8C66B7F4-7DCA-4F3C-AEB7-55590A622D56}" type="pres">
      <dgm:prSet presAssocID="{A6ED3ECA-9ADB-49C4-BC75-90B33475E7BB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B7B7F6-A13F-4D42-98AB-05CA4A70BED2}" type="pres">
      <dgm:prSet presAssocID="{A6ED3ECA-9ADB-49C4-BC75-90B33475E7BB}" presName="accent_5" presStyleCnt="0"/>
      <dgm:spPr/>
    </dgm:pt>
    <dgm:pt modelId="{5209DE61-D6A7-4FD0-8D16-279B72501119}" type="pres">
      <dgm:prSet presAssocID="{A6ED3ECA-9ADB-49C4-BC75-90B33475E7BB}" presName="accentRepeatNode" presStyleLbl="solidFgAcc1" presStyleIdx="4" presStyleCnt="5"/>
      <dgm:spPr/>
    </dgm:pt>
  </dgm:ptLst>
  <dgm:cxnLst>
    <dgm:cxn modelId="{B6CCF368-F4B4-4047-956F-21536CE093E9}" type="presOf" srcId="{3BC12D93-EF52-4D74-A333-08E19AB893AB}" destId="{8926112E-EBD9-400E-B08C-1D03A2FE9F29}" srcOrd="0" destOrd="0" presId="urn:microsoft.com/office/officeart/2008/layout/VerticalCurvedList"/>
    <dgm:cxn modelId="{6BAACF54-6FEA-4746-8B21-05F37219EE7C}" srcId="{9989F0AD-7E34-43E5-9B8D-8929CA8171BA}" destId="{702F8FBB-1A0C-413D-AC64-90348398FD1F}" srcOrd="0" destOrd="0" parTransId="{33A40398-9373-42FB-9303-C27CEA94FDE2}" sibTransId="{E1F5B394-848C-4185-8A22-42DC543B8941}"/>
    <dgm:cxn modelId="{1FA66309-F8C4-4000-B5A1-A31FF3E71659}" srcId="{9989F0AD-7E34-43E5-9B8D-8929CA8171BA}" destId="{A6ED3ECA-9ADB-49C4-BC75-90B33475E7BB}" srcOrd="4" destOrd="0" parTransId="{D6ACB5C8-6A18-4ECD-8048-49F8AF9EFE59}" sibTransId="{0EE6C7F1-5DFE-4F70-8B97-49E7F1A6E931}"/>
    <dgm:cxn modelId="{F900F328-1DCE-4932-BCC9-B0E33F0597CE}" type="presOf" srcId="{898B3BA5-3ABF-426E-A248-92C5EDC63790}" destId="{C938E482-7E44-4AC7-8B13-6D8FA8127CC2}" srcOrd="0" destOrd="0" presId="urn:microsoft.com/office/officeart/2008/layout/VerticalCurvedList"/>
    <dgm:cxn modelId="{2744FC7F-B0A0-40F3-BF50-25E2EF92F07C}" type="presOf" srcId="{E1F5B394-848C-4185-8A22-42DC543B8941}" destId="{0A8B37C6-498C-4208-BF8E-6AC2EB4F4BCB}" srcOrd="0" destOrd="0" presId="urn:microsoft.com/office/officeart/2008/layout/VerticalCurvedList"/>
    <dgm:cxn modelId="{D133615B-F57D-495B-B3A9-E4CA02CA5E32}" srcId="{9989F0AD-7E34-43E5-9B8D-8929CA8171BA}" destId="{9C6E4FAF-840F-40DE-90F4-AB2BA66974DD}" srcOrd="2" destOrd="0" parTransId="{70CCA8F3-4A6A-4567-9FB3-3F4F4EC318F6}" sibTransId="{84052F11-6922-4300-BC7C-E0EC8B2B70DF}"/>
    <dgm:cxn modelId="{0C84B323-4BC0-4E9A-8B43-7D1E7AFA5A2C}" type="presOf" srcId="{702F8FBB-1A0C-413D-AC64-90348398FD1F}" destId="{C514C191-6BFF-4583-BDB7-61E252412A95}" srcOrd="0" destOrd="0" presId="urn:microsoft.com/office/officeart/2008/layout/VerticalCurvedList"/>
    <dgm:cxn modelId="{990EE717-A4BA-4477-A612-39DD197A675E}" srcId="{9989F0AD-7E34-43E5-9B8D-8929CA8171BA}" destId="{898B3BA5-3ABF-426E-A248-92C5EDC63790}" srcOrd="1" destOrd="0" parTransId="{EA46AA5D-31C4-4CD8-8A66-096699E7D5AC}" sibTransId="{0E979176-E883-49F4-9306-91952F3A1D25}"/>
    <dgm:cxn modelId="{93E85189-5EB6-41A4-8219-4D617CDF658A}" srcId="{9989F0AD-7E34-43E5-9B8D-8929CA8171BA}" destId="{3BC12D93-EF52-4D74-A333-08E19AB893AB}" srcOrd="3" destOrd="0" parTransId="{0FAEB406-1A8E-4691-B716-A11CB59E97D6}" sibTransId="{430032ED-B90D-4304-9D3A-899B460841EC}"/>
    <dgm:cxn modelId="{4FCA225C-4096-4C55-A986-7822D1620EDD}" type="presOf" srcId="{9989F0AD-7E34-43E5-9B8D-8929CA8171BA}" destId="{2D407713-5F0F-4A32-82CD-E4E9D852B59D}" srcOrd="0" destOrd="0" presId="urn:microsoft.com/office/officeart/2008/layout/VerticalCurvedList"/>
    <dgm:cxn modelId="{495A977C-091A-4979-8C5E-326FB5230188}" type="presOf" srcId="{9C6E4FAF-840F-40DE-90F4-AB2BA66974DD}" destId="{1200D492-EC82-44C8-B778-CA3E4966B560}" srcOrd="0" destOrd="0" presId="urn:microsoft.com/office/officeart/2008/layout/VerticalCurvedList"/>
    <dgm:cxn modelId="{ACC4F220-D96B-40EA-AB32-0DEBF235CD49}" type="presOf" srcId="{A6ED3ECA-9ADB-49C4-BC75-90B33475E7BB}" destId="{8C66B7F4-7DCA-4F3C-AEB7-55590A622D56}" srcOrd="0" destOrd="0" presId="urn:microsoft.com/office/officeart/2008/layout/VerticalCurvedList"/>
    <dgm:cxn modelId="{8CA2EF09-122A-4604-A3F2-C9517384F5ED}" type="presParOf" srcId="{2D407713-5F0F-4A32-82CD-E4E9D852B59D}" destId="{F2E2C7D7-EE3A-44A2-9F8E-2386E19E933F}" srcOrd="0" destOrd="0" presId="urn:microsoft.com/office/officeart/2008/layout/VerticalCurvedList"/>
    <dgm:cxn modelId="{B1320D31-8694-4911-BBFC-0216ABC413C9}" type="presParOf" srcId="{F2E2C7D7-EE3A-44A2-9F8E-2386E19E933F}" destId="{B0E9A388-86D8-40DD-ACF2-444698672024}" srcOrd="0" destOrd="0" presId="urn:microsoft.com/office/officeart/2008/layout/VerticalCurvedList"/>
    <dgm:cxn modelId="{83667362-7254-402E-B9A4-87CF826A65EA}" type="presParOf" srcId="{B0E9A388-86D8-40DD-ACF2-444698672024}" destId="{01A8FD31-26DD-4298-9247-239514808DA0}" srcOrd="0" destOrd="0" presId="urn:microsoft.com/office/officeart/2008/layout/VerticalCurvedList"/>
    <dgm:cxn modelId="{01B0CB04-B92B-4B01-B9BF-E2CCC80C0320}" type="presParOf" srcId="{B0E9A388-86D8-40DD-ACF2-444698672024}" destId="{0A8B37C6-498C-4208-BF8E-6AC2EB4F4BCB}" srcOrd="1" destOrd="0" presId="urn:microsoft.com/office/officeart/2008/layout/VerticalCurvedList"/>
    <dgm:cxn modelId="{34D14B7C-F82C-474A-9784-5EE61A7D7B4E}" type="presParOf" srcId="{B0E9A388-86D8-40DD-ACF2-444698672024}" destId="{B3E74355-5E18-4EE0-87D4-F4410FF53739}" srcOrd="2" destOrd="0" presId="urn:microsoft.com/office/officeart/2008/layout/VerticalCurvedList"/>
    <dgm:cxn modelId="{8374EAFF-9576-4B4C-BFDD-F41D171026ED}" type="presParOf" srcId="{B0E9A388-86D8-40DD-ACF2-444698672024}" destId="{EB343CFF-B486-40AF-81CE-F367846CE573}" srcOrd="3" destOrd="0" presId="urn:microsoft.com/office/officeart/2008/layout/VerticalCurvedList"/>
    <dgm:cxn modelId="{968AD11D-BAB3-4FB4-9875-8039F83AE5EE}" type="presParOf" srcId="{F2E2C7D7-EE3A-44A2-9F8E-2386E19E933F}" destId="{C514C191-6BFF-4583-BDB7-61E252412A95}" srcOrd="1" destOrd="0" presId="urn:microsoft.com/office/officeart/2008/layout/VerticalCurvedList"/>
    <dgm:cxn modelId="{D9A536BD-3A42-4E69-8EA2-F8DE023F7D5D}" type="presParOf" srcId="{F2E2C7D7-EE3A-44A2-9F8E-2386E19E933F}" destId="{D5CA503E-2E80-4379-BD56-965C8A2E94CA}" srcOrd="2" destOrd="0" presId="urn:microsoft.com/office/officeart/2008/layout/VerticalCurvedList"/>
    <dgm:cxn modelId="{054A9155-6ABA-4BA2-8AEC-C582E12F1515}" type="presParOf" srcId="{D5CA503E-2E80-4379-BD56-965C8A2E94CA}" destId="{03CE2164-A15C-4C93-8505-668917F2A20A}" srcOrd="0" destOrd="0" presId="urn:microsoft.com/office/officeart/2008/layout/VerticalCurvedList"/>
    <dgm:cxn modelId="{39C068A4-2442-4401-9202-0B016DF2FB7D}" type="presParOf" srcId="{F2E2C7D7-EE3A-44A2-9F8E-2386E19E933F}" destId="{C938E482-7E44-4AC7-8B13-6D8FA8127CC2}" srcOrd="3" destOrd="0" presId="urn:microsoft.com/office/officeart/2008/layout/VerticalCurvedList"/>
    <dgm:cxn modelId="{5AD07124-795A-40E2-9F75-3050D6613CE9}" type="presParOf" srcId="{F2E2C7D7-EE3A-44A2-9F8E-2386E19E933F}" destId="{64057E76-AEFD-4719-8127-FC6C6D124007}" srcOrd="4" destOrd="0" presId="urn:microsoft.com/office/officeart/2008/layout/VerticalCurvedList"/>
    <dgm:cxn modelId="{2ABD87ED-C94B-4CAC-A2DB-1AB469254880}" type="presParOf" srcId="{64057E76-AEFD-4719-8127-FC6C6D124007}" destId="{B8F51676-CC78-4CE3-8364-766AB8A45C72}" srcOrd="0" destOrd="0" presId="urn:microsoft.com/office/officeart/2008/layout/VerticalCurvedList"/>
    <dgm:cxn modelId="{30058E45-B228-4E73-BC26-CEEA2D0CDD77}" type="presParOf" srcId="{F2E2C7D7-EE3A-44A2-9F8E-2386E19E933F}" destId="{1200D492-EC82-44C8-B778-CA3E4966B560}" srcOrd="5" destOrd="0" presId="urn:microsoft.com/office/officeart/2008/layout/VerticalCurvedList"/>
    <dgm:cxn modelId="{1A08D70F-EF76-4ABF-B82B-2FC406EC5ADA}" type="presParOf" srcId="{F2E2C7D7-EE3A-44A2-9F8E-2386E19E933F}" destId="{4AC69FA6-77E3-41FF-9E59-32261E6A556C}" srcOrd="6" destOrd="0" presId="urn:microsoft.com/office/officeart/2008/layout/VerticalCurvedList"/>
    <dgm:cxn modelId="{9BC44D99-76A1-4FA2-94D5-9F40D2C4D4C9}" type="presParOf" srcId="{4AC69FA6-77E3-41FF-9E59-32261E6A556C}" destId="{0DC1B0F4-A9F0-4343-8170-2295AACD5452}" srcOrd="0" destOrd="0" presId="urn:microsoft.com/office/officeart/2008/layout/VerticalCurvedList"/>
    <dgm:cxn modelId="{167C7AD8-CD20-4294-8B4A-D8954992E136}" type="presParOf" srcId="{F2E2C7D7-EE3A-44A2-9F8E-2386E19E933F}" destId="{8926112E-EBD9-400E-B08C-1D03A2FE9F29}" srcOrd="7" destOrd="0" presId="urn:microsoft.com/office/officeart/2008/layout/VerticalCurvedList"/>
    <dgm:cxn modelId="{A43FAA2D-5AA7-449D-8FD0-86CB1D77C957}" type="presParOf" srcId="{F2E2C7D7-EE3A-44A2-9F8E-2386E19E933F}" destId="{A7FB719F-6A4C-49E7-B410-12CBBD3E079C}" srcOrd="8" destOrd="0" presId="urn:microsoft.com/office/officeart/2008/layout/VerticalCurvedList"/>
    <dgm:cxn modelId="{99824959-8FB7-4598-BF88-860589579A95}" type="presParOf" srcId="{A7FB719F-6A4C-49E7-B410-12CBBD3E079C}" destId="{337AFBA4-ECAA-4C32-8DDB-A5BAC2551D13}" srcOrd="0" destOrd="0" presId="urn:microsoft.com/office/officeart/2008/layout/VerticalCurvedList"/>
    <dgm:cxn modelId="{30FA2645-2002-4514-BCE7-874EE2C43C69}" type="presParOf" srcId="{F2E2C7D7-EE3A-44A2-9F8E-2386E19E933F}" destId="{8C66B7F4-7DCA-4F3C-AEB7-55590A622D56}" srcOrd="9" destOrd="0" presId="urn:microsoft.com/office/officeart/2008/layout/VerticalCurvedList"/>
    <dgm:cxn modelId="{3E078EB2-FB07-4151-B42B-9E5C3DBEBB8F}" type="presParOf" srcId="{F2E2C7D7-EE3A-44A2-9F8E-2386E19E933F}" destId="{56B7B7F6-A13F-4D42-98AB-05CA4A70BED2}" srcOrd="10" destOrd="0" presId="urn:microsoft.com/office/officeart/2008/layout/VerticalCurvedList"/>
    <dgm:cxn modelId="{2F8269D9-732D-4EBA-A446-A357C4349657}" type="presParOf" srcId="{56B7B7F6-A13F-4D42-98AB-05CA4A70BED2}" destId="{5209DE61-D6A7-4FD0-8D16-279B7250111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A0E891-5D6F-430A-8B48-054530AE1558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305E7680-4CFA-4FC6-9F6D-132B3A91B6DF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Technical expertise, testing, etc...</a:t>
          </a:r>
          <a:endParaRPr lang="en-GB" dirty="0"/>
        </a:p>
      </dgm:t>
    </dgm:pt>
    <dgm:pt modelId="{E6A5F840-EF9B-47DE-B7BA-BA662CD2164E}" type="parTrans" cxnId="{602BC220-67A9-48AC-9EAE-38E46A223AD0}">
      <dgm:prSet/>
      <dgm:spPr/>
      <dgm:t>
        <a:bodyPr/>
        <a:lstStyle/>
        <a:p>
          <a:endParaRPr lang="en-GB"/>
        </a:p>
      </dgm:t>
    </dgm:pt>
    <dgm:pt modelId="{C03CD9AC-51D5-4D16-A298-8E7F51837477}" type="sibTrans" cxnId="{602BC220-67A9-48AC-9EAE-38E46A223AD0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6943A303-39CD-4E5B-AF74-104F9CF54CD7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Priority settings</a:t>
          </a:r>
          <a:endParaRPr lang="en-GB" dirty="0"/>
        </a:p>
      </dgm:t>
    </dgm:pt>
    <dgm:pt modelId="{22E81A48-0C04-4298-BEED-43C4C82016EF}" type="parTrans" cxnId="{34AB5233-9061-4BFB-AED7-32C86604D461}">
      <dgm:prSet/>
      <dgm:spPr/>
      <dgm:t>
        <a:bodyPr/>
        <a:lstStyle/>
        <a:p>
          <a:endParaRPr lang="en-GB"/>
        </a:p>
      </dgm:t>
    </dgm:pt>
    <dgm:pt modelId="{4E715435-8FD9-4D12-A58C-E92CF0FBB208}" type="sibTrans" cxnId="{34AB5233-9061-4BFB-AED7-32C86604D461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E4501588-3C0E-422C-BAE0-31FCFE2A2C0E}">
      <dgm:prSet phldrT="[Text]"/>
      <dgm:spPr>
        <a:solidFill>
          <a:schemeClr val="accent2"/>
        </a:solidFill>
      </dgm:spPr>
      <dgm:t>
        <a:bodyPr/>
        <a:lstStyle/>
        <a:p>
          <a:r>
            <a:rPr lang="da-DK" dirty="0" smtClean="0"/>
            <a:t>Promotion</a:t>
          </a:r>
          <a:endParaRPr lang="en-GB" dirty="0"/>
        </a:p>
      </dgm:t>
    </dgm:pt>
    <dgm:pt modelId="{25B32D9A-A807-4B93-80D1-038E9702B8AC}" type="parTrans" cxnId="{D17F00ED-D012-4A77-84FA-3B3494A216E4}">
      <dgm:prSet/>
      <dgm:spPr/>
      <dgm:t>
        <a:bodyPr/>
        <a:lstStyle/>
        <a:p>
          <a:endParaRPr lang="en-GB"/>
        </a:p>
      </dgm:t>
    </dgm:pt>
    <dgm:pt modelId="{F0790236-A66F-480D-B6A4-185E1AAFAE98}" type="sibTrans" cxnId="{D17F00ED-D012-4A77-84FA-3B3494A216E4}">
      <dgm:prSet/>
      <dgm:spPr>
        <a:solidFill>
          <a:schemeClr val="accent2"/>
        </a:solidFill>
      </dgm:spPr>
      <dgm:t>
        <a:bodyPr/>
        <a:lstStyle/>
        <a:p>
          <a:endParaRPr lang="en-GB"/>
        </a:p>
      </dgm:t>
    </dgm:pt>
    <dgm:pt modelId="{1BAA8AF8-F107-4BA5-9BE7-C2920605FEC9}" type="pres">
      <dgm:prSet presAssocID="{EFA0E891-5D6F-430A-8B48-054530AE155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C236880-38E9-4C7A-A712-08073C078120}" type="pres">
      <dgm:prSet presAssocID="{305E7680-4CFA-4FC6-9F6D-132B3A91B6DF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518165-0CC3-497B-8B14-6E15B6A76D15}" type="pres">
      <dgm:prSet presAssocID="{305E7680-4CFA-4FC6-9F6D-132B3A91B6DF}" presName="gear1srcNode" presStyleLbl="node1" presStyleIdx="0" presStyleCnt="3"/>
      <dgm:spPr/>
      <dgm:t>
        <a:bodyPr/>
        <a:lstStyle/>
        <a:p>
          <a:endParaRPr lang="en-GB"/>
        </a:p>
      </dgm:t>
    </dgm:pt>
    <dgm:pt modelId="{F3CBB703-068C-4EC8-8532-B8DA4362A010}" type="pres">
      <dgm:prSet presAssocID="{305E7680-4CFA-4FC6-9F6D-132B3A91B6DF}" presName="gear1dstNode" presStyleLbl="node1" presStyleIdx="0" presStyleCnt="3"/>
      <dgm:spPr/>
      <dgm:t>
        <a:bodyPr/>
        <a:lstStyle/>
        <a:p>
          <a:endParaRPr lang="en-GB"/>
        </a:p>
      </dgm:t>
    </dgm:pt>
    <dgm:pt modelId="{EA80E327-819C-47CD-BA7A-702221AA7A22}" type="pres">
      <dgm:prSet presAssocID="{6943A303-39CD-4E5B-AF74-104F9CF54CD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00EB94-52B8-4BD2-9B7B-78A936F020C4}" type="pres">
      <dgm:prSet presAssocID="{6943A303-39CD-4E5B-AF74-104F9CF54CD7}" presName="gear2srcNode" presStyleLbl="node1" presStyleIdx="1" presStyleCnt="3"/>
      <dgm:spPr/>
      <dgm:t>
        <a:bodyPr/>
        <a:lstStyle/>
        <a:p>
          <a:endParaRPr lang="en-GB"/>
        </a:p>
      </dgm:t>
    </dgm:pt>
    <dgm:pt modelId="{165917B8-DA2D-42E2-AD79-B5A820B09E80}" type="pres">
      <dgm:prSet presAssocID="{6943A303-39CD-4E5B-AF74-104F9CF54CD7}" presName="gear2dstNode" presStyleLbl="node1" presStyleIdx="1" presStyleCnt="3"/>
      <dgm:spPr/>
      <dgm:t>
        <a:bodyPr/>
        <a:lstStyle/>
        <a:p>
          <a:endParaRPr lang="en-GB"/>
        </a:p>
      </dgm:t>
    </dgm:pt>
    <dgm:pt modelId="{3314C3EF-5875-4CA9-A1AF-B276CF472011}" type="pres">
      <dgm:prSet presAssocID="{E4501588-3C0E-422C-BAE0-31FCFE2A2C0E}" presName="gear3" presStyleLbl="node1" presStyleIdx="2" presStyleCnt="3"/>
      <dgm:spPr/>
      <dgm:t>
        <a:bodyPr/>
        <a:lstStyle/>
        <a:p>
          <a:endParaRPr lang="en-GB"/>
        </a:p>
      </dgm:t>
    </dgm:pt>
    <dgm:pt modelId="{7EDBD65C-1655-470B-A20E-0CF5327C6338}" type="pres">
      <dgm:prSet presAssocID="{E4501588-3C0E-422C-BAE0-31FCFE2A2C0E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61A97A6-1B5F-47E7-94DE-A7889491F535}" type="pres">
      <dgm:prSet presAssocID="{E4501588-3C0E-422C-BAE0-31FCFE2A2C0E}" presName="gear3srcNode" presStyleLbl="node1" presStyleIdx="2" presStyleCnt="3"/>
      <dgm:spPr/>
      <dgm:t>
        <a:bodyPr/>
        <a:lstStyle/>
        <a:p>
          <a:endParaRPr lang="en-GB"/>
        </a:p>
      </dgm:t>
    </dgm:pt>
    <dgm:pt modelId="{D5D89A07-D090-4DE1-B799-9A30C2D6CE16}" type="pres">
      <dgm:prSet presAssocID="{E4501588-3C0E-422C-BAE0-31FCFE2A2C0E}" presName="gear3dstNode" presStyleLbl="node1" presStyleIdx="2" presStyleCnt="3"/>
      <dgm:spPr/>
      <dgm:t>
        <a:bodyPr/>
        <a:lstStyle/>
        <a:p>
          <a:endParaRPr lang="en-GB"/>
        </a:p>
      </dgm:t>
    </dgm:pt>
    <dgm:pt modelId="{6A1F4B55-6744-4B0C-A26F-EF11F10CA2C3}" type="pres">
      <dgm:prSet presAssocID="{C03CD9AC-51D5-4D16-A298-8E7F51837477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C2AAB2EC-C379-4D24-BD8E-36436DADCFB0}" type="pres">
      <dgm:prSet presAssocID="{4E715435-8FD9-4D12-A58C-E92CF0FBB208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59399E51-1241-4EC8-9F9B-F1E0AB49E8C1}" type="pres">
      <dgm:prSet presAssocID="{F0790236-A66F-480D-B6A4-185E1AAFAE98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AE8F1DBF-429A-4ABC-94D6-8B01AC68619D}" type="presOf" srcId="{4E715435-8FD9-4D12-A58C-E92CF0FBB208}" destId="{C2AAB2EC-C379-4D24-BD8E-36436DADCFB0}" srcOrd="0" destOrd="0" presId="urn:microsoft.com/office/officeart/2005/8/layout/gear1"/>
    <dgm:cxn modelId="{8D19EC55-6E82-4AA9-BF4C-7EE64B830961}" type="presOf" srcId="{C03CD9AC-51D5-4D16-A298-8E7F51837477}" destId="{6A1F4B55-6744-4B0C-A26F-EF11F10CA2C3}" srcOrd="0" destOrd="0" presId="urn:microsoft.com/office/officeart/2005/8/layout/gear1"/>
    <dgm:cxn modelId="{01CB91DD-7A6A-47D7-8250-CA876250C13F}" type="presOf" srcId="{F0790236-A66F-480D-B6A4-185E1AAFAE98}" destId="{59399E51-1241-4EC8-9F9B-F1E0AB49E8C1}" srcOrd="0" destOrd="0" presId="urn:microsoft.com/office/officeart/2005/8/layout/gear1"/>
    <dgm:cxn modelId="{4586181E-0AD0-4A21-B531-A75BD235AACD}" type="presOf" srcId="{6943A303-39CD-4E5B-AF74-104F9CF54CD7}" destId="{EA80E327-819C-47CD-BA7A-702221AA7A22}" srcOrd="0" destOrd="0" presId="urn:microsoft.com/office/officeart/2005/8/layout/gear1"/>
    <dgm:cxn modelId="{CFF61FE4-D450-4264-AC40-1D342AEB4CCF}" type="presOf" srcId="{305E7680-4CFA-4FC6-9F6D-132B3A91B6DF}" destId="{2C236880-38E9-4C7A-A712-08073C078120}" srcOrd="0" destOrd="0" presId="urn:microsoft.com/office/officeart/2005/8/layout/gear1"/>
    <dgm:cxn modelId="{7707C323-AECE-46FE-BCAD-8A1F7810019F}" type="presOf" srcId="{EFA0E891-5D6F-430A-8B48-054530AE1558}" destId="{1BAA8AF8-F107-4BA5-9BE7-C2920605FEC9}" srcOrd="0" destOrd="0" presId="urn:microsoft.com/office/officeart/2005/8/layout/gear1"/>
    <dgm:cxn modelId="{247EAE65-EAC2-44A5-ADBD-AB7BACB960D6}" type="presOf" srcId="{E4501588-3C0E-422C-BAE0-31FCFE2A2C0E}" destId="{D5D89A07-D090-4DE1-B799-9A30C2D6CE16}" srcOrd="3" destOrd="0" presId="urn:microsoft.com/office/officeart/2005/8/layout/gear1"/>
    <dgm:cxn modelId="{09B52A87-632D-4C79-B78D-8A3FCB26E799}" type="presOf" srcId="{E4501588-3C0E-422C-BAE0-31FCFE2A2C0E}" destId="{3314C3EF-5875-4CA9-A1AF-B276CF472011}" srcOrd="0" destOrd="0" presId="urn:microsoft.com/office/officeart/2005/8/layout/gear1"/>
    <dgm:cxn modelId="{6CE87998-A500-4290-8198-CE04EDD1ACA9}" type="presOf" srcId="{305E7680-4CFA-4FC6-9F6D-132B3A91B6DF}" destId="{F3CBB703-068C-4EC8-8532-B8DA4362A010}" srcOrd="2" destOrd="0" presId="urn:microsoft.com/office/officeart/2005/8/layout/gear1"/>
    <dgm:cxn modelId="{D17F00ED-D012-4A77-84FA-3B3494A216E4}" srcId="{EFA0E891-5D6F-430A-8B48-054530AE1558}" destId="{E4501588-3C0E-422C-BAE0-31FCFE2A2C0E}" srcOrd="2" destOrd="0" parTransId="{25B32D9A-A807-4B93-80D1-038E9702B8AC}" sibTransId="{F0790236-A66F-480D-B6A4-185E1AAFAE98}"/>
    <dgm:cxn modelId="{0A817E89-9745-43EA-ABAE-6F5616AD9D0C}" type="presOf" srcId="{E4501588-3C0E-422C-BAE0-31FCFE2A2C0E}" destId="{7EDBD65C-1655-470B-A20E-0CF5327C6338}" srcOrd="1" destOrd="0" presId="urn:microsoft.com/office/officeart/2005/8/layout/gear1"/>
    <dgm:cxn modelId="{20D946C5-CB61-407A-90C4-21A5E890EF8F}" type="presOf" srcId="{E4501588-3C0E-422C-BAE0-31FCFE2A2C0E}" destId="{361A97A6-1B5F-47E7-94DE-A7889491F535}" srcOrd="2" destOrd="0" presId="urn:microsoft.com/office/officeart/2005/8/layout/gear1"/>
    <dgm:cxn modelId="{B078BF2D-8FE6-43CD-814E-EC3783AD4522}" type="presOf" srcId="{6943A303-39CD-4E5B-AF74-104F9CF54CD7}" destId="{165917B8-DA2D-42E2-AD79-B5A820B09E80}" srcOrd="2" destOrd="0" presId="urn:microsoft.com/office/officeart/2005/8/layout/gear1"/>
    <dgm:cxn modelId="{34AB5233-9061-4BFB-AED7-32C86604D461}" srcId="{EFA0E891-5D6F-430A-8B48-054530AE1558}" destId="{6943A303-39CD-4E5B-AF74-104F9CF54CD7}" srcOrd="1" destOrd="0" parTransId="{22E81A48-0C04-4298-BEED-43C4C82016EF}" sibTransId="{4E715435-8FD9-4D12-A58C-E92CF0FBB208}"/>
    <dgm:cxn modelId="{22C27235-757A-4FCF-952B-50A4497262DE}" type="presOf" srcId="{6943A303-39CD-4E5B-AF74-104F9CF54CD7}" destId="{C700EB94-52B8-4BD2-9B7B-78A936F020C4}" srcOrd="1" destOrd="0" presId="urn:microsoft.com/office/officeart/2005/8/layout/gear1"/>
    <dgm:cxn modelId="{602BC220-67A9-48AC-9EAE-38E46A223AD0}" srcId="{EFA0E891-5D6F-430A-8B48-054530AE1558}" destId="{305E7680-4CFA-4FC6-9F6D-132B3A91B6DF}" srcOrd="0" destOrd="0" parTransId="{E6A5F840-EF9B-47DE-B7BA-BA662CD2164E}" sibTransId="{C03CD9AC-51D5-4D16-A298-8E7F51837477}"/>
    <dgm:cxn modelId="{F3BA192D-540D-4A0D-B285-385DBEDEE355}" type="presOf" srcId="{305E7680-4CFA-4FC6-9F6D-132B3A91B6DF}" destId="{94518165-0CC3-497B-8B14-6E15B6A76D15}" srcOrd="1" destOrd="0" presId="urn:microsoft.com/office/officeart/2005/8/layout/gear1"/>
    <dgm:cxn modelId="{CA25A5E4-EE42-461D-9AAA-B4B7AF739607}" type="presParOf" srcId="{1BAA8AF8-F107-4BA5-9BE7-C2920605FEC9}" destId="{2C236880-38E9-4C7A-A712-08073C078120}" srcOrd="0" destOrd="0" presId="urn:microsoft.com/office/officeart/2005/8/layout/gear1"/>
    <dgm:cxn modelId="{E52D0489-AE12-4779-BADC-93E48694E2D2}" type="presParOf" srcId="{1BAA8AF8-F107-4BA5-9BE7-C2920605FEC9}" destId="{94518165-0CC3-497B-8B14-6E15B6A76D15}" srcOrd="1" destOrd="0" presId="urn:microsoft.com/office/officeart/2005/8/layout/gear1"/>
    <dgm:cxn modelId="{5BD8CA90-0DE0-4FD5-BCEB-8304F6CCE675}" type="presParOf" srcId="{1BAA8AF8-F107-4BA5-9BE7-C2920605FEC9}" destId="{F3CBB703-068C-4EC8-8532-B8DA4362A010}" srcOrd="2" destOrd="0" presId="urn:microsoft.com/office/officeart/2005/8/layout/gear1"/>
    <dgm:cxn modelId="{9E0581C5-4192-4519-B261-A93C2B680811}" type="presParOf" srcId="{1BAA8AF8-F107-4BA5-9BE7-C2920605FEC9}" destId="{EA80E327-819C-47CD-BA7A-702221AA7A22}" srcOrd="3" destOrd="0" presId="urn:microsoft.com/office/officeart/2005/8/layout/gear1"/>
    <dgm:cxn modelId="{09ACEA26-2902-4E5F-A1FB-4657867EFD73}" type="presParOf" srcId="{1BAA8AF8-F107-4BA5-9BE7-C2920605FEC9}" destId="{C700EB94-52B8-4BD2-9B7B-78A936F020C4}" srcOrd="4" destOrd="0" presId="urn:microsoft.com/office/officeart/2005/8/layout/gear1"/>
    <dgm:cxn modelId="{B9AB1A8E-AFB6-4248-A23A-073C995BA87F}" type="presParOf" srcId="{1BAA8AF8-F107-4BA5-9BE7-C2920605FEC9}" destId="{165917B8-DA2D-42E2-AD79-B5A820B09E80}" srcOrd="5" destOrd="0" presId="urn:microsoft.com/office/officeart/2005/8/layout/gear1"/>
    <dgm:cxn modelId="{1AB4F357-4292-4282-9F40-B8A9D35F4B0F}" type="presParOf" srcId="{1BAA8AF8-F107-4BA5-9BE7-C2920605FEC9}" destId="{3314C3EF-5875-4CA9-A1AF-B276CF472011}" srcOrd="6" destOrd="0" presId="urn:microsoft.com/office/officeart/2005/8/layout/gear1"/>
    <dgm:cxn modelId="{D088BCF9-27A3-416A-9BDC-BF10F2F29175}" type="presParOf" srcId="{1BAA8AF8-F107-4BA5-9BE7-C2920605FEC9}" destId="{7EDBD65C-1655-470B-A20E-0CF5327C6338}" srcOrd="7" destOrd="0" presId="urn:microsoft.com/office/officeart/2005/8/layout/gear1"/>
    <dgm:cxn modelId="{55883C59-38E3-408A-8904-863DB6F67872}" type="presParOf" srcId="{1BAA8AF8-F107-4BA5-9BE7-C2920605FEC9}" destId="{361A97A6-1B5F-47E7-94DE-A7889491F535}" srcOrd="8" destOrd="0" presId="urn:microsoft.com/office/officeart/2005/8/layout/gear1"/>
    <dgm:cxn modelId="{44FC3532-C0BB-4FF0-ACCB-570808AD638C}" type="presParOf" srcId="{1BAA8AF8-F107-4BA5-9BE7-C2920605FEC9}" destId="{D5D89A07-D090-4DE1-B799-9A30C2D6CE16}" srcOrd="9" destOrd="0" presId="urn:microsoft.com/office/officeart/2005/8/layout/gear1"/>
    <dgm:cxn modelId="{EA2CE340-845E-4658-A1A5-E3CFF9DCB47C}" type="presParOf" srcId="{1BAA8AF8-F107-4BA5-9BE7-C2920605FEC9}" destId="{6A1F4B55-6744-4B0C-A26F-EF11F10CA2C3}" srcOrd="10" destOrd="0" presId="urn:microsoft.com/office/officeart/2005/8/layout/gear1"/>
    <dgm:cxn modelId="{9E087478-D6A8-4EB4-BB2A-25BCAAE3AFF8}" type="presParOf" srcId="{1BAA8AF8-F107-4BA5-9BE7-C2920605FEC9}" destId="{C2AAB2EC-C379-4D24-BD8E-36436DADCFB0}" srcOrd="11" destOrd="0" presId="urn:microsoft.com/office/officeart/2005/8/layout/gear1"/>
    <dgm:cxn modelId="{02DB6F2B-F748-4F41-97E7-F3FE22650EF8}" type="presParOf" srcId="{1BAA8AF8-F107-4BA5-9BE7-C2920605FEC9}" destId="{59399E51-1241-4EC8-9F9B-F1E0AB49E8C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8B37C6-498C-4208-BF8E-6AC2EB4F4BCB}">
      <dsp:nvSpPr>
        <dsp:cNvPr id="0" name=""/>
        <dsp:cNvSpPr/>
      </dsp:nvSpPr>
      <dsp:spPr>
        <a:xfrm>
          <a:off x="-5210386" y="-798064"/>
          <a:ext cx="6204640" cy="6204640"/>
        </a:xfrm>
        <a:prstGeom prst="blockArc">
          <a:avLst>
            <a:gd name="adj1" fmla="val 18900000"/>
            <a:gd name="adj2" fmla="val 2700000"/>
            <a:gd name="adj3" fmla="val 348"/>
          </a:avLst>
        </a:pr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5400" prstMaterial="plastic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514C191-6BFF-4583-BDB7-61E252412A95}">
      <dsp:nvSpPr>
        <dsp:cNvPr id="0" name=""/>
        <dsp:cNvSpPr/>
      </dsp:nvSpPr>
      <dsp:spPr>
        <a:xfrm>
          <a:off x="434854" y="287939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How does STG works?</a:t>
          </a:r>
          <a:endParaRPr lang="en-GB" sz="1900" kern="1200" dirty="0">
            <a:solidFill>
              <a:srgbClr val="FFFFFF"/>
            </a:solidFill>
          </a:endParaRPr>
        </a:p>
      </dsp:txBody>
      <dsp:txXfrm>
        <a:off x="434854" y="287939"/>
        <a:ext cx="5910071" cy="576248"/>
      </dsp:txXfrm>
    </dsp:sp>
    <dsp:sp modelId="{03CE2164-A15C-4C93-8505-668917F2A20A}">
      <dsp:nvSpPr>
        <dsp:cNvPr id="0" name=""/>
        <dsp:cNvSpPr/>
      </dsp:nvSpPr>
      <dsp:spPr>
        <a:xfrm>
          <a:off x="74699" y="215908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938E482-7E44-4AC7-8B13-6D8FA8127CC2}">
      <dsp:nvSpPr>
        <dsp:cNvPr id="0" name=""/>
        <dsp:cNvSpPr/>
      </dsp:nvSpPr>
      <dsp:spPr>
        <a:xfrm>
          <a:off x="847777" y="1152035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Mailing lists</a:t>
          </a:r>
          <a:endParaRPr lang="en-GB" sz="1900" kern="1200" dirty="0">
            <a:solidFill>
              <a:srgbClr val="FFFFFF"/>
            </a:solidFill>
          </a:endParaRPr>
        </a:p>
      </dsp:txBody>
      <dsp:txXfrm>
        <a:off x="847777" y="1152035"/>
        <a:ext cx="5497148" cy="576248"/>
      </dsp:txXfrm>
    </dsp:sp>
    <dsp:sp modelId="{B8F51676-CC78-4CE3-8364-766AB8A45C72}">
      <dsp:nvSpPr>
        <dsp:cNvPr id="0" name=""/>
        <dsp:cNvSpPr/>
      </dsp:nvSpPr>
      <dsp:spPr>
        <a:xfrm>
          <a:off x="487621" y="1080004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200D492-EC82-44C8-B778-CA3E4966B560}">
      <dsp:nvSpPr>
        <dsp:cNvPr id="0" name=""/>
        <dsp:cNvSpPr/>
      </dsp:nvSpPr>
      <dsp:spPr>
        <a:xfrm>
          <a:off x="974511" y="2016131"/>
          <a:ext cx="5370414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FFFFFF"/>
              </a:solidFill>
            </a:rPr>
            <a:t>On-Line management-based database</a:t>
          </a:r>
        </a:p>
      </dsp:txBody>
      <dsp:txXfrm>
        <a:off x="974511" y="2016131"/>
        <a:ext cx="5370414" cy="576248"/>
      </dsp:txXfrm>
    </dsp:sp>
    <dsp:sp modelId="{0DC1B0F4-A9F0-4343-8170-2295AACD5452}">
      <dsp:nvSpPr>
        <dsp:cNvPr id="0" name=""/>
        <dsp:cNvSpPr/>
      </dsp:nvSpPr>
      <dsp:spPr>
        <a:xfrm>
          <a:off x="614355" y="1944100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26112E-EBD9-400E-B08C-1D03A2FE9F29}">
      <dsp:nvSpPr>
        <dsp:cNvPr id="0" name=""/>
        <dsp:cNvSpPr/>
      </dsp:nvSpPr>
      <dsp:spPr>
        <a:xfrm>
          <a:off x="847777" y="2880227"/>
          <a:ext cx="5497148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solidFill>
                <a:srgbClr val="FFFFFF"/>
              </a:solidFill>
            </a:rPr>
            <a:t>How is the new patch release handled?</a:t>
          </a:r>
          <a:endParaRPr lang="da-DK" sz="1900" kern="1200" dirty="0" smtClean="0">
            <a:solidFill>
              <a:srgbClr val="FFFFFF"/>
            </a:solidFill>
          </a:endParaRPr>
        </a:p>
      </dsp:txBody>
      <dsp:txXfrm>
        <a:off x="847777" y="2880227"/>
        <a:ext cx="5497148" cy="576248"/>
      </dsp:txXfrm>
    </dsp:sp>
    <dsp:sp modelId="{337AFBA4-ECAA-4C32-8DDB-A5BAC2551D13}">
      <dsp:nvSpPr>
        <dsp:cNvPr id="0" name=""/>
        <dsp:cNvSpPr/>
      </dsp:nvSpPr>
      <dsp:spPr>
        <a:xfrm>
          <a:off x="487621" y="2808196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C66B7F4-7DCA-4F3C-AEB7-55590A622D56}">
      <dsp:nvSpPr>
        <dsp:cNvPr id="0" name=""/>
        <dsp:cNvSpPr/>
      </dsp:nvSpPr>
      <dsp:spPr>
        <a:xfrm>
          <a:off x="434854" y="3744323"/>
          <a:ext cx="5910071" cy="57624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397" tIns="48260" rIns="48260" bIns="4826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900" kern="1200" dirty="0" smtClean="0">
              <a:solidFill>
                <a:srgbClr val="FFFFFF"/>
              </a:solidFill>
            </a:rPr>
            <a:t>Conclusions</a:t>
          </a:r>
        </a:p>
      </dsp:txBody>
      <dsp:txXfrm>
        <a:off x="434854" y="3744323"/>
        <a:ext cx="5910071" cy="576248"/>
      </dsp:txXfrm>
    </dsp:sp>
    <dsp:sp modelId="{5209DE61-D6A7-4FD0-8D16-279B72501119}">
      <dsp:nvSpPr>
        <dsp:cNvPr id="0" name=""/>
        <dsp:cNvSpPr/>
      </dsp:nvSpPr>
      <dsp:spPr>
        <a:xfrm>
          <a:off x="74699" y="3672292"/>
          <a:ext cx="720310" cy="7203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152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236880-38E9-4C7A-A712-08073C078120}">
      <dsp:nvSpPr>
        <dsp:cNvPr id="0" name=""/>
        <dsp:cNvSpPr/>
      </dsp:nvSpPr>
      <dsp:spPr>
        <a:xfrm>
          <a:off x="1817039" y="897125"/>
          <a:ext cx="1096487" cy="1096487"/>
        </a:xfrm>
        <a:prstGeom prst="gear9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Technical expertise, testing, etc...</a:t>
          </a:r>
          <a:endParaRPr lang="en-GB" sz="600" kern="1200" dirty="0"/>
        </a:p>
      </dsp:txBody>
      <dsp:txXfrm>
        <a:off x="2037482" y="1153972"/>
        <a:ext cx="655601" cy="563617"/>
      </dsp:txXfrm>
    </dsp:sp>
    <dsp:sp modelId="{EA80E327-819C-47CD-BA7A-702221AA7A22}">
      <dsp:nvSpPr>
        <dsp:cNvPr id="0" name=""/>
        <dsp:cNvSpPr/>
      </dsp:nvSpPr>
      <dsp:spPr>
        <a:xfrm>
          <a:off x="1179083" y="637956"/>
          <a:ext cx="797445" cy="797445"/>
        </a:xfrm>
        <a:prstGeom prst="gear6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Priority settings</a:t>
          </a:r>
          <a:endParaRPr lang="en-GB" sz="600" kern="1200" dirty="0"/>
        </a:p>
      </dsp:txBody>
      <dsp:txXfrm>
        <a:off x="1379842" y="839929"/>
        <a:ext cx="395927" cy="393499"/>
      </dsp:txXfrm>
    </dsp:sp>
    <dsp:sp modelId="{3314C3EF-5875-4CA9-A1AF-B276CF472011}">
      <dsp:nvSpPr>
        <dsp:cNvPr id="0" name=""/>
        <dsp:cNvSpPr/>
      </dsp:nvSpPr>
      <dsp:spPr>
        <a:xfrm rot="20700000">
          <a:off x="1625733" y="87800"/>
          <a:ext cx="781333" cy="781333"/>
        </a:xfrm>
        <a:prstGeom prst="gear6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600" kern="1200" dirty="0" smtClean="0"/>
            <a:t>Promotion</a:t>
          </a:r>
          <a:endParaRPr lang="en-GB" sz="600" kern="1200" dirty="0"/>
        </a:p>
      </dsp:txBody>
      <dsp:txXfrm rot="-20700000">
        <a:off x="1797103" y="259169"/>
        <a:ext cx="438594" cy="438594"/>
      </dsp:txXfrm>
    </dsp:sp>
    <dsp:sp modelId="{6A1F4B55-6744-4B0C-A26F-EF11F10CA2C3}">
      <dsp:nvSpPr>
        <dsp:cNvPr id="0" name=""/>
        <dsp:cNvSpPr/>
      </dsp:nvSpPr>
      <dsp:spPr>
        <a:xfrm>
          <a:off x="1710643" y="743821"/>
          <a:ext cx="1403503" cy="1403503"/>
        </a:xfrm>
        <a:prstGeom prst="circularArrow">
          <a:avLst>
            <a:gd name="adj1" fmla="val 4687"/>
            <a:gd name="adj2" fmla="val 299029"/>
            <a:gd name="adj3" fmla="val 2420635"/>
            <a:gd name="adj4" fmla="val 16085038"/>
            <a:gd name="adj5" fmla="val 5469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AAB2EC-C379-4D24-BD8E-36436DADCFB0}">
      <dsp:nvSpPr>
        <dsp:cNvPr id="0" name=""/>
        <dsp:cNvSpPr/>
      </dsp:nvSpPr>
      <dsp:spPr>
        <a:xfrm>
          <a:off x="1037857" y="470956"/>
          <a:ext cx="1019733" cy="101973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399E51-1241-4EC8-9F9B-F1E0AB49E8C1}">
      <dsp:nvSpPr>
        <dsp:cNvPr id="0" name=""/>
        <dsp:cNvSpPr/>
      </dsp:nvSpPr>
      <dsp:spPr>
        <a:xfrm>
          <a:off x="1445003" y="-73896"/>
          <a:ext cx="1099477" cy="109947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0DB2CAF-81E6-4DE7-934B-D823632D96F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6330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r>
              <a:rPr lang="en-US"/>
              <a:t>Jukka Rakkolainen/ERO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632617-3F0B-46FC-BE19-405ED277CB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0217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3B12FC-771E-4E0D-A0CC-9C6713BBE757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A3EAE9-1F01-4C7E-996F-4E08C77DD569}" type="slidenum">
              <a:rPr lang="en-US"/>
              <a:pPr/>
              <a:t>2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679992-7EE7-47B0-A26F-D192D377A621}" type="slidenum">
              <a:rPr lang="en-US"/>
              <a:pPr/>
              <a:t>3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DEF562-6324-4B0A-BC96-F98088025B01}" type="slidenum">
              <a:rPr lang="en-US"/>
              <a:pPr/>
              <a:t>5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9E89B-6675-4B06-AC4C-77B3145E93CF}" type="slidenum">
              <a:rPr lang="en-US"/>
              <a:pPr/>
              <a:t>6</a:t>
            </a:fld>
            <a:endParaRPr lang="en-US"/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60F969-9430-473F-AB55-468A73AB0D0F}" type="slidenum">
              <a:rPr lang="en-US"/>
              <a:pPr/>
              <a:t>7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Jukka Rakkolainen/ERO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62945-49BF-40E8-BA37-838CAC44C28F}" type="slidenum">
              <a:rPr lang="en-US"/>
              <a:pPr/>
              <a:t>8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687422"/>
      </p:ext>
    </p:extLst>
  </p:cSld>
  <p:clrMapOvr>
    <a:masterClrMapping/>
  </p:clrMapOvr>
  <p:transition advClick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8869316"/>
      </p:ext>
    </p:extLst>
  </p:cSld>
  <p:clrMapOvr>
    <a:masterClrMapping/>
  </p:clrMapOvr>
  <p:transition advClick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9039849"/>
      </p:ext>
    </p:extLst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233866"/>
      </p:ext>
    </p:extLst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9643889"/>
      </p:ext>
    </p:extLst>
  </p:cSld>
  <p:clrMapOvr>
    <a:masterClrMapping/>
  </p:clrMapOvr>
  <p:transition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082490"/>
      </p:ext>
    </p:extLst>
  </p:cSld>
  <p:clrMapOvr>
    <a:masterClrMapping/>
  </p:clrMapOvr>
  <p:transition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841437"/>
      </p:ext>
    </p:extLst>
  </p:cSld>
  <p:clrMapOvr>
    <a:masterClrMapping/>
  </p:clrMapOvr>
  <p:transition advClick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171146"/>
      </p:ext>
    </p:extLst>
  </p:cSld>
  <p:clrMapOvr>
    <a:masterClrMapping/>
  </p:clrMapOvr>
  <p:transition advClick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2836695"/>
      </p:ext>
    </p:extLst>
  </p:cSld>
  <p:clrMapOvr>
    <a:masterClrMapping/>
  </p:clrMapOvr>
  <p:transition advClick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9295328"/>
      </p:ext>
    </p:extLst>
  </p:cSld>
  <p:clrMapOvr>
    <a:masterClrMapping/>
  </p:clrMapOvr>
  <p:transition advClick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2157853"/>
      </p:ext>
    </p:extLst>
  </p:cSld>
  <p:clrMapOvr>
    <a:masterClrMapping/>
  </p:clrMapOvr>
  <p:transition advClick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66" name="Text Box 42"/>
          <p:cNvSpPr txBox="1">
            <a:spLocks noChangeArrowheads="1"/>
          </p:cNvSpPr>
          <p:nvPr/>
        </p:nvSpPr>
        <p:spPr bwMode="auto">
          <a:xfrm>
            <a:off x="468313" y="6083300"/>
            <a:ext cx="201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SEAMCAT workshop</a:t>
            </a:r>
          </a:p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Jean-Philippe Kermoal / ECO</a:t>
            </a:r>
          </a:p>
        </p:txBody>
      </p:sp>
      <p:sp>
        <p:nvSpPr>
          <p:cNvPr id="1067" name="Text Box 43"/>
          <p:cNvSpPr txBox="1">
            <a:spLocks noChangeArrowheads="1"/>
          </p:cNvSpPr>
          <p:nvPr/>
        </p:nvSpPr>
        <p:spPr bwMode="auto">
          <a:xfrm>
            <a:off x="4211638" y="6083300"/>
            <a:ext cx="754062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GB" sz="1000">
                <a:solidFill>
                  <a:schemeClr val="accent2"/>
                </a:solidFill>
                <a:latin typeface="Verdana" pitchFamily="34" charset="0"/>
              </a:rPr>
              <a:t>Page </a:t>
            </a:r>
            <a:fld id="{FA7CF0FA-C9B1-4D10-AE44-FBE9CEEA2C6A}" type="slidenum">
              <a:rPr lang="en-GB" sz="1000">
                <a:solidFill>
                  <a:schemeClr val="accent2"/>
                </a:solidFill>
                <a:latin typeface="Verdana" pitchFamily="34" charset="0"/>
              </a:rPr>
              <a:pPr algn="l"/>
              <a:t>‹#›</a:t>
            </a:fld>
            <a:endParaRPr lang="en-GB" sz="10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1403350" y="5949950"/>
            <a:ext cx="7489825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1070" name="Picture 46" descr="eco 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71" name="Group 47"/>
          <p:cNvGrpSpPr>
            <a:grpSpLocks/>
          </p:cNvGrpSpPr>
          <p:nvPr/>
        </p:nvGrpSpPr>
        <p:grpSpPr bwMode="auto">
          <a:xfrm>
            <a:off x="290513" y="5883275"/>
            <a:ext cx="844550" cy="131763"/>
            <a:chOff x="1781" y="3352"/>
            <a:chExt cx="532" cy="83"/>
          </a:xfrm>
        </p:grpSpPr>
        <p:sp>
          <p:nvSpPr>
            <p:cNvPr id="1072" name="Oval 48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3" name="Oval 49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74" name="Oval 50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3300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Wingdings" pitchFamily="2" charset="2"/>
        <a:buChar char="Ø"/>
        <a:defRPr sz="16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ractool.seamcat.dk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2349500"/>
            <a:ext cx="7772400" cy="1470025"/>
          </a:xfrm>
        </p:spPr>
        <p:txBody>
          <a:bodyPr/>
          <a:lstStyle/>
          <a:p>
            <a:pPr algn="ctr"/>
            <a:r>
              <a:rPr lang="en-US" sz="3200">
                <a:solidFill>
                  <a:schemeClr val="accent2"/>
                </a:solidFill>
              </a:rPr>
              <a:t>Management of the SEAMCAT tool</a:t>
            </a:r>
            <a:endParaRPr lang="en-GB" sz="3200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/>
          <a:p>
            <a:endParaRPr lang="en-GB" sz="1800" dirty="0">
              <a:solidFill>
                <a:schemeClr val="accent2"/>
              </a:solidFill>
            </a:endParaRPr>
          </a:p>
          <a:p>
            <a:r>
              <a:rPr lang="en-GB" sz="1400" dirty="0">
                <a:solidFill>
                  <a:schemeClr val="accent2"/>
                </a:solidFill>
              </a:rPr>
              <a:t>European Communications Office</a:t>
            </a:r>
          </a:p>
          <a:p>
            <a:r>
              <a:rPr lang="en-GB" sz="1400" dirty="0">
                <a:solidFill>
                  <a:schemeClr val="accent2"/>
                </a:solidFill>
              </a:rPr>
              <a:t>Jean-Philippe Kermoal (ECO)</a:t>
            </a:r>
          </a:p>
          <a:p>
            <a:r>
              <a:rPr lang="en-GB" sz="1400" dirty="0" smtClean="0">
                <a:solidFill>
                  <a:schemeClr val="accent2"/>
                </a:solidFill>
              </a:rPr>
              <a:t>27 November 2012</a:t>
            </a:r>
            <a:endParaRPr lang="en-GB" sz="1400" dirty="0">
              <a:solidFill>
                <a:schemeClr val="accent2"/>
              </a:solidFill>
            </a:endParaRPr>
          </a:p>
        </p:txBody>
      </p:sp>
      <p:graphicFrame>
        <p:nvGraphicFramePr>
          <p:cNvPr id="2052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478261"/>
              </p:ext>
            </p:extLst>
          </p:nvPr>
        </p:nvGraphicFramePr>
        <p:xfrm>
          <a:off x="827088" y="6021388"/>
          <a:ext cx="7610475" cy="458788"/>
        </p:xfrm>
        <a:graphic>
          <a:graphicData uri="http://schemas.openxmlformats.org/drawingml/2006/table">
            <a:tbl>
              <a:tblPr/>
              <a:tblGrid>
                <a:gridCol w="1620837"/>
                <a:gridCol w="2027238"/>
                <a:gridCol w="1981200"/>
                <a:gridCol w="1981200"/>
              </a:tblGrid>
              <a:tr h="45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EUROPEAN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COMMUNICATIONS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OFFICE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Nansensgade 19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DK-1366 Copenhagen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Denmark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Telephone:    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+ 45 33 89 63 00</a:t>
                      </a:r>
                      <a:endParaRPr kumimoji="0" lang="en-GB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Telefax:</a:t>
                      </a:r>
                      <a:r>
                        <a:rPr kumimoji="0" lang="en-GB" sz="6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	        + 45 33 89 63 30</a:t>
                      </a: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E-mail: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eco@eco.cept.org</a:t>
                      </a:r>
                      <a:endParaRPr kumimoji="0" lang="en-GB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FF3300"/>
                        </a:buClr>
                        <a:buSzPct val="110000"/>
                        <a:buFontTx/>
                        <a:buNone/>
                        <a:tabLst>
                          <a:tab pos="457200" algn="r"/>
                          <a:tab pos="3060700" algn="ctr"/>
                          <a:tab pos="5759450" algn="r"/>
                        </a:tabLst>
                      </a:pPr>
                      <a:r>
                        <a:rPr kumimoji="0" lang="en-GB" sz="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Web Site:</a:t>
                      </a:r>
                      <a:r>
                        <a:rPr kumimoji="0" lang="en-GB" sz="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Verdana" pitchFamily="34" charset="0"/>
                          <a:cs typeface="Times New Roman" pitchFamily="18" charset="0"/>
                        </a:rPr>
                        <a:t> http://www.cept.org/eco</a:t>
                      </a:r>
                      <a:endParaRPr kumimoji="0" lang="en-GB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72" name="Picture 24" descr="eco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1550" y="250825"/>
            <a:ext cx="1508125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73" name="Group 25"/>
          <p:cNvGrpSpPr>
            <a:grpSpLocks/>
          </p:cNvGrpSpPr>
          <p:nvPr/>
        </p:nvGrpSpPr>
        <p:grpSpPr bwMode="auto">
          <a:xfrm>
            <a:off x="536575" y="5724525"/>
            <a:ext cx="844550" cy="131763"/>
            <a:chOff x="1781" y="3352"/>
            <a:chExt cx="532" cy="83"/>
          </a:xfrm>
        </p:grpSpPr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1781" y="3352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5" name="Oval 27"/>
            <p:cNvSpPr>
              <a:spLocks noChangeArrowheads="1"/>
            </p:cNvSpPr>
            <p:nvPr/>
          </p:nvSpPr>
          <p:spPr bwMode="auto">
            <a:xfrm>
              <a:off x="2006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076" name="Oval 28"/>
            <p:cNvSpPr>
              <a:spLocks noChangeArrowheads="1"/>
            </p:cNvSpPr>
            <p:nvPr/>
          </p:nvSpPr>
          <p:spPr bwMode="auto">
            <a:xfrm>
              <a:off x="2231" y="3353"/>
              <a:ext cx="82" cy="8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742" t="20457" r="28830" b="45448"/>
          <a:stretch>
            <a:fillRect/>
          </a:stretch>
        </p:blipFill>
        <p:spPr bwMode="auto">
          <a:xfrm>
            <a:off x="0" y="0"/>
            <a:ext cx="1404938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Thank you - Any Questions?</a:t>
            </a: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Outline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50731401"/>
              </p:ext>
            </p:extLst>
          </p:nvPr>
        </p:nvGraphicFramePr>
        <p:xfrm>
          <a:off x="1728462" y="1124744"/>
          <a:ext cx="64087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42888" y="319088"/>
            <a:ext cx="7994650" cy="1143000"/>
          </a:xfrm>
        </p:spPr>
        <p:txBody>
          <a:bodyPr/>
          <a:lstStyle/>
          <a:p>
            <a:r>
              <a:rPr lang="en-GB" sz="3200"/>
              <a:t>STG </a:t>
            </a:r>
            <a:br>
              <a:rPr lang="en-GB" sz="3200"/>
            </a:br>
            <a:r>
              <a:rPr lang="en-GB" sz="3200"/>
              <a:t>(SEAMCAT Technical Group)</a:t>
            </a:r>
          </a:p>
        </p:txBody>
      </p:sp>
      <p:sp>
        <p:nvSpPr>
          <p:cNvPr id="81923" name="Rectangle 3"/>
          <p:cNvSpPr>
            <a:spLocks noChangeArrowheads="1"/>
          </p:cNvSpPr>
          <p:nvPr/>
        </p:nvSpPr>
        <p:spPr bwMode="auto">
          <a:xfrm>
            <a:off x="617538" y="1981200"/>
            <a:ext cx="8058150" cy="285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SEAMCAT project is an ongoing CEPT/WGSE (Working Group Spectrum Engineering) activity.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daily maintenance of the project and the SEAMCAT software is entrusted to ECO.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STG acts as the supervising committee and source of technical expertise.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STG is open to </a:t>
            </a:r>
            <a:r>
              <a:rPr lang="en-US" b="1" dirty="0" smtClean="0">
                <a:latin typeface="Verdana" pitchFamily="34" charset="0"/>
              </a:rPr>
              <a:t>Administrations, </a:t>
            </a:r>
            <a:r>
              <a:rPr lang="en-US" b="1" dirty="0">
                <a:latin typeface="Verdana" pitchFamily="34" charset="0"/>
              </a:rPr>
              <a:t>I</a:t>
            </a:r>
            <a:r>
              <a:rPr lang="en-US" b="1" dirty="0" smtClean="0">
                <a:latin typeface="Verdana" pitchFamily="34" charset="0"/>
              </a:rPr>
              <a:t>ndustry </a:t>
            </a:r>
            <a:r>
              <a:rPr lang="en-US" b="1" dirty="0">
                <a:latin typeface="Verdana" pitchFamily="34" charset="0"/>
              </a:rPr>
              <a:t>and </a:t>
            </a:r>
            <a:r>
              <a:rPr lang="en-US" b="1" dirty="0" smtClean="0">
                <a:latin typeface="Verdana" pitchFamily="34" charset="0"/>
              </a:rPr>
              <a:t>University</a:t>
            </a:r>
            <a:r>
              <a:rPr lang="en-US" dirty="0" smtClean="0">
                <a:latin typeface="Verdana" pitchFamily="34" charset="0"/>
              </a:rPr>
              <a:t>. </a:t>
            </a:r>
            <a:r>
              <a:rPr lang="en-US" dirty="0">
                <a:latin typeface="Verdana" pitchFamily="34" charset="0"/>
              </a:rPr>
              <a:t>The STG participants are not just users, but also people who want to know and contribute to the insides of SEAMCAT.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dirty="0">
                <a:latin typeface="Verdana" pitchFamily="34" charset="0"/>
              </a:rPr>
              <a:t>Use of physical meeting but priority to netmeeting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Oval 155"/>
          <p:cNvSpPr/>
          <p:nvPr/>
        </p:nvSpPr>
        <p:spPr>
          <a:xfrm>
            <a:off x="1013818" y="2057731"/>
            <a:ext cx="499779" cy="27475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27" name="Group 126"/>
          <p:cNvGrpSpPr/>
          <p:nvPr/>
        </p:nvGrpSpPr>
        <p:grpSpPr>
          <a:xfrm>
            <a:off x="2837649" y="3024611"/>
            <a:ext cx="2000250" cy="1485900"/>
            <a:chOff x="2837649" y="3024611"/>
            <a:chExt cx="2000250" cy="1485900"/>
          </a:xfrm>
          <a:solidFill>
            <a:schemeClr val="accent2"/>
          </a:solidFill>
        </p:grpSpPr>
        <p:sp>
          <p:nvSpPr>
            <p:cNvPr id="115" name="Oval 114"/>
            <p:cNvSpPr/>
            <p:nvPr/>
          </p:nvSpPr>
          <p:spPr>
            <a:xfrm>
              <a:off x="2856995" y="3469881"/>
              <a:ext cx="667551" cy="274756"/>
            </a:xfrm>
            <a:prstGeom prst="ellipse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/>
            <p:cNvSpPr/>
            <p:nvPr/>
          </p:nvSpPr>
          <p:spPr>
            <a:xfrm>
              <a:off x="2837649" y="3024611"/>
              <a:ext cx="2000250" cy="1485900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4400" b="1" dirty="0" smtClean="0"/>
                <a:t>STG</a:t>
              </a:r>
              <a:endParaRPr lang="en-GB" sz="4400" b="1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2507439" y="21620"/>
            <a:ext cx="2660669" cy="1949162"/>
            <a:chOff x="2702595" y="0"/>
            <a:chExt cx="2660669" cy="1949162"/>
          </a:xfrm>
          <a:solidFill>
            <a:schemeClr val="accent2"/>
          </a:solidFill>
        </p:grpSpPr>
        <p:sp>
          <p:nvSpPr>
            <p:cNvPr id="10" name="Oval 9"/>
            <p:cNvSpPr/>
            <p:nvPr/>
          </p:nvSpPr>
          <p:spPr>
            <a:xfrm>
              <a:off x="2702595" y="0"/>
              <a:ext cx="2660669" cy="1949162"/>
            </a:xfrm>
            <a:prstGeom prst="ellipse">
              <a:avLst/>
            </a:prstGeom>
            <a:solidFill>
              <a:srgbClr val="00B0F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da-DK" sz="2000" b="1" dirty="0" smtClean="0">
                  <a:solidFill>
                    <a:schemeClr val="bg1"/>
                  </a:solidFill>
                </a:rPr>
                <a:t>ECO council</a:t>
              </a:r>
            </a:p>
            <a:p>
              <a:pPr algn="ctr"/>
              <a:r>
                <a:rPr lang="da-DK" sz="2000" b="1" dirty="0" smtClean="0">
                  <a:solidFill>
                    <a:schemeClr val="bg1"/>
                  </a:solidFill>
                </a:rPr>
                <a:t>(Funding)</a:t>
              </a:r>
              <a:endParaRPr lang="da-DK" sz="2000" b="1" dirty="0">
                <a:solidFill>
                  <a:schemeClr val="bg1"/>
                </a:solidFill>
              </a:endParaRPr>
            </a:p>
            <a:p>
              <a:pPr algn="ctr"/>
              <a:endParaRPr lang="da-DK" sz="2000" b="1" dirty="0" smtClean="0"/>
            </a:p>
            <a:p>
              <a:pPr algn="ctr"/>
              <a:endParaRPr lang="da-DK" sz="2000" b="1" dirty="0"/>
            </a:p>
            <a:p>
              <a:pPr algn="ctr"/>
              <a:endParaRPr lang="en-GB" sz="2000" b="1" dirty="0"/>
            </a:p>
          </p:txBody>
        </p:sp>
        <p:sp>
          <p:nvSpPr>
            <p:cNvPr id="5" name="Oval 4"/>
            <p:cNvSpPr/>
            <p:nvPr/>
          </p:nvSpPr>
          <p:spPr>
            <a:xfrm>
              <a:off x="3385229" y="825694"/>
              <a:ext cx="1295400" cy="1117405"/>
            </a:xfrm>
            <a:prstGeom prst="ellipse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a-DK" sz="2000" b="1" dirty="0"/>
                <a:t>ECO</a:t>
              </a:r>
              <a:endParaRPr lang="en-GB" sz="2000" b="1" dirty="0"/>
            </a:p>
          </p:txBody>
        </p:sp>
      </p:grpSp>
      <p:sp>
        <p:nvSpPr>
          <p:cNvPr id="11" name="Oval 10"/>
          <p:cNvSpPr/>
          <p:nvPr/>
        </p:nvSpPr>
        <p:spPr>
          <a:xfrm>
            <a:off x="6791325" y="910716"/>
            <a:ext cx="2286000" cy="9906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600" b="1" dirty="0" smtClean="0"/>
              <a:t>Java programmer</a:t>
            </a:r>
            <a:endParaRPr lang="en-GB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257" y="2648865"/>
            <a:ext cx="2152650" cy="2171700"/>
          </a:xfrm>
          <a:prstGeom prst="roundRect">
            <a:avLst>
              <a:gd name="adj" fmla="val 7688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Curved Connector 17"/>
          <p:cNvCxnSpPr>
            <a:stCxn id="5" idx="6"/>
            <a:endCxn id="11" idx="2"/>
          </p:cNvCxnSpPr>
          <p:nvPr/>
        </p:nvCxnSpPr>
        <p:spPr>
          <a:xfrm flipV="1">
            <a:off x="4485473" y="1406016"/>
            <a:ext cx="2305852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1" idx="4"/>
            <a:endCxn id="1026" idx="0"/>
          </p:cNvCxnSpPr>
          <p:nvPr/>
        </p:nvCxnSpPr>
        <p:spPr>
          <a:xfrm rot="16200000" flipH="1">
            <a:off x="7564179" y="2271461"/>
            <a:ext cx="747549" cy="7257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urved Connector 27"/>
          <p:cNvCxnSpPr>
            <a:stCxn id="4" idx="5"/>
            <a:endCxn id="1026" idx="1"/>
          </p:cNvCxnSpPr>
          <p:nvPr/>
        </p:nvCxnSpPr>
        <p:spPr>
          <a:xfrm rot="5400000" flipH="1" flipV="1">
            <a:off x="5426017" y="2853667"/>
            <a:ext cx="558191" cy="2320288"/>
          </a:xfrm>
          <a:prstGeom prst="curvedConnector4">
            <a:avLst>
              <a:gd name="adj1" fmla="val -40954"/>
              <a:gd name="adj2" fmla="val 56312"/>
            </a:avLst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6" idx="4"/>
            <a:endCxn id="4" idx="2"/>
          </p:cNvCxnSpPr>
          <p:nvPr/>
        </p:nvCxnSpPr>
        <p:spPr>
          <a:xfrm rot="16200000" flipH="1">
            <a:off x="1256090" y="2186002"/>
            <a:ext cx="1417690" cy="1745427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/>
          <p:cNvCxnSpPr>
            <a:stCxn id="5" idx="4"/>
            <a:endCxn id="4" idx="0"/>
          </p:cNvCxnSpPr>
          <p:nvPr/>
        </p:nvCxnSpPr>
        <p:spPr>
          <a:xfrm rot="16200000" flipH="1">
            <a:off x="3307827" y="2494664"/>
            <a:ext cx="1059892" cy="1"/>
          </a:xfrm>
          <a:prstGeom prst="curvedConnector3">
            <a:avLst>
              <a:gd name="adj1" fmla="val 50000"/>
            </a:avLst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8" name="Rectangle 1037"/>
          <p:cNvSpPr/>
          <p:nvPr/>
        </p:nvSpPr>
        <p:spPr>
          <a:xfrm>
            <a:off x="4038600" y="2038923"/>
            <a:ext cx="164814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Chairmanship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Planning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Maintenance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Product distribution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68108" y="996706"/>
            <a:ext cx="13421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Issue contract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162800" y="2013684"/>
            <a:ext cx="1521635" cy="33855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Implementation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62400" y="4572000"/>
            <a:ext cx="1194494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Testing</a:t>
            </a:r>
          </a:p>
          <a:p>
            <a:pPr lvl="0"/>
            <a:r>
              <a:rPr lang="da-DK" sz="1400" dirty="0">
                <a:solidFill>
                  <a:prstClr val="black"/>
                </a:solidFill>
              </a:rPr>
              <a:t>E</a:t>
            </a:r>
            <a:r>
              <a:rPr lang="da-DK" sz="1400" dirty="0" smtClean="0">
                <a:solidFill>
                  <a:prstClr val="black"/>
                </a:solidFill>
              </a:rPr>
              <a:t>nhancement</a:t>
            </a:r>
            <a:endParaRPr lang="en-GB" sz="1400" dirty="0">
              <a:solidFill>
                <a:prstClr val="black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1676400" y="2362200"/>
            <a:ext cx="16673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Term of reference</a:t>
            </a:r>
          </a:p>
          <a:p>
            <a:pPr lvl="0"/>
            <a:r>
              <a:rPr lang="da-DK" sz="1600" dirty="0" smtClean="0">
                <a:solidFill>
                  <a:prstClr val="black"/>
                </a:solidFill>
              </a:rPr>
              <a:t>Feedback</a:t>
            </a:r>
          </a:p>
          <a:p>
            <a:pPr lvl="0"/>
            <a:r>
              <a:rPr lang="da-DK" sz="1600" dirty="0">
                <a:solidFill>
                  <a:prstClr val="black"/>
                </a:solidFill>
              </a:rPr>
              <a:t>E</a:t>
            </a:r>
            <a:r>
              <a:rPr lang="da-DK" sz="1600" dirty="0" smtClean="0">
                <a:solidFill>
                  <a:prstClr val="black"/>
                </a:solidFill>
              </a:rPr>
              <a:t>nhancement</a:t>
            </a:r>
            <a:endParaRPr lang="en-GB" sz="1600" dirty="0">
              <a:solidFill>
                <a:prstClr val="black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762000" y="3268705"/>
            <a:ext cx="100341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600" dirty="0" smtClean="0">
                <a:solidFill>
                  <a:prstClr val="black"/>
                </a:solidFill>
              </a:rPr>
              <a:t>Reporting</a:t>
            </a:r>
            <a:endParaRPr lang="en-GB" sz="1600" dirty="0">
              <a:solidFill>
                <a:prstClr val="black"/>
              </a:solidFill>
            </a:endParaRPr>
          </a:p>
        </p:txBody>
      </p:sp>
      <p:graphicFrame>
        <p:nvGraphicFramePr>
          <p:cNvPr id="78" name="Diagram 77"/>
          <p:cNvGraphicFramePr/>
          <p:nvPr>
            <p:extLst>
              <p:ext uri="{D42A27DB-BD31-4B8C-83A1-F6EECF244321}">
                <p14:modId xmlns:p14="http://schemas.microsoft.com/office/powerpoint/2010/main" val="2715052576"/>
              </p:ext>
            </p:extLst>
          </p:nvPr>
        </p:nvGraphicFramePr>
        <p:xfrm>
          <a:off x="3786560" y="3035587"/>
          <a:ext cx="3833440" cy="19936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44" name="Curved Connector 143"/>
          <p:cNvCxnSpPr>
            <a:stCxn id="156" idx="4"/>
            <a:endCxn id="115" idx="2"/>
          </p:cNvCxnSpPr>
          <p:nvPr/>
        </p:nvCxnSpPr>
        <p:spPr>
          <a:xfrm rot="16200000" flipH="1">
            <a:off x="1422965" y="2173229"/>
            <a:ext cx="1274772" cy="1593287"/>
          </a:xfrm>
          <a:prstGeom prst="curvedConnector2">
            <a:avLst/>
          </a:prstGeom>
          <a:ln w="38100">
            <a:solidFill>
              <a:schemeClr val="accent2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330222" y="1130671"/>
            <a:ext cx="1524000" cy="1219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WGSE</a:t>
            </a:r>
            <a:endParaRPr lang="en-GB" sz="2000" b="1" dirty="0"/>
          </a:p>
        </p:txBody>
      </p:sp>
      <p:sp>
        <p:nvSpPr>
          <p:cNvPr id="29" name="Oval 28"/>
          <p:cNvSpPr/>
          <p:nvPr/>
        </p:nvSpPr>
        <p:spPr>
          <a:xfrm>
            <a:off x="109513" y="4510511"/>
            <a:ext cx="2112484" cy="12192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/>
              <a:t>ECC and WGSE PT’s</a:t>
            </a:r>
            <a:endParaRPr lang="en-GB" sz="2000" b="1" dirty="0"/>
          </a:p>
        </p:txBody>
      </p:sp>
      <p:cxnSp>
        <p:nvCxnSpPr>
          <p:cNvPr id="30" name="Curved Connector 29"/>
          <p:cNvCxnSpPr>
            <a:stCxn id="4" idx="3"/>
            <a:endCxn id="29" idx="6"/>
          </p:cNvCxnSpPr>
          <p:nvPr/>
        </p:nvCxnSpPr>
        <p:spPr>
          <a:xfrm rot="5400000">
            <a:off x="2262686" y="4252217"/>
            <a:ext cx="827205" cy="908582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1928498" y="4248901"/>
            <a:ext cx="11578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a-DK" sz="1400" dirty="0" smtClean="0">
                <a:solidFill>
                  <a:prstClr val="black"/>
                </a:solidFill>
              </a:rPr>
              <a:t>New features</a:t>
            </a:r>
          </a:p>
          <a:p>
            <a:pPr lvl="0"/>
            <a:r>
              <a:rPr lang="da-DK" sz="1400" dirty="0" smtClean="0">
                <a:solidFill>
                  <a:prstClr val="black"/>
                </a:solidFill>
              </a:rPr>
              <a:t>Feedback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7758" y="5219700"/>
            <a:ext cx="2481584" cy="1356314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val 6"/>
          <p:cNvSpPr/>
          <p:nvPr/>
        </p:nvSpPr>
        <p:spPr>
          <a:xfrm>
            <a:off x="4324114" y="5204184"/>
            <a:ext cx="2435227" cy="137183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2000" b="1" dirty="0" smtClean="0">
                <a:solidFill>
                  <a:schemeClr val="tx1"/>
                </a:solidFill>
              </a:rPr>
              <a:t>SEAMCAT users</a:t>
            </a:r>
            <a:endParaRPr lang="en-GB" sz="2000" b="1" dirty="0">
              <a:solidFill>
                <a:schemeClr val="tx1"/>
              </a:solidFill>
            </a:endParaRPr>
          </a:p>
        </p:txBody>
      </p:sp>
      <p:cxnSp>
        <p:nvCxnSpPr>
          <p:cNvPr id="31" name="Curved Connector 30"/>
          <p:cNvCxnSpPr>
            <a:stCxn id="7" idx="2"/>
            <a:endCxn id="4" idx="4"/>
          </p:cNvCxnSpPr>
          <p:nvPr/>
        </p:nvCxnSpPr>
        <p:spPr>
          <a:xfrm rot="10800000">
            <a:off x="3837774" y="4510511"/>
            <a:ext cx="486340" cy="1379588"/>
          </a:xfrm>
          <a:prstGeom prst="curvedConnector2">
            <a:avLst/>
          </a:prstGeom>
          <a:ln w="38100">
            <a:solidFill>
              <a:schemeClr val="accent2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0868046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94650" cy="1143000"/>
          </a:xfrm>
        </p:spPr>
        <p:txBody>
          <a:bodyPr/>
          <a:lstStyle/>
          <a:p>
            <a:r>
              <a:rPr lang="en-GB" sz="3200" dirty="0" smtClean="0"/>
              <a:t>2 distinct mailing lists</a:t>
            </a:r>
            <a:endParaRPr lang="en-GB" sz="3200" dirty="0"/>
          </a:p>
        </p:txBody>
      </p:sp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566738" y="2125663"/>
            <a:ext cx="8058150" cy="281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public </a:t>
            </a:r>
            <a:r>
              <a:rPr lang="en-US" sz="2400" b="1" dirty="0">
                <a:solidFill>
                  <a:schemeClr val="accent2"/>
                </a:solidFill>
                <a:latin typeface="Verdana" pitchFamily="34" charset="0"/>
              </a:rPr>
              <a:t>SEAMCAT</a:t>
            </a:r>
            <a:r>
              <a:rPr lang="en-US" b="1" dirty="0">
                <a:latin typeface="Verdana" pitchFamily="34" charset="0"/>
              </a:rPr>
              <a:t> E-mail reflector</a:t>
            </a:r>
            <a:r>
              <a:rPr lang="en-US" dirty="0">
                <a:latin typeface="Verdana" pitchFamily="34" charset="0"/>
              </a:rPr>
              <a:t> is maintained by the ECO for dissemination of useful information within the group of SEAMCAT users, such as user support messages, usage tips, information on updates and questions/answers from members of the group</a:t>
            </a:r>
            <a:r>
              <a:rPr lang="en-US" dirty="0" smtClean="0">
                <a:latin typeface="Verdana" pitchFamily="34" charset="0"/>
              </a:rPr>
              <a:t>.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dirty="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dirty="0">
                <a:latin typeface="Verdana" pitchFamily="34" charset="0"/>
              </a:rPr>
              <a:t>The public </a:t>
            </a:r>
            <a:r>
              <a:rPr lang="en-US" sz="2400" b="1" dirty="0">
                <a:solidFill>
                  <a:schemeClr val="accent2"/>
                </a:solidFill>
                <a:latin typeface="Verdana" pitchFamily="34" charset="0"/>
              </a:rPr>
              <a:t>STG</a:t>
            </a:r>
            <a:r>
              <a:rPr lang="en-US" b="1" dirty="0">
                <a:latin typeface="Verdana" pitchFamily="34" charset="0"/>
              </a:rPr>
              <a:t> E-mail reflector</a:t>
            </a:r>
            <a:r>
              <a:rPr lang="en-US" dirty="0">
                <a:latin typeface="Verdana" pitchFamily="34" charset="0"/>
              </a:rPr>
              <a:t> is also maintained by ECO and is open to </a:t>
            </a:r>
            <a:r>
              <a:rPr lang="en-US" b="1" dirty="0">
                <a:latin typeface="Verdana" pitchFamily="34" charset="0"/>
              </a:rPr>
              <a:t>administration</a:t>
            </a:r>
            <a:r>
              <a:rPr lang="en-US" dirty="0">
                <a:latin typeface="Verdana" pitchFamily="34" charset="0"/>
              </a:rPr>
              <a:t>, </a:t>
            </a:r>
            <a:r>
              <a:rPr lang="en-US" b="1" dirty="0">
                <a:latin typeface="Verdana" pitchFamily="34" charset="0"/>
              </a:rPr>
              <a:t>industry</a:t>
            </a:r>
            <a:r>
              <a:rPr lang="en-US" dirty="0">
                <a:latin typeface="Verdana" pitchFamily="34" charset="0"/>
              </a:rPr>
              <a:t> and </a:t>
            </a:r>
            <a:r>
              <a:rPr lang="en-US" b="1" dirty="0" smtClean="0">
                <a:latin typeface="Verdana" pitchFamily="34" charset="0"/>
              </a:rPr>
              <a:t>University</a:t>
            </a:r>
            <a:r>
              <a:rPr lang="en-US" dirty="0" smtClean="0">
                <a:latin typeface="Verdana" pitchFamily="34" charset="0"/>
              </a:rPr>
              <a:t>. 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296863" y="436563"/>
            <a:ext cx="7994650" cy="1143000"/>
          </a:xfrm>
        </p:spPr>
        <p:txBody>
          <a:bodyPr/>
          <a:lstStyle/>
          <a:p>
            <a:r>
              <a:rPr lang="en-US" dirty="0"/>
              <a:t>On-Line </a:t>
            </a:r>
            <a:r>
              <a:rPr lang="en-US" dirty="0" smtClean="0"/>
              <a:t>management </a:t>
            </a:r>
            <a:br>
              <a:rPr lang="en-US" dirty="0" smtClean="0"/>
            </a:br>
            <a:r>
              <a:rPr lang="en-US" dirty="0" smtClean="0"/>
              <a:t>based database</a:t>
            </a:r>
            <a:endParaRPr lang="en-GB" dirty="0"/>
          </a:p>
        </p:txBody>
      </p:sp>
      <p:pic>
        <p:nvPicPr>
          <p:cNvPr id="8807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33" y="1795235"/>
            <a:ext cx="6817030" cy="39875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068" name="Oval 4"/>
          <p:cNvSpPr>
            <a:spLocks noChangeArrowheads="1"/>
          </p:cNvSpPr>
          <p:nvPr/>
        </p:nvSpPr>
        <p:spPr bwMode="auto">
          <a:xfrm>
            <a:off x="4340678" y="2702719"/>
            <a:ext cx="652463" cy="363538"/>
          </a:xfrm>
          <a:prstGeom prst="ellips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71488" y="141288"/>
            <a:ext cx="7994650" cy="1143000"/>
          </a:xfrm>
        </p:spPr>
        <p:txBody>
          <a:bodyPr/>
          <a:lstStyle/>
          <a:p>
            <a:r>
              <a:rPr lang="en-US"/>
              <a:t>TracTool</a:t>
            </a:r>
            <a:endParaRPr lang="en-GB"/>
          </a:p>
        </p:txBody>
      </p:sp>
      <p:sp>
        <p:nvSpPr>
          <p:cNvPr id="97284" name="Rectangle 4"/>
          <p:cNvSpPr>
            <a:spLocks noChangeArrowheads="1"/>
          </p:cNvSpPr>
          <p:nvPr/>
        </p:nvSpPr>
        <p:spPr bwMode="auto">
          <a:xfrm>
            <a:off x="474663" y="1704975"/>
            <a:ext cx="8058150" cy="281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da-DK" sz="2400">
                <a:latin typeface="Verdana" pitchFamily="34" charset="0"/>
              </a:rPr>
              <a:t>Ticket based project and service desked management</a:t>
            </a:r>
            <a:endParaRPr lang="en-US" sz="2400"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Web based interface used to keep track of all technical SEAMCAT development tasks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Available for all registered users to follow at: </a:t>
            </a:r>
            <a:r>
              <a:rPr lang="en-US" sz="2400">
                <a:latin typeface="Verdana" pitchFamily="34" charset="0"/>
                <a:hlinkClick r:id="rId3"/>
              </a:rPr>
              <a:t>http://tractool.seamcat.org</a:t>
            </a:r>
            <a:r>
              <a:rPr lang="en-US" sz="2400">
                <a:latin typeface="Verdana" pitchFamily="34" charset="0"/>
              </a:rPr>
              <a:t> 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Report bugs and keep track of resolutions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>
                <a:latin typeface="Verdana" pitchFamily="34" charset="0"/>
              </a:rPr>
              <a:t>Provides detailed information on the changes incorporated into every new release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6875" y="220663"/>
            <a:ext cx="7994650" cy="1143000"/>
          </a:xfrm>
        </p:spPr>
        <p:txBody>
          <a:bodyPr/>
          <a:lstStyle/>
          <a:p>
            <a:r>
              <a:rPr lang="en-US"/>
              <a:t>New patch release</a:t>
            </a:r>
            <a:endParaRPr lang="en-GB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214313" y="1387475"/>
            <a:ext cx="8058150" cy="221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dirty="0">
                <a:latin typeface="Verdana" pitchFamily="34" charset="0"/>
              </a:rPr>
              <a:t>Process of deciding what goes in a release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b="1" dirty="0" smtClean="0">
                <a:latin typeface="Verdana" pitchFamily="34" charset="0"/>
              </a:rPr>
              <a:t>Quality control</a:t>
            </a:r>
            <a:r>
              <a:rPr lang="en-US" sz="2400" dirty="0" smtClean="0">
                <a:latin typeface="Verdana" pitchFamily="34" charset="0"/>
              </a:rPr>
              <a:t>: Testing </a:t>
            </a:r>
            <a:r>
              <a:rPr lang="en-US" sz="2400" dirty="0">
                <a:latin typeface="Verdana" pitchFamily="34" charset="0"/>
              </a:rPr>
              <a:t>(Automated and mandatory)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r>
              <a:rPr lang="en-US" sz="2400" dirty="0">
                <a:latin typeface="Verdana" pitchFamily="34" charset="0"/>
              </a:rPr>
              <a:t>Releasing</a:t>
            </a: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</a:pPr>
            <a:endParaRPr lang="en-US" sz="2400" dirty="0">
              <a:solidFill>
                <a:srgbClr val="FF3300"/>
              </a:solidFill>
              <a:latin typeface="Verdana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rgbClr val="FF3300"/>
              </a:buClr>
              <a:buSzPct val="110000"/>
              <a:buFontTx/>
              <a:buChar char="•"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2952" y="2368551"/>
            <a:ext cx="6258693" cy="3516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Fast response to CEPT needs via STG </a:t>
            </a:r>
            <a:r>
              <a:rPr lang="da-DK" sz="1400" dirty="0"/>
              <a:t>(SEAMCAT Technical Group)</a:t>
            </a:r>
            <a:endParaRPr lang="da-DK" dirty="0"/>
          </a:p>
          <a:p>
            <a:pPr lvl="1"/>
            <a:r>
              <a:rPr lang="en-GB" dirty="0"/>
              <a:t>Reactivity between STG and other PTs to develop algorithms</a:t>
            </a:r>
          </a:p>
          <a:p>
            <a:pPr lvl="1"/>
            <a:r>
              <a:rPr lang="da-DK" dirty="0"/>
              <a:t>Quick approval process by STG (STG meets on request physically or via webmeeting)</a:t>
            </a:r>
          </a:p>
          <a:p>
            <a:r>
              <a:rPr lang="da-DK" dirty="0" smtClean="0"/>
              <a:t>History </a:t>
            </a:r>
          </a:p>
          <a:p>
            <a:pPr lvl="1"/>
            <a:r>
              <a:rPr lang="da-DK" dirty="0" smtClean="0"/>
              <a:t>Of all changes since 2007</a:t>
            </a:r>
          </a:p>
          <a:p>
            <a:r>
              <a:rPr lang="da-DK" dirty="0" smtClean="0"/>
              <a:t>Quality</a:t>
            </a:r>
            <a:endParaRPr lang="da-DK" dirty="0"/>
          </a:p>
          <a:p>
            <a:pPr lvl="1"/>
            <a:r>
              <a:rPr lang="da-DK" dirty="0"/>
              <a:t>Quality control protocol before releasing any new version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5249926"/>
      </p:ext>
    </p:extLst>
  </p:cSld>
  <p:clrMapOvr>
    <a:masterClrMapping/>
  </p:clrMapOvr>
  <p:transition advClick="0"/>
</p:sld>
</file>

<file path=ppt/theme/theme1.xml><?xml version="1.0" encoding="utf-8"?>
<a:theme xmlns:a="http://schemas.openxmlformats.org/drawingml/2006/main" name="ECO Presentation Template">
  <a:themeElements>
    <a:clrScheme name="ECO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CO Presentation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O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O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O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ECO Presentation Template</Template>
  <TotalTime>121</TotalTime>
  <Words>412</Words>
  <Application>Microsoft Office PowerPoint</Application>
  <PresentationFormat>On-screen Show (4:3)</PresentationFormat>
  <Paragraphs>92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ECO Presentation Template</vt:lpstr>
      <vt:lpstr>Management of the SEAMCAT tool</vt:lpstr>
      <vt:lpstr>Outline</vt:lpstr>
      <vt:lpstr>STG  (SEAMCAT Technical Group)</vt:lpstr>
      <vt:lpstr>PowerPoint Presentation</vt:lpstr>
      <vt:lpstr>2 distinct mailing lists</vt:lpstr>
      <vt:lpstr>On-Line management  based database</vt:lpstr>
      <vt:lpstr>TracTool</vt:lpstr>
      <vt:lpstr>New patch release</vt:lpstr>
      <vt:lpstr>Conclusions</vt:lpstr>
      <vt:lpstr>Thank you - Any Questions?</vt:lpstr>
    </vt:vector>
  </TitlesOfParts>
  <Company>ERO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Jean-Philippe Kermoal (ERO)</dc:creator>
  <cp:lastModifiedBy>Jean-Philippe Kermoal</cp:lastModifiedBy>
  <cp:revision>18</cp:revision>
  <dcterms:created xsi:type="dcterms:W3CDTF">2009-11-16T11:05:03Z</dcterms:created>
  <dcterms:modified xsi:type="dcterms:W3CDTF">2012-11-23T07:27:59Z</dcterms:modified>
</cp:coreProperties>
</file>