
<file path=[Content_Types].xml><?xml version="1.0" encoding="utf-8"?>
<Types xmlns="http://schemas.openxmlformats.org/package/2006/content-types">
  <Default Extension="png" ContentType="image/png"/>
  <Default Extension="bin" ContentType="application/vnd.openxmlformats-officedocument.oleObject"/>
  <Default Extension="jpeg" ContentType="image/jpeg"/>
  <Default Extension="wmf" ContentType="image/x-wmf"/>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20"/>
  </p:notesMasterIdLst>
  <p:handoutMasterIdLst>
    <p:handoutMasterId r:id="rId21"/>
  </p:handoutMasterIdLst>
  <p:sldIdLst>
    <p:sldId id="256" r:id="rId2"/>
    <p:sldId id="257" r:id="rId3"/>
    <p:sldId id="273" r:id="rId4"/>
    <p:sldId id="268" r:id="rId5"/>
    <p:sldId id="269" r:id="rId6"/>
    <p:sldId id="270" r:id="rId7"/>
    <p:sldId id="271" r:id="rId8"/>
    <p:sldId id="260" r:id="rId9"/>
    <p:sldId id="258" r:id="rId10"/>
    <p:sldId id="261" r:id="rId11"/>
    <p:sldId id="274" r:id="rId12"/>
    <p:sldId id="266" r:id="rId13"/>
    <p:sldId id="262" r:id="rId14"/>
    <p:sldId id="263" r:id="rId15"/>
    <p:sldId id="264" r:id="rId16"/>
    <p:sldId id="267" r:id="rId17"/>
    <p:sldId id="265" r:id="rId18"/>
    <p:sldId id="272" r:id="rId19"/>
  </p:sldIdLst>
  <p:sldSz cx="9144000" cy="6858000" type="screen4x3"/>
  <p:notesSz cx="6797675" cy="9928225"/>
  <p:defaultTextStyle>
    <a:defPPr>
      <a:defRPr lang="en-US"/>
    </a:defPPr>
    <a:lvl1pPr algn="ctr" rtl="0" fontAlgn="base">
      <a:spcBef>
        <a:spcPct val="0"/>
      </a:spcBef>
      <a:spcAft>
        <a:spcPct val="0"/>
      </a:spcAft>
      <a:defRPr kern="1200">
        <a:solidFill>
          <a:schemeClr val="tx1"/>
        </a:solidFill>
        <a:latin typeface="Arial" charset="0"/>
        <a:ea typeface="+mn-ea"/>
        <a:cs typeface="+mn-cs"/>
      </a:defRPr>
    </a:lvl1pPr>
    <a:lvl2pPr marL="457200" algn="ctr" rtl="0" fontAlgn="base">
      <a:spcBef>
        <a:spcPct val="0"/>
      </a:spcBef>
      <a:spcAft>
        <a:spcPct val="0"/>
      </a:spcAft>
      <a:defRPr kern="1200">
        <a:solidFill>
          <a:schemeClr val="tx1"/>
        </a:solidFill>
        <a:latin typeface="Arial" charset="0"/>
        <a:ea typeface="+mn-ea"/>
        <a:cs typeface="+mn-cs"/>
      </a:defRPr>
    </a:lvl2pPr>
    <a:lvl3pPr marL="914400" algn="ctr" rtl="0" fontAlgn="base">
      <a:spcBef>
        <a:spcPct val="0"/>
      </a:spcBef>
      <a:spcAft>
        <a:spcPct val="0"/>
      </a:spcAft>
      <a:defRPr kern="1200">
        <a:solidFill>
          <a:schemeClr val="tx1"/>
        </a:solidFill>
        <a:latin typeface="Arial" charset="0"/>
        <a:ea typeface="+mn-ea"/>
        <a:cs typeface="+mn-cs"/>
      </a:defRPr>
    </a:lvl3pPr>
    <a:lvl4pPr marL="1371600" algn="ctr" rtl="0" fontAlgn="base">
      <a:spcBef>
        <a:spcPct val="0"/>
      </a:spcBef>
      <a:spcAft>
        <a:spcPct val="0"/>
      </a:spcAft>
      <a:defRPr kern="1200">
        <a:solidFill>
          <a:schemeClr val="tx1"/>
        </a:solidFill>
        <a:latin typeface="Arial" charset="0"/>
        <a:ea typeface="+mn-ea"/>
        <a:cs typeface="+mn-cs"/>
      </a:defRPr>
    </a:lvl4pPr>
    <a:lvl5pPr marL="1828800" algn="ctr"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3300"/>
    <a:srgbClr val="FFFF00"/>
    <a:srgbClr val="3333FF"/>
    <a:srgbClr val="CCFFCC"/>
    <a:srgbClr val="CCFFFF"/>
    <a:srgbClr val="FFFFCC"/>
    <a:srgbClr val="0033CC"/>
    <a:srgbClr val="CC99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4867" autoAdjust="0"/>
    <p:restoredTop sz="94533" autoAdjust="0"/>
  </p:normalViewPr>
  <p:slideViewPr>
    <p:cSldViewPr snapToGrid="0" showGuides="1">
      <p:cViewPr>
        <p:scale>
          <a:sx n="140" d="100"/>
          <a:sy n="140" d="100"/>
        </p:scale>
        <p:origin x="-1398" y="-72"/>
      </p:cViewPr>
      <p:guideLst>
        <p:guide orient="horz" pos="2160"/>
        <p:guide pos="2880"/>
      </p:guideLst>
    </p:cSldViewPr>
  </p:slideViewPr>
  <p:notesTextViewPr>
    <p:cViewPr>
      <p:scale>
        <a:sx n="100" d="100"/>
        <a:sy n="100" d="100"/>
      </p:scale>
      <p:origin x="0" y="0"/>
    </p:cViewPr>
  </p:notesTextViewPr>
  <p:notesViewPr>
    <p:cSldViewPr snapToGrid="0" showGuides="1">
      <p:cViewPr varScale="1">
        <p:scale>
          <a:sx n="66" d="100"/>
          <a:sy n="66" d="100"/>
        </p:scale>
        <p:origin x="0" y="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9989F0AD-7E34-43E5-9B8D-8929CA8171BA}" type="doc">
      <dgm:prSet loTypeId="urn:microsoft.com/office/officeart/2008/layout/VerticalCurvedList" loCatId="list" qsTypeId="urn:microsoft.com/office/officeart/2005/8/quickstyle/3d6" qsCatId="3D" csTypeId="urn:microsoft.com/office/officeart/2005/8/colors/accent2_2" csCatId="accent2" phldr="1"/>
      <dgm:spPr/>
      <dgm:t>
        <a:bodyPr/>
        <a:lstStyle/>
        <a:p>
          <a:endParaRPr lang="en-GB"/>
        </a:p>
      </dgm:t>
    </dgm:pt>
    <dgm:pt modelId="{702F8FBB-1A0C-413D-AC64-90348398FD1F}">
      <dgm:prSet phldrT="[Text]"/>
      <dgm:spPr/>
      <dgm:t>
        <a:bodyPr/>
        <a:lstStyle/>
        <a:p>
          <a:r>
            <a:rPr lang="da-DK" dirty="0" smtClean="0">
              <a:solidFill>
                <a:srgbClr val="FFFFFF"/>
              </a:solidFill>
            </a:rPr>
            <a:t>Using library</a:t>
          </a:r>
          <a:endParaRPr lang="en-GB" dirty="0">
            <a:solidFill>
              <a:srgbClr val="FFFFFF"/>
            </a:solidFill>
          </a:endParaRPr>
        </a:p>
      </dgm:t>
    </dgm:pt>
    <dgm:pt modelId="{33A40398-9373-42FB-9303-C27CEA94FDE2}" type="parTrans" cxnId="{6BAACF54-6FEA-4746-8B21-05F37219EE7C}">
      <dgm:prSet/>
      <dgm:spPr/>
      <dgm:t>
        <a:bodyPr/>
        <a:lstStyle/>
        <a:p>
          <a:endParaRPr lang="en-GB">
            <a:solidFill>
              <a:srgbClr val="FFFFFF"/>
            </a:solidFill>
          </a:endParaRPr>
        </a:p>
      </dgm:t>
    </dgm:pt>
    <dgm:pt modelId="{E1F5B394-848C-4185-8A22-42DC543B8941}" type="sibTrans" cxnId="{6BAACF54-6FEA-4746-8B21-05F37219EE7C}">
      <dgm:prSet/>
      <dgm:spPr/>
      <dgm:t>
        <a:bodyPr/>
        <a:lstStyle/>
        <a:p>
          <a:endParaRPr lang="en-GB">
            <a:solidFill>
              <a:srgbClr val="FFFFFF"/>
            </a:solidFill>
          </a:endParaRPr>
        </a:p>
      </dgm:t>
    </dgm:pt>
    <dgm:pt modelId="{145ACF8E-15AB-4976-BEF1-DE47F2FE3587}">
      <dgm:prSet phldrT="[Text]"/>
      <dgm:spPr/>
      <dgm:t>
        <a:bodyPr/>
        <a:lstStyle/>
        <a:p>
          <a:r>
            <a:rPr lang="en-GB" dirty="0" smtClean="0">
              <a:solidFill>
                <a:srgbClr val="FFFFFF"/>
              </a:solidFill>
            </a:rPr>
            <a:t>ACLR</a:t>
          </a:r>
        </a:p>
      </dgm:t>
    </dgm:pt>
    <dgm:pt modelId="{A53FE39E-5236-48FF-9742-3754D69D82EF}" type="parTrans" cxnId="{26F01A1A-A38E-476F-9CD4-CC6A6548623F}">
      <dgm:prSet/>
      <dgm:spPr/>
      <dgm:t>
        <a:bodyPr/>
        <a:lstStyle/>
        <a:p>
          <a:endParaRPr lang="en-GB">
            <a:solidFill>
              <a:srgbClr val="FFFFFF"/>
            </a:solidFill>
          </a:endParaRPr>
        </a:p>
      </dgm:t>
    </dgm:pt>
    <dgm:pt modelId="{6B555E9C-B4AD-44B9-B5E3-85F003BD0DCF}" type="sibTrans" cxnId="{26F01A1A-A38E-476F-9CD4-CC6A6548623F}">
      <dgm:prSet/>
      <dgm:spPr/>
      <dgm:t>
        <a:bodyPr/>
        <a:lstStyle/>
        <a:p>
          <a:endParaRPr lang="en-GB">
            <a:solidFill>
              <a:srgbClr val="FFFFFF"/>
            </a:solidFill>
          </a:endParaRPr>
        </a:p>
      </dgm:t>
    </dgm:pt>
    <dgm:pt modelId="{CEC88546-0D0B-46BE-9CE5-28F91CFF13B7}">
      <dgm:prSet phldrT="[Text]"/>
      <dgm:spPr/>
      <dgm:t>
        <a:bodyPr/>
        <a:lstStyle/>
        <a:p>
          <a:r>
            <a:rPr lang="da-DK" dirty="0" smtClean="0">
              <a:solidFill>
                <a:srgbClr val="FFFFFF"/>
              </a:solidFill>
            </a:rPr>
            <a:t>Emission Mask</a:t>
          </a:r>
          <a:endParaRPr lang="en-GB" dirty="0">
            <a:solidFill>
              <a:srgbClr val="FFFFFF"/>
            </a:solidFill>
          </a:endParaRPr>
        </a:p>
      </dgm:t>
    </dgm:pt>
    <dgm:pt modelId="{9508827E-087E-4212-8E3B-FAB209FC628E}" type="parTrans" cxnId="{03077207-8F42-4A1C-AE76-B54C1903681B}">
      <dgm:prSet/>
      <dgm:spPr/>
      <dgm:t>
        <a:bodyPr/>
        <a:lstStyle/>
        <a:p>
          <a:endParaRPr lang="en-GB"/>
        </a:p>
      </dgm:t>
    </dgm:pt>
    <dgm:pt modelId="{2972BA5B-D1E5-465A-AC9F-84728F211ECA}" type="sibTrans" cxnId="{03077207-8F42-4A1C-AE76-B54C1903681B}">
      <dgm:prSet/>
      <dgm:spPr/>
      <dgm:t>
        <a:bodyPr/>
        <a:lstStyle/>
        <a:p>
          <a:endParaRPr lang="en-GB"/>
        </a:p>
      </dgm:t>
    </dgm:pt>
    <dgm:pt modelId="{6B26AE55-B749-43B7-B77C-F841F419165F}">
      <dgm:prSet phldrT="[Text]"/>
      <dgm:spPr/>
      <dgm:t>
        <a:bodyPr/>
        <a:lstStyle/>
        <a:p>
          <a:r>
            <a:rPr lang="da-DK" dirty="0" smtClean="0">
              <a:solidFill>
                <a:srgbClr val="FFFFFF"/>
              </a:solidFill>
            </a:rPr>
            <a:t>CDMA example</a:t>
          </a:r>
          <a:endParaRPr lang="en-GB" dirty="0">
            <a:solidFill>
              <a:srgbClr val="FFFFFF"/>
            </a:solidFill>
          </a:endParaRPr>
        </a:p>
      </dgm:t>
    </dgm:pt>
    <dgm:pt modelId="{0ADC56EF-7DAA-4F9A-B3EB-A40C9211BE1F}" type="parTrans" cxnId="{CE1BDEC6-25FE-4C1A-919E-9E458A32C019}">
      <dgm:prSet/>
      <dgm:spPr/>
      <dgm:t>
        <a:bodyPr/>
        <a:lstStyle/>
        <a:p>
          <a:endParaRPr lang="en-GB"/>
        </a:p>
      </dgm:t>
    </dgm:pt>
    <dgm:pt modelId="{76A8131B-7382-451A-B538-67F6F2A82DDB}" type="sibTrans" cxnId="{CE1BDEC6-25FE-4C1A-919E-9E458A32C019}">
      <dgm:prSet/>
      <dgm:spPr/>
      <dgm:t>
        <a:bodyPr/>
        <a:lstStyle/>
        <a:p>
          <a:endParaRPr lang="en-GB"/>
        </a:p>
      </dgm:t>
    </dgm:pt>
    <dgm:pt modelId="{FF71603A-FE97-4830-A42C-16F306C68CD3}">
      <dgm:prSet phldrT="[Text]"/>
      <dgm:spPr/>
      <dgm:t>
        <a:bodyPr/>
        <a:lstStyle/>
        <a:p>
          <a:r>
            <a:rPr lang="da-DK" dirty="0" smtClean="0">
              <a:solidFill>
                <a:srgbClr val="FFFFFF"/>
              </a:solidFill>
            </a:rPr>
            <a:t>Blocking Mask / ACS</a:t>
          </a:r>
          <a:endParaRPr lang="en-GB" dirty="0" smtClean="0">
            <a:solidFill>
              <a:srgbClr val="FFFFFF"/>
            </a:solidFill>
          </a:endParaRPr>
        </a:p>
      </dgm:t>
    </dgm:pt>
    <dgm:pt modelId="{63378D49-88E8-499A-AE4B-B8659F20EF31}" type="parTrans" cxnId="{FE442EAE-9B3E-496F-B54E-D00A87E291CD}">
      <dgm:prSet/>
      <dgm:spPr/>
      <dgm:t>
        <a:bodyPr/>
        <a:lstStyle/>
        <a:p>
          <a:endParaRPr lang="en-GB"/>
        </a:p>
      </dgm:t>
    </dgm:pt>
    <dgm:pt modelId="{F5B2A99E-A043-4C77-B453-A615973ED9A3}" type="sibTrans" cxnId="{FE442EAE-9B3E-496F-B54E-D00A87E291CD}">
      <dgm:prSet/>
      <dgm:spPr/>
      <dgm:t>
        <a:bodyPr/>
        <a:lstStyle/>
        <a:p>
          <a:endParaRPr lang="en-GB"/>
        </a:p>
      </dgm:t>
    </dgm:pt>
    <dgm:pt modelId="{78672574-356B-436F-B120-0CE8F074E1F3}">
      <dgm:prSet phldrT="[Text]"/>
      <dgm:spPr/>
      <dgm:t>
        <a:bodyPr/>
        <a:lstStyle/>
        <a:p>
          <a:r>
            <a:rPr lang="da-DK" dirty="0" smtClean="0">
              <a:solidFill>
                <a:srgbClr val="FFFFFF"/>
              </a:solidFill>
            </a:rPr>
            <a:t>Emission floor</a:t>
          </a:r>
          <a:endParaRPr lang="en-GB" dirty="0" smtClean="0">
            <a:solidFill>
              <a:srgbClr val="FFFFFF"/>
            </a:solidFill>
          </a:endParaRPr>
        </a:p>
      </dgm:t>
    </dgm:pt>
    <dgm:pt modelId="{1F34E404-A926-4254-BC93-0D2B0FF8196D}" type="parTrans" cxnId="{6412A85C-198B-4F74-9556-CAEB69AFE269}">
      <dgm:prSet/>
      <dgm:spPr/>
      <dgm:t>
        <a:bodyPr/>
        <a:lstStyle/>
        <a:p>
          <a:endParaRPr lang="en-GB"/>
        </a:p>
      </dgm:t>
    </dgm:pt>
    <dgm:pt modelId="{3932E799-6E42-4D95-8343-898C5A4827E7}" type="sibTrans" cxnId="{6412A85C-198B-4F74-9556-CAEB69AFE269}">
      <dgm:prSet/>
      <dgm:spPr/>
      <dgm:t>
        <a:bodyPr/>
        <a:lstStyle/>
        <a:p>
          <a:endParaRPr lang="en-GB"/>
        </a:p>
      </dgm:t>
    </dgm:pt>
    <dgm:pt modelId="{FD932D8E-F63E-49C8-A333-4C337449F836}">
      <dgm:prSet phldrT="[Text]"/>
      <dgm:spPr/>
      <dgm:t>
        <a:bodyPr/>
        <a:lstStyle/>
        <a:p>
          <a:r>
            <a:rPr lang="da-DK" dirty="0" smtClean="0">
              <a:solidFill>
                <a:srgbClr val="FFFFFF"/>
              </a:solidFill>
            </a:rPr>
            <a:t>Exercise #1</a:t>
          </a:r>
          <a:endParaRPr lang="en-GB" dirty="0">
            <a:solidFill>
              <a:srgbClr val="FFFFFF"/>
            </a:solidFill>
          </a:endParaRPr>
        </a:p>
      </dgm:t>
    </dgm:pt>
    <dgm:pt modelId="{9BE501BB-F5F9-41C7-8DD5-38E9501F44F1}" type="parTrans" cxnId="{0ABCF4D2-BD0B-483B-8AB0-35B0415B7291}">
      <dgm:prSet/>
      <dgm:spPr/>
      <dgm:t>
        <a:bodyPr/>
        <a:lstStyle/>
        <a:p>
          <a:endParaRPr lang="en-GB"/>
        </a:p>
      </dgm:t>
    </dgm:pt>
    <dgm:pt modelId="{8EF1CADA-2FB3-41C1-B1DE-BE838A8D07E3}" type="sibTrans" cxnId="{0ABCF4D2-BD0B-483B-8AB0-35B0415B7291}">
      <dgm:prSet/>
      <dgm:spPr/>
      <dgm:t>
        <a:bodyPr/>
        <a:lstStyle/>
        <a:p>
          <a:endParaRPr lang="en-GB"/>
        </a:p>
      </dgm:t>
    </dgm:pt>
    <dgm:pt modelId="{2D407713-5F0F-4A32-82CD-E4E9D852B59D}" type="pres">
      <dgm:prSet presAssocID="{9989F0AD-7E34-43E5-9B8D-8929CA8171BA}" presName="Name0" presStyleCnt="0">
        <dgm:presLayoutVars>
          <dgm:chMax val="7"/>
          <dgm:chPref val="7"/>
          <dgm:dir/>
        </dgm:presLayoutVars>
      </dgm:prSet>
      <dgm:spPr/>
      <dgm:t>
        <a:bodyPr/>
        <a:lstStyle/>
        <a:p>
          <a:endParaRPr lang="en-GB"/>
        </a:p>
      </dgm:t>
    </dgm:pt>
    <dgm:pt modelId="{F2E2C7D7-EE3A-44A2-9F8E-2386E19E933F}" type="pres">
      <dgm:prSet presAssocID="{9989F0AD-7E34-43E5-9B8D-8929CA8171BA}" presName="Name1" presStyleCnt="0"/>
      <dgm:spPr/>
    </dgm:pt>
    <dgm:pt modelId="{B0E9A388-86D8-40DD-ACF2-444698672024}" type="pres">
      <dgm:prSet presAssocID="{9989F0AD-7E34-43E5-9B8D-8929CA8171BA}" presName="cycle" presStyleCnt="0"/>
      <dgm:spPr/>
    </dgm:pt>
    <dgm:pt modelId="{01A8FD31-26DD-4298-9247-239514808DA0}" type="pres">
      <dgm:prSet presAssocID="{9989F0AD-7E34-43E5-9B8D-8929CA8171BA}" presName="srcNode" presStyleLbl="node1" presStyleIdx="0" presStyleCnt="7"/>
      <dgm:spPr/>
    </dgm:pt>
    <dgm:pt modelId="{0A8B37C6-498C-4208-BF8E-6AC2EB4F4BCB}" type="pres">
      <dgm:prSet presAssocID="{9989F0AD-7E34-43E5-9B8D-8929CA8171BA}" presName="conn" presStyleLbl="parChTrans1D2" presStyleIdx="0" presStyleCnt="1"/>
      <dgm:spPr/>
      <dgm:t>
        <a:bodyPr/>
        <a:lstStyle/>
        <a:p>
          <a:endParaRPr lang="en-GB"/>
        </a:p>
      </dgm:t>
    </dgm:pt>
    <dgm:pt modelId="{B3E74355-5E18-4EE0-87D4-F4410FF53739}" type="pres">
      <dgm:prSet presAssocID="{9989F0AD-7E34-43E5-9B8D-8929CA8171BA}" presName="extraNode" presStyleLbl="node1" presStyleIdx="0" presStyleCnt="7"/>
      <dgm:spPr/>
    </dgm:pt>
    <dgm:pt modelId="{EB343CFF-B486-40AF-81CE-F367846CE573}" type="pres">
      <dgm:prSet presAssocID="{9989F0AD-7E34-43E5-9B8D-8929CA8171BA}" presName="dstNode" presStyleLbl="node1" presStyleIdx="0" presStyleCnt="7"/>
      <dgm:spPr/>
    </dgm:pt>
    <dgm:pt modelId="{C514C191-6BFF-4583-BDB7-61E252412A95}" type="pres">
      <dgm:prSet presAssocID="{702F8FBB-1A0C-413D-AC64-90348398FD1F}" presName="text_1" presStyleLbl="node1" presStyleIdx="0" presStyleCnt="7">
        <dgm:presLayoutVars>
          <dgm:bulletEnabled val="1"/>
        </dgm:presLayoutVars>
      </dgm:prSet>
      <dgm:spPr/>
      <dgm:t>
        <a:bodyPr/>
        <a:lstStyle/>
        <a:p>
          <a:endParaRPr lang="en-GB"/>
        </a:p>
      </dgm:t>
    </dgm:pt>
    <dgm:pt modelId="{D5CA503E-2E80-4379-BD56-965C8A2E94CA}" type="pres">
      <dgm:prSet presAssocID="{702F8FBB-1A0C-413D-AC64-90348398FD1F}" presName="accent_1" presStyleCnt="0"/>
      <dgm:spPr/>
    </dgm:pt>
    <dgm:pt modelId="{03CE2164-A15C-4C93-8505-668917F2A20A}" type="pres">
      <dgm:prSet presAssocID="{702F8FBB-1A0C-413D-AC64-90348398FD1F}" presName="accentRepeatNode" presStyleLbl="solidFgAcc1" presStyleIdx="0" presStyleCnt="7"/>
      <dgm:spPr/>
    </dgm:pt>
    <dgm:pt modelId="{E6D45DB4-0C6A-42F1-B68D-B5F649BD0126}" type="pres">
      <dgm:prSet presAssocID="{CEC88546-0D0B-46BE-9CE5-28F91CFF13B7}" presName="text_2" presStyleLbl="node1" presStyleIdx="1" presStyleCnt="7">
        <dgm:presLayoutVars>
          <dgm:bulletEnabled val="1"/>
        </dgm:presLayoutVars>
      </dgm:prSet>
      <dgm:spPr/>
      <dgm:t>
        <a:bodyPr/>
        <a:lstStyle/>
        <a:p>
          <a:endParaRPr lang="en-GB"/>
        </a:p>
      </dgm:t>
    </dgm:pt>
    <dgm:pt modelId="{56C72869-F01E-44F7-9B84-61D0BBCD468A}" type="pres">
      <dgm:prSet presAssocID="{CEC88546-0D0B-46BE-9CE5-28F91CFF13B7}" presName="accent_2" presStyleCnt="0"/>
      <dgm:spPr/>
    </dgm:pt>
    <dgm:pt modelId="{7AC1AE9D-04C5-4E1C-8878-119B13AE523C}" type="pres">
      <dgm:prSet presAssocID="{CEC88546-0D0B-46BE-9CE5-28F91CFF13B7}" presName="accentRepeatNode" presStyleLbl="solidFgAcc1" presStyleIdx="1" presStyleCnt="7"/>
      <dgm:spPr/>
    </dgm:pt>
    <dgm:pt modelId="{55D662C7-19A3-4403-B9AF-35D5AC9282E8}" type="pres">
      <dgm:prSet presAssocID="{6B26AE55-B749-43B7-B77C-F841F419165F}" presName="text_3" presStyleLbl="node1" presStyleIdx="2" presStyleCnt="7">
        <dgm:presLayoutVars>
          <dgm:bulletEnabled val="1"/>
        </dgm:presLayoutVars>
      </dgm:prSet>
      <dgm:spPr/>
      <dgm:t>
        <a:bodyPr/>
        <a:lstStyle/>
        <a:p>
          <a:endParaRPr lang="en-GB"/>
        </a:p>
      </dgm:t>
    </dgm:pt>
    <dgm:pt modelId="{D09A4294-36C6-43B0-9C9F-655C408F9449}" type="pres">
      <dgm:prSet presAssocID="{6B26AE55-B749-43B7-B77C-F841F419165F}" presName="accent_3" presStyleCnt="0"/>
      <dgm:spPr/>
    </dgm:pt>
    <dgm:pt modelId="{06CE82DF-4D1C-4581-86D4-5680CBE63B2A}" type="pres">
      <dgm:prSet presAssocID="{6B26AE55-B749-43B7-B77C-F841F419165F}" presName="accentRepeatNode" presStyleLbl="solidFgAcc1" presStyleIdx="2" presStyleCnt="7"/>
      <dgm:spPr/>
    </dgm:pt>
    <dgm:pt modelId="{B8DDD7BA-1A7F-4E98-9D51-A93FB00B3945}" type="pres">
      <dgm:prSet presAssocID="{FD932D8E-F63E-49C8-A333-4C337449F836}" presName="text_4" presStyleLbl="node1" presStyleIdx="3" presStyleCnt="7">
        <dgm:presLayoutVars>
          <dgm:bulletEnabled val="1"/>
        </dgm:presLayoutVars>
      </dgm:prSet>
      <dgm:spPr/>
      <dgm:t>
        <a:bodyPr/>
        <a:lstStyle/>
        <a:p>
          <a:endParaRPr lang="en-GB"/>
        </a:p>
      </dgm:t>
    </dgm:pt>
    <dgm:pt modelId="{686AB3F5-1F45-4C71-BD03-1DB11CF20413}" type="pres">
      <dgm:prSet presAssocID="{FD932D8E-F63E-49C8-A333-4C337449F836}" presName="accent_4" presStyleCnt="0"/>
      <dgm:spPr/>
    </dgm:pt>
    <dgm:pt modelId="{FF90FA7A-F14C-41C5-B639-D5269F4032BE}" type="pres">
      <dgm:prSet presAssocID="{FD932D8E-F63E-49C8-A333-4C337449F836}" presName="accentRepeatNode" presStyleLbl="solidFgAcc1" presStyleIdx="3" presStyleCnt="7"/>
      <dgm:spPr/>
    </dgm:pt>
    <dgm:pt modelId="{BA718D83-8AC5-4BA5-A7E3-7B8C1A4C8FEB}" type="pres">
      <dgm:prSet presAssocID="{145ACF8E-15AB-4976-BEF1-DE47F2FE3587}" presName="text_5" presStyleLbl="node1" presStyleIdx="4" presStyleCnt="7">
        <dgm:presLayoutVars>
          <dgm:bulletEnabled val="1"/>
        </dgm:presLayoutVars>
      </dgm:prSet>
      <dgm:spPr/>
      <dgm:t>
        <a:bodyPr/>
        <a:lstStyle/>
        <a:p>
          <a:endParaRPr lang="en-GB"/>
        </a:p>
      </dgm:t>
    </dgm:pt>
    <dgm:pt modelId="{59C0A0E3-DFDF-4013-8BD4-2682A9CE5225}" type="pres">
      <dgm:prSet presAssocID="{145ACF8E-15AB-4976-BEF1-DE47F2FE3587}" presName="accent_5" presStyleCnt="0"/>
      <dgm:spPr/>
    </dgm:pt>
    <dgm:pt modelId="{0D8111F5-A4BE-417F-B912-CDF2BD1C4DAB}" type="pres">
      <dgm:prSet presAssocID="{145ACF8E-15AB-4976-BEF1-DE47F2FE3587}" presName="accentRepeatNode" presStyleLbl="solidFgAcc1" presStyleIdx="4" presStyleCnt="7"/>
      <dgm:spPr/>
    </dgm:pt>
    <dgm:pt modelId="{B9DCD25D-85BD-483B-B0E7-5F0F8B783756}" type="pres">
      <dgm:prSet presAssocID="{FF71603A-FE97-4830-A42C-16F306C68CD3}" presName="text_6" presStyleLbl="node1" presStyleIdx="5" presStyleCnt="7">
        <dgm:presLayoutVars>
          <dgm:bulletEnabled val="1"/>
        </dgm:presLayoutVars>
      </dgm:prSet>
      <dgm:spPr/>
      <dgm:t>
        <a:bodyPr/>
        <a:lstStyle/>
        <a:p>
          <a:endParaRPr lang="en-GB"/>
        </a:p>
      </dgm:t>
    </dgm:pt>
    <dgm:pt modelId="{449FB678-0F3F-4F63-8B78-5DF8B00EEF0B}" type="pres">
      <dgm:prSet presAssocID="{FF71603A-FE97-4830-A42C-16F306C68CD3}" presName="accent_6" presStyleCnt="0"/>
      <dgm:spPr/>
    </dgm:pt>
    <dgm:pt modelId="{C60E889C-D75C-4908-A49B-7D57AD5004AE}" type="pres">
      <dgm:prSet presAssocID="{FF71603A-FE97-4830-A42C-16F306C68CD3}" presName="accentRepeatNode" presStyleLbl="solidFgAcc1" presStyleIdx="5" presStyleCnt="7"/>
      <dgm:spPr/>
    </dgm:pt>
    <dgm:pt modelId="{F3994E16-1463-45F4-A73B-D59A34F8BF5B}" type="pres">
      <dgm:prSet presAssocID="{78672574-356B-436F-B120-0CE8F074E1F3}" presName="text_7" presStyleLbl="node1" presStyleIdx="6" presStyleCnt="7">
        <dgm:presLayoutVars>
          <dgm:bulletEnabled val="1"/>
        </dgm:presLayoutVars>
      </dgm:prSet>
      <dgm:spPr/>
      <dgm:t>
        <a:bodyPr/>
        <a:lstStyle/>
        <a:p>
          <a:endParaRPr lang="en-GB"/>
        </a:p>
      </dgm:t>
    </dgm:pt>
    <dgm:pt modelId="{DB63196F-E21D-4133-9B6E-6046417C690C}" type="pres">
      <dgm:prSet presAssocID="{78672574-356B-436F-B120-0CE8F074E1F3}" presName="accent_7" presStyleCnt="0"/>
      <dgm:spPr/>
    </dgm:pt>
    <dgm:pt modelId="{C755F2C8-4085-4D9D-BEAF-7E85F53E01A7}" type="pres">
      <dgm:prSet presAssocID="{78672574-356B-436F-B120-0CE8F074E1F3}" presName="accentRepeatNode" presStyleLbl="solidFgAcc1" presStyleIdx="6" presStyleCnt="7"/>
      <dgm:spPr/>
    </dgm:pt>
  </dgm:ptLst>
  <dgm:cxnLst>
    <dgm:cxn modelId="{6BAACF54-6FEA-4746-8B21-05F37219EE7C}" srcId="{9989F0AD-7E34-43E5-9B8D-8929CA8171BA}" destId="{702F8FBB-1A0C-413D-AC64-90348398FD1F}" srcOrd="0" destOrd="0" parTransId="{33A40398-9373-42FB-9303-C27CEA94FDE2}" sibTransId="{E1F5B394-848C-4185-8A22-42DC543B8941}"/>
    <dgm:cxn modelId="{A2EA24E1-1B09-4B69-B4BB-A14E1EF985AD}" type="presOf" srcId="{78672574-356B-436F-B120-0CE8F074E1F3}" destId="{F3994E16-1463-45F4-A73B-D59A34F8BF5B}" srcOrd="0" destOrd="0" presId="urn:microsoft.com/office/officeart/2008/layout/VerticalCurvedList"/>
    <dgm:cxn modelId="{0303212E-35A4-4325-8165-49834E0EC0DC}" type="presOf" srcId="{CEC88546-0D0B-46BE-9CE5-28F91CFF13B7}" destId="{E6D45DB4-0C6A-42F1-B68D-B5F649BD0126}" srcOrd="0" destOrd="0" presId="urn:microsoft.com/office/officeart/2008/layout/VerticalCurvedList"/>
    <dgm:cxn modelId="{26F01A1A-A38E-476F-9CD4-CC6A6548623F}" srcId="{9989F0AD-7E34-43E5-9B8D-8929CA8171BA}" destId="{145ACF8E-15AB-4976-BEF1-DE47F2FE3587}" srcOrd="4" destOrd="0" parTransId="{A53FE39E-5236-48FF-9742-3754D69D82EF}" sibTransId="{6B555E9C-B4AD-44B9-B5E3-85F003BD0DCF}"/>
    <dgm:cxn modelId="{0B51848C-BBF4-436F-A35E-61947C5767AB}" type="presOf" srcId="{E1F5B394-848C-4185-8A22-42DC543B8941}" destId="{0A8B37C6-498C-4208-BF8E-6AC2EB4F4BCB}" srcOrd="0" destOrd="0" presId="urn:microsoft.com/office/officeart/2008/layout/VerticalCurvedList"/>
    <dgm:cxn modelId="{717E06DB-E9FF-4562-8EAD-7559E2229BF0}" type="presOf" srcId="{6B26AE55-B749-43B7-B77C-F841F419165F}" destId="{55D662C7-19A3-4403-B9AF-35D5AC9282E8}" srcOrd="0" destOrd="0" presId="urn:microsoft.com/office/officeart/2008/layout/VerticalCurvedList"/>
    <dgm:cxn modelId="{B221892B-FF51-4F61-B304-B5F97A04DE80}" type="presOf" srcId="{702F8FBB-1A0C-413D-AC64-90348398FD1F}" destId="{C514C191-6BFF-4583-BDB7-61E252412A95}" srcOrd="0" destOrd="0" presId="urn:microsoft.com/office/officeart/2008/layout/VerticalCurvedList"/>
    <dgm:cxn modelId="{6412A85C-198B-4F74-9556-CAEB69AFE269}" srcId="{9989F0AD-7E34-43E5-9B8D-8929CA8171BA}" destId="{78672574-356B-436F-B120-0CE8F074E1F3}" srcOrd="6" destOrd="0" parTransId="{1F34E404-A926-4254-BC93-0D2B0FF8196D}" sibTransId="{3932E799-6E42-4D95-8343-898C5A4827E7}"/>
    <dgm:cxn modelId="{F421652F-4760-40BE-B2E3-76DE1FD91F2D}" type="presOf" srcId="{FD932D8E-F63E-49C8-A333-4C337449F836}" destId="{B8DDD7BA-1A7F-4E98-9D51-A93FB00B3945}" srcOrd="0" destOrd="0" presId="urn:microsoft.com/office/officeart/2008/layout/VerticalCurvedList"/>
    <dgm:cxn modelId="{CE1BDEC6-25FE-4C1A-919E-9E458A32C019}" srcId="{9989F0AD-7E34-43E5-9B8D-8929CA8171BA}" destId="{6B26AE55-B749-43B7-B77C-F841F419165F}" srcOrd="2" destOrd="0" parTransId="{0ADC56EF-7DAA-4F9A-B3EB-A40C9211BE1F}" sibTransId="{76A8131B-7382-451A-B538-67F6F2A82DDB}"/>
    <dgm:cxn modelId="{FE442EAE-9B3E-496F-B54E-D00A87E291CD}" srcId="{9989F0AD-7E34-43E5-9B8D-8929CA8171BA}" destId="{FF71603A-FE97-4830-A42C-16F306C68CD3}" srcOrd="5" destOrd="0" parTransId="{63378D49-88E8-499A-AE4B-B8659F20EF31}" sibTransId="{F5B2A99E-A043-4C77-B453-A615973ED9A3}"/>
    <dgm:cxn modelId="{0FF3BEE3-256B-447A-94B5-B5823B0F2DC8}" type="presOf" srcId="{9989F0AD-7E34-43E5-9B8D-8929CA8171BA}" destId="{2D407713-5F0F-4A32-82CD-E4E9D852B59D}" srcOrd="0" destOrd="0" presId="urn:microsoft.com/office/officeart/2008/layout/VerticalCurvedList"/>
    <dgm:cxn modelId="{0ABCF4D2-BD0B-483B-8AB0-35B0415B7291}" srcId="{9989F0AD-7E34-43E5-9B8D-8929CA8171BA}" destId="{FD932D8E-F63E-49C8-A333-4C337449F836}" srcOrd="3" destOrd="0" parTransId="{9BE501BB-F5F9-41C7-8DD5-38E9501F44F1}" sibTransId="{8EF1CADA-2FB3-41C1-B1DE-BE838A8D07E3}"/>
    <dgm:cxn modelId="{3670058F-27B0-4907-8676-7BED16C4FB95}" type="presOf" srcId="{145ACF8E-15AB-4976-BEF1-DE47F2FE3587}" destId="{BA718D83-8AC5-4BA5-A7E3-7B8C1A4C8FEB}" srcOrd="0" destOrd="0" presId="urn:microsoft.com/office/officeart/2008/layout/VerticalCurvedList"/>
    <dgm:cxn modelId="{03077207-8F42-4A1C-AE76-B54C1903681B}" srcId="{9989F0AD-7E34-43E5-9B8D-8929CA8171BA}" destId="{CEC88546-0D0B-46BE-9CE5-28F91CFF13B7}" srcOrd="1" destOrd="0" parTransId="{9508827E-087E-4212-8E3B-FAB209FC628E}" sibTransId="{2972BA5B-D1E5-465A-AC9F-84728F211ECA}"/>
    <dgm:cxn modelId="{F4E4747C-053B-4DA1-9513-E18443780F60}" type="presOf" srcId="{FF71603A-FE97-4830-A42C-16F306C68CD3}" destId="{B9DCD25D-85BD-483B-B0E7-5F0F8B783756}" srcOrd="0" destOrd="0" presId="urn:microsoft.com/office/officeart/2008/layout/VerticalCurvedList"/>
    <dgm:cxn modelId="{D506623F-A832-4FAB-84BF-02B14296E491}" type="presParOf" srcId="{2D407713-5F0F-4A32-82CD-E4E9D852B59D}" destId="{F2E2C7D7-EE3A-44A2-9F8E-2386E19E933F}" srcOrd="0" destOrd="0" presId="urn:microsoft.com/office/officeart/2008/layout/VerticalCurvedList"/>
    <dgm:cxn modelId="{42136C03-16D5-4853-ADB0-BA5F237C936F}" type="presParOf" srcId="{F2E2C7D7-EE3A-44A2-9F8E-2386E19E933F}" destId="{B0E9A388-86D8-40DD-ACF2-444698672024}" srcOrd="0" destOrd="0" presId="urn:microsoft.com/office/officeart/2008/layout/VerticalCurvedList"/>
    <dgm:cxn modelId="{D3B77411-6365-43E3-BFA9-AEEFA964F35A}" type="presParOf" srcId="{B0E9A388-86D8-40DD-ACF2-444698672024}" destId="{01A8FD31-26DD-4298-9247-239514808DA0}" srcOrd="0" destOrd="0" presId="urn:microsoft.com/office/officeart/2008/layout/VerticalCurvedList"/>
    <dgm:cxn modelId="{FFCE1F56-E580-48A2-82D5-7025ADB6A0A7}" type="presParOf" srcId="{B0E9A388-86D8-40DD-ACF2-444698672024}" destId="{0A8B37C6-498C-4208-BF8E-6AC2EB4F4BCB}" srcOrd="1" destOrd="0" presId="urn:microsoft.com/office/officeart/2008/layout/VerticalCurvedList"/>
    <dgm:cxn modelId="{6102983B-5B34-4191-BDFF-B3869EF15D3B}" type="presParOf" srcId="{B0E9A388-86D8-40DD-ACF2-444698672024}" destId="{B3E74355-5E18-4EE0-87D4-F4410FF53739}" srcOrd="2" destOrd="0" presId="urn:microsoft.com/office/officeart/2008/layout/VerticalCurvedList"/>
    <dgm:cxn modelId="{E52BD2D5-6A93-4677-93FE-66BCAFD0A35B}" type="presParOf" srcId="{B0E9A388-86D8-40DD-ACF2-444698672024}" destId="{EB343CFF-B486-40AF-81CE-F367846CE573}" srcOrd="3" destOrd="0" presId="urn:microsoft.com/office/officeart/2008/layout/VerticalCurvedList"/>
    <dgm:cxn modelId="{2E246D66-52EF-4C4E-807B-6600D9481E17}" type="presParOf" srcId="{F2E2C7D7-EE3A-44A2-9F8E-2386E19E933F}" destId="{C514C191-6BFF-4583-BDB7-61E252412A95}" srcOrd="1" destOrd="0" presId="urn:microsoft.com/office/officeart/2008/layout/VerticalCurvedList"/>
    <dgm:cxn modelId="{E099F6E5-9F73-49D0-9C69-290652AAC4DB}" type="presParOf" srcId="{F2E2C7D7-EE3A-44A2-9F8E-2386E19E933F}" destId="{D5CA503E-2E80-4379-BD56-965C8A2E94CA}" srcOrd="2" destOrd="0" presId="urn:microsoft.com/office/officeart/2008/layout/VerticalCurvedList"/>
    <dgm:cxn modelId="{DCF952DC-28FB-4248-8F5D-A3AFEDACB914}" type="presParOf" srcId="{D5CA503E-2E80-4379-BD56-965C8A2E94CA}" destId="{03CE2164-A15C-4C93-8505-668917F2A20A}" srcOrd="0" destOrd="0" presId="urn:microsoft.com/office/officeart/2008/layout/VerticalCurvedList"/>
    <dgm:cxn modelId="{892422B2-F85C-4070-9F9D-21CF66CEDB0A}" type="presParOf" srcId="{F2E2C7D7-EE3A-44A2-9F8E-2386E19E933F}" destId="{E6D45DB4-0C6A-42F1-B68D-B5F649BD0126}" srcOrd="3" destOrd="0" presId="urn:microsoft.com/office/officeart/2008/layout/VerticalCurvedList"/>
    <dgm:cxn modelId="{E1B73325-3C5F-4699-A65E-C2502D187BA7}" type="presParOf" srcId="{F2E2C7D7-EE3A-44A2-9F8E-2386E19E933F}" destId="{56C72869-F01E-44F7-9B84-61D0BBCD468A}" srcOrd="4" destOrd="0" presId="urn:microsoft.com/office/officeart/2008/layout/VerticalCurvedList"/>
    <dgm:cxn modelId="{2DF6DB7A-1972-4A94-A851-7B72517E5412}" type="presParOf" srcId="{56C72869-F01E-44F7-9B84-61D0BBCD468A}" destId="{7AC1AE9D-04C5-4E1C-8878-119B13AE523C}" srcOrd="0" destOrd="0" presId="urn:microsoft.com/office/officeart/2008/layout/VerticalCurvedList"/>
    <dgm:cxn modelId="{759E43F2-858F-4F52-8291-2CCB0ADCCD63}" type="presParOf" srcId="{F2E2C7D7-EE3A-44A2-9F8E-2386E19E933F}" destId="{55D662C7-19A3-4403-B9AF-35D5AC9282E8}" srcOrd="5" destOrd="0" presId="urn:microsoft.com/office/officeart/2008/layout/VerticalCurvedList"/>
    <dgm:cxn modelId="{CE7794FA-DA1C-44A0-A3CE-9BFD1EB98638}" type="presParOf" srcId="{F2E2C7D7-EE3A-44A2-9F8E-2386E19E933F}" destId="{D09A4294-36C6-43B0-9C9F-655C408F9449}" srcOrd="6" destOrd="0" presId="urn:microsoft.com/office/officeart/2008/layout/VerticalCurvedList"/>
    <dgm:cxn modelId="{5075C46A-38A6-432B-8909-8BDB0E380BC5}" type="presParOf" srcId="{D09A4294-36C6-43B0-9C9F-655C408F9449}" destId="{06CE82DF-4D1C-4581-86D4-5680CBE63B2A}" srcOrd="0" destOrd="0" presId="urn:microsoft.com/office/officeart/2008/layout/VerticalCurvedList"/>
    <dgm:cxn modelId="{E2497EA7-D213-4731-BFCC-6D5D3C3F14B6}" type="presParOf" srcId="{F2E2C7D7-EE3A-44A2-9F8E-2386E19E933F}" destId="{B8DDD7BA-1A7F-4E98-9D51-A93FB00B3945}" srcOrd="7" destOrd="0" presId="urn:microsoft.com/office/officeart/2008/layout/VerticalCurvedList"/>
    <dgm:cxn modelId="{F3FCBC25-EABA-4E1E-BEC5-1C756E92F3D9}" type="presParOf" srcId="{F2E2C7D7-EE3A-44A2-9F8E-2386E19E933F}" destId="{686AB3F5-1F45-4C71-BD03-1DB11CF20413}" srcOrd="8" destOrd="0" presId="urn:microsoft.com/office/officeart/2008/layout/VerticalCurvedList"/>
    <dgm:cxn modelId="{B5903751-8A1D-4FFE-84CA-6327BF71FC72}" type="presParOf" srcId="{686AB3F5-1F45-4C71-BD03-1DB11CF20413}" destId="{FF90FA7A-F14C-41C5-B639-D5269F4032BE}" srcOrd="0" destOrd="0" presId="urn:microsoft.com/office/officeart/2008/layout/VerticalCurvedList"/>
    <dgm:cxn modelId="{89EB3FAF-DE56-4A94-BAAF-783202CC31B5}" type="presParOf" srcId="{F2E2C7D7-EE3A-44A2-9F8E-2386E19E933F}" destId="{BA718D83-8AC5-4BA5-A7E3-7B8C1A4C8FEB}" srcOrd="9" destOrd="0" presId="urn:microsoft.com/office/officeart/2008/layout/VerticalCurvedList"/>
    <dgm:cxn modelId="{7319D369-5E9E-4191-BCAA-10C8BD18D715}" type="presParOf" srcId="{F2E2C7D7-EE3A-44A2-9F8E-2386E19E933F}" destId="{59C0A0E3-DFDF-4013-8BD4-2682A9CE5225}" srcOrd="10" destOrd="0" presId="urn:microsoft.com/office/officeart/2008/layout/VerticalCurvedList"/>
    <dgm:cxn modelId="{E056C8D8-44FE-4141-99FC-CB5A7FDDDB16}" type="presParOf" srcId="{59C0A0E3-DFDF-4013-8BD4-2682A9CE5225}" destId="{0D8111F5-A4BE-417F-B912-CDF2BD1C4DAB}" srcOrd="0" destOrd="0" presId="urn:microsoft.com/office/officeart/2008/layout/VerticalCurvedList"/>
    <dgm:cxn modelId="{9C740C11-16D5-47BC-879E-EBF606A530D7}" type="presParOf" srcId="{F2E2C7D7-EE3A-44A2-9F8E-2386E19E933F}" destId="{B9DCD25D-85BD-483B-B0E7-5F0F8B783756}" srcOrd="11" destOrd="0" presId="urn:microsoft.com/office/officeart/2008/layout/VerticalCurvedList"/>
    <dgm:cxn modelId="{E5A36D43-BB86-4FAA-BDB4-8BF1F1DA9ED6}" type="presParOf" srcId="{F2E2C7D7-EE3A-44A2-9F8E-2386E19E933F}" destId="{449FB678-0F3F-4F63-8B78-5DF8B00EEF0B}" srcOrd="12" destOrd="0" presId="urn:microsoft.com/office/officeart/2008/layout/VerticalCurvedList"/>
    <dgm:cxn modelId="{566F35DF-8620-4FB0-A019-190F6639D212}" type="presParOf" srcId="{449FB678-0F3F-4F63-8B78-5DF8B00EEF0B}" destId="{C60E889C-D75C-4908-A49B-7D57AD5004AE}" srcOrd="0" destOrd="0" presId="urn:microsoft.com/office/officeart/2008/layout/VerticalCurvedList"/>
    <dgm:cxn modelId="{A9132ADE-39F9-4817-8B98-42EA3467BE73}" type="presParOf" srcId="{F2E2C7D7-EE3A-44A2-9F8E-2386E19E933F}" destId="{F3994E16-1463-45F4-A73B-D59A34F8BF5B}" srcOrd="13" destOrd="0" presId="urn:microsoft.com/office/officeart/2008/layout/VerticalCurvedList"/>
    <dgm:cxn modelId="{F932D7DC-F08B-45DD-80C2-F9BDB19CC048}" type="presParOf" srcId="{F2E2C7D7-EE3A-44A2-9F8E-2386E19E933F}" destId="{DB63196F-E21D-4133-9B6E-6046417C690C}" srcOrd="14" destOrd="0" presId="urn:microsoft.com/office/officeart/2008/layout/VerticalCurvedList"/>
    <dgm:cxn modelId="{4C635790-D68A-4C7C-9334-CDD5438F4165}" type="presParOf" srcId="{DB63196F-E21D-4133-9B6E-6046417C690C}" destId="{C755F2C8-4085-4D9D-BEAF-7E85F53E01A7}" srcOrd="0" destOrd="0" presId="urn:microsoft.com/office/officeart/2008/layout/VerticalCurvedList"/>
  </dgm:cxnLst>
  <dgm:bg/>
  <dgm:whole/>
  <dgm:extLst>
    <a:ext uri="http://schemas.microsoft.com/office/drawing/2008/diagram">
      <dsp:dataModelExt xmlns:dsp="http://schemas.microsoft.com/office/drawing/2008/diagram" relId="rId7" minVer="http://schemas.openxmlformats.org/drawingml/2006/diagram"/>
    </a:ext>
    <a:ext uri="{C62137D5-CB1D-491B-B009-E17868A290BF}">
      <dgm14:recolorImg xmlns:dgm14="http://schemas.microsoft.com/office/drawing/2010/diagram" val="1"/>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A8B37C6-498C-4208-BF8E-6AC2EB4F4BCB}">
      <dsp:nvSpPr>
        <dsp:cNvPr id="0" name=""/>
        <dsp:cNvSpPr/>
      </dsp:nvSpPr>
      <dsp:spPr>
        <a:xfrm>
          <a:off x="-5208123" y="-798064"/>
          <a:ext cx="6204640" cy="6204640"/>
        </a:xfrm>
        <a:prstGeom prst="blockArc">
          <a:avLst>
            <a:gd name="adj1" fmla="val 18900000"/>
            <a:gd name="adj2" fmla="val 2700000"/>
            <a:gd name="adj3" fmla="val 348"/>
          </a:avLst>
        </a:prstGeom>
        <a:noFill/>
        <a:ln w="25400" cap="flat" cmpd="sng" algn="ctr">
          <a:solidFill>
            <a:schemeClr val="accent2">
              <a:shade val="60000"/>
              <a:hueOff val="0"/>
              <a:satOff val="0"/>
              <a:lumOff val="0"/>
              <a:alphaOff val="0"/>
            </a:schemeClr>
          </a:solidFill>
          <a:prstDash val="solid"/>
        </a:ln>
        <a:effectLst/>
        <a:sp3d z="-25400" prstMaterial="plastic"/>
      </dsp:spPr>
      <dsp:style>
        <a:lnRef idx="2">
          <a:scrgbClr r="0" g="0" b="0"/>
        </a:lnRef>
        <a:fillRef idx="0">
          <a:scrgbClr r="0" g="0" b="0"/>
        </a:fillRef>
        <a:effectRef idx="0">
          <a:scrgbClr r="0" g="0" b="0"/>
        </a:effectRef>
        <a:fontRef idx="minor">
          <a:schemeClr val="tx1"/>
        </a:fontRef>
      </dsp:style>
    </dsp:sp>
    <dsp:sp modelId="{C514C191-6BFF-4583-BDB7-61E252412A95}">
      <dsp:nvSpPr>
        <dsp:cNvPr id="0" name=""/>
        <dsp:cNvSpPr/>
      </dsp:nvSpPr>
      <dsp:spPr>
        <a:xfrm>
          <a:off x="323287" y="209502"/>
          <a:ext cx="6023901" cy="418821"/>
        </a:xfrm>
        <a:prstGeom prst="rect">
          <a:avLst/>
        </a:prstGeom>
        <a:solidFill>
          <a:schemeClr val="accent2">
            <a:hueOff val="0"/>
            <a:satOff val="0"/>
            <a:lumOff val="0"/>
            <a:alphaOff val="0"/>
          </a:schemeClr>
        </a:solidFill>
        <a:ln>
          <a:noFill/>
        </a:ln>
        <a:effectLst>
          <a:outerShdw blurRad="40000" dist="23000" dir="5400000" rotWithShape="0">
            <a:srgbClr val="000000">
              <a:alpha val="35000"/>
            </a:srgbClr>
          </a:outerShdw>
        </a:effectLst>
        <a:sp3d prstMaterial="plastic">
          <a:bevelT w="50800" h="50800"/>
          <a:bevelB w="50800" h="50800"/>
        </a:sp3d>
      </dsp:spPr>
      <dsp:style>
        <a:lnRef idx="0">
          <a:scrgbClr r="0" g="0" b="0"/>
        </a:lnRef>
        <a:fillRef idx="1">
          <a:scrgbClr r="0" g="0" b="0"/>
        </a:fillRef>
        <a:effectRef idx="2">
          <a:scrgbClr r="0" g="0" b="0"/>
        </a:effectRef>
        <a:fontRef idx="minor">
          <a:schemeClr val="lt1"/>
        </a:fontRef>
      </dsp:style>
      <dsp:txBody>
        <a:bodyPr spcFirstLastPara="0" vert="horz" wrap="square" lIns="332440" tIns="55880" rIns="55880" bIns="55880" numCol="1" spcCol="1270" anchor="ctr" anchorCtr="0">
          <a:noAutofit/>
        </a:bodyPr>
        <a:lstStyle/>
        <a:p>
          <a:pPr lvl="0" algn="l" defTabSz="977900">
            <a:lnSpc>
              <a:spcPct val="90000"/>
            </a:lnSpc>
            <a:spcBef>
              <a:spcPct val="0"/>
            </a:spcBef>
            <a:spcAft>
              <a:spcPct val="35000"/>
            </a:spcAft>
          </a:pPr>
          <a:r>
            <a:rPr lang="da-DK" sz="2200" kern="1200" dirty="0" smtClean="0">
              <a:solidFill>
                <a:srgbClr val="FFFFFF"/>
              </a:solidFill>
            </a:rPr>
            <a:t>Using library</a:t>
          </a:r>
          <a:endParaRPr lang="en-GB" sz="2200" kern="1200" dirty="0">
            <a:solidFill>
              <a:srgbClr val="FFFFFF"/>
            </a:solidFill>
          </a:endParaRPr>
        </a:p>
      </dsp:txBody>
      <dsp:txXfrm>
        <a:off x="323287" y="209502"/>
        <a:ext cx="6023901" cy="418821"/>
      </dsp:txXfrm>
    </dsp:sp>
    <dsp:sp modelId="{03CE2164-A15C-4C93-8505-668917F2A20A}">
      <dsp:nvSpPr>
        <dsp:cNvPr id="0" name=""/>
        <dsp:cNvSpPr/>
      </dsp:nvSpPr>
      <dsp:spPr>
        <a:xfrm>
          <a:off x="61523" y="157150"/>
          <a:ext cx="523526" cy="523526"/>
        </a:xfrm>
        <a:prstGeom prst="ellipse">
          <a:avLst/>
        </a:prstGeom>
        <a:solidFill>
          <a:schemeClr val="lt1">
            <a:hueOff val="0"/>
            <a:satOff val="0"/>
            <a:lumOff val="0"/>
            <a:alphaOff val="0"/>
          </a:schemeClr>
        </a:solidFill>
        <a:ln w="9525" cap="flat" cmpd="sng" algn="ctr">
          <a:solidFill>
            <a:schemeClr val="accent2">
              <a:hueOff val="0"/>
              <a:satOff val="0"/>
              <a:lumOff val="0"/>
              <a:alphaOff val="0"/>
            </a:schemeClr>
          </a:solidFill>
          <a:prstDash val="solid"/>
        </a:ln>
        <a:effectLst>
          <a:outerShdw blurRad="40000" dist="23000" dir="5400000" rotWithShape="0">
            <a:srgbClr val="000000">
              <a:alpha val="35000"/>
            </a:srgbClr>
          </a:outerShdw>
        </a:effectLst>
        <a:sp3d z="152400" prstMaterial="plastic">
          <a:bevelT w="25400" h="25400"/>
          <a:bevelB w="25400" h="25400"/>
        </a:sp3d>
      </dsp:spPr>
      <dsp:style>
        <a:lnRef idx="1">
          <a:scrgbClr r="0" g="0" b="0"/>
        </a:lnRef>
        <a:fillRef idx="1">
          <a:scrgbClr r="0" g="0" b="0"/>
        </a:fillRef>
        <a:effectRef idx="2">
          <a:scrgbClr r="0" g="0" b="0"/>
        </a:effectRef>
        <a:fontRef idx="minor"/>
      </dsp:style>
    </dsp:sp>
    <dsp:sp modelId="{E6D45DB4-0C6A-42F1-B68D-B5F649BD0126}">
      <dsp:nvSpPr>
        <dsp:cNvPr id="0" name=""/>
        <dsp:cNvSpPr/>
      </dsp:nvSpPr>
      <dsp:spPr>
        <a:xfrm>
          <a:off x="702567" y="838103"/>
          <a:ext cx="5644620" cy="418821"/>
        </a:xfrm>
        <a:prstGeom prst="rect">
          <a:avLst/>
        </a:prstGeom>
        <a:solidFill>
          <a:schemeClr val="accent2">
            <a:hueOff val="0"/>
            <a:satOff val="0"/>
            <a:lumOff val="0"/>
            <a:alphaOff val="0"/>
          </a:schemeClr>
        </a:solidFill>
        <a:ln>
          <a:noFill/>
        </a:ln>
        <a:effectLst>
          <a:outerShdw blurRad="40000" dist="23000" dir="5400000" rotWithShape="0">
            <a:srgbClr val="000000">
              <a:alpha val="35000"/>
            </a:srgbClr>
          </a:outerShdw>
        </a:effectLst>
        <a:sp3d prstMaterial="plastic">
          <a:bevelT w="50800" h="50800"/>
          <a:bevelB w="50800" h="50800"/>
        </a:sp3d>
      </dsp:spPr>
      <dsp:style>
        <a:lnRef idx="0">
          <a:scrgbClr r="0" g="0" b="0"/>
        </a:lnRef>
        <a:fillRef idx="1">
          <a:scrgbClr r="0" g="0" b="0"/>
        </a:fillRef>
        <a:effectRef idx="2">
          <a:scrgbClr r="0" g="0" b="0"/>
        </a:effectRef>
        <a:fontRef idx="minor">
          <a:schemeClr val="lt1"/>
        </a:fontRef>
      </dsp:style>
      <dsp:txBody>
        <a:bodyPr spcFirstLastPara="0" vert="horz" wrap="square" lIns="332440" tIns="55880" rIns="55880" bIns="55880" numCol="1" spcCol="1270" anchor="ctr" anchorCtr="0">
          <a:noAutofit/>
        </a:bodyPr>
        <a:lstStyle/>
        <a:p>
          <a:pPr lvl="0" algn="l" defTabSz="977900">
            <a:lnSpc>
              <a:spcPct val="90000"/>
            </a:lnSpc>
            <a:spcBef>
              <a:spcPct val="0"/>
            </a:spcBef>
            <a:spcAft>
              <a:spcPct val="35000"/>
            </a:spcAft>
          </a:pPr>
          <a:r>
            <a:rPr lang="da-DK" sz="2200" kern="1200" dirty="0" smtClean="0">
              <a:solidFill>
                <a:srgbClr val="FFFFFF"/>
              </a:solidFill>
            </a:rPr>
            <a:t>Emission Mask</a:t>
          </a:r>
          <a:endParaRPr lang="en-GB" sz="2200" kern="1200" dirty="0">
            <a:solidFill>
              <a:srgbClr val="FFFFFF"/>
            </a:solidFill>
          </a:endParaRPr>
        </a:p>
      </dsp:txBody>
      <dsp:txXfrm>
        <a:off x="702567" y="838103"/>
        <a:ext cx="5644620" cy="418821"/>
      </dsp:txXfrm>
    </dsp:sp>
    <dsp:sp modelId="{7AC1AE9D-04C5-4E1C-8878-119B13AE523C}">
      <dsp:nvSpPr>
        <dsp:cNvPr id="0" name=""/>
        <dsp:cNvSpPr/>
      </dsp:nvSpPr>
      <dsp:spPr>
        <a:xfrm>
          <a:off x="440804" y="785751"/>
          <a:ext cx="523526" cy="523526"/>
        </a:xfrm>
        <a:prstGeom prst="ellipse">
          <a:avLst/>
        </a:prstGeom>
        <a:solidFill>
          <a:schemeClr val="lt1">
            <a:hueOff val="0"/>
            <a:satOff val="0"/>
            <a:lumOff val="0"/>
            <a:alphaOff val="0"/>
          </a:schemeClr>
        </a:solidFill>
        <a:ln w="9525" cap="flat" cmpd="sng" algn="ctr">
          <a:solidFill>
            <a:schemeClr val="accent2">
              <a:hueOff val="0"/>
              <a:satOff val="0"/>
              <a:lumOff val="0"/>
              <a:alphaOff val="0"/>
            </a:schemeClr>
          </a:solidFill>
          <a:prstDash val="solid"/>
        </a:ln>
        <a:effectLst>
          <a:outerShdw blurRad="40000" dist="23000" dir="5400000" rotWithShape="0">
            <a:srgbClr val="000000">
              <a:alpha val="35000"/>
            </a:srgbClr>
          </a:outerShdw>
        </a:effectLst>
        <a:sp3d z="152400" prstMaterial="plastic">
          <a:bevelT w="25400" h="25400"/>
          <a:bevelB w="25400" h="25400"/>
        </a:sp3d>
      </dsp:spPr>
      <dsp:style>
        <a:lnRef idx="1">
          <a:scrgbClr r="0" g="0" b="0"/>
        </a:lnRef>
        <a:fillRef idx="1">
          <a:scrgbClr r="0" g="0" b="0"/>
        </a:fillRef>
        <a:effectRef idx="2">
          <a:scrgbClr r="0" g="0" b="0"/>
        </a:effectRef>
        <a:fontRef idx="minor"/>
      </dsp:style>
    </dsp:sp>
    <dsp:sp modelId="{55D662C7-19A3-4403-B9AF-35D5AC9282E8}">
      <dsp:nvSpPr>
        <dsp:cNvPr id="0" name=""/>
        <dsp:cNvSpPr/>
      </dsp:nvSpPr>
      <dsp:spPr>
        <a:xfrm>
          <a:off x="910411" y="1466244"/>
          <a:ext cx="5436776" cy="418821"/>
        </a:xfrm>
        <a:prstGeom prst="rect">
          <a:avLst/>
        </a:prstGeom>
        <a:solidFill>
          <a:schemeClr val="accent2">
            <a:hueOff val="0"/>
            <a:satOff val="0"/>
            <a:lumOff val="0"/>
            <a:alphaOff val="0"/>
          </a:schemeClr>
        </a:solidFill>
        <a:ln>
          <a:noFill/>
        </a:ln>
        <a:effectLst>
          <a:outerShdw blurRad="40000" dist="23000" dir="5400000" rotWithShape="0">
            <a:srgbClr val="000000">
              <a:alpha val="35000"/>
            </a:srgbClr>
          </a:outerShdw>
        </a:effectLst>
        <a:sp3d prstMaterial="plastic">
          <a:bevelT w="50800" h="50800"/>
          <a:bevelB w="50800" h="50800"/>
        </a:sp3d>
      </dsp:spPr>
      <dsp:style>
        <a:lnRef idx="0">
          <a:scrgbClr r="0" g="0" b="0"/>
        </a:lnRef>
        <a:fillRef idx="1">
          <a:scrgbClr r="0" g="0" b="0"/>
        </a:fillRef>
        <a:effectRef idx="2">
          <a:scrgbClr r="0" g="0" b="0"/>
        </a:effectRef>
        <a:fontRef idx="minor">
          <a:schemeClr val="lt1"/>
        </a:fontRef>
      </dsp:style>
      <dsp:txBody>
        <a:bodyPr spcFirstLastPara="0" vert="horz" wrap="square" lIns="332440" tIns="55880" rIns="55880" bIns="55880" numCol="1" spcCol="1270" anchor="ctr" anchorCtr="0">
          <a:noAutofit/>
        </a:bodyPr>
        <a:lstStyle/>
        <a:p>
          <a:pPr lvl="0" algn="l" defTabSz="977900">
            <a:lnSpc>
              <a:spcPct val="90000"/>
            </a:lnSpc>
            <a:spcBef>
              <a:spcPct val="0"/>
            </a:spcBef>
            <a:spcAft>
              <a:spcPct val="35000"/>
            </a:spcAft>
          </a:pPr>
          <a:r>
            <a:rPr lang="da-DK" sz="2200" kern="1200" dirty="0" smtClean="0">
              <a:solidFill>
                <a:srgbClr val="FFFFFF"/>
              </a:solidFill>
            </a:rPr>
            <a:t>CDMA example</a:t>
          </a:r>
          <a:endParaRPr lang="en-GB" sz="2200" kern="1200" dirty="0">
            <a:solidFill>
              <a:srgbClr val="FFFFFF"/>
            </a:solidFill>
          </a:endParaRPr>
        </a:p>
      </dsp:txBody>
      <dsp:txXfrm>
        <a:off x="910411" y="1466244"/>
        <a:ext cx="5436776" cy="418821"/>
      </dsp:txXfrm>
    </dsp:sp>
    <dsp:sp modelId="{06CE82DF-4D1C-4581-86D4-5680CBE63B2A}">
      <dsp:nvSpPr>
        <dsp:cNvPr id="0" name=""/>
        <dsp:cNvSpPr/>
      </dsp:nvSpPr>
      <dsp:spPr>
        <a:xfrm>
          <a:off x="648648" y="1413891"/>
          <a:ext cx="523526" cy="523526"/>
        </a:xfrm>
        <a:prstGeom prst="ellipse">
          <a:avLst/>
        </a:prstGeom>
        <a:solidFill>
          <a:schemeClr val="lt1">
            <a:hueOff val="0"/>
            <a:satOff val="0"/>
            <a:lumOff val="0"/>
            <a:alphaOff val="0"/>
          </a:schemeClr>
        </a:solidFill>
        <a:ln w="9525" cap="flat" cmpd="sng" algn="ctr">
          <a:solidFill>
            <a:schemeClr val="accent2">
              <a:hueOff val="0"/>
              <a:satOff val="0"/>
              <a:lumOff val="0"/>
              <a:alphaOff val="0"/>
            </a:schemeClr>
          </a:solidFill>
          <a:prstDash val="solid"/>
        </a:ln>
        <a:effectLst>
          <a:outerShdw blurRad="40000" dist="23000" dir="5400000" rotWithShape="0">
            <a:srgbClr val="000000">
              <a:alpha val="35000"/>
            </a:srgbClr>
          </a:outerShdw>
        </a:effectLst>
        <a:sp3d z="152400" prstMaterial="plastic">
          <a:bevelT w="25400" h="25400"/>
          <a:bevelB w="25400" h="25400"/>
        </a:sp3d>
      </dsp:spPr>
      <dsp:style>
        <a:lnRef idx="1">
          <a:scrgbClr r="0" g="0" b="0"/>
        </a:lnRef>
        <a:fillRef idx="1">
          <a:scrgbClr r="0" g="0" b="0"/>
        </a:fillRef>
        <a:effectRef idx="2">
          <a:scrgbClr r="0" g="0" b="0"/>
        </a:effectRef>
        <a:fontRef idx="minor"/>
      </dsp:style>
    </dsp:sp>
    <dsp:sp modelId="{B8DDD7BA-1A7F-4E98-9D51-A93FB00B3945}">
      <dsp:nvSpPr>
        <dsp:cNvPr id="0" name=""/>
        <dsp:cNvSpPr/>
      </dsp:nvSpPr>
      <dsp:spPr>
        <a:xfrm>
          <a:off x="976774" y="2094845"/>
          <a:ext cx="5370414" cy="418821"/>
        </a:xfrm>
        <a:prstGeom prst="rect">
          <a:avLst/>
        </a:prstGeom>
        <a:solidFill>
          <a:schemeClr val="accent2">
            <a:hueOff val="0"/>
            <a:satOff val="0"/>
            <a:lumOff val="0"/>
            <a:alphaOff val="0"/>
          </a:schemeClr>
        </a:solidFill>
        <a:ln>
          <a:noFill/>
        </a:ln>
        <a:effectLst>
          <a:outerShdw blurRad="40000" dist="23000" dir="5400000" rotWithShape="0">
            <a:srgbClr val="000000">
              <a:alpha val="35000"/>
            </a:srgbClr>
          </a:outerShdw>
        </a:effectLst>
        <a:sp3d prstMaterial="plastic">
          <a:bevelT w="50800" h="50800"/>
          <a:bevelB w="50800" h="50800"/>
        </a:sp3d>
      </dsp:spPr>
      <dsp:style>
        <a:lnRef idx="0">
          <a:scrgbClr r="0" g="0" b="0"/>
        </a:lnRef>
        <a:fillRef idx="1">
          <a:scrgbClr r="0" g="0" b="0"/>
        </a:fillRef>
        <a:effectRef idx="2">
          <a:scrgbClr r="0" g="0" b="0"/>
        </a:effectRef>
        <a:fontRef idx="minor">
          <a:schemeClr val="lt1"/>
        </a:fontRef>
      </dsp:style>
      <dsp:txBody>
        <a:bodyPr spcFirstLastPara="0" vert="horz" wrap="square" lIns="332440" tIns="55880" rIns="55880" bIns="55880" numCol="1" spcCol="1270" anchor="ctr" anchorCtr="0">
          <a:noAutofit/>
        </a:bodyPr>
        <a:lstStyle/>
        <a:p>
          <a:pPr lvl="0" algn="l" defTabSz="977900">
            <a:lnSpc>
              <a:spcPct val="90000"/>
            </a:lnSpc>
            <a:spcBef>
              <a:spcPct val="0"/>
            </a:spcBef>
            <a:spcAft>
              <a:spcPct val="35000"/>
            </a:spcAft>
          </a:pPr>
          <a:r>
            <a:rPr lang="da-DK" sz="2200" kern="1200" dirty="0" smtClean="0">
              <a:solidFill>
                <a:srgbClr val="FFFFFF"/>
              </a:solidFill>
            </a:rPr>
            <a:t>Exercise #1</a:t>
          </a:r>
          <a:endParaRPr lang="en-GB" sz="2200" kern="1200" dirty="0">
            <a:solidFill>
              <a:srgbClr val="FFFFFF"/>
            </a:solidFill>
          </a:endParaRPr>
        </a:p>
      </dsp:txBody>
      <dsp:txXfrm>
        <a:off x="976774" y="2094845"/>
        <a:ext cx="5370414" cy="418821"/>
      </dsp:txXfrm>
    </dsp:sp>
    <dsp:sp modelId="{FF90FA7A-F14C-41C5-B639-D5269F4032BE}">
      <dsp:nvSpPr>
        <dsp:cNvPr id="0" name=""/>
        <dsp:cNvSpPr/>
      </dsp:nvSpPr>
      <dsp:spPr>
        <a:xfrm>
          <a:off x="715010" y="2042492"/>
          <a:ext cx="523526" cy="523526"/>
        </a:xfrm>
        <a:prstGeom prst="ellipse">
          <a:avLst/>
        </a:prstGeom>
        <a:solidFill>
          <a:schemeClr val="lt1">
            <a:hueOff val="0"/>
            <a:satOff val="0"/>
            <a:lumOff val="0"/>
            <a:alphaOff val="0"/>
          </a:schemeClr>
        </a:solidFill>
        <a:ln w="9525" cap="flat" cmpd="sng" algn="ctr">
          <a:solidFill>
            <a:schemeClr val="accent2">
              <a:hueOff val="0"/>
              <a:satOff val="0"/>
              <a:lumOff val="0"/>
              <a:alphaOff val="0"/>
            </a:schemeClr>
          </a:solidFill>
          <a:prstDash val="solid"/>
        </a:ln>
        <a:effectLst>
          <a:outerShdw blurRad="40000" dist="23000" dir="5400000" rotWithShape="0">
            <a:srgbClr val="000000">
              <a:alpha val="35000"/>
            </a:srgbClr>
          </a:outerShdw>
        </a:effectLst>
        <a:sp3d z="152400" prstMaterial="plastic">
          <a:bevelT w="25400" h="25400"/>
          <a:bevelB w="25400" h="25400"/>
        </a:sp3d>
      </dsp:spPr>
      <dsp:style>
        <a:lnRef idx="1">
          <a:scrgbClr r="0" g="0" b="0"/>
        </a:lnRef>
        <a:fillRef idx="1">
          <a:scrgbClr r="0" g="0" b="0"/>
        </a:fillRef>
        <a:effectRef idx="2">
          <a:scrgbClr r="0" g="0" b="0"/>
        </a:effectRef>
        <a:fontRef idx="minor"/>
      </dsp:style>
    </dsp:sp>
    <dsp:sp modelId="{BA718D83-8AC5-4BA5-A7E3-7B8C1A4C8FEB}">
      <dsp:nvSpPr>
        <dsp:cNvPr id="0" name=""/>
        <dsp:cNvSpPr/>
      </dsp:nvSpPr>
      <dsp:spPr>
        <a:xfrm>
          <a:off x="910411" y="2723446"/>
          <a:ext cx="5436776" cy="418821"/>
        </a:xfrm>
        <a:prstGeom prst="rect">
          <a:avLst/>
        </a:prstGeom>
        <a:solidFill>
          <a:schemeClr val="accent2">
            <a:hueOff val="0"/>
            <a:satOff val="0"/>
            <a:lumOff val="0"/>
            <a:alphaOff val="0"/>
          </a:schemeClr>
        </a:solidFill>
        <a:ln>
          <a:noFill/>
        </a:ln>
        <a:effectLst>
          <a:outerShdw blurRad="40000" dist="23000" dir="5400000" rotWithShape="0">
            <a:srgbClr val="000000">
              <a:alpha val="35000"/>
            </a:srgbClr>
          </a:outerShdw>
        </a:effectLst>
        <a:sp3d prstMaterial="plastic">
          <a:bevelT w="50800" h="50800"/>
          <a:bevelB w="50800" h="50800"/>
        </a:sp3d>
      </dsp:spPr>
      <dsp:style>
        <a:lnRef idx="0">
          <a:scrgbClr r="0" g="0" b="0"/>
        </a:lnRef>
        <a:fillRef idx="1">
          <a:scrgbClr r="0" g="0" b="0"/>
        </a:fillRef>
        <a:effectRef idx="2">
          <a:scrgbClr r="0" g="0" b="0"/>
        </a:effectRef>
        <a:fontRef idx="minor">
          <a:schemeClr val="lt1"/>
        </a:fontRef>
      </dsp:style>
      <dsp:txBody>
        <a:bodyPr spcFirstLastPara="0" vert="horz" wrap="square" lIns="332440" tIns="55880" rIns="55880" bIns="55880" numCol="1" spcCol="1270" anchor="ctr" anchorCtr="0">
          <a:noAutofit/>
        </a:bodyPr>
        <a:lstStyle/>
        <a:p>
          <a:pPr lvl="0" algn="l" defTabSz="977900">
            <a:lnSpc>
              <a:spcPct val="90000"/>
            </a:lnSpc>
            <a:spcBef>
              <a:spcPct val="0"/>
            </a:spcBef>
            <a:spcAft>
              <a:spcPct val="35000"/>
            </a:spcAft>
          </a:pPr>
          <a:r>
            <a:rPr lang="en-GB" sz="2200" kern="1200" dirty="0" smtClean="0">
              <a:solidFill>
                <a:srgbClr val="FFFFFF"/>
              </a:solidFill>
            </a:rPr>
            <a:t>ACLR</a:t>
          </a:r>
        </a:p>
      </dsp:txBody>
      <dsp:txXfrm>
        <a:off x="910411" y="2723446"/>
        <a:ext cx="5436776" cy="418821"/>
      </dsp:txXfrm>
    </dsp:sp>
    <dsp:sp modelId="{0D8111F5-A4BE-417F-B912-CDF2BD1C4DAB}">
      <dsp:nvSpPr>
        <dsp:cNvPr id="0" name=""/>
        <dsp:cNvSpPr/>
      </dsp:nvSpPr>
      <dsp:spPr>
        <a:xfrm>
          <a:off x="648648" y="2671093"/>
          <a:ext cx="523526" cy="523526"/>
        </a:xfrm>
        <a:prstGeom prst="ellipse">
          <a:avLst/>
        </a:prstGeom>
        <a:solidFill>
          <a:schemeClr val="lt1">
            <a:hueOff val="0"/>
            <a:satOff val="0"/>
            <a:lumOff val="0"/>
            <a:alphaOff val="0"/>
          </a:schemeClr>
        </a:solidFill>
        <a:ln w="9525" cap="flat" cmpd="sng" algn="ctr">
          <a:solidFill>
            <a:schemeClr val="accent2">
              <a:hueOff val="0"/>
              <a:satOff val="0"/>
              <a:lumOff val="0"/>
              <a:alphaOff val="0"/>
            </a:schemeClr>
          </a:solidFill>
          <a:prstDash val="solid"/>
        </a:ln>
        <a:effectLst>
          <a:outerShdw blurRad="40000" dist="23000" dir="5400000" rotWithShape="0">
            <a:srgbClr val="000000">
              <a:alpha val="35000"/>
            </a:srgbClr>
          </a:outerShdw>
        </a:effectLst>
        <a:sp3d z="152400" prstMaterial="plastic">
          <a:bevelT w="25400" h="25400"/>
          <a:bevelB w="25400" h="25400"/>
        </a:sp3d>
      </dsp:spPr>
      <dsp:style>
        <a:lnRef idx="1">
          <a:scrgbClr r="0" g="0" b="0"/>
        </a:lnRef>
        <a:fillRef idx="1">
          <a:scrgbClr r="0" g="0" b="0"/>
        </a:fillRef>
        <a:effectRef idx="2">
          <a:scrgbClr r="0" g="0" b="0"/>
        </a:effectRef>
        <a:fontRef idx="minor"/>
      </dsp:style>
    </dsp:sp>
    <dsp:sp modelId="{B9DCD25D-85BD-483B-B0E7-5F0F8B783756}">
      <dsp:nvSpPr>
        <dsp:cNvPr id="0" name=""/>
        <dsp:cNvSpPr/>
      </dsp:nvSpPr>
      <dsp:spPr>
        <a:xfrm>
          <a:off x="702567" y="3351586"/>
          <a:ext cx="5644620" cy="418821"/>
        </a:xfrm>
        <a:prstGeom prst="rect">
          <a:avLst/>
        </a:prstGeom>
        <a:solidFill>
          <a:schemeClr val="accent2">
            <a:hueOff val="0"/>
            <a:satOff val="0"/>
            <a:lumOff val="0"/>
            <a:alphaOff val="0"/>
          </a:schemeClr>
        </a:solidFill>
        <a:ln>
          <a:noFill/>
        </a:ln>
        <a:effectLst>
          <a:outerShdw blurRad="40000" dist="23000" dir="5400000" rotWithShape="0">
            <a:srgbClr val="000000">
              <a:alpha val="35000"/>
            </a:srgbClr>
          </a:outerShdw>
        </a:effectLst>
        <a:sp3d prstMaterial="plastic">
          <a:bevelT w="50800" h="50800"/>
          <a:bevelB w="50800" h="50800"/>
        </a:sp3d>
      </dsp:spPr>
      <dsp:style>
        <a:lnRef idx="0">
          <a:scrgbClr r="0" g="0" b="0"/>
        </a:lnRef>
        <a:fillRef idx="1">
          <a:scrgbClr r="0" g="0" b="0"/>
        </a:fillRef>
        <a:effectRef idx="2">
          <a:scrgbClr r="0" g="0" b="0"/>
        </a:effectRef>
        <a:fontRef idx="minor">
          <a:schemeClr val="lt1"/>
        </a:fontRef>
      </dsp:style>
      <dsp:txBody>
        <a:bodyPr spcFirstLastPara="0" vert="horz" wrap="square" lIns="332440" tIns="55880" rIns="55880" bIns="55880" numCol="1" spcCol="1270" anchor="ctr" anchorCtr="0">
          <a:noAutofit/>
        </a:bodyPr>
        <a:lstStyle/>
        <a:p>
          <a:pPr lvl="0" algn="l" defTabSz="977900">
            <a:lnSpc>
              <a:spcPct val="90000"/>
            </a:lnSpc>
            <a:spcBef>
              <a:spcPct val="0"/>
            </a:spcBef>
            <a:spcAft>
              <a:spcPct val="35000"/>
            </a:spcAft>
          </a:pPr>
          <a:r>
            <a:rPr lang="da-DK" sz="2200" kern="1200" dirty="0" smtClean="0">
              <a:solidFill>
                <a:srgbClr val="FFFFFF"/>
              </a:solidFill>
            </a:rPr>
            <a:t>Blocking Mask / ACS</a:t>
          </a:r>
          <a:endParaRPr lang="en-GB" sz="2200" kern="1200" dirty="0" smtClean="0">
            <a:solidFill>
              <a:srgbClr val="FFFFFF"/>
            </a:solidFill>
          </a:endParaRPr>
        </a:p>
      </dsp:txBody>
      <dsp:txXfrm>
        <a:off x="702567" y="3351586"/>
        <a:ext cx="5644620" cy="418821"/>
      </dsp:txXfrm>
    </dsp:sp>
    <dsp:sp modelId="{C60E889C-D75C-4908-A49B-7D57AD5004AE}">
      <dsp:nvSpPr>
        <dsp:cNvPr id="0" name=""/>
        <dsp:cNvSpPr/>
      </dsp:nvSpPr>
      <dsp:spPr>
        <a:xfrm>
          <a:off x="440804" y="3299233"/>
          <a:ext cx="523526" cy="523526"/>
        </a:xfrm>
        <a:prstGeom prst="ellipse">
          <a:avLst/>
        </a:prstGeom>
        <a:solidFill>
          <a:schemeClr val="lt1">
            <a:hueOff val="0"/>
            <a:satOff val="0"/>
            <a:lumOff val="0"/>
            <a:alphaOff val="0"/>
          </a:schemeClr>
        </a:solidFill>
        <a:ln w="9525" cap="flat" cmpd="sng" algn="ctr">
          <a:solidFill>
            <a:schemeClr val="accent2">
              <a:hueOff val="0"/>
              <a:satOff val="0"/>
              <a:lumOff val="0"/>
              <a:alphaOff val="0"/>
            </a:schemeClr>
          </a:solidFill>
          <a:prstDash val="solid"/>
        </a:ln>
        <a:effectLst>
          <a:outerShdw blurRad="40000" dist="23000" dir="5400000" rotWithShape="0">
            <a:srgbClr val="000000">
              <a:alpha val="35000"/>
            </a:srgbClr>
          </a:outerShdw>
        </a:effectLst>
        <a:sp3d z="152400" prstMaterial="plastic">
          <a:bevelT w="25400" h="25400"/>
          <a:bevelB w="25400" h="25400"/>
        </a:sp3d>
      </dsp:spPr>
      <dsp:style>
        <a:lnRef idx="1">
          <a:scrgbClr r="0" g="0" b="0"/>
        </a:lnRef>
        <a:fillRef idx="1">
          <a:scrgbClr r="0" g="0" b="0"/>
        </a:fillRef>
        <a:effectRef idx="2">
          <a:scrgbClr r="0" g="0" b="0"/>
        </a:effectRef>
        <a:fontRef idx="minor"/>
      </dsp:style>
    </dsp:sp>
    <dsp:sp modelId="{F3994E16-1463-45F4-A73B-D59A34F8BF5B}">
      <dsp:nvSpPr>
        <dsp:cNvPr id="0" name=""/>
        <dsp:cNvSpPr/>
      </dsp:nvSpPr>
      <dsp:spPr>
        <a:xfrm>
          <a:off x="323287" y="3980187"/>
          <a:ext cx="6023901" cy="418821"/>
        </a:xfrm>
        <a:prstGeom prst="rect">
          <a:avLst/>
        </a:prstGeom>
        <a:solidFill>
          <a:schemeClr val="accent2">
            <a:hueOff val="0"/>
            <a:satOff val="0"/>
            <a:lumOff val="0"/>
            <a:alphaOff val="0"/>
          </a:schemeClr>
        </a:solidFill>
        <a:ln>
          <a:noFill/>
        </a:ln>
        <a:effectLst>
          <a:outerShdw blurRad="40000" dist="23000" dir="5400000" rotWithShape="0">
            <a:srgbClr val="000000">
              <a:alpha val="35000"/>
            </a:srgbClr>
          </a:outerShdw>
        </a:effectLst>
        <a:sp3d prstMaterial="plastic">
          <a:bevelT w="50800" h="50800"/>
          <a:bevelB w="50800" h="50800"/>
        </a:sp3d>
      </dsp:spPr>
      <dsp:style>
        <a:lnRef idx="0">
          <a:scrgbClr r="0" g="0" b="0"/>
        </a:lnRef>
        <a:fillRef idx="1">
          <a:scrgbClr r="0" g="0" b="0"/>
        </a:fillRef>
        <a:effectRef idx="2">
          <a:scrgbClr r="0" g="0" b="0"/>
        </a:effectRef>
        <a:fontRef idx="minor">
          <a:schemeClr val="lt1"/>
        </a:fontRef>
      </dsp:style>
      <dsp:txBody>
        <a:bodyPr spcFirstLastPara="0" vert="horz" wrap="square" lIns="332440" tIns="55880" rIns="55880" bIns="55880" numCol="1" spcCol="1270" anchor="ctr" anchorCtr="0">
          <a:noAutofit/>
        </a:bodyPr>
        <a:lstStyle/>
        <a:p>
          <a:pPr lvl="0" algn="l" defTabSz="977900">
            <a:lnSpc>
              <a:spcPct val="90000"/>
            </a:lnSpc>
            <a:spcBef>
              <a:spcPct val="0"/>
            </a:spcBef>
            <a:spcAft>
              <a:spcPct val="35000"/>
            </a:spcAft>
          </a:pPr>
          <a:r>
            <a:rPr lang="da-DK" sz="2200" kern="1200" dirty="0" smtClean="0">
              <a:solidFill>
                <a:srgbClr val="FFFFFF"/>
              </a:solidFill>
            </a:rPr>
            <a:t>Emission floor</a:t>
          </a:r>
          <a:endParaRPr lang="en-GB" sz="2200" kern="1200" dirty="0" smtClean="0">
            <a:solidFill>
              <a:srgbClr val="FFFFFF"/>
            </a:solidFill>
          </a:endParaRPr>
        </a:p>
      </dsp:txBody>
      <dsp:txXfrm>
        <a:off x="323287" y="3980187"/>
        <a:ext cx="6023901" cy="418821"/>
      </dsp:txXfrm>
    </dsp:sp>
    <dsp:sp modelId="{C755F2C8-4085-4D9D-BEAF-7E85F53E01A7}">
      <dsp:nvSpPr>
        <dsp:cNvPr id="0" name=""/>
        <dsp:cNvSpPr/>
      </dsp:nvSpPr>
      <dsp:spPr>
        <a:xfrm>
          <a:off x="61523" y="3927834"/>
          <a:ext cx="523526" cy="523526"/>
        </a:xfrm>
        <a:prstGeom prst="ellipse">
          <a:avLst/>
        </a:prstGeom>
        <a:solidFill>
          <a:schemeClr val="lt1">
            <a:hueOff val="0"/>
            <a:satOff val="0"/>
            <a:lumOff val="0"/>
            <a:alphaOff val="0"/>
          </a:schemeClr>
        </a:solidFill>
        <a:ln w="9525" cap="flat" cmpd="sng" algn="ctr">
          <a:solidFill>
            <a:schemeClr val="accent2">
              <a:hueOff val="0"/>
              <a:satOff val="0"/>
              <a:lumOff val="0"/>
              <a:alphaOff val="0"/>
            </a:schemeClr>
          </a:solidFill>
          <a:prstDash val="solid"/>
        </a:ln>
        <a:effectLst>
          <a:outerShdw blurRad="40000" dist="23000" dir="5400000" rotWithShape="0">
            <a:srgbClr val="000000">
              <a:alpha val="35000"/>
            </a:srgbClr>
          </a:outerShdw>
        </a:effectLst>
        <a:sp3d z="152400" prstMaterial="plastic">
          <a:bevelT w="25400" h="25400"/>
          <a:bevelB w="25400" h="25400"/>
        </a:sp3d>
      </dsp:spPr>
      <dsp:style>
        <a:lnRef idx="1">
          <a:scrgbClr r="0" g="0" b="0"/>
        </a:lnRef>
        <a:fillRef idx="1">
          <a:scrgbClr r="0" g="0" b="0"/>
        </a:fillRef>
        <a:effectRef idx="2">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3d6">
  <dgm:title val=""/>
  <dgm:desc val=""/>
  <dgm:catLst>
    <dgm:cat type="3D" pri="11600"/>
  </dgm:catLst>
  <dgm:scene3d>
    <a:camera prst="perspectiveRelaxedModerately" zoom="92000"/>
    <a:lightRig rig="balanced" dir="t">
      <a:rot lat="0" lon="0" rev="12700000"/>
    </a:lightRig>
  </dgm:scene3d>
  <dgm:styleLbl name="node0">
    <dgm:scene3d>
      <a:camera prst="orthographicFront"/>
      <a:lightRig rig="threePt" dir="t"/>
    </dgm:scene3d>
    <dgm:sp3d prstMaterial="plastic">
      <a:bevelT w="50800" h="50800"/>
      <a:bevelB w="50800" h="50800"/>
    </dgm:sp3d>
    <dgm:txPr/>
    <dgm:style>
      <a:lnRef idx="0">
        <a:scrgbClr r="0" g="0" b="0"/>
      </a:lnRef>
      <a:fillRef idx="1">
        <a:scrgbClr r="0" g="0" b="0"/>
      </a:fillRef>
      <a:effectRef idx="2">
        <a:scrgbClr r="0" g="0" b="0"/>
      </a:effectRef>
      <a:fontRef idx="minor">
        <a:schemeClr val="lt1"/>
      </a:fontRef>
    </dgm:style>
  </dgm:styleLbl>
  <dgm:styleLbl name="lnNode1">
    <dgm:scene3d>
      <a:camera prst="orthographicFront"/>
      <a:lightRig rig="threePt" dir="t"/>
    </dgm:scene3d>
    <dgm:sp3d prstMaterial="plastic">
      <a:bevelT w="50800" h="50800"/>
      <a:bevelB w="50800" h="50800"/>
    </dgm:sp3d>
    <dgm:txPr/>
    <dgm:style>
      <a:lnRef idx="0">
        <a:scrgbClr r="0" g="0" b="0"/>
      </a:lnRef>
      <a:fillRef idx="1">
        <a:scrgbClr r="0" g="0" b="0"/>
      </a:fillRef>
      <a:effectRef idx="2">
        <a:scrgbClr r="0" g="0" b="0"/>
      </a:effectRef>
      <a:fontRef idx="minor">
        <a:schemeClr val="lt1"/>
      </a:fontRef>
    </dgm:style>
  </dgm:styleLbl>
  <dgm:styleLbl name="vennNode1">
    <dgm:scene3d>
      <a:camera prst="orthographicFront"/>
      <a:lightRig rig="threePt" dir="t"/>
    </dgm:scene3d>
    <dgm:sp3d prstMaterial="plastic">
      <a:bevelT w="50800" h="50800"/>
      <a:bevelB w="50800" h="50800"/>
    </dgm:sp3d>
    <dgm:txPr/>
    <dgm:style>
      <a:lnRef idx="0">
        <a:scrgbClr r="0" g="0" b="0"/>
      </a:lnRef>
      <a:fillRef idx="1">
        <a:scrgbClr r="0" g="0" b="0"/>
      </a:fillRef>
      <a:effectRef idx="2">
        <a:scrgbClr r="0" g="0" b="0"/>
      </a:effectRef>
      <a:fontRef idx="minor">
        <a:schemeClr val="tx1"/>
      </a:fontRef>
    </dgm:style>
  </dgm:styleLbl>
  <dgm:styleLbl name="alignNode1">
    <dgm:scene3d>
      <a:camera prst="orthographicFront"/>
      <a:lightRig rig="threePt" dir="t"/>
    </dgm:scene3d>
    <dgm:sp3d prstMaterial="plastic">
      <a:bevelT w="50800" h="50800"/>
      <a:bevelB w="50800" h="50800"/>
    </dgm:sp3d>
    <dgm:txPr/>
    <dgm:style>
      <a:lnRef idx="1">
        <a:scrgbClr r="0" g="0" b="0"/>
      </a:lnRef>
      <a:fillRef idx="1">
        <a:scrgbClr r="0" g="0" b="0"/>
      </a:fillRef>
      <a:effectRef idx="2">
        <a:scrgbClr r="0" g="0" b="0"/>
      </a:effectRef>
      <a:fontRef idx="minor">
        <a:schemeClr val="lt1"/>
      </a:fontRef>
    </dgm:style>
  </dgm:styleLbl>
  <dgm:styleLbl name="node1">
    <dgm:scene3d>
      <a:camera prst="orthographicFront"/>
      <a:lightRig rig="threePt" dir="t"/>
    </dgm:scene3d>
    <dgm:sp3d prstMaterial="plastic">
      <a:bevelT w="50800" h="50800"/>
      <a:bevelB w="50800" h="508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lightRig rig="threePt" dir="t"/>
    </dgm:scene3d>
    <dgm:sp3d prstMaterial="plastic">
      <a:bevelT w="50800" h="50800"/>
      <a:bevelB w="50800" h="50800"/>
    </dgm:sp3d>
    <dgm:txPr/>
    <dgm:style>
      <a:lnRef idx="0">
        <a:scrgbClr r="0" g="0" b="0"/>
      </a:lnRef>
      <a:fillRef idx="1">
        <a:scrgbClr r="0" g="0" b="0"/>
      </a:fillRef>
      <a:effectRef idx="2">
        <a:scrgbClr r="0" g="0" b="0"/>
      </a:effectRef>
      <a:fontRef idx="minor">
        <a:schemeClr val="lt1"/>
      </a:fontRef>
    </dgm:style>
  </dgm:styleLbl>
  <dgm:styleLbl name="node3">
    <dgm:scene3d>
      <a:camera prst="orthographicFront"/>
      <a:lightRig rig="threePt" dir="t"/>
    </dgm:scene3d>
    <dgm:sp3d prstMaterial="plastic">
      <a:bevelT w="50800" h="50800"/>
      <a:bevelB w="50800" h="50800"/>
    </dgm:sp3d>
    <dgm:txPr/>
    <dgm:style>
      <a:lnRef idx="0">
        <a:scrgbClr r="0" g="0" b="0"/>
      </a:lnRef>
      <a:fillRef idx="1">
        <a:scrgbClr r="0" g="0" b="0"/>
      </a:fillRef>
      <a:effectRef idx="2">
        <a:scrgbClr r="0" g="0" b="0"/>
      </a:effectRef>
      <a:fontRef idx="minor">
        <a:schemeClr val="lt1"/>
      </a:fontRef>
    </dgm:style>
  </dgm:styleLbl>
  <dgm:styleLbl name="node4">
    <dgm:scene3d>
      <a:camera prst="orthographicFront"/>
      <a:lightRig rig="threePt" dir="t"/>
    </dgm:scene3d>
    <dgm:sp3d prstMaterial="plastic">
      <a:bevelT w="50800" h="50800"/>
      <a:bevelB w="50800" h="50800"/>
    </dgm:sp3d>
    <dgm:txPr/>
    <dgm:style>
      <a:lnRef idx="0">
        <a:scrgbClr r="0" g="0" b="0"/>
      </a:lnRef>
      <a:fillRef idx="1">
        <a:scrgbClr r="0" g="0" b="0"/>
      </a:fillRef>
      <a:effectRef idx="2">
        <a:scrgbClr r="0" g="0" b="0"/>
      </a:effectRef>
      <a:fontRef idx="minor">
        <a:schemeClr val="lt1"/>
      </a:fontRef>
    </dgm:style>
  </dgm:styleLbl>
  <dgm:styleLbl name="fgImgPlace1">
    <dgm:scene3d>
      <a:camera prst="orthographicFront"/>
      <a:lightRig rig="threePt" dir="t"/>
    </dgm:scene3d>
    <dgm:sp3d z="50080" prstMaterial="plastic">
      <a:bevelT w="50800" h="50800"/>
      <a:bevelB w="50800" h="50800"/>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prstMaterial="plastic">
      <a:bevelT w="50800" h="50800"/>
      <a:bevelB w="50800" h="50800"/>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z="-54000" prstMaterial="plastic">
      <a:bevelT w="50800" h="50800"/>
      <a:bevelB w="50800" h="50800"/>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z="-25400" prstMaterial="plastic">
      <a:bevelT w="25400" h="25400"/>
      <a:bevelB w="25400" h="25400"/>
    </dgm:sp3d>
    <dgm:txPr/>
    <dgm:style>
      <a:lnRef idx="1">
        <a:scrgbClr r="0" g="0" b="0"/>
      </a:lnRef>
      <a:fillRef idx="1">
        <a:scrgbClr r="0" g="0" b="0"/>
      </a:fillRef>
      <a:effectRef idx="2">
        <a:scrgbClr r="0" g="0" b="0"/>
      </a:effectRef>
      <a:fontRef idx="minor">
        <a:schemeClr val="lt1"/>
      </a:fontRef>
    </dgm:style>
  </dgm:styleLbl>
  <dgm:styleLbl name="fgSibTrans2D1">
    <dgm:scene3d>
      <a:camera prst="orthographicFront"/>
      <a:lightRig rig="threePt" dir="t"/>
    </dgm:scene3d>
    <dgm:sp3d z="50080" prstMaterial="plastic">
      <a:bevelT w="25400" h="25400"/>
      <a:bevelB w="25400" h="25400"/>
    </dgm:sp3d>
    <dgm:txPr/>
    <dgm:style>
      <a:lnRef idx="1">
        <a:scrgbClr r="0" g="0" b="0"/>
      </a:lnRef>
      <a:fillRef idx="1">
        <a:scrgbClr r="0" g="0" b="0"/>
      </a:fillRef>
      <a:effectRef idx="2">
        <a:scrgbClr r="0" g="0" b="0"/>
      </a:effectRef>
      <a:fontRef idx="minor">
        <a:schemeClr val="lt1"/>
      </a:fontRef>
    </dgm:style>
  </dgm:styleLbl>
  <dgm:styleLbl name="bgSibTrans2D1">
    <dgm:scene3d>
      <a:camera prst="orthographicFront"/>
      <a:lightRig rig="threePt" dir="t"/>
    </dgm:scene3d>
    <dgm:sp3d z="-54080" prstMaterial="plastic">
      <a:bevelT w="25400" h="25400"/>
      <a:bevelB w="25400" h="25400"/>
    </dgm:sp3d>
    <dgm:txPr/>
    <dgm:style>
      <a:lnRef idx="1">
        <a:scrgbClr r="0" g="0" b="0"/>
      </a:lnRef>
      <a:fillRef idx="1">
        <a:scrgbClr r="0" g="0" b="0"/>
      </a:fillRef>
      <a:effectRef idx="2">
        <a:scrgbClr r="0" g="0" b="0"/>
      </a:effectRef>
      <a:fontRef idx="minor">
        <a:schemeClr val="lt1"/>
      </a:fontRef>
    </dgm:style>
  </dgm:styleLbl>
  <dgm:styleLbl name="sibTrans1D1">
    <dgm:scene3d>
      <a:camera prst="orthographicFront"/>
      <a:lightRig rig="threePt" dir="t"/>
    </dgm:scene3d>
    <dgm:sp3d z="-25400" prstMaterial="plastic"/>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75000" prstMaterial="plastic"/>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prstMaterial="plastic">
      <a:bevelT w="50800" h="50800"/>
      <a:bevelB w="50800" h="50800"/>
    </dgm:sp3d>
    <dgm:txPr/>
    <dgm:style>
      <a:lnRef idx="0">
        <a:scrgbClr r="0" g="0" b="0"/>
      </a:lnRef>
      <a:fillRef idx="1">
        <a:scrgbClr r="0" g="0" b="0"/>
      </a:fillRef>
      <a:effectRef idx="2">
        <a:scrgbClr r="0" g="0" b="0"/>
      </a:effectRef>
      <a:fontRef idx="minor">
        <a:schemeClr val="lt1"/>
      </a:fontRef>
    </dgm:style>
  </dgm:styleLbl>
  <dgm:styleLbl name="asst1">
    <dgm:scene3d>
      <a:camera prst="orthographicFront"/>
      <a:lightRig rig="threePt" dir="t"/>
    </dgm:scene3d>
    <dgm:sp3d prstMaterial="plastic">
      <a:bevelT w="50800" h="50800"/>
      <a:bevelB w="50800" h="50800"/>
    </dgm:sp3d>
    <dgm:txPr/>
    <dgm:style>
      <a:lnRef idx="0">
        <a:scrgbClr r="0" g="0" b="0"/>
      </a:lnRef>
      <a:fillRef idx="1">
        <a:scrgbClr r="0" g="0" b="0"/>
      </a:fillRef>
      <a:effectRef idx="2">
        <a:scrgbClr r="0" g="0" b="0"/>
      </a:effectRef>
      <a:fontRef idx="minor">
        <a:schemeClr val="lt1"/>
      </a:fontRef>
    </dgm:style>
  </dgm:styleLbl>
  <dgm:styleLbl name="asst2">
    <dgm:scene3d>
      <a:camera prst="orthographicFront"/>
      <a:lightRig rig="threePt" dir="t"/>
    </dgm:scene3d>
    <dgm:sp3d prstMaterial="plastic">
      <a:bevelT w="50800" h="50800"/>
      <a:bevelB w="50800" h="50800"/>
    </dgm:sp3d>
    <dgm:txPr/>
    <dgm:style>
      <a:lnRef idx="0">
        <a:scrgbClr r="0" g="0" b="0"/>
      </a:lnRef>
      <a:fillRef idx="1">
        <a:scrgbClr r="0" g="0" b="0"/>
      </a:fillRef>
      <a:effectRef idx="2">
        <a:scrgbClr r="0" g="0" b="0"/>
      </a:effectRef>
      <a:fontRef idx="minor">
        <a:schemeClr val="lt1"/>
      </a:fontRef>
    </dgm:style>
  </dgm:styleLbl>
  <dgm:styleLbl name="asst3">
    <dgm:scene3d>
      <a:camera prst="orthographicFront"/>
      <a:lightRig rig="threePt" dir="t"/>
    </dgm:scene3d>
    <dgm:sp3d prstMaterial="plastic">
      <a:bevelT w="50800" h="50800"/>
      <a:bevelB w="50800" h="50800"/>
    </dgm:sp3d>
    <dgm:txPr/>
    <dgm:style>
      <a:lnRef idx="0">
        <a:scrgbClr r="0" g="0" b="0"/>
      </a:lnRef>
      <a:fillRef idx="1">
        <a:scrgbClr r="0" g="0" b="0"/>
      </a:fillRef>
      <a:effectRef idx="2">
        <a:scrgbClr r="0" g="0" b="0"/>
      </a:effectRef>
      <a:fontRef idx="minor">
        <a:schemeClr val="lt1"/>
      </a:fontRef>
    </dgm:style>
  </dgm:styleLbl>
  <dgm:styleLbl name="parChTrans2D1">
    <dgm:scene3d>
      <a:camera prst="orthographicFront"/>
      <a:lightRig rig="threePt" dir="t"/>
    </dgm:scene3d>
    <dgm:sp3d z="-25400" prstMaterial="plastic">
      <a:bevelT w="25400" h="25400"/>
      <a:bevelB w="25400" h="25400"/>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dgm:scene3d>
    <dgm:sp3d z="-25400" prstMaterial="plastic">
      <a:bevelT w="25400" h="25400"/>
      <a:bevelB w="25400" h="25400"/>
    </dgm:sp3d>
    <dgm:txPr/>
    <dgm:style>
      <a:lnRef idx="0">
        <a:scrgbClr r="0" g="0" b="0"/>
      </a:lnRef>
      <a:fillRef idx="1">
        <a:scrgbClr r="0" g="0" b="0"/>
      </a:fillRef>
      <a:effectRef idx="2">
        <a:scrgbClr r="0" g="0" b="0"/>
      </a:effectRef>
      <a:fontRef idx="minor">
        <a:schemeClr val="lt1"/>
      </a:fontRef>
    </dgm:style>
  </dgm:styleLbl>
  <dgm:styleLbl name="parChTrans2D3">
    <dgm:scene3d>
      <a:camera prst="orthographicFront"/>
      <a:lightRig rig="threePt" dir="t"/>
    </dgm:scene3d>
    <dgm:sp3d z="-25400" prstMaterial="plastic">
      <a:bevelT w="25400" h="25400"/>
      <a:bevelB w="25400" h="25400"/>
    </dgm:sp3d>
    <dgm:txPr/>
    <dgm:style>
      <a:lnRef idx="0">
        <a:scrgbClr r="0" g="0" b="0"/>
      </a:lnRef>
      <a:fillRef idx="1">
        <a:scrgbClr r="0" g="0" b="0"/>
      </a:fillRef>
      <a:effectRef idx="2">
        <a:scrgbClr r="0" g="0" b="0"/>
      </a:effectRef>
      <a:fontRef idx="minor">
        <a:schemeClr val="lt1"/>
      </a:fontRef>
    </dgm:style>
  </dgm:styleLbl>
  <dgm:styleLbl name="parChTrans2D4">
    <dgm:scene3d>
      <a:camera prst="orthographicFront"/>
      <a:lightRig rig="threePt" dir="t"/>
    </dgm:scene3d>
    <dgm:sp3d z="-25400" prstMaterial="plastic">
      <a:bevelT w="25400" h="25400"/>
      <a:bevelB w="25400" h="25400"/>
    </dgm:sp3d>
    <dgm:txPr/>
    <dgm:style>
      <a:lnRef idx="0">
        <a:scrgbClr r="0" g="0" b="0"/>
      </a:lnRef>
      <a:fillRef idx="1">
        <a:scrgbClr r="0" g="0" b="0"/>
      </a:fillRef>
      <a:effectRef idx="2">
        <a:scrgbClr r="0" g="0" b="0"/>
      </a:effectRef>
      <a:fontRef idx="minor">
        <a:schemeClr val="lt1"/>
      </a:fontRef>
    </dgm:style>
  </dgm:styleLbl>
  <dgm:styleLbl name="parChTrans1D1">
    <dgm:scene3d>
      <a:camera prst="orthographicFront"/>
      <a:lightRig rig="threePt" dir="t"/>
    </dgm:scene3d>
    <dgm:sp3d z="-25400" prstMaterial="plastic"/>
    <dgm:txPr/>
    <dgm:style>
      <a:lnRef idx="2">
        <a:scrgbClr r="0" g="0" b="0"/>
      </a:lnRef>
      <a:fillRef idx="0">
        <a:scrgbClr r="0" g="0" b="0"/>
      </a:fillRef>
      <a:effectRef idx="0">
        <a:scrgbClr r="0" g="0" b="0"/>
      </a:effectRef>
      <a:fontRef idx="minor">
        <a:schemeClr val="tx1"/>
      </a:fontRef>
    </dgm:style>
  </dgm:styleLbl>
  <dgm:styleLbl name="parChTrans1D2">
    <dgm:scene3d>
      <a:camera prst="orthographicFront"/>
      <a:lightRig rig="threePt" dir="t"/>
    </dgm:scene3d>
    <dgm:sp3d z="-25400" prstMaterial="plastic"/>
    <dgm:txPr/>
    <dgm:style>
      <a:lnRef idx="2">
        <a:scrgbClr r="0" g="0" b="0"/>
      </a:lnRef>
      <a:fillRef idx="0">
        <a:scrgbClr r="0" g="0" b="0"/>
      </a:fillRef>
      <a:effectRef idx="0">
        <a:scrgbClr r="0" g="0" b="0"/>
      </a:effectRef>
      <a:fontRef idx="minor">
        <a:schemeClr val="tx1"/>
      </a:fontRef>
    </dgm:style>
  </dgm:styleLbl>
  <dgm:styleLbl name="parChTrans1D3">
    <dgm:scene3d>
      <a:camera prst="orthographicFront"/>
      <a:lightRig rig="threePt" dir="t"/>
    </dgm:scene3d>
    <dgm:sp3d z="-25400" prstMaterial="plastic"/>
    <dgm:txPr/>
    <dgm:style>
      <a:lnRef idx="2">
        <a:scrgbClr r="0" g="0" b="0"/>
      </a:lnRef>
      <a:fillRef idx="0">
        <a:scrgbClr r="0" g="0" b="0"/>
      </a:fillRef>
      <a:effectRef idx="0">
        <a:scrgbClr r="0" g="0" b="0"/>
      </a:effectRef>
      <a:fontRef idx="minor">
        <a:schemeClr val="tx1"/>
      </a:fontRef>
    </dgm:style>
  </dgm:styleLbl>
  <dgm:styleLbl name="parChTrans1D4">
    <dgm:scene3d>
      <a:camera prst="orthographicFront"/>
      <a:lightRig rig="threePt" dir="t"/>
    </dgm:scene3d>
    <dgm:sp3d z="-25400" prstMaterial="plastic"/>
    <dgm:txPr/>
    <dgm:style>
      <a:lnRef idx="2">
        <a:scrgbClr r="0" g="0" b="0"/>
      </a:lnRef>
      <a:fillRef idx="0">
        <a:scrgbClr r="0" g="0" b="0"/>
      </a:fillRef>
      <a:effectRef idx="0">
        <a:scrgbClr r="0" g="0" b="0"/>
      </a:effectRef>
      <a:fontRef idx="minor">
        <a:schemeClr val="tx1"/>
      </a:fontRef>
    </dgm:style>
  </dgm:styleLbl>
  <dgm:styleLbl name="fgAcc1">
    <dgm:scene3d>
      <a:camera prst="orthographicFront"/>
      <a:lightRig rig="threePt" dir="t"/>
    </dgm:scene3d>
    <dgm:sp3d z="50080" prstMaterial="plastic">
      <a:bevelT w="25400" h="25400"/>
      <a:bevelB w="25400" h="25400"/>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z="-152400" prstMaterial="plastic">
      <a:bevelT w="25400" h="25400"/>
      <a:bevelB w="25400" h="25400"/>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prstMaterial="plastic">
      <a:bevelT w="25400" h="25400"/>
      <a:bevelB w="25400" h="25400"/>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prstMaterial="plastic">
      <a:bevelT w="50800" h="50800"/>
      <a:bevelB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threePt" dir="t"/>
    </dgm:scene3d>
    <dgm:sp3d z="-152400" prstMaterial="plastic">
      <a:bevelT w="25400" h="25400"/>
      <a:bevelB w="25400" h="25400"/>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z="152400" prstMaterial="plastic">
      <a:bevelT w="25400" h="25400"/>
      <a:bevelB w="25400" h="25400"/>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prstMaterial="plastic">
      <a:bevelT w="25400" h="25400"/>
      <a:bevelB w="25400" h="25400"/>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dgm:scene3d>
    <dgm:sp3d z="-152400" prstMaterial="plastic">
      <a:bevelT w="25400" h="25400"/>
      <a:bevelB w="25400" h="254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threePt" dir="t"/>
    </dgm:scene3d>
    <dgm:sp3d z="50080" prstMaterial="plastic">
      <a:bevelT w="25400" h="25400"/>
      <a:bevelB w="25400" h="25400"/>
    </dgm:sp3d>
    <dgm:txPr/>
    <dgm:style>
      <a:lnRef idx="0">
        <a:scrgbClr r="0" g="0" b="0"/>
      </a:lnRef>
      <a:fillRef idx="1">
        <a:scrgbClr r="0" g="0" b="0"/>
      </a:fillRef>
      <a:effectRef idx="2">
        <a:scrgbClr r="0" g="0" b="0"/>
      </a:effectRef>
      <a:fontRef idx="minor"/>
    </dgm:style>
  </dgm:styleLbl>
  <dgm:styleLbl name="alignAccFollowNode1">
    <dgm:scene3d>
      <a:camera prst="orthographicFront"/>
      <a:lightRig rig="threePt" dir="t"/>
    </dgm:scene3d>
    <dgm:sp3d prstMaterial="plastic">
      <a:bevelT w="25400" h="25400"/>
      <a:bevelB w="25400" h="25400"/>
    </dgm:sp3d>
    <dgm:txPr/>
    <dgm:style>
      <a:lnRef idx="0">
        <a:scrgbClr r="0" g="0" b="0"/>
      </a:lnRef>
      <a:fillRef idx="1">
        <a:scrgbClr r="0" g="0" b="0"/>
      </a:fillRef>
      <a:effectRef idx="2">
        <a:scrgbClr r="0" g="0" b="0"/>
      </a:effectRef>
      <a:fontRef idx="minor"/>
    </dgm:style>
  </dgm:styleLbl>
  <dgm:styleLbl name="bgAccFollowNode1">
    <dgm:scene3d>
      <a:camera prst="orthographicFront"/>
      <a:lightRig rig="threePt" dir="t"/>
    </dgm:scene3d>
    <dgm:sp3d z="-152400" prstMaterial="plastic">
      <a:bevelT w="25400" h="25400"/>
      <a:bevelB w="25400" h="25400"/>
    </dgm:sp3d>
    <dgm:txPr/>
    <dgm:style>
      <a:lnRef idx="0">
        <a:scrgbClr r="0" g="0" b="0"/>
      </a:lnRef>
      <a:fillRef idx="1">
        <a:scrgbClr r="0" g="0" b="0"/>
      </a:fillRef>
      <a:effectRef idx="2">
        <a:scrgbClr r="0" g="0" b="0"/>
      </a:effectRef>
      <a:fontRef idx="minor"/>
    </dgm:style>
  </dgm:styleLbl>
  <dgm:styleLbl name="fgAcc0">
    <dgm:scene3d>
      <a:camera prst="orthographicFront"/>
      <a:lightRig rig="threePt" dir="t"/>
    </dgm:scene3d>
    <dgm:sp3d z="50080" prstMaterial="plastic">
      <a:bevelT w="25400" h="25400"/>
      <a:bevelB w="25400" h="25400"/>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z="50080" prstMaterial="plastic">
      <a:bevelT w="25400" h="25400"/>
      <a:bevelB w="25400" h="25400"/>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z="50080" prstMaterial="plastic">
      <a:bevelT w="25400" h="25400"/>
      <a:bevelB w="25400" h="25400"/>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z="50080" prstMaterial="plastic">
      <a:bevelT w="25400" h="25400"/>
      <a:bevelB w="25400" h="25400"/>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z="-152400" prstMaterial="plastic">
      <a:bevelT w="25400" h="25400"/>
      <a:bevelB w="25400" h="25400"/>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prstMaterial="plastic">
      <a:bevelT w="50800" h="50800"/>
      <a:bevelB w="50800" h="50800"/>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z="-10400" extrusionH="12700" prstMaterial="plastic"/>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z="50080" prstMaterial="plastic">
      <a:bevelT w="50800" h="50800"/>
      <a:bevelB w="50800" h="50800"/>
    </dgm:sp3d>
    <dgm:txPr/>
    <dgm:style>
      <a:lnRef idx="0">
        <a:scrgbClr r="0" g="0" b="0"/>
      </a:lnRef>
      <a:fillRef idx="1">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1">
        <a:scrgbClr r="0" g="0" b="0"/>
      </a:fillRef>
      <a:effectRef idx="0">
        <a:scrgbClr r="0" g="0" b="0"/>
      </a:effectRef>
      <a:fontRef idx="minor"/>
    </dgm:style>
  </dgm:styleLbl>
</dgm:styleDef>
</file>

<file path=ppt/drawings/_rels/vmlDrawing1.vml.rels><?xml version="1.0" encoding="UTF-8" standalone="yes"?>
<Relationships xmlns="http://schemas.openxmlformats.org/package/2006/relationships"><Relationship Id="rId2" Type="http://schemas.openxmlformats.org/officeDocument/2006/relationships/image" Target="../media/image17.wmf"/><Relationship Id="rId1" Type="http://schemas.openxmlformats.org/officeDocument/2006/relationships/image" Target="../media/image16.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482" name="Rectangle 2"/>
          <p:cNvSpPr>
            <a:spLocks noGrp="1" noChangeArrowheads="1"/>
          </p:cNvSpPr>
          <p:nvPr>
            <p:ph type="hdr" sz="quarter"/>
          </p:nvPr>
        </p:nvSpPr>
        <p:spPr bwMode="auto">
          <a:xfrm>
            <a:off x="1" y="3"/>
            <a:ext cx="2945659" cy="49641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l">
              <a:defRPr sz="1200"/>
            </a:lvl1pPr>
          </a:lstStyle>
          <a:p>
            <a:endParaRPr lang="en-US"/>
          </a:p>
        </p:txBody>
      </p:sp>
      <p:sp>
        <p:nvSpPr>
          <p:cNvPr id="20483" name="Rectangle 3"/>
          <p:cNvSpPr>
            <a:spLocks noGrp="1" noChangeArrowheads="1"/>
          </p:cNvSpPr>
          <p:nvPr>
            <p:ph type="dt" sz="quarter" idx="1"/>
          </p:nvPr>
        </p:nvSpPr>
        <p:spPr bwMode="auto">
          <a:xfrm>
            <a:off x="3850444" y="3"/>
            <a:ext cx="2945659" cy="49641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vl1pPr>
          </a:lstStyle>
          <a:p>
            <a:endParaRPr lang="en-US"/>
          </a:p>
        </p:txBody>
      </p:sp>
      <p:sp>
        <p:nvSpPr>
          <p:cNvPr id="20484" name="Rectangle 4"/>
          <p:cNvSpPr>
            <a:spLocks noGrp="1" noChangeArrowheads="1"/>
          </p:cNvSpPr>
          <p:nvPr>
            <p:ph type="ftr" sz="quarter" idx="2"/>
          </p:nvPr>
        </p:nvSpPr>
        <p:spPr bwMode="auto">
          <a:xfrm>
            <a:off x="1" y="9430094"/>
            <a:ext cx="2945659" cy="49641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l">
              <a:defRPr sz="1200"/>
            </a:lvl1pPr>
          </a:lstStyle>
          <a:p>
            <a:endParaRPr lang="en-US"/>
          </a:p>
        </p:txBody>
      </p:sp>
      <p:sp>
        <p:nvSpPr>
          <p:cNvPr id="20485" name="Rectangle 5"/>
          <p:cNvSpPr>
            <a:spLocks noGrp="1" noChangeArrowheads="1"/>
          </p:cNvSpPr>
          <p:nvPr>
            <p:ph type="sldNum" sz="quarter" idx="3"/>
          </p:nvPr>
        </p:nvSpPr>
        <p:spPr bwMode="auto">
          <a:xfrm>
            <a:off x="3850444" y="9430094"/>
            <a:ext cx="2945659" cy="49641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vl1pPr>
          </a:lstStyle>
          <a:p>
            <a:fld id="{87E5BF0F-79B4-46E2-80F9-F0BB157910D3}" type="slidenum">
              <a:rPr lang="en-US"/>
              <a:pPr/>
              <a:t>‹#›</a:t>
            </a:fld>
            <a:endParaRPr lang="en-US"/>
          </a:p>
        </p:txBody>
      </p:sp>
    </p:spTree>
    <p:extLst>
      <p:ext uri="{BB962C8B-B14F-4D97-AF65-F5344CB8AC3E}">
        <p14:creationId xmlns:p14="http://schemas.microsoft.com/office/powerpoint/2010/main" val="227398645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1" y="3"/>
            <a:ext cx="2945659" cy="49641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l">
              <a:defRPr sz="1200"/>
            </a:lvl1pPr>
          </a:lstStyle>
          <a:p>
            <a:endParaRPr lang="en-GB"/>
          </a:p>
        </p:txBody>
      </p:sp>
      <p:sp>
        <p:nvSpPr>
          <p:cNvPr id="3075" name="Rectangle 3"/>
          <p:cNvSpPr>
            <a:spLocks noGrp="1" noChangeArrowheads="1"/>
          </p:cNvSpPr>
          <p:nvPr>
            <p:ph type="dt" idx="1"/>
          </p:nvPr>
        </p:nvSpPr>
        <p:spPr bwMode="auto">
          <a:xfrm>
            <a:off x="3850444" y="3"/>
            <a:ext cx="2945659" cy="49641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vl1pPr>
          </a:lstStyle>
          <a:p>
            <a:endParaRPr lang="en-GB"/>
          </a:p>
        </p:txBody>
      </p:sp>
      <p:sp>
        <p:nvSpPr>
          <p:cNvPr id="3076" name="Rectangle 4"/>
          <p:cNvSpPr>
            <a:spLocks noGrp="1" noRot="1" noChangeAspect="1" noChangeArrowheads="1" noTextEdit="1"/>
          </p:cNvSpPr>
          <p:nvPr>
            <p:ph type="sldImg" idx="2"/>
          </p:nvPr>
        </p:nvSpPr>
        <p:spPr bwMode="auto">
          <a:xfrm>
            <a:off x="917575" y="744538"/>
            <a:ext cx="4962525" cy="3722687"/>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3077" name="Rectangle 5"/>
          <p:cNvSpPr>
            <a:spLocks noGrp="1" noChangeArrowheads="1"/>
          </p:cNvSpPr>
          <p:nvPr>
            <p:ph type="body" sz="quarter" idx="3"/>
          </p:nvPr>
        </p:nvSpPr>
        <p:spPr bwMode="auto">
          <a:xfrm>
            <a:off x="679768" y="4715907"/>
            <a:ext cx="5438140" cy="446770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3078" name="Rectangle 6"/>
          <p:cNvSpPr>
            <a:spLocks noGrp="1" noChangeArrowheads="1"/>
          </p:cNvSpPr>
          <p:nvPr>
            <p:ph type="ftr" sz="quarter" idx="4"/>
          </p:nvPr>
        </p:nvSpPr>
        <p:spPr bwMode="auto">
          <a:xfrm>
            <a:off x="1" y="9430094"/>
            <a:ext cx="2945659" cy="49641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l">
              <a:defRPr sz="1200"/>
            </a:lvl1pPr>
          </a:lstStyle>
          <a:p>
            <a:r>
              <a:rPr lang="en-US"/>
              <a:t>Jukka Rakkolainen/ERO</a:t>
            </a:r>
          </a:p>
        </p:txBody>
      </p:sp>
      <p:sp>
        <p:nvSpPr>
          <p:cNvPr id="3079" name="Rectangle 7"/>
          <p:cNvSpPr>
            <a:spLocks noGrp="1" noChangeArrowheads="1"/>
          </p:cNvSpPr>
          <p:nvPr>
            <p:ph type="sldNum" sz="quarter" idx="5"/>
          </p:nvPr>
        </p:nvSpPr>
        <p:spPr bwMode="auto">
          <a:xfrm>
            <a:off x="3850444" y="9430094"/>
            <a:ext cx="2945659" cy="49641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vl1pPr>
          </a:lstStyle>
          <a:p>
            <a:fld id="{2D362252-72E3-4571-9F24-095A666986B4}" type="slidenum">
              <a:rPr lang="en-US"/>
              <a:pPr/>
              <a:t>‹#›</a:t>
            </a:fld>
            <a:endParaRPr lang="en-US"/>
          </a:p>
        </p:txBody>
      </p:sp>
    </p:spTree>
    <p:extLst>
      <p:ext uri="{BB962C8B-B14F-4D97-AF65-F5344CB8AC3E}">
        <p14:creationId xmlns:p14="http://schemas.microsoft.com/office/powerpoint/2010/main" val="1370490143"/>
      </p:ext>
    </p:extLst>
  </p:cSld>
  <p:clrMap bg1="lt1" tx1="dk1" bg2="lt2" tx2="dk2" accent1="accent1" accent2="accent2" accent3="accent3" accent4="accent4" accent5="accent5" accent6="accent6" hlink="hlink" folHlink="folHlink"/>
  <p:hf hdr="0" dt="0"/>
  <p:notesStyle>
    <a:lvl1pPr algn="l" rtl="0" fontAlgn="base">
      <a:spcBef>
        <a:spcPct val="30000"/>
      </a:spcBef>
      <a:spcAft>
        <a:spcPct val="0"/>
      </a:spcAft>
      <a:defRPr sz="1200" kern="1200">
        <a:solidFill>
          <a:schemeClr val="tx1"/>
        </a:solidFill>
        <a:latin typeface="Arial" charset="0"/>
        <a:ea typeface="+mn-ea"/>
        <a:cs typeface="+mn-cs"/>
      </a:defRPr>
    </a:lvl1pPr>
    <a:lvl2pPr marL="457200" algn="l" rtl="0" fontAlgn="base">
      <a:spcBef>
        <a:spcPct val="30000"/>
      </a:spcBef>
      <a:spcAft>
        <a:spcPct val="0"/>
      </a:spcAft>
      <a:defRPr sz="1200" kern="1200">
        <a:solidFill>
          <a:schemeClr val="tx1"/>
        </a:solidFill>
        <a:latin typeface="Arial" charset="0"/>
        <a:ea typeface="+mn-ea"/>
        <a:cs typeface="+mn-cs"/>
      </a:defRPr>
    </a:lvl2pPr>
    <a:lvl3pPr marL="914400" algn="l" rtl="0" fontAlgn="base">
      <a:spcBef>
        <a:spcPct val="30000"/>
      </a:spcBef>
      <a:spcAft>
        <a:spcPct val="0"/>
      </a:spcAft>
      <a:defRPr sz="1200" kern="1200">
        <a:solidFill>
          <a:schemeClr val="tx1"/>
        </a:solidFill>
        <a:latin typeface="Arial" charset="0"/>
        <a:ea typeface="+mn-ea"/>
        <a:cs typeface="+mn-cs"/>
      </a:defRPr>
    </a:lvl3pPr>
    <a:lvl4pPr marL="1371600" algn="l" rtl="0" fontAlgn="base">
      <a:spcBef>
        <a:spcPct val="30000"/>
      </a:spcBef>
      <a:spcAft>
        <a:spcPct val="0"/>
      </a:spcAft>
      <a:defRPr sz="1200" kern="1200">
        <a:solidFill>
          <a:schemeClr val="tx1"/>
        </a:solidFill>
        <a:latin typeface="Arial" charset="0"/>
        <a:ea typeface="+mn-ea"/>
        <a:cs typeface="+mn-cs"/>
      </a:defRPr>
    </a:lvl4pPr>
    <a:lvl5pPr marL="1828800" algn="l" rtl="0" fontAlgn="base">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6"/>
          <p:cNvSpPr>
            <a:spLocks noGrp="1" noChangeArrowheads="1"/>
          </p:cNvSpPr>
          <p:nvPr>
            <p:ph type="ftr" sz="quarter" idx="4"/>
          </p:nvPr>
        </p:nvSpPr>
        <p:spPr>
          <a:ln/>
        </p:spPr>
        <p:txBody>
          <a:bodyPr/>
          <a:lstStyle/>
          <a:p>
            <a:r>
              <a:rPr lang="en-US"/>
              <a:t>Jukka Rakkolainen/ERO</a:t>
            </a:r>
          </a:p>
        </p:txBody>
      </p:sp>
      <p:sp>
        <p:nvSpPr>
          <p:cNvPr id="7" name="Rectangle 7"/>
          <p:cNvSpPr>
            <a:spLocks noGrp="1" noChangeArrowheads="1"/>
          </p:cNvSpPr>
          <p:nvPr>
            <p:ph type="sldNum" sz="quarter" idx="5"/>
          </p:nvPr>
        </p:nvSpPr>
        <p:spPr>
          <a:ln/>
        </p:spPr>
        <p:txBody>
          <a:bodyPr/>
          <a:lstStyle/>
          <a:p>
            <a:fld id="{901388DC-4CAF-40C2-98B2-5B84DBE6E419}" type="slidenum">
              <a:rPr lang="en-US"/>
              <a:pPr/>
              <a:t>1</a:t>
            </a:fld>
            <a:endParaRPr lang="en-US"/>
          </a:p>
        </p:txBody>
      </p:sp>
      <p:sp>
        <p:nvSpPr>
          <p:cNvPr id="75778" name="Rectangle 2"/>
          <p:cNvSpPr>
            <a:spLocks noGrp="1" noRot="1" noChangeAspect="1" noChangeArrowheads="1" noTextEdit="1"/>
          </p:cNvSpPr>
          <p:nvPr>
            <p:ph type="sldImg"/>
          </p:nvPr>
        </p:nvSpPr>
        <p:spPr>
          <a:ln/>
        </p:spPr>
      </p:sp>
      <p:sp>
        <p:nvSpPr>
          <p:cNvPr id="75779" name="Rectangle 3"/>
          <p:cNvSpPr>
            <a:spLocks noGrp="1" noChangeArrowheads="1"/>
          </p:cNvSpPr>
          <p:nvPr>
            <p:ph type="body" idx="1"/>
          </p:nvPr>
        </p:nvSpPr>
        <p:spPr/>
        <p:txBody>
          <a:bodyPr/>
          <a:lstStyle/>
          <a:p>
            <a:endParaRPr lang="en-GB"/>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6"/>
          <p:cNvSpPr>
            <a:spLocks noGrp="1" noChangeArrowheads="1"/>
          </p:cNvSpPr>
          <p:nvPr>
            <p:ph type="ftr" sz="quarter" idx="4"/>
          </p:nvPr>
        </p:nvSpPr>
        <p:spPr>
          <a:ln/>
        </p:spPr>
        <p:txBody>
          <a:bodyPr/>
          <a:lstStyle/>
          <a:p>
            <a:r>
              <a:rPr lang="en-US"/>
              <a:t>Jukka Rakkolainen/ERO</a:t>
            </a:r>
          </a:p>
        </p:txBody>
      </p:sp>
      <p:sp>
        <p:nvSpPr>
          <p:cNvPr id="7" name="Rectangle 7"/>
          <p:cNvSpPr>
            <a:spLocks noGrp="1" noChangeArrowheads="1"/>
          </p:cNvSpPr>
          <p:nvPr>
            <p:ph type="sldNum" sz="quarter" idx="5"/>
          </p:nvPr>
        </p:nvSpPr>
        <p:spPr>
          <a:ln/>
        </p:spPr>
        <p:txBody>
          <a:bodyPr/>
          <a:lstStyle/>
          <a:p>
            <a:fld id="{C9ED4F5E-0494-4AE0-93FB-68C210BE250E}" type="slidenum">
              <a:rPr lang="en-US"/>
              <a:pPr/>
              <a:t>2</a:t>
            </a:fld>
            <a:endParaRPr lang="en-US"/>
          </a:p>
        </p:txBody>
      </p:sp>
      <p:sp>
        <p:nvSpPr>
          <p:cNvPr id="76802" name="Rectangle 2"/>
          <p:cNvSpPr>
            <a:spLocks noGrp="1" noRot="1" noChangeAspect="1" noChangeArrowheads="1" noTextEdit="1"/>
          </p:cNvSpPr>
          <p:nvPr>
            <p:ph type="sldImg"/>
          </p:nvPr>
        </p:nvSpPr>
        <p:spPr>
          <a:ln/>
        </p:spPr>
      </p:sp>
      <p:sp>
        <p:nvSpPr>
          <p:cNvPr id="76803" name="Rectangle 3"/>
          <p:cNvSpPr>
            <a:spLocks noGrp="1" noChangeArrowheads="1"/>
          </p:cNvSpPr>
          <p:nvPr>
            <p:ph type="body" idx="1"/>
          </p:nvPr>
        </p:nvSpPr>
        <p:spPr/>
        <p:txBody>
          <a:bodyPr/>
          <a:lstStyle/>
          <a:p>
            <a:endParaRPr lang="en-GB"/>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6"/>
          <p:cNvSpPr>
            <a:spLocks noGrp="1" noChangeArrowheads="1"/>
          </p:cNvSpPr>
          <p:nvPr>
            <p:ph type="ftr" sz="quarter" idx="4"/>
          </p:nvPr>
        </p:nvSpPr>
        <p:spPr>
          <a:ln/>
        </p:spPr>
        <p:txBody>
          <a:bodyPr/>
          <a:lstStyle/>
          <a:p>
            <a:r>
              <a:rPr lang="en-US"/>
              <a:t>Jukka Rakkolainen/ERO</a:t>
            </a:r>
          </a:p>
        </p:txBody>
      </p:sp>
      <p:sp>
        <p:nvSpPr>
          <p:cNvPr id="7" name="Rectangle 7"/>
          <p:cNvSpPr>
            <a:spLocks noGrp="1" noChangeArrowheads="1"/>
          </p:cNvSpPr>
          <p:nvPr>
            <p:ph type="sldNum" sz="quarter" idx="5"/>
          </p:nvPr>
        </p:nvSpPr>
        <p:spPr>
          <a:ln/>
        </p:spPr>
        <p:txBody>
          <a:bodyPr/>
          <a:lstStyle/>
          <a:p>
            <a:fld id="{C9ED4F5E-0494-4AE0-93FB-68C210BE250E}" type="slidenum">
              <a:rPr lang="en-US"/>
              <a:pPr/>
              <a:t>3</a:t>
            </a:fld>
            <a:endParaRPr lang="en-US"/>
          </a:p>
        </p:txBody>
      </p:sp>
      <p:sp>
        <p:nvSpPr>
          <p:cNvPr id="76802" name="Rectangle 2"/>
          <p:cNvSpPr>
            <a:spLocks noGrp="1" noRot="1" noChangeAspect="1" noChangeArrowheads="1" noTextEdit="1"/>
          </p:cNvSpPr>
          <p:nvPr>
            <p:ph type="sldImg"/>
          </p:nvPr>
        </p:nvSpPr>
        <p:spPr>
          <a:ln/>
        </p:spPr>
      </p:sp>
      <p:sp>
        <p:nvSpPr>
          <p:cNvPr id="76803" name="Rectangle 3"/>
          <p:cNvSpPr>
            <a:spLocks noGrp="1" noChangeArrowheads="1"/>
          </p:cNvSpPr>
          <p:nvPr>
            <p:ph type="body" idx="1"/>
          </p:nvPr>
        </p:nvSpPr>
        <p:spPr/>
        <p:txBody>
          <a:bodyPr/>
          <a:lstStyle/>
          <a:p>
            <a:endParaRPr lang="en-GB"/>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dirty="0" smtClean="0"/>
              <a:t>Click to edit Master subtitle style</a:t>
            </a:r>
            <a:endParaRPr lang="en-GB" dirty="0"/>
          </a:p>
        </p:txBody>
      </p:sp>
    </p:spTree>
    <p:extLst>
      <p:ext uri="{BB962C8B-B14F-4D97-AF65-F5344CB8AC3E}">
        <p14:creationId xmlns:p14="http://schemas.microsoft.com/office/powerpoint/2010/main" val="162440329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extLst>
      <p:ext uri="{BB962C8B-B14F-4D97-AF65-F5344CB8AC3E}">
        <p14:creationId xmlns:p14="http://schemas.microsoft.com/office/powerpoint/2010/main" val="34049516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602287"/>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60228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extLst>
      <p:ext uri="{BB962C8B-B14F-4D97-AF65-F5344CB8AC3E}">
        <p14:creationId xmlns:p14="http://schemas.microsoft.com/office/powerpoint/2010/main" val="230594910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TwoObj" preserve="1">
  <p:cSld name="Title, Tex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n-GB"/>
          </a:p>
        </p:txBody>
      </p:sp>
      <p:sp>
        <p:nvSpPr>
          <p:cNvPr id="3" name="Text Placeholder 2"/>
          <p:cNvSpPr>
            <a:spLocks noGrp="1"/>
          </p:cNvSpPr>
          <p:nvPr>
            <p:ph type="body" sz="half" idx="1"/>
          </p:nvPr>
        </p:nvSpPr>
        <p:spPr>
          <a:xfrm>
            <a:off x="457200" y="1600200"/>
            <a:ext cx="4038600" cy="42767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quarter" idx="2"/>
          </p:nvPr>
        </p:nvSpPr>
        <p:spPr>
          <a:xfrm>
            <a:off x="4648200" y="1600200"/>
            <a:ext cx="4038600" cy="20621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Content Placeholder 4"/>
          <p:cNvSpPr>
            <a:spLocks noGrp="1"/>
          </p:cNvSpPr>
          <p:nvPr>
            <p:ph sz="quarter" idx="3"/>
          </p:nvPr>
        </p:nvSpPr>
        <p:spPr>
          <a:xfrm>
            <a:off x="4648200" y="3814763"/>
            <a:ext cx="4038600" cy="206216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extLst>
      <p:ext uri="{BB962C8B-B14F-4D97-AF65-F5344CB8AC3E}">
        <p14:creationId xmlns:p14="http://schemas.microsoft.com/office/powerpoint/2010/main" val="24126223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extLst>
      <p:ext uri="{BB962C8B-B14F-4D97-AF65-F5344CB8AC3E}">
        <p14:creationId xmlns:p14="http://schemas.microsoft.com/office/powerpoint/2010/main" val="37792659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37623282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276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276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extLst>
      <p:ext uri="{BB962C8B-B14F-4D97-AF65-F5344CB8AC3E}">
        <p14:creationId xmlns:p14="http://schemas.microsoft.com/office/powerpoint/2010/main" val="7492333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extLst>
      <p:ext uri="{BB962C8B-B14F-4D97-AF65-F5344CB8AC3E}">
        <p14:creationId xmlns:p14="http://schemas.microsoft.com/office/powerpoint/2010/main" val="40276739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Tree>
    <p:extLst>
      <p:ext uri="{BB962C8B-B14F-4D97-AF65-F5344CB8AC3E}">
        <p14:creationId xmlns:p14="http://schemas.microsoft.com/office/powerpoint/2010/main" val="35109442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4700858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9114198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5080899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GB" smtClean="0"/>
              <a:t>Click to edit Master title style</a:t>
            </a:r>
          </a:p>
        </p:txBody>
      </p:sp>
      <p:sp>
        <p:nvSpPr>
          <p:cNvPr id="1027" name="Rectangle 3"/>
          <p:cNvSpPr>
            <a:spLocks noGrp="1" noChangeArrowheads="1"/>
          </p:cNvSpPr>
          <p:nvPr>
            <p:ph type="body" idx="1"/>
          </p:nvPr>
        </p:nvSpPr>
        <p:spPr bwMode="auto">
          <a:xfrm>
            <a:off x="457200" y="1600200"/>
            <a:ext cx="8229600" cy="4276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p>
        </p:txBody>
      </p:sp>
      <p:sp>
        <p:nvSpPr>
          <p:cNvPr id="1066" name="Text Box 42"/>
          <p:cNvSpPr txBox="1">
            <a:spLocks noChangeArrowheads="1"/>
          </p:cNvSpPr>
          <p:nvPr/>
        </p:nvSpPr>
        <p:spPr bwMode="auto">
          <a:xfrm>
            <a:off x="468313" y="6083300"/>
            <a:ext cx="20193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a:r>
              <a:rPr lang="en-GB" sz="1000">
                <a:solidFill>
                  <a:schemeClr val="accent2"/>
                </a:solidFill>
                <a:latin typeface="Verdana" pitchFamily="34" charset="0"/>
              </a:rPr>
              <a:t>SEAMCAT Workshop</a:t>
            </a:r>
          </a:p>
          <a:p>
            <a:pPr algn="l"/>
            <a:r>
              <a:rPr lang="en-GB" sz="1000">
                <a:solidFill>
                  <a:schemeClr val="accent2"/>
                </a:solidFill>
                <a:latin typeface="Verdana" pitchFamily="34" charset="0"/>
              </a:rPr>
              <a:t>Jean-Philippe Kermoal / ECO</a:t>
            </a:r>
          </a:p>
        </p:txBody>
      </p:sp>
      <p:sp>
        <p:nvSpPr>
          <p:cNvPr id="1067" name="Text Box 43"/>
          <p:cNvSpPr txBox="1">
            <a:spLocks noChangeArrowheads="1"/>
          </p:cNvSpPr>
          <p:nvPr/>
        </p:nvSpPr>
        <p:spPr bwMode="auto">
          <a:xfrm>
            <a:off x="4211638" y="6083300"/>
            <a:ext cx="754062" cy="244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a:r>
              <a:rPr lang="en-GB" sz="1000">
                <a:solidFill>
                  <a:schemeClr val="accent2"/>
                </a:solidFill>
                <a:latin typeface="Verdana" pitchFamily="34" charset="0"/>
              </a:rPr>
              <a:t>Page </a:t>
            </a:r>
            <a:fld id="{69EBD994-54EC-4C0F-BB25-55D2B4E30F6A}" type="slidenum">
              <a:rPr lang="en-GB" sz="1000">
                <a:solidFill>
                  <a:schemeClr val="accent2"/>
                </a:solidFill>
                <a:latin typeface="Verdana" pitchFamily="34" charset="0"/>
              </a:rPr>
              <a:pPr algn="l"/>
              <a:t>‹#›</a:t>
            </a:fld>
            <a:endParaRPr lang="en-GB" sz="1000">
              <a:solidFill>
                <a:schemeClr val="accent2"/>
              </a:solidFill>
              <a:latin typeface="Verdana" pitchFamily="34" charset="0"/>
            </a:endParaRPr>
          </a:p>
        </p:txBody>
      </p:sp>
      <p:sp>
        <p:nvSpPr>
          <p:cNvPr id="1068" name="Line 44"/>
          <p:cNvSpPr>
            <a:spLocks noChangeShapeType="1"/>
          </p:cNvSpPr>
          <p:nvPr/>
        </p:nvSpPr>
        <p:spPr bwMode="auto">
          <a:xfrm>
            <a:off x="1403350" y="5949950"/>
            <a:ext cx="7489825" cy="0"/>
          </a:xfrm>
          <a:prstGeom prst="line">
            <a:avLst/>
          </a:prstGeom>
          <a:noFill/>
          <a:ln w="9525">
            <a:solidFill>
              <a:srgbClr val="FF33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pic>
        <p:nvPicPr>
          <p:cNvPr id="1070" name="Picture 46" descr="eco logo"/>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7321550" y="250825"/>
            <a:ext cx="1508125" cy="1511300"/>
          </a:xfrm>
          <a:prstGeom prst="rect">
            <a:avLst/>
          </a:prstGeom>
          <a:noFill/>
          <a:extLst>
            <a:ext uri="{909E8E84-426E-40DD-AFC4-6F175D3DCCD1}">
              <a14:hiddenFill xmlns:a14="http://schemas.microsoft.com/office/drawing/2010/main">
                <a:solidFill>
                  <a:srgbClr val="FFFFFF"/>
                </a:solidFill>
              </a14:hiddenFill>
            </a:ext>
          </a:extLst>
        </p:spPr>
      </p:pic>
      <p:grpSp>
        <p:nvGrpSpPr>
          <p:cNvPr id="1071" name="Group 47"/>
          <p:cNvGrpSpPr>
            <a:grpSpLocks/>
          </p:cNvGrpSpPr>
          <p:nvPr/>
        </p:nvGrpSpPr>
        <p:grpSpPr bwMode="auto">
          <a:xfrm>
            <a:off x="290513" y="5883275"/>
            <a:ext cx="844550" cy="131763"/>
            <a:chOff x="1781" y="3352"/>
            <a:chExt cx="532" cy="83"/>
          </a:xfrm>
        </p:grpSpPr>
        <p:sp>
          <p:nvSpPr>
            <p:cNvPr id="1072" name="Oval 48"/>
            <p:cNvSpPr>
              <a:spLocks noChangeArrowheads="1"/>
            </p:cNvSpPr>
            <p:nvPr/>
          </p:nvSpPr>
          <p:spPr bwMode="auto">
            <a:xfrm>
              <a:off x="1781" y="3352"/>
              <a:ext cx="82" cy="82"/>
            </a:xfrm>
            <a:prstGeom prst="ellipse">
              <a:avLst/>
            </a:prstGeom>
            <a:solidFill>
              <a:srgbClr val="FF0000"/>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073" name="Oval 49"/>
            <p:cNvSpPr>
              <a:spLocks noChangeArrowheads="1"/>
            </p:cNvSpPr>
            <p:nvPr/>
          </p:nvSpPr>
          <p:spPr bwMode="auto">
            <a:xfrm>
              <a:off x="2006" y="3353"/>
              <a:ext cx="82" cy="82"/>
            </a:xfrm>
            <a:prstGeom prst="ellipse">
              <a:avLst/>
            </a:prstGeom>
            <a:solidFill>
              <a:srgbClr val="FF0000"/>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074" name="Oval 50"/>
            <p:cNvSpPr>
              <a:spLocks noChangeArrowheads="1"/>
            </p:cNvSpPr>
            <p:nvPr/>
          </p:nvSpPr>
          <p:spPr bwMode="auto">
            <a:xfrm>
              <a:off x="2231" y="3353"/>
              <a:ext cx="82" cy="82"/>
            </a:xfrm>
            <a:prstGeom prst="ellipse">
              <a:avLst/>
            </a:prstGeom>
            <a:solidFill>
              <a:srgbClr val="FF0000"/>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gr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rtl="0" fontAlgn="base">
        <a:spcBef>
          <a:spcPct val="0"/>
        </a:spcBef>
        <a:spcAft>
          <a:spcPct val="0"/>
        </a:spcAft>
        <a:defRPr sz="3600" b="1">
          <a:solidFill>
            <a:srgbClr val="0033CC"/>
          </a:solidFill>
          <a:effectLst>
            <a:outerShdw blurRad="38100" dist="38100" dir="2700000" algn="tl">
              <a:srgbClr val="C0C0C0"/>
            </a:outerShdw>
          </a:effectLst>
          <a:latin typeface="+mj-lt"/>
          <a:ea typeface="+mj-ea"/>
          <a:cs typeface="+mj-cs"/>
        </a:defRPr>
      </a:lvl1pPr>
      <a:lvl2pPr algn="l" rtl="0" fontAlgn="base">
        <a:spcBef>
          <a:spcPct val="0"/>
        </a:spcBef>
        <a:spcAft>
          <a:spcPct val="0"/>
        </a:spcAft>
        <a:defRPr sz="3600" b="1">
          <a:solidFill>
            <a:srgbClr val="0033CC"/>
          </a:solidFill>
          <a:effectLst>
            <a:outerShdw blurRad="38100" dist="38100" dir="2700000" algn="tl">
              <a:srgbClr val="C0C0C0"/>
            </a:outerShdw>
          </a:effectLst>
          <a:latin typeface="Verdana" pitchFamily="34" charset="0"/>
        </a:defRPr>
      </a:lvl2pPr>
      <a:lvl3pPr algn="l" rtl="0" fontAlgn="base">
        <a:spcBef>
          <a:spcPct val="0"/>
        </a:spcBef>
        <a:spcAft>
          <a:spcPct val="0"/>
        </a:spcAft>
        <a:defRPr sz="3600" b="1">
          <a:solidFill>
            <a:srgbClr val="0033CC"/>
          </a:solidFill>
          <a:effectLst>
            <a:outerShdw blurRad="38100" dist="38100" dir="2700000" algn="tl">
              <a:srgbClr val="C0C0C0"/>
            </a:outerShdw>
          </a:effectLst>
          <a:latin typeface="Verdana" pitchFamily="34" charset="0"/>
        </a:defRPr>
      </a:lvl3pPr>
      <a:lvl4pPr algn="l" rtl="0" fontAlgn="base">
        <a:spcBef>
          <a:spcPct val="0"/>
        </a:spcBef>
        <a:spcAft>
          <a:spcPct val="0"/>
        </a:spcAft>
        <a:defRPr sz="3600" b="1">
          <a:solidFill>
            <a:srgbClr val="0033CC"/>
          </a:solidFill>
          <a:effectLst>
            <a:outerShdw blurRad="38100" dist="38100" dir="2700000" algn="tl">
              <a:srgbClr val="C0C0C0"/>
            </a:outerShdw>
          </a:effectLst>
          <a:latin typeface="Verdana" pitchFamily="34" charset="0"/>
        </a:defRPr>
      </a:lvl4pPr>
      <a:lvl5pPr algn="l" rtl="0" fontAlgn="base">
        <a:spcBef>
          <a:spcPct val="0"/>
        </a:spcBef>
        <a:spcAft>
          <a:spcPct val="0"/>
        </a:spcAft>
        <a:defRPr sz="3600" b="1">
          <a:solidFill>
            <a:srgbClr val="0033CC"/>
          </a:solidFill>
          <a:effectLst>
            <a:outerShdw blurRad="38100" dist="38100" dir="2700000" algn="tl">
              <a:srgbClr val="C0C0C0"/>
            </a:outerShdw>
          </a:effectLst>
          <a:latin typeface="Verdana" pitchFamily="34" charset="0"/>
        </a:defRPr>
      </a:lvl5pPr>
      <a:lvl6pPr marL="457200" algn="l" rtl="0" fontAlgn="base">
        <a:spcBef>
          <a:spcPct val="0"/>
        </a:spcBef>
        <a:spcAft>
          <a:spcPct val="0"/>
        </a:spcAft>
        <a:defRPr sz="3600" b="1">
          <a:solidFill>
            <a:srgbClr val="0033CC"/>
          </a:solidFill>
          <a:effectLst>
            <a:outerShdw blurRad="38100" dist="38100" dir="2700000" algn="tl">
              <a:srgbClr val="C0C0C0"/>
            </a:outerShdw>
          </a:effectLst>
          <a:latin typeface="Verdana" pitchFamily="34" charset="0"/>
        </a:defRPr>
      </a:lvl6pPr>
      <a:lvl7pPr marL="914400" algn="l" rtl="0" fontAlgn="base">
        <a:spcBef>
          <a:spcPct val="0"/>
        </a:spcBef>
        <a:spcAft>
          <a:spcPct val="0"/>
        </a:spcAft>
        <a:defRPr sz="3600" b="1">
          <a:solidFill>
            <a:srgbClr val="0033CC"/>
          </a:solidFill>
          <a:effectLst>
            <a:outerShdw blurRad="38100" dist="38100" dir="2700000" algn="tl">
              <a:srgbClr val="C0C0C0"/>
            </a:outerShdw>
          </a:effectLst>
          <a:latin typeface="Verdana" pitchFamily="34" charset="0"/>
        </a:defRPr>
      </a:lvl7pPr>
      <a:lvl8pPr marL="1371600" algn="l" rtl="0" fontAlgn="base">
        <a:spcBef>
          <a:spcPct val="0"/>
        </a:spcBef>
        <a:spcAft>
          <a:spcPct val="0"/>
        </a:spcAft>
        <a:defRPr sz="3600" b="1">
          <a:solidFill>
            <a:srgbClr val="0033CC"/>
          </a:solidFill>
          <a:effectLst>
            <a:outerShdw blurRad="38100" dist="38100" dir="2700000" algn="tl">
              <a:srgbClr val="C0C0C0"/>
            </a:outerShdw>
          </a:effectLst>
          <a:latin typeface="Verdana" pitchFamily="34" charset="0"/>
        </a:defRPr>
      </a:lvl8pPr>
      <a:lvl9pPr marL="1828800" algn="l" rtl="0" fontAlgn="base">
        <a:spcBef>
          <a:spcPct val="0"/>
        </a:spcBef>
        <a:spcAft>
          <a:spcPct val="0"/>
        </a:spcAft>
        <a:defRPr sz="3600" b="1">
          <a:solidFill>
            <a:srgbClr val="0033CC"/>
          </a:solidFill>
          <a:effectLst>
            <a:outerShdw blurRad="38100" dist="38100" dir="2700000" algn="tl">
              <a:srgbClr val="C0C0C0"/>
            </a:outerShdw>
          </a:effectLst>
          <a:latin typeface="Verdana" pitchFamily="34" charset="0"/>
        </a:defRPr>
      </a:lvl9pPr>
    </p:titleStyle>
    <p:bodyStyle>
      <a:lvl1pPr marL="342900" indent="-342900" algn="l" rtl="0" fontAlgn="base">
        <a:spcBef>
          <a:spcPct val="20000"/>
        </a:spcBef>
        <a:spcAft>
          <a:spcPct val="0"/>
        </a:spcAft>
        <a:buClr>
          <a:srgbClr val="FF3300"/>
        </a:buClr>
        <a:buSzPct val="110000"/>
        <a:buChar char="•"/>
        <a:defRPr sz="2400">
          <a:solidFill>
            <a:schemeClr val="tx1"/>
          </a:solidFill>
          <a:latin typeface="+mn-lt"/>
          <a:ea typeface="+mn-ea"/>
          <a:cs typeface="+mn-cs"/>
        </a:defRPr>
      </a:lvl1pPr>
      <a:lvl2pPr marL="742950" indent="-285750" algn="l" rtl="0" fontAlgn="base">
        <a:spcBef>
          <a:spcPct val="20000"/>
        </a:spcBef>
        <a:spcAft>
          <a:spcPct val="0"/>
        </a:spcAft>
        <a:buClr>
          <a:srgbClr val="FF3300"/>
        </a:buClr>
        <a:buFont typeface="Arial" charset="0"/>
        <a:buChar char="–"/>
        <a:defRPr sz="2000">
          <a:solidFill>
            <a:schemeClr val="tx1"/>
          </a:solidFill>
          <a:latin typeface="+mn-lt"/>
        </a:defRPr>
      </a:lvl2pPr>
      <a:lvl3pPr marL="1143000" indent="-228600" algn="l" rtl="0" fontAlgn="base">
        <a:spcBef>
          <a:spcPct val="20000"/>
        </a:spcBef>
        <a:spcAft>
          <a:spcPct val="0"/>
        </a:spcAft>
        <a:buClr>
          <a:srgbClr val="FF3300"/>
        </a:buClr>
        <a:buFont typeface="Wingdings" pitchFamily="2" charset="2"/>
        <a:buChar char="§"/>
        <a:defRPr>
          <a:solidFill>
            <a:schemeClr val="tx1"/>
          </a:solidFill>
          <a:latin typeface="+mn-lt"/>
        </a:defRPr>
      </a:lvl3pPr>
      <a:lvl4pPr marL="1600200" indent="-228600" algn="l" rtl="0" fontAlgn="base">
        <a:spcBef>
          <a:spcPct val="20000"/>
        </a:spcBef>
        <a:spcAft>
          <a:spcPct val="0"/>
        </a:spcAft>
        <a:buClr>
          <a:srgbClr val="FF3300"/>
        </a:buClr>
        <a:buFont typeface="Wingdings" pitchFamily="2" charset="2"/>
        <a:buChar char="Ø"/>
        <a:defRPr sz="1600">
          <a:solidFill>
            <a:schemeClr val="tx1"/>
          </a:solidFill>
          <a:latin typeface="+mn-lt"/>
        </a:defRPr>
      </a:lvl4pPr>
      <a:lvl5pPr marL="2057400" indent="-228600" algn="l" rtl="0" fontAlgn="base">
        <a:spcBef>
          <a:spcPct val="20000"/>
        </a:spcBef>
        <a:spcAft>
          <a:spcPct val="0"/>
        </a:spcAft>
        <a:buClr>
          <a:srgbClr val="FF3300"/>
        </a:buClr>
        <a:buFont typeface="Arial" charset="0"/>
        <a:buChar char="»"/>
        <a:defRPr sz="1600">
          <a:solidFill>
            <a:schemeClr val="tx1"/>
          </a:solidFill>
          <a:latin typeface="+mn-lt"/>
        </a:defRPr>
      </a:lvl5pPr>
      <a:lvl6pPr marL="2514600" indent="-228600" algn="l" rtl="0" fontAlgn="base">
        <a:spcBef>
          <a:spcPct val="20000"/>
        </a:spcBef>
        <a:spcAft>
          <a:spcPct val="0"/>
        </a:spcAft>
        <a:buClr>
          <a:srgbClr val="FF3300"/>
        </a:buClr>
        <a:buFont typeface="Arial" charset="0"/>
        <a:buChar char="»"/>
        <a:defRPr sz="1600">
          <a:solidFill>
            <a:schemeClr val="tx1"/>
          </a:solidFill>
          <a:latin typeface="+mn-lt"/>
        </a:defRPr>
      </a:lvl6pPr>
      <a:lvl7pPr marL="2971800" indent="-228600" algn="l" rtl="0" fontAlgn="base">
        <a:spcBef>
          <a:spcPct val="20000"/>
        </a:spcBef>
        <a:spcAft>
          <a:spcPct val="0"/>
        </a:spcAft>
        <a:buClr>
          <a:srgbClr val="FF3300"/>
        </a:buClr>
        <a:buFont typeface="Arial" charset="0"/>
        <a:buChar char="»"/>
        <a:defRPr sz="1600">
          <a:solidFill>
            <a:schemeClr val="tx1"/>
          </a:solidFill>
          <a:latin typeface="+mn-lt"/>
        </a:defRPr>
      </a:lvl7pPr>
      <a:lvl8pPr marL="3429000" indent="-228600" algn="l" rtl="0" fontAlgn="base">
        <a:spcBef>
          <a:spcPct val="20000"/>
        </a:spcBef>
        <a:spcAft>
          <a:spcPct val="0"/>
        </a:spcAft>
        <a:buClr>
          <a:srgbClr val="FF3300"/>
        </a:buClr>
        <a:buFont typeface="Arial" charset="0"/>
        <a:buChar char="»"/>
        <a:defRPr sz="1600">
          <a:solidFill>
            <a:schemeClr val="tx1"/>
          </a:solidFill>
          <a:latin typeface="+mn-lt"/>
        </a:defRPr>
      </a:lvl8pPr>
      <a:lvl9pPr marL="3886200" indent="-228600" algn="l" rtl="0" fontAlgn="base">
        <a:spcBef>
          <a:spcPct val="20000"/>
        </a:spcBef>
        <a:spcAft>
          <a:spcPct val="0"/>
        </a:spcAft>
        <a:buClr>
          <a:srgbClr val="FF3300"/>
        </a:buClr>
        <a:buFont typeface="Arial" charset="0"/>
        <a:buChar char="»"/>
        <a:defRPr sz="16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www.cept.org/eco"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1.jpeg"/></Relationships>
</file>

<file path=ppt/slides/_rels/slide10.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12.xml"/><Relationship Id="rId1" Type="http://schemas.openxmlformats.org/officeDocument/2006/relationships/vmlDrawing" Target="../drawings/vmlDrawing1.vml"/><Relationship Id="rId6" Type="http://schemas.openxmlformats.org/officeDocument/2006/relationships/image" Target="../media/image17.wmf"/><Relationship Id="rId5" Type="http://schemas.openxmlformats.org/officeDocument/2006/relationships/oleObject" Target="../embeddings/oleObject2.bin"/><Relationship Id="rId4" Type="http://schemas.openxmlformats.org/officeDocument/2006/relationships/image" Target="../media/image16.wmf"/></Relationships>
</file>

<file path=ppt/slides/_rels/slide13.xml.rels><?xml version="1.0" encoding="UTF-8" standalone="yes"?>
<Relationships xmlns="http://schemas.openxmlformats.org/package/2006/relationships"><Relationship Id="rId2" Type="http://schemas.openxmlformats.org/officeDocument/2006/relationships/image" Target="../media/image18.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9.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20.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22.png"/><Relationship Id="rId2" Type="http://schemas.openxmlformats.org/officeDocument/2006/relationships/image" Target="../media/image21.png"/><Relationship Id="rId1" Type="http://schemas.openxmlformats.org/officeDocument/2006/relationships/slideLayout" Target="../slideLayouts/slideLayout2.xml"/><Relationship Id="rId4" Type="http://schemas.openxmlformats.org/officeDocument/2006/relationships/image" Target="../media/image23.png"/></Relationships>
</file>

<file path=ppt/slides/_rels/slide17.xml.rels><?xml version="1.0" encoding="UTF-8" standalone="yes"?>
<Relationships xmlns="http://schemas.openxmlformats.org/package/2006/relationships"><Relationship Id="rId3" Type="http://schemas.openxmlformats.org/officeDocument/2006/relationships/image" Target="../media/image25.png"/><Relationship Id="rId2" Type="http://schemas.openxmlformats.org/officeDocument/2006/relationships/image" Target="../media/image24.wmf"/><Relationship Id="rId1" Type="http://schemas.openxmlformats.org/officeDocument/2006/relationships/slideLayout" Target="../slideLayouts/slideLayout2.xml"/><Relationship Id="rId4" Type="http://schemas.openxmlformats.org/officeDocument/2006/relationships/image" Target="../media/image26.png"/></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2.xml"/><Relationship Id="rId5" Type="http://schemas.openxmlformats.org/officeDocument/2006/relationships/hyperlink" Target="http://www.etsi.org/WebSite/Standards/Standard.aspx" TargetMode="External"/><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684213" y="2349500"/>
            <a:ext cx="7772400" cy="1470025"/>
          </a:xfrm>
        </p:spPr>
        <p:txBody>
          <a:bodyPr/>
          <a:lstStyle/>
          <a:p>
            <a:pPr algn="ctr"/>
            <a:r>
              <a:rPr lang="en-GB" sz="3200" dirty="0" smtClean="0">
                <a:solidFill>
                  <a:schemeClr val="accent2"/>
                </a:solidFill>
              </a:rPr>
              <a:t>Setting Emission </a:t>
            </a:r>
            <a:r>
              <a:rPr lang="en-GB" sz="3200" dirty="0">
                <a:solidFill>
                  <a:schemeClr val="accent2"/>
                </a:solidFill>
              </a:rPr>
              <a:t>and </a:t>
            </a:r>
            <a:r>
              <a:rPr lang="en-GB" sz="3200" dirty="0" smtClean="0">
                <a:solidFill>
                  <a:schemeClr val="accent2"/>
                </a:solidFill>
              </a:rPr>
              <a:t/>
            </a:r>
            <a:br>
              <a:rPr lang="en-GB" sz="3200" dirty="0" smtClean="0">
                <a:solidFill>
                  <a:schemeClr val="accent2"/>
                </a:solidFill>
              </a:rPr>
            </a:br>
            <a:r>
              <a:rPr lang="en-GB" sz="3200" dirty="0" smtClean="0">
                <a:solidFill>
                  <a:schemeClr val="accent2"/>
                </a:solidFill>
              </a:rPr>
              <a:t>Blocking masks</a:t>
            </a:r>
            <a:endParaRPr lang="en-GB" sz="3200" dirty="0">
              <a:solidFill>
                <a:schemeClr val="accent2"/>
              </a:solidFill>
            </a:endParaRPr>
          </a:p>
        </p:txBody>
      </p:sp>
      <p:sp>
        <p:nvSpPr>
          <p:cNvPr id="2051" name="Rectangle 3"/>
          <p:cNvSpPr>
            <a:spLocks noGrp="1" noChangeArrowheads="1"/>
          </p:cNvSpPr>
          <p:nvPr>
            <p:ph type="subTitle" idx="1"/>
          </p:nvPr>
        </p:nvSpPr>
        <p:spPr>
          <a:xfrm>
            <a:off x="1371600" y="4114800"/>
            <a:ext cx="6400800" cy="1752600"/>
          </a:xfrm>
        </p:spPr>
        <p:txBody>
          <a:bodyPr/>
          <a:lstStyle/>
          <a:p>
            <a:endParaRPr lang="en-GB" sz="1800" dirty="0">
              <a:solidFill>
                <a:schemeClr val="accent2"/>
              </a:solidFill>
            </a:endParaRPr>
          </a:p>
          <a:p>
            <a:r>
              <a:rPr lang="en-GB" sz="1400" dirty="0">
                <a:solidFill>
                  <a:schemeClr val="accent2"/>
                </a:solidFill>
              </a:rPr>
              <a:t>European Communications Office</a:t>
            </a:r>
          </a:p>
          <a:p>
            <a:r>
              <a:rPr lang="en-GB" sz="1400" dirty="0">
                <a:solidFill>
                  <a:schemeClr val="accent2"/>
                </a:solidFill>
              </a:rPr>
              <a:t>Jean-Philippe Kermoal (ECO)</a:t>
            </a:r>
          </a:p>
          <a:p>
            <a:r>
              <a:rPr lang="en-GB" sz="1400" dirty="0" smtClean="0">
                <a:solidFill>
                  <a:schemeClr val="accent2"/>
                </a:solidFill>
              </a:rPr>
              <a:t>27 November </a:t>
            </a:r>
            <a:r>
              <a:rPr lang="en-GB" sz="1400" dirty="0">
                <a:solidFill>
                  <a:schemeClr val="accent2"/>
                </a:solidFill>
              </a:rPr>
              <a:t>2012</a:t>
            </a:r>
          </a:p>
        </p:txBody>
      </p:sp>
      <p:graphicFrame>
        <p:nvGraphicFramePr>
          <p:cNvPr id="2052" name="Group 4"/>
          <p:cNvGraphicFramePr>
            <a:graphicFrameLocks noGrp="1"/>
          </p:cNvGraphicFramePr>
          <p:nvPr>
            <p:extLst>
              <p:ext uri="{D42A27DB-BD31-4B8C-83A1-F6EECF244321}">
                <p14:modId xmlns:p14="http://schemas.microsoft.com/office/powerpoint/2010/main" val="1351593960"/>
              </p:ext>
            </p:extLst>
          </p:nvPr>
        </p:nvGraphicFramePr>
        <p:xfrm>
          <a:off x="827088" y="6021388"/>
          <a:ext cx="7610475" cy="458788"/>
        </p:xfrm>
        <a:graphic>
          <a:graphicData uri="http://schemas.openxmlformats.org/drawingml/2006/table">
            <a:tbl>
              <a:tblPr/>
              <a:tblGrid>
                <a:gridCol w="1620837"/>
                <a:gridCol w="2027238"/>
                <a:gridCol w="1981200"/>
                <a:gridCol w="1981200"/>
              </a:tblGrid>
              <a:tr h="458788">
                <a:tc>
                  <a:txBody>
                    <a:bodyPr/>
                    <a:lstStyle/>
                    <a:p>
                      <a:pPr marL="0" marR="0" lvl="0" indent="0" algn="l" defTabSz="914400" rtl="0" eaLnBrk="1" fontAlgn="base" latinLnBrk="0" hangingPunct="1">
                        <a:lnSpc>
                          <a:spcPct val="100000"/>
                        </a:lnSpc>
                        <a:spcBef>
                          <a:spcPct val="0"/>
                        </a:spcBef>
                        <a:spcAft>
                          <a:spcPct val="0"/>
                        </a:spcAft>
                        <a:buClr>
                          <a:srgbClr val="FF3300"/>
                        </a:buClr>
                        <a:buSzPct val="110000"/>
                        <a:buFontTx/>
                        <a:buNone/>
                        <a:tabLst>
                          <a:tab pos="457200" algn="r"/>
                          <a:tab pos="3060700" algn="ctr"/>
                          <a:tab pos="5759450" algn="r"/>
                        </a:tabLst>
                      </a:pPr>
                      <a:r>
                        <a:rPr kumimoji="0" lang="en-GB" sz="600" b="1" i="0" u="none" strike="noStrike" cap="none" normalizeH="0" baseline="0" dirty="0" smtClean="0">
                          <a:ln>
                            <a:noFill/>
                          </a:ln>
                          <a:solidFill>
                            <a:srgbClr val="000080"/>
                          </a:solidFill>
                          <a:effectLst/>
                          <a:latin typeface="Verdana" pitchFamily="34" charset="0"/>
                          <a:cs typeface="Times New Roman" pitchFamily="18" charset="0"/>
                        </a:rPr>
                        <a:t>EUROPEAN</a:t>
                      </a:r>
                      <a:endParaRPr kumimoji="0" lang="en-GB" sz="800" b="0" i="0" u="none" strike="noStrike" cap="none" normalizeH="0" baseline="0" dirty="0" smtClean="0">
                        <a:ln>
                          <a:noFill/>
                        </a:ln>
                        <a:solidFill>
                          <a:schemeClr val="tx1"/>
                        </a:solidFill>
                        <a:effectLst/>
                        <a:latin typeface="Verdana" pitchFamily="34" charset="0"/>
                        <a:cs typeface="Times New Roman" pitchFamily="18" charset="0"/>
                      </a:endParaRPr>
                    </a:p>
                    <a:p>
                      <a:pPr marL="0" marR="0" lvl="0" indent="0" algn="l" defTabSz="914400" rtl="0" eaLnBrk="0" fontAlgn="base" latinLnBrk="0" hangingPunct="0">
                        <a:lnSpc>
                          <a:spcPct val="100000"/>
                        </a:lnSpc>
                        <a:spcBef>
                          <a:spcPct val="0"/>
                        </a:spcBef>
                        <a:spcAft>
                          <a:spcPct val="0"/>
                        </a:spcAft>
                        <a:buClr>
                          <a:srgbClr val="FF3300"/>
                        </a:buClr>
                        <a:buSzPct val="110000"/>
                        <a:buFontTx/>
                        <a:buNone/>
                        <a:tabLst>
                          <a:tab pos="457200" algn="r"/>
                          <a:tab pos="3060700" algn="ctr"/>
                          <a:tab pos="5759450" algn="r"/>
                        </a:tabLst>
                      </a:pPr>
                      <a:r>
                        <a:rPr kumimoji="0" lang="en-GB" sz="600" b="1" i="0" u="none" strike="noStrike" cap="none" normalizeH="0" baseline="0" dirty="0" smtClean="0">
                          <a:ln>
                            <a:noFill/>
                          </a:ln>
                          <a:solidFill>
                            <a:srgbClr val="000080"/>
                          </a:solidFill>
                          <a:effectLst/>
                          <a:latin typeface="Verdana" pitchFamily="34" charset="0"/>
                          <a:cs typeface="Times New Roman" pitchFamily="18" charset="0"/>
                        </a:rPr>
                        <a:t>COMMUNICATIONS</a:t>
                      </a:r>
                      <a:endParaRPr kumimoji="0" lang="en-GB" sz="800" b="0" i="0" u="none" strike="noStrike" cap="none" normalizeH="0" baseline="0" dirty="0" smtClean="0">
                        <a:ln>
                          <a:noFill/>
                        </a:ln>
                        <a:solidFill>
                          <a:schemeClr val="tx1"/>
                        </a:solidFill>
                        <a:effectLst/>
                        <a:latin typeface="Verdana" pitchFamily="34" charset="0"/>
                        <a:cs typeface="Times New Roman" pitchFamily="18" charset="0"/>
                      </a:endParaRPr>
                    </a:p>
                    <a:p>
                      <a:pPr marL="0" marR="0" lvl="0" indent="0" algn="l" defTabSz="914400" rtl="0" eaLnBrk="0" fontAlgn="base" latinLnBrk="0" hangingPunct="0">
                        <a:lnSpc>
                          <a:spcPct val="100000"/>
                        </a:lnSpc>
                        <a:spcBef>
                          <a:spcPct val="0"/>
                        </a:spcBef>
                        <a:spcAft>
                          <a:spcPct val="0"/>
                        </a:spcAft>
                        <a:buClr>
                          <a:srgbClr val="FF3300"/>
                        </a:buClr>
                        <a:buSzPct val="110000"/>
                        <a:buFontTx/>
                        <a:buNone/>
                        <a:tabLst>
                          <a:tab pos="457200" algn="r"/>
                          <a:tab pos="3060700" algn="ctr"/>
                          <a:tab pos="5759450" algn="r"/>
                        </a:tabLst>
                      </a:pPr>
                      <a:r>
                        <a:rPr kumimoji="0" lang="en-GB" sz="600" b="1" i="0" u="none" strike="noStrike" cap="none" normalizeH="0" baseline="0" dirty="0" smtClean="0">
                          <a:ln>
                            <a:noFill/>
                          </a:ln>
                          <a:solidFill>
                            <a:srgbClr val="000080"/>
                          </a:solidFill>
                          <a:effectLst/>
                          <a:latin typeface="Verdana" pitchFamily="34" charset="0"/>
                          <a:cs typeface="Times New Roman" pitchFamily="18" charset="0"/>
                        </a:rPr>
                        <a:t>OFFICE</a:t>
                      </a:r>
                      <a:endParaRPr kumimoji="0" lang="en-GB" sz="1400" b="0" i="0" u="none" strike="noStrike" cap="none" normalizeH="0" baseline="0" dirty="0" smtClean="0">
                        <a:ln>
                          <a:noFill/>
                        </a:ln>
                        <a:solidFill>
                          <a:schemeClr val="tx1"/>
                        </a:solidFill>
                        <a:effectLst/>
                        <a:latin typeface="Verdana" pitchFamily="34" charset="0"/>
                      </a:endParaRPr>
                    </a:p>
                  </a:txBody>
                  <a:tcPr horzOverflow="overflow">
                    <a:lnL cap="flat">
                      <a:noFill/>
                    </a:lnL>
                    <a:lnR>
                      <a:noFill/>
                    </a:lnR>
                    <a:lnT cap="flat">
                      <a:noFill/>
                    </a:lnT>
                    <a:lnB cap="flat">
                      <a:noFill/>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
                          <a:srgbClr val="FF3300"/>
                        </a:buClr>
                        <a:buSzPct val="110000"/>
                        <a:buFontTx/>
                        <a:buNone/>
                        <a:tabLst>
                          <a:tab pos="3060700" algn="ctr"/>
                          <a:tab pos="5759450" algn="r"/>
                        </a:tabLst>
                      </a:pPr>
                      <a:r>
                        <a:rPr kumimoji="0" lang="en-GB" sz="600" b="0" i="1" u="none" strike="noStrike" cap="none" normalizeH="0" baseline="0" smtClean="0">
                          <a:ln>
                            <a:noFill/>
                          </a:ln>
                          <a:solidFill>
                            <a:srgbClr val="000080"/>
                          </a:solidFill>
                          <a:effectLst/>
                          <a:latin typeface="Verdana" pitchFamily="34" charset="0"/>
                          <a:cs typeface="Times New Roman" pitchFamily="18" charset="0"/>
                        </a:rPr>
                        <a:t>Nansensgade 19</a:t>
                      </a:r>
                      <a:endParaRPr kumimoji="0" lang="en-GB" sz="800" b="0" i="0" u="none" strike="noStrike" cap="none" normalizeH="0" baseline="0" smtClean="0">
                        <a:ln>
                          <a:noFill/>
                        </a:ln>
                        <a:solidFill>
                          <a:schemeClr val="tx1"/>
                        </a:solidFill>
                        <a:effectLst/>
                        <a:latin typeface="Verdana" pitchFamily="34" charset="0"/>
                        <a:cs typeface="Times New Roman" pitchFamily="18" charset="0"/>
                      </a:endParaRPr>
                    </a:p>
                    <a:p>
                      <a:pPr marL="0" marR="0" lvl="0" indent="0" algn="l" defTabSz="914400" rtl="0" eaLnBrk="0" fontAlgn="base" latinLnBrk="0" hangingPunct="0">
                        <a:lnSpc>
                          <a:spcPct val="100000"/>
                        </a:lnSpc>
                        <a:spcBef>
                          <a:spcPct val="0"/>
                        </a:spcBef>
                        <a:spcAft>
                          <a:spcPct val="0"/>
                        </a:spcAft>
                        <a:buClr>
                          <a:srgbClr val="FF3300"/>
                        </a:buClr>
                        <a:buSzPct val="110000"/>
                        <a:buFontTx/>
                        <a:buNone/>
                        <a:tabLst>
                          <a:tab pos="3060700" algn="ctr"/>
                          <a:tab pos="5759450" algn="r"/>
                        </a:tabLst>
                      </a:pPr>
                      <a:r>
                        <a:rPr kumimoji="0" lang="en-GB" sz="600" b="0" i="1" u="none" strike="noStrike" cap="none" normalizeH="0" baseline="0" smtClean="0">
                          <a:ln>
                            <a:noFill/>
                          </a:ln>
                          <a:solidFill>
                            <a:srgbClr val="000080"/>
                          </a:solidFill>
                          <a:effectLst/>
                          <a:latin typeface="Verdana" pitchFamily="34" charset="0"/>
                          <a:cs typeface="Times New Roman" pitchFamily="18" charset="0"/>
                        </a:rPr>
                        <a:t>DK-1366 Copenhagen</a:t>
                      </a:r>
                      <a:endParaRPr kumimoji="0" lang="en-GB" sz="800" b="0" i="0" u="none" strike="noStrike" cap="none" normalizeH="0" baseline="0" smtClean="0">
                        <a:ln>
                          <a:noFill/>
                        </a:ln>
                        <a:solidFill>
                          <a:schemeClr val="tx1"/>
                        </a:solidFill>
                        <a:effectLst/>
                        <a:latin typeface="Verdana" pitchFamily="34" charset="0"/>
                        <a:cs typeface="Times New Roman" pitchFamily="18" charset="0"/>
                      </a:endParaRPr>
                    </a:p>
                    <a:p>
                      <a:pPr marL="0" marR="0" lvl="0" indent="0" algn="l" defTabSz="914400" rtl="0" eaLnBrk="0" fontAlgn="base" latinLnBrk="0" hangingPunct="0">
                        <a:lnSpc>
                          <a:spcPct val="100000"/>
                        </a:lnSpc>
                        <a:spcBef>
                          <a:spcPct val="0"/>
                        </a:spcBef>
                        <a:spcAft>
                          <a:spcPct val="0"/>
                        </a:spcAft>
                        <a:buClr>
                          <a:srgbClr val="FF3300"/>
                        </a:buClr>
                        <a:buSzPct val="110000"/>
                        <a:buFontTx/>
                        <a:buNone/>
                        <a:tabLst>
                          <a:tab pos="3060700" algn="ctr"/>
                          <a:tab pos="5759450" algn="r"/>
                        </a:tabLst>
                      </a:pPr>
                      <a:r>
                        <a:rPr kumimoji="0" lang="en-GB" sz="600" b="0" i="1" u="none" strike="noStrike" cap="none" normalizeH="0" baseline="0" smtClean="0">
                          <a:ln>
                            <a:noFill/>
                          </a:ln>
                          <a:solidFill>
                            <a:srgbClr val="000080"/>
                          </a:solidFill>
                          <a:effectLst/>
                          <a:latin typeface="Verdana" pitchFamily="34" charset="0"/>
                          <a:cs typeface="Times New Roman" pitchFamily="18" charset="0"/>
                        </a:rPr>
                        <a:t>Denmark</a:t>
                      </a:r>
                      <a:endParaRPr kumimoji="0" lang="en-GB" sz="800" b="0" i="0" u="none" strike="noStrike" cap="none" normalizeH="0" baseline="0" smtClean="0">
                        <a:ln>
                          <a:noFill/>
                        </a:ln>
                        <a:solidFill>
                          <a:schemeClr val="tx1"/>
                        </a:solidFill>
                        <a:effectLst/>
                        <a:latin typeface="Verdana" pitchFamily="34" charset="0"/>
                        <a:cs typeface="Times New Roman" pitchFamily="18" charset="0"/>
                      </a:endParaRPr>
                    </a:p>
                  </a:txBody>
                  <a:tcPr horzOverflow="overflow">
                    <a:lnL>
                      <a:noFill/>
                    </a:lnL>
                    <a:lnR>
                      <a:noFill/>
                    </a:lnR>
                    <a:lnT cap="flat">
                      <a:noFill/>
                    </a:lnT>
                    <a:lnB cap="flat">
                      <a:noFill/>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
                          <a:srgbClr val="FF3300"/>
                        </a:buClr>
                        <a:buSzPct val="110000"/>
                        <a:buFontTx/>
                        <a:buNone/>
                        <a:tabLst>
                          <a:tab pos="457200" algn="r"/>
                          <a:tab pos="3060700" algn="ctr"/>
                          <a:tab pos="5759450" algn="r"/>
                        </a:tabLst>
                      </a:pPr>
                      <a:r>
                        <a:rPr kumimoji="0" lang="en-GB" sz="600" b="1" i="1" u="none" strike="noStrike" cap="none" normalizeH="0" baseline="0" smtClean="0">
                          <a:ln>
                            <a:noFill/>
                          </a:ln>
                          <a:solidFill>
                            <a:srgbClr val="000080"/>
                          </a:solidFill>
                          <a:effectLst/>
                          <a:latin typeface="Verdana" pitchFamily="34" charset="0"/>
                          <a:cs typeface="Times New Roman" pitchFamily="18" charset="0"/>
                        </a:rPr>
                        <a:t>Telephone:    </a:t>
                      </a:r>
                      <a:r>
                        <a:rPr kumimoji="0" lang="en-GB" sz="600" b="0" i="1" u="none" strike="noStrike" cap="none" normalizeH="0" baseline="0" smtClean="0">
                          <a:ln>
                            <a:noFill/>
                          </a:ln>
                          <a:solidFill>
                            <a:srgbClr val="000080"/>
                          </a:solidFill>
                          <a:effectLst/>
                          <a:latin typeface="Verdana" pitchFamily="34" charset="0"/>
                          <a:cs typeface="Times New Roman" pitchFamily="18" charset="0"/>
                        </a:rPr>
                        <a:t>+ 45 33 89 63 00</a:t>
                      </a:r>
                      <a:endParaRPr kumimoji="0" lang="en-GB" sz="800" b="0" i="0" u="none" strike="noStrike" cap="none" normalizeH="0" baseline="0" smtClean="0">
                        <a:ln>
                          <a:noFill/>
                        </a:ln>
                        <a:solidFill>
                          <a:schemeClr val="tx1"/>
                        </a:solidFill>
                        <a:effectLst/>
                        <a:latin typeface="Verdana" pitchFamily="34" charset="0"/>
                        <a:cs typeface="Times New Roman" pitchFamily="18" charset="0"/>
                      </a:endParaRPr>
                    </a:p>
                    <a:p>
                      <a:pPr marL="0" marR="0" lvl="0" indent="0" algn="l" defTabSz="914400" rtl="0" eaLnBrk="0" fontAlgn="base" latinLnBrk="0" hangingPunct="0">
                        <a:lnSpc>
                          <a:spcPct val="100000"/>
                        </a:lnSpc>
                        <a:spcBef>
                          <a:spcPct val="0"/>
                        </a:spcBef>
                        <a:spcAft>
                          <a:spcPct val="0"/>
                        </a:spcAft>
                        <a:buClr>
                          <a:srgbClr val="FF3300"/>
                        </a:buClr>
                        <a:buSzPct val="110000"/>
                        <a:buFontTx/>
                        <a:buNone/>
                        <a:tabLst>
                          <a:tab pos="457200" algn="r"/>
                          <a:tab pos="3060700" algn="ctr"/>
                          <a:tab pos="5759450" algn="r"/>
                        </a:tabLst>
                      </a:pPr>
                      <a:r>
                        <a:rPr kumimoji="0" lang="en-GB" sz="600" b="1" i="1" u="none" strike="noStrike" cap="none" normalizeH="0" baseline="0" smtClean="0">
                          <a:ln>
                            <a:noFill/>
                          </a:ln>
                          <a:solidFill>
                            <a:srgbClr val="000080"/>
                          </a:solidFill>
                          <a:effectLst/>
                          <a:latin typeface="Verdana" pitchFamily="34" charset="0"/>
                          <a:cs typeface="Times New Roman" pitchFamily="18" charset="0"/>
                        </a:rPr>
                        <a:t>Telefax:</a:t>
                      </a:r>
                      <a:r>
                        <a:rPr kumimoji="0" lang="en-GB" sz="600" b="0" i="1" u="none" strike="noStrike" cap="none" normalizeH="0" baseline="0" smtClean="0">
                          <a:ln>
                            <a:noFill/>
                          </a:ln>
                          <a:solidFill>
                            <a:srgbClr val="000080"/>
                          </a:solidFill>
                          <a:effectLst/>
                          <a:latin typeface="Verdana" pitchFamily="34" charset="0"/>
                          <a:cs typeface="Times New Roman" pitchFamily="18" charset="0"/>
                        </a:rPr>
                        <a:t>	        + 45 33 89 63 30</a:t>
                      </a:r>
                      <a:endParaRPr kumimoji="0" lang="en-GB" sz="1400" b="0" i="0" u="none" strike="noStrike" cap="none" normalizeH="0" baseline="0" smtClean="0">
                        <a:ln>
                          <a:noFill/>
                        </a:ln>
                        <a:solidFill>
                          <a:schemeClr val="tx1"/>
                        </a:solidFill>
                        <a:effectLst/>
                        <a:latin typeface="Verdana" pitchFamily="34" charset="0"/>
                      </a:endParaRPr>
                    </a:p>
                  </a:txBody>
                  <a:tcPr horzOverflow="overflow">
                    <a:lnL>
                      <a:noFill/>
                    </a:lnL>
                    <a:lnR>
                      <a:noFill/>
                    </a:lnR>
                    <a:lnT cap="flat">
                      <a:noFill/>
                    </a:lnT>
                    <a:lnB cap="flat">
                      <a:noFill/>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
                          <a:srgbClr val="FF3300"/>
                        </a:buClr>
                        <a:buSzPct val="110000"/>
                        <a:buFontTx/>
                        <a:buNone/>
                        <a:tabLst>
                          <a:tab pos="457200" algn="r"/>
                          <a:tab pos="3060700" algn="ctr"/>
                          <a:tab pos="5759450" algn="r"/>
                        </a:tabLst>
                      </a:pPr>
                      <a:r>
                        <a:rPr kumimoji="0" lang="en-GB" sz="600" b="1" i="1" u="none" strike="noStrike" cap="none" normalizeH="0" baseline="0" dirty="0" smtClean="0">
                          <a:ln>
                            <a:noFill/>
                          </a:ln>
                          <a:solidFill>
                            <a:srgbClr val="000080"/>
                          </a:solidFill>
                          <a:effectLst/>
                          <a:latin typeface="Verdana" pitchFamily="34" charset="0"/>
                          <a:cs typeface="Times New Roman" pitchFamily="18" charset="0"/>
                        </a:rPr>
                        <a:t>E-mail:</a:t>
                      </a:r>
                      <a:r>
                        <a:rPr kumimoji="0" lang="en-GB" sz="600" b="0" i="1" u="none" strike="noStrike" cap="none" normalizeH="0" baseline="0" dirty="0" smtClean="0">
                          <a:ln>
                            <a:noFill/>
                          </a:ln>
                          <a:solidFill>
                            <a:srgbClr val="000080"/>
                          </a:solidFill>
                          <a:effectLst/>
                          <a:latin typeface="Verdana" pitchFamily="34" charset="0"/>
                          <a:cs typeface="Times New Roman" pitchFamily="18" charset="0"/>
                        </a:rPr>
                        <a:t> eco@eco.cept.org</a:t>
                      </a:r>
                      <a:endParaRPr kumimoji="0" lang="en-GB" sz="800" b="0" i="0" u="none" strike="noStrike" cap="none" normalizeH="0" baseline="0" dirty="0" smtClean="0">
                        <a:ln>
                          <a:noFill/>
                        </a:ln>
                        <a:solidFill>
                          <a:schemeClr val="tx1"/>
                        </a:solidFill>
                        <a:effectLst/>
                        <a:latin typeface="Verdana" pitchFamily="34" charset="0"/>
                        <a:cs typeface="Times New Roman" pitchFamily="18" charset="0"/>
                      </a:endParaRPr>
                    </a:p>
                    <a:p>
                      <a:pPr marL="0" marR="0" lvl="0" indent="0" algn="l" defTabSz="914400" rtl="0" eaLnBrk="0" fontAlgn="base" latinLnBrk="0" hangingPunct="0">
                        <a:lnSpc>
                          <a:spcPct val="100000"/>
                        </a:lnSpc>
                        <a:spcBef>
                          <a:spcPct val="0"/>
                        </a:spcBef>
                        <a:spcAft>
                          <a:spcPct val="0"/>
                        </a:spcAft>
                        <a:buClr>
                          <a:srgbClr val="FF3300"/>
                        </a:buClr>
                        <a:buSzPct val="110000"/>
                        <a:buFontTx/>
                        <a:buNone/>
                        <a:tabLst>
                          <a:tab pos="457200" algn="r"/>
                          <a:tab pos="3060700" algn="ctr"/>
                          <a:tab pos="5759450" algn="r"/>
                        </a:tabLst>
                      </a:pPr>
                      <a:r>
                        <a:rPr kumimoji="0" lang="en-GB" sz="600" b="1" i="1" u="none" strike="noStrike" cap="none" normalizeH="0" baseline="0" dirty="0" smtClean="0">
                          <a:ln>
                            <a:noFill/>
                          </a:ln>
                          <a:solidFill>
                            <a:srgbClr val="000080"/>
                          </a:solidFill>
                          <a:effectLst/>
                          <a:latin typeface="Verdana" pitchFamily="34" charset="0"/>
                          <a:cs typeface="Times New Roman" pitchFamily="18" charset="0"/>
                        </a:rPr>
                        <a:t>Web Site:</a:t>
                      </a:r>
                      <a:r>
                        <a:rPr kumimoji="0" lang="en-GB" sz="600" b="0" i="1" u="none" strike="noStrike" cap="none" normalizeH="0" baseline="0" dirty="0" smtClean="0">
                          <a:ln>
                            <a:noFill/>
                          </a:ln>
                          <a:solidFill>
                            <a:srgbClr val="000080"/>
                          </a:solidFill>
                          <a:effectLst/>
                          <a:latin typeface="Verdana" pitchFamily="34" charset="0"/>
                          <a:cs typeface="Times New Roman" pitchFamily="18" charset="0"/>
                        </a:rPr>
                        <a:t> </a:t>
                      </a:r>
                      <a:r>
                        <a:rPr kumimoji="0" lang="en-GB" sz="600" b="0" i="1" u="none" strike="noStrike" cap="none" normalizeH="0" baseline="0" dirty="0" smtClean="0">
                          <a:ln>
                            <a:noFill/>
                          </a:ln>
                          <a:solidFill>
                            <a:srgbClr val="000080"/>
                          </a:solidFill>
                          <a:effectLst/>
                          <a:latin typeface="Verdana" pitchFamily="34" charset="0"/>
                          <a:cs typeface="Times New Roman" pitchFamily="18" charset="0"/>
                          <a:hlinkClick r:id="rId3"/>
                        </a:rPr>
                        <a:t>http://www.cept.org/eco</a:t>
                      </a:r>
                      <a:r>
                        <a:rPr kumimoji="0" lang="en-GB" sz="600" b="0" i="1" u="none" strike="noStrike" cap="none" normalizeH="0" baseline="0" dirty="0" smtClean="0">
                          <a:ln>
                            <a:noFill/>
                          </a:ln>
                          <a:solidFill>
                            <a:srgbClr val="000080"/>
                          </a:solidFill>
                          <a:effectLst/>
                          <a:latin typeface="Verdana" pitchFamily="34" charset="0"/>
                          <a:cs typeface="Times New Roman" pitchFamily="18" charset="0"/>
                        </a:rPr>
                        <a:t> </a:t>
                      </a:r>
                      <a:endParaRPr kumimoji="0" lang="en-GB" sz="1400" b="0" i="0" u="none" strike="noStrike" cap="none" normalizeH="0" baseline="0" dirty="0" smtClean="0">
                        <a:ln>
                          <a:noFill/>
                        </a:ln>
                        <a:solidFill>
                          <a:schemeClr val="tx1"/>
                        </a:solidFill>
                        <a:effectLst/>
                        <a:latin typeface="Verdana" pitchFamily="34" charset="0"/>
                      </a:endParaRPr>
                    </a:p>
                  </a:txBody>
                  <a:tcPr horzOverflow="overflow">
                    <a:lnL>
                      <a:noFill/>
                    </a:lnL>
                    <a:lnR cap="flat">
                      <a:noFill/>
                    </a:lnR>
                    <a:lnT cap="flat">
                      <a:noFill/>
                    </a:lnT>
                    <a:lnB cap="flat">
                      <a:noFill/>
                    </a:lnB>
                    <a:lnTlToBr>
                      <a:noFill/>
                    </a:lnTlToBr>
                    <a:lnBlToTr>
                      <a:noFill/>
                    </a:lnBlToTr>
                    <a:noFill/>
                  </a:tcPr>
                </a:tc>
              </a:tr>
            </a:tbl>
          </a:graphicData>
        </a:graphic>
      </p:graphicFrame>
      <p:pic>
        <p:nvPicPr>
          <p:cNvPr id="2072" name="Picture 24" descr="eco logo"/>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321550" y="250825"/>
            <a:ext cx="1508125" cy="1511300"/>
          </a:xfrm>
          <a:prstGeom prst="rect">
            <a:avLst/>
          </a:prstGeom>
          <a:noFill/>
          <a:extLst>
            <a:ext uri="{909E8E84-426E-40DD-AFC4-6F175D3DCCD1}">
              <a14:hiddenFill xmlns:a14="http://schemas.microsoft.com/office/drawing/2010/main">
                <a:solidFill>
                  <a:srgbClr val="FFFFFF"/>
                </a:solidFill>
              </a14:hiddenFill>
            </a:ext>
          </a:extLst>
        </p:spPr>
      </p:pic>
      <p:grpSp>
        <p:nvGrpSpPr>
          <p:cNvPr id="2073" name="Group 25"/>
          <p:cNvGrpSpPr>
            <a:grpSpLocks/>
          </p:cNvGrpSpPr>
          <p:nvPr/>
        </p:nvGrpSpPr>
        <p:grpSpPr bwMode="auto">
          <a:xfrm>
            <a:off x="536575" y="5724525"/>
            <a:ext cx="844550" cy="131763"/>
            <a:chOff x="1781" y="3352"/>
            <a:chExt cx="532" cy="83"/>
          </a:xfrm>
        </p:grpSpPr>
        <p:sp>
          <p:nvSpPr>
            <p:cNvPr id="2074" name="Oval 26"/>
            <p:cNvSpPr>
              <a:spLocks noChangeArrowheads="1"/>
            </p:cNvSpPr>
            <p:nvPr/>
          </p:nvSpPr>
          <p:spPr bwMode="auto">
            <a:xfrm>
              <a:off x="1781" y="3352"/>
              <a:ext cx="82" cy="82"/>
            </a:xfrm>
            <a:prstGeom prst="ellipse">
              <a:avLst/>
            </a:prstGeom>
            <a:solidFill>
              <a:srgbClr val="FF0000"/>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075" name="Oval 27"/>
            <p:cNvSpPr>
              <a:spLocks noChangeArrowheads="1"/>
            </p:cNvSpPr>
            <p:nvPr/>
          </p:nvSpPr>
          <p:spPr bwMode="auto">
            <a:xfrm>
              <a:off x="2006" y="3353"/>
              <a:ext cx="82" cy="82"/>
            </a:xfrm>
            <a:prstGeom prst="ellipse">
              <a:avLst/>
            </a:prstGeom>
            <a:solidFill>
              <a:srgbClr val="FF0000"/>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076" name="Oval 28"/>
            <p:cNvSpPr>
              <a:spLocks noChangeArrowheads="1"/>
            </p:cNvSpPr>
            <p:nvPr/>
          </p:nvSpPr>
          <p:spPr bwMode="auto">
            <a:xfrm>
              <a:off x="2231" y="3353"/>
              <a:ext cx="82" cy="82"/>
            </a:xfrm>
            <a:prstGeom prst="ellipse">
              <a:avLst/>
            </a:prstGeom>
            <a:solidFill>
              <a:srgbClr val="FF0000"/>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gr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Rectangle 2"/>
          <p:cNvSpPr>
            <a:spLocks noGrp="1" noChangeArrowheads="1"/>
          </p:cNvSpPr>
          <p:nvPr>
            <p:ph type="title"/>
          </p:nvPr>
        </p:nvSpPr>
        <p:spPr/>
        <p:txBody>
          <a:bodyPr/>
          <a:lstStyle/>
          <a:p>
            <a:r>
              <a:rPr lang="en-US" sz="3200" dirty="0" smtClean="0"/>
              <a:t>CDMA FDD emission mask -</a:t>
            </a:r>
            <a:br>
              <a:rPr lang="en-US" sz="3200" dirty="0" smtClean="0"/>
            </a:br>
            <a:r>
              <a:rPr lang="en-US" sz="3200" dirty="0" smtClean="0"/>
              <a:t>UE example</a:t>
            </a:r>
            <a:endParaRPr lang="en-US" sz="3200" dirty="0"/>
          </a:p>
        </p:txBody>
      </p:sp>
      <p:pic>
        <p:nvPicPr>
          <p:cNvPr id="80900"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82575" y="2508467"/>
            <a:ext cx="4202113" cy="2784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80901" name="Picture 5" descr="fi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549775" y="3098800"/>
            <a:ext cx="4418013" cy="2781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extBox 5"/>
          <p:cNvSpPr txBox="1"/>
          <p:nvPr/>
        </p:nvSpPr>
        <p:spPr>
          <a:xfrm>
            <a:off x="646251" y="1930399"/>
            <a:ext cx="1856277" cy="369332"/>
          </a:xfrm>
          <a:prstGeom prst="rect">
            <a:avLst/>
          </a:prstGeom>
          <a:solidFill>
            <a:srgbClr val="FFFF00"/>
          </a:solidFill>
          <a:ln>
            <a:solidFill>
              <a:srgbClr val="FF0000"/>
            </a:solidFill>
          </a:ln>
        </p:spPr>
        <p:txBody>
          <a:bodyPr wrap="none" rtlCol="0">
            <a:spAutoFit/>
          </a:bodyPr>
          <a:lstStyle/>
          <a:p>
            <a:r>
              <a:rPr lang="da-DK" dirty="0" smtClean="0"/>
              <a:t>3GPP TS25.101</a:t>
            </a:r>
            <a:endParaRPr lang="en-GB"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2"/>
          <p:cNvSpPr>
            <a:spLocks noGrp="1" noChangeArrowheads="1"/>
          </p:cNvSpPr>
          <p:nvPr>
            <p:ph type="title"/>
          </p:nvPr>
        </p:nvSpPr>
        <p:spPr/>
        <p:txBody>
          <a:bodyPr/>
          <a:lstStyle/>
          <a:p>
            <a:r>
              <a:rPr lang="da-DK" sz="3200" dirty="0" smtClean="0"/>
              <a:t>Exercise </a:t>
            </a:r>
            <a:r>
              <a:rPr lang="da-DK" sz="3200" smtClean="0"/>
              <a:t>#1 – edit a Mask</a:t>
            </a:r>
            <a:endParaRPr lang="en-US" sz="3200" dirty="0"/>
          </a:p>
        </p:txBody>
      </p:sp>
      <p:sp>
        <p:nvSpPr>
          <p:cNvPr id="77827" name="Rectangle 3"/>
          <p:cNvSpPr>
            <a:spLocks noGrp="1" noChangeArrowheads="1"/>
          </p:cNvSpPr>
          <p:nvPr>
            <p:ph type="body" idx="1"/>
          </p:nvPr>
        </p:nvSpPr>
        <p:spPr>
          <a:xfrm>
            <a:off x="-1414" y="1535351"/>
            <a:ext cx="7162800" cy="1610458"/>
          </a:xfrm>
        </p:spPr>
        <p:txBody>
          <a:bodyPr/>
          <a:lstStyle/>
          <a:p>
            <a:r>
              <a:rPr lang="en-US" sz="1400" dirty="0"/>
              <a:t>Assuming a BS </a:t>
            </a:r>
            <a:r>
              <a:rPr lang="en-US" sz="1400" dirty="0" err="1"/>
              <a:t>Tx</a:t>
            </a:r>
            <a:r>
              <a:rPr lang="en-US" sz="1400" dirty="0"/>
              <a:t> power of 43 </a:t>
            </a:r>
            <a:r>
              <a:rPr lang="en-US" sz="1400" dirty="0" err="1" smtClean="0"/>
              <a:t>dBm</a:t>
            </a:r>
            <a:r>
              <a:rPr lang="en-US" sz="1400" dirty="0" smtClean="0"/>
              <a:t> (in band = 3.84 MHz), </a:t>
            </a:r>
            <a:r>
              <a:rPr lang="en-US" sz="1400" dirty="0"/>
              <a:t>and with addition of the ITU-R SM.329 limit above 12.5 </a:t>
            </a:r>
            <a:r>
              <a:rPr lang="en-US" sz="1400" dirty="0" smtClean="0"/>
              <a:t>MHz, perform the following:</a:t>
            </a:r>
          </a:p>
          <a:p>
            <a:pPr lvl="1">
              <a:buFont typeface="+mj-lt"/>
              <a:buAutoNum type="arabicPeriod"/>
            </a:pPr>
            <a:r>
              <a:rPr lang="en-GB" sz="1400" dirty="0"/>
              <a:t>Convert the </a:t>
            </a:r>
            <a:r>
              <a:rPr lang="en-GB" sz="1400" dirty="0" err="1"/>
              <a:t>dBm</a:t>
            </a:r>
            <a:r>
              <a:rPr lang="en-GB" sz="1400" dirty="0"/>
              <a:t> values into </a:t>
            </a:r>
            <a:r>
              <a:rPr lang="en-GB" sz="1400" dirty="0" err="1" smtClean="0"/>
              <a:t>dBc</a:t>
            </a:r>
            <a:r>
              <a:rPr lang="en-GB" sz="1400" dirty="0" smtClean="0"/>
              <a:t>. As </a:t>
            </a:r>
            <a:r>
              <a:rPr lang="en-GB" sz="1400" dirty="0"/>
              <a:t>the limits are given as an absolute power measured in the reference bandwidth, </a:t>
            </a:r>
            <a:r>
              <a:rPr lang="en-GB" sz="1400" dirty="0" smtClean="0"/>
              <a:t>convert </a:t>
            </a:r>
            <a:r>
              <a:rPr lang="en-GB" sz="1400" dirty="0"/>
              <a:t>first the total powers to the same </a:t>
            </a:r>
            <a:r>
              <a:rPr lang="en-GB" sz="1400" dirty="0" smtClean="0"/>
              <a:t>bandwidth (either </a:t>
            </a:r>
            <a:r>
              <a:rPr lang="en-GB" sz="1400" dirty="0"/>
              <a:t>to the bandwidth of the limit or the </a:t>
            </a:r>
            <a:r>
              <a:rPr lang="en-GB" sz="1400" dirty="0" smtClean="0"/>
              <a:t>system).</a:t>
            </a:r>
          </a:p>
          <a:p>
            <a:pPr lvl="1">
              <a:buFont typeface="+mj-lt"/>
              <a:buAutoNum type="arabicPeriod"/>
            </a:pPr>
            <a:r>
              <a:rPr lang="en-GB" sz="1400" dirty="0" smtClean="0"/>
              <a:t>Load the .txt</a:t>
            </a:r>
            <a:r>
              <a:rPr lang="da-DK" sz="1400" dirty="0" smtClean="0"/>
              <a:t> file</a:t>
            </a:r>
          </a:p>
          <a:p>
            <a:pPr lvl="1">
              <a:buFont typeface="+mj-lt"/>
              <a:buAutoNum type="arabicPeriod"/>
            </a:pPr>
            <a:r>
              <a:rPr lang="da-DK" sz="1400" dirty="0" smtClean="0"/>
              <a:t>Export it as your own spectrum library </a:t>
            </a:r>
            <a:endParaRPr lang="en-GB" sz="1000" dirty="0"/>
          </a:p>
          <a:p>
            <a:endParaRPr lang="en-US" sz="1400" dirty="0" smtClean="0"/>
          </a:p>
        </p:txBody>
      </p:sp>
      <p:pic>
        <p:nvPicPr>
          <p:cNvPr id="8806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334315" y="4580366"/>
            <a:ext cx="5572684" cy="153360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extBox 1"/>
          <p:cNvSpPr txBox="1"/>
          <p:nvPr/>
        </p:nvSpPr>
        <p:spPr>
          <a:xfrm>
            <a:off x="6941682" y="4999897"/>
            <a:ext cx="1000595" cy="215444"/>
          </a:xfrm>
          <a:prstGeom prst="rect">
            <a:avLst/>
          </a:prstGeom>
          <a:noFill/>
        </p:spPr>
        <p:txBody>
          <a:bodyPr wrap="none" rtlCol="0">
            <a:spAutoFit/>
          </a:bodyPr>
          <a:lstStyle/>
          <a:p>
            <a:r>
              <a:rPr lang="da-DK" sz="800" b="1" dirty="0" smtClean="0"/>
              <a:t>-14 -22 = -36 dBc</a:t>
            </a:r>
            <a:endParaRPr lang="en-GB" sz="800" b="1" dirty="0"/>
          </a:p>
        </p:txBody>
      </p:sp>
      <p:sp>
        <p:nvSpPr>
          <p:cNvPr id="6" name="TextBox 5"/>
          <p:cNvSpPr txBox="1"/>
          <p:nvPr/>
        </p:nvSpPr>
        <p:spPr>
          <a:xfrm>
            <a:off x="7265237" y="5245497"/>
            <a:ext cx="460382" cy="215444"/>
          </a:xfrm>
          <a:prstGeom prst="rect">
            <a:avLst/>
          </a:prstGeom>
          <a:noFill/>
        </p:spPr>
        <p:txBody>
          <a:bodyPr wrap="none" rtlCol="0">
            <a:spAutoFit/>
          </a:bodyPr>
          <a:lstStyle/>
          <a:p>
            <a:r>
              <a:rPr lang="da-DK" sz="800" b="1" dirty="0" smtClean="0"/>
              <a:t>linear</a:t>
            </a:r>
            <a:endParaRPr lang="en-GB" sz="800" b="1" dirty="0"/>
          </a:p>
        </p:txBody>
      </p:sp>
      <p:sp>
        <p:nvSpPr>
          <p:cNvPr id="7" name="TextBox 6"/>
          <p:cNvSpPr txBox="1"/>
          <p:nvPr/>
        </p:nvSpPr>
        <p:spPr>
          <a:xfrm>
            <a:off x="6927258" y="5460464"/>
            <a:ext cx="1029448" cy="215444"/>
          </a:xfrm>
          <a:prstGeom prst="rect">
            <a:avLst/>
          </a:prstGeom>
          <a:noFill/>
        </p:spPr>
        <p:txBody>
          <a:bodyPr wrap="none" rtlCol="0">
            <a:spAutoFit/>
          </a:bodyPr>
          <a:lstStyle/>
          <a:p>
            <a:r>
              <a:rPr lang="da-DK" sz="800" b="1" dirty="0" smtClean="0"/>
              <a:t>-26 -22 = -48 dBc</a:t>
            </a:r>
            <a:endParaRPr lang="en-GB" sz="800" b="1" dirty="0"/>
          </a:p>
        </p:txBody>
      </p:sp>
      <p:sp>
        <p:nvSpPr>
          <p:cNvPr id="8" name="TextBox 7"/>
          <p:cNvSpPr txBox="1"/>
          <p:nvPr/>
        </p:nvSpPr>
        <p:spPr>
          <a:xfrm>
            <a:off x="6872362" y="5618218"/>
            <a:ext cx="1173719" cy="215444"/>
          </a:xfrm>
          <a:prstGeom prst="rect">
            <a:avLst/>
          </a:prstGeom>
          <a:noFill/>
        </p:spPr>
        <p:txBody>
          <a:bodyPr wrap="none" rtlCol="0">
            <a:spAutoFit/>
          </a:bodyPr>
          <a:lstStyle/>
          <a:p>
            <a:r>
              <a:rPr lang="da-DK" sz="800" b="1" dirty="0" smtClean="0"/>
              <a:t>-13 -37.2 = -50.2 dBc</a:t>
            </a:r>
            <a:endParaRPr lang="en-GB" sz="800" b="1" dirty="0"/>
          </a:p>
        </p:txBody>
      </p:sp>
      <p:sp>
        <p:nvSpPr>
          <p:cNvPr id="9" name="TextBox 8"/>
          <p:cNvSpPr txBox="1"/>
          <p:nvPr/>
        </p:nvSpPr>
        <p:spPr>
          <a:xfrm>
            <a:off x="6886790" y="5840929"/>
            <a:ext cx="1144865" cy="215444"/>
          </a:xfrm>
          <a:prstGeom prst="rect">
            <a:avLst/>
          </a:prstGeom>
          <a:noFill/>
        </p:spPr>
        <p:txBody>
          <a:bodyPr wrap="none" rtlCol="0">
            <a:spAutoFit/>
          </a:bodyPr>
          <a:lstStyle/>
          <a:p>
            <a:r>
              <a:rPr lang="da-DK" sz="800" b="1" dirty="0" smtClean="0"/>
              <a:t>-36 -27.4= -63.4 dBc</a:t>
            </a:r>
            <a:endParaRPr lang="en-GB" sz="800" b="1" dirty="0"/>
          </a:p>
        </p:txBody>
      </p:sp>
      <p:graphicFrame>
        <p:nvGraphicFramePr>
          <p:cNvPr id="4" name="Table 3"/>
          <p:cNvGraphicFramePr>
            <a:graphicFrameLocks noGrp="1"/>
          </p:cNvGraphicFramePr>
          <p:nvPr>
            <p:extLst>
              <p:ext uri="{D42A27DB-BD31-4B8C-83A1-F6EECF244321}">
                <p14:modId xmlns:p14="http://schemas.microsoft.com/office/powerpoint/2010/main" val="499583962"/>
              </p:ext>
            </p:extLst>
          </p:nvPr>
        </p:nvGraphicFramePr>
        <p:xfrm>
          <a:off x="4333165" y="3017409"/>
          <a:ext cx="4651610" cy="1478280"/>
        </p:xfrm>
        <a:graphic>
          <a:graphicData uri="http://schemas.openxmlformats.org/drawingml/2006/table">
            <a:tbl>
              <a:tblPr firstRow="1" bandRow="1">
                <a:tableStyleId>{5C22544A-7EE6-4342-B048-85BDC9FD1C3A}</a:tableStyleId>
              </a:tblPr>
              <a:tblGrid>
                <a:gridCol w="1412543"/>
                <a:gridCol w="1337481"/>
                <a:gridCol w="1901586"/>
              </a:tblGrid>
              <a:tr h="370840">
                <a:tc>
                  <a:txBody>
                    <a:bodyPr/>
                    <a:lstStyle/>
                    <a:p>
                      <a:r>
                        <a:rPr lang="da-DK" sz="900" b="0" dirty="0" smtClean="0"/>
                        <a:t>Conversion</a:t>
                      </a:r>
                      <a:endParaRPr lang="en-GB" sz="900" b="0" dirty="0"/>
                    </a:p>
                  </a:txBody>
                  <a:tcPr/>
                </a:tc>
                <a:tc>
                  <a:txBody>
                    <a:bodyPr/>
                    <a:lstStyle/>
                    <a:p>
                      <a:r>
                        <a:rPr lang="da-DK" sz="900" b="0" dirty="0" smtClean="0"/>
                        <a:t>Conversion factor</a:t>
                      </a:r>
                      <a:endParaRPr lang="en-GB" sz="900" b="0" dirty="0"/>
                    </a:p>
                  </a:txBody>
                  <a:tcPr/>
                </a:tc>
                <a:tc>
                  <a:txBody>
                    <a:bodyPr/>
                    <a:lstStyle/>
                    <a:p>
                      <a:r>
                        <a:rPr lang="da-DK" sz="900" b="0" dirty="0" smtClean="0"/>
                        <a:t>Power</a:t>
                      </a:r>
                      <a:r>
                        <a:rPr lang="da-DK" sz="900" b="0" baseline="0" dirty="0" smtClean="0"/>
                        <a:t> in Ref./Measurement BW</a:t>
                      </a:r>
                      <a:endParaRPr lang="en-GB" sz="900" b="0" dirty="0"/>
                    </a:p>
                  </a:txBody>
                  <a:tcPr/>
                </a:tc>
              </a:tr>
              <a:tr h="370840">
                <a:tc>
                  <a:txBody>
                    <a:bodyPr/>
                    <a:lstStyle/>
                    <a:p>
                      <a:r>
                        <a:rPr lang="da-DK" sz="900" b="0" dirty="0" smtClean="0"/>
                        <a:t>3.84MHz </a:t>
                      </a:r>
                      <a:r>
                        <a:rPr lang="da-DK" sz="900" b="0" dirty="0" smtClean="0">
                          <a:sym typeface="Wingdings" pitchFamily="2" charset="2"/>
                        </a:rPr>
                        <a:t></a:t>
                      </a:r>
                      <a:r>
                        <a:rPr lang="da-DK" sz="900" b="0" baseline="0" dirty="0" smtClean="0">
                          <a:sym typeface="Wingdings" pitchFamily="2" charset="2"/>
                        </a:rPr>
                        <a:t> 30KHz</a:t>
                      </a:r>
                      <a:endParaRPr lang="en-GB" sz="900" b="0" dirty="0"/>
                    </a:p>
                  </a:txBody>
                  <a:tcPr/>
                </a:tc>
                <a:tc>
                  <a:txBody>
                    <a:bodyPr/>
                    <a:lstStyle/>
                    <a:p>
                      <a:r>
                        <a:rPr lang="da-DK" sz="900" b="0" dirty="0" smtClean="0"/>
                        <a:t>=10*log10(0.03/3.84) =-21 dB</a:t>
                      </a:r>
                      <a:endParaRPr lang="en-GB" sz="900" b="0" dirty="0"/>
                    </a:p>
                  </a:txBody>
                  <a:tcPr/>
                </a:tc>
                <a:tc>
                  <a:txBody>
                    <a:bodyPr/>
                    <a:lstStyle/>
                    <a:p>
                      <a:r>
                        <a:rPr lang="da-DK" sz="900" b="0" dirty="0" smtClean="0"/>
                        <a:t>43-21 = 22 dBm/30KHz</a:t>
                      </a:r>
                      <a:endParaRPr lang="en-GB" sz="900" b="0" dirty="0"/>
                    </a:p>
                  </a:txBody>
                  <a:tcPr/>
                </a:tc>
              </a:tr>
              <a:tr h="214092">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da-DK" sz="900" b="0" dirty="0" smtClean="0"/>
                        <a:t>3.84MHz </a:t>
                      </a:r>
                      <a:r>
                        <a:rPr lang="da-DK" sz="900" b="0" dirty="0" smtClean="0">
                          <a:sym typeface="Wingdings" pitchFamily="2" charset="2"/>
                        </a:rPr>
                        <a:t></a:t>
                      </a:r>
                      <a:r>
                        <a:rPr lang="da-DK" sz="900" b="0" baseline="0" dirty="0" smtClean="0">
                          <a:sym typeface="Wingdings" pitchFamily="2" charset="2"/>
                        </a:rPr>
                        <a:t> 1 MHz</a:t>
                      </a:r>
                      <a:endParaRPr lang="en-GB" sz="900" b="0" dirty="0" smtClean="0"/>
                    </a:p>
                    <a:p>
                      <a:endParaRPr lang="en-GB" sz="900" b="0" dirty="0"/>
                    </a:p>
                  </a:txBody>
                  <a:tcPr/>
                </a:tc>
                <a:tc>
                  <a:txBody>
                    <a:bodyPr/>
                    <a:lstStyle/>
                    <a:p>
                      <a:r>
                        <a:rPr lang="da-DK" sz="900" b="0" dirty="0" smtClean="0"/>
                        <a:t>-5.8 dB</a:t>
                      </a:r>
                      <a:endParaRPr lang="en-GB" sz="900" b="0" dirty="0"/>
                    </a:p>
                  </a:txBody>
                  <a:tcPr/>
                </a:tc>
                <a:tc>
                  <a:txBody>
                    <a:bodyPr/>
                    <a:lstStyle/>
                    <a:p>
                      <a:r>
                        <a:rPr lang="da-DK" sz="900" b="0" dirty="0" smtClean="0"/>
                        <a:t>43-5.8 = 37.2 dBm/MHz</a:t>
                      </a:r>
                      <a:endParaRPr lang="en-GB" sz="900" b="0" dirty="0"/>
                    </a:p>
                  </a:txBody>
                  <a:tcPr/>
                </a:tc>
              </a:tr>
              <a:tr h="370840">
                <a:tc>
                  <a:txBody>
                    <a:bodyPr/>
                    <a:lstStyle/>
                    <a:p>
                      <a:r>
                        <a:rPr lang="da-DK" sz="900" b="0" dirty="0" smtClean="0"/>
                        <a:t>3.84MHz</a:t>
                      </a:r>
                      <a:r>
                        <a:rPr lang="da-DK" sz="900" b="0" baseline="0" dirty="0" smtClean="0"/>
                        <a:t> </a:t>
                      </a:r>
                      <a:r>
                        <a:rPr lang="da-DK" sz="900" b="0" baseline="0" dirty="0" smtClean="0">
                          <a:sym typeface="Wingdings" pitchFamily="2" charset="2"/>
                        </a:rPr>
                        <a:t> 100 kHz</a:t>
                      </a:r>
                      <a:endParaRPr lang="en-GB" sz="900" b="0" dirty="0"/>
                    </a:p>
                  </a:txBody>
                  <a:tcPr/>
                </a:tc>
                <a:tc>
                  <a:txBody>
                    <a:bodyPr/>
                    <a:lstStyle/>
                    <a:p>
                      <a:r>
                        <a:rPr lang="da-DK" sz="900" b="0" dirty="0" smtClean="0"/>
                        <a:t>-15.8 dB</a:t>
                      </a:r>
                      <a:endParaRPr lang="en-GB" sz="900" b="0" dirty="0"/>
                    </a:p>
                  </a:txBody>
                  <a:tcPr/>
                </a:tc>
                <a:tc>
                  <a:txBody>
                    <a:bodyPr/>
                    <a:lstStyle/>
                    <a:p>
                      <a:r>
                        <a:rPr lang="da-DK" sz="900" b="0" dirty="0" smtClean="0"/>
                        <a:t>43-15.8 = 27.4 dBm/100KHz</a:t>
                      </a:r>
                      <a:endParaRPr lang="en-GB" sz="900" b="0" dirty="0"/>
                    </a:p>
                  </a:txBody>
                  <a:tcPr/>
                </a:tc>
              </a:tr>
            </a:tbl>
          </a:graphicData>
        </a:graphic>
      </p:graphicFrame>
      <p:pic>
        <p:nvPicPr>
          <p:cNvPr id="87042"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6368" y="4120904"/>
            <a:ext cx="3008661" cy="24646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69479882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Rectangle 2"/>
          <p:cNvSpPr>
            <a:spLocks noGrp="1" noChangeArrowheads="1"/>
          </p:cNvSpPr>
          <p:nvPr>
            <p:ph type="title"/>
          </p:nvPr>
        </p:nvSpPr>
        <p:spPr/>
        <p:txBody>
          <a:bodyPr/>
          <a:lstStyle/>
          <a:p>
            <a:r>
              <a:rPr lang="da-DK"/>
              <a:t>ACIR = f(ACLR, ACS)</a:t>
            </a:r>
            <a:endParaRPr lang="en-US"/>
          </a:p>
        </p:txBody>
      </p:sp>
      <p:sp>
        <p:nvSpPr>
          <p:cNvPr id="86019" name="Rectangle 3"/>
          <p:cNvSpPr>
            <a:spLocks noGrp="1" noChangeArrowheads="1"/>
          </p:cNvSpPr>
          <p:nvPr>
            <p:ph type="body" sz="half" idx="1"/>
          </p:nvPr>
        </p:nvSpPr>
        <p:spPr>
          <a:xfrm>
            <a:off x="457200" y="1600200"/>
            <a:ext cx="5334000" cy="4276725"/>
          </a:xfrm>
        </p:spPr>
        <p:txBody>
          <a:bodyPr/>
          <a:lstStyle/>
          <a:p>
            <a:r>
              <a:rPr lang="da-DK" sz="1800"/>
              <a:t>ACIR = </a:t>
            </a:r>
            <a:r>
              <a:rPr lang="en-US" sz="1800"/>
              <a:t>adjacent-channel interference ratio</a:t>
            </a:r>
          </a:p>
          <a:p>
            <a:endParaRPr lang="da-DK" sz="1800"/>
          </a:p>
          <a:p>
            <a:endParaRPr lang="da-DK" sz="1800"/>
          </a:p>
          <a:p>
            <a:r>
              <a:rPr lang="en-US" sz="1800"/>
              <a:t>In UL, the dominant part of ACIR is due to the UE </a:t>
            </a:r>
            <a:r>
              <a:rPr lang="en-US" sz="1800" b="1"/>
              <a:t>adjacent channel leakage</a:t>
            </a:r>
            <a:r>
              <a:rPr lang="en-US" sz="1800"/>
              <a:t> (ACLR) i.e. ACS</a:t>
            </a:r>
            <a:r>
              <a:rPr lang="en-US" sz="1400"/>
              <a:t>BS</a:t>
            </a:r>
            <a:r>
              <a:rPr lang="en-US" sz="1800"/>
              <a:t> is very large compare to ACLR</a:t>
            </a:r>
            <a:r>
              <a:rPr lang="en-US" sz="1400"/>
              <a:t>UE</a:t>
            </a:r>
            <a:r>
              <a:rPr lang="en-US" sz="1800"/>
              <a:t> and ACIR ≈ ACLR</a:t>
            </a:r>
            <a:r>
              <a:rPr lang="en-US" sz="1400"/>
              <a:t>UE</a:t>
            </a:r>
            <a:r>
              <a:rPr lang="en-US" sz="1800"/>
              <a:t>.</a:t>
            </a:r>
          </a:p>
          <a:p>
            <a:endParaRPr lang="en-US" sz="1800"/>
          </a:p>
          <a:p>
            <a:r>
              <a:rPr lang="en-US" sz="1800"/>
              <a:t>In DL, the dominant part of ACIR is due to the UE </a:t>
            </a:r>
            <a:r>
              <a:rPr lang="en-US" sz="1800" b="1"/>
              <a:t>frequency selectivity</a:t>
            </a:r>
            <a:r>
              <a:rPr lang="en-US" sz="1800"/>
              <a:t> (ACS) i.e. ACLR</a:t>
            </a:r>
            <a:r>
              <a:rPr lang="en-US" sz="1400"/>
              <a:t>BS</a:t>
            </a:r>
            <a:r>
              <a:rPr lang="en-US" sz="1800"/>
              <a:t> is very large compare to ACS</a:t>
            </a:r>
            <a:r>
              <a:rPr lang="en-US" sz="1400"/>
              <a:t>UE</a:t>
            </a:r>
            <a:r>
              <a:rPr lang="en-US" sz="1800"/>
              <a:t> and ACIR ≈ ACS</a:t>
            </a:r>
            <a:r>
              <a:rPr lang="en-US" sz="1400"/>
              <a:t>UE</a:t>
            </a:r>
          </a:p>
        </p:txBody>
      </p:sp>
      <p:graphicFrame>
        <p:nvGraphicFramePr>
          <p:cNvPr id="86024" name="Object 8"/>
          <p:cNvGraphicFramePr>
            <a:graphicFrameLocks noGrp="1" noChangeAspect="1"/>
          </p:cNvGraphicFramePr>
          <p:nvPr>
            <p:ph sz="quarter" idx="2"/>
          </p:nvPr>
        </p:nvGraphicFramePr>
        <p:xfrm>
          <a:off x="2179638" y="2154238"/>
          <a:ext cx="1473200" cy="596900"/>
        </p:xfrm>
        <a:graphic>
          <a:graphicData uri="http://schemas.openxmlformats.org/presentationml/2006/ole">
            <mc:AlternateContent xmlns:mc="http://schemas.openxmlformats.org/markup-compatibility/2006">
              <mc:Choice xmlns:v="urn:schemas-microsoft-com:vml" Requires="v">
                <p:oleObj spid="_x0000_s86100" name="Equation" r:id="rId3" imgW="1473200" imgH="596900" progId="Equation.3">
                  <p:embed/>
                </p:oleObj>
              </mc:Choice>
              <mc:Fallback>
                <p:oleObj name="Equation" r:id="rId3" imgW="1473200" imgH="596900" progId="Equation.3">
                  <p:embed/>
                  <p:pic>
                    <p:nvPicPr>
                      <p:cNvPr id="0" name="Object 8"/>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179638" y="2154238"/>
                        <a:ext cx="1473200" cy="5969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86026" name="Object 10"/>
          <p:cNvGraphicFramePr>
            <a:graphicFrameLocks noGrp="1" noChangeAspect="1"/>
          </p:cNvGraphicFramePr>
          <p:nvPr>
            <p:ph sz="quarter" idx="3"/>
          </p:nvPr>
        </p:nvGraphicFramePr>
        <p:xfrm>
          <a:off x="5799138" y="3257550"/>
          <a:ext cx="3125787" cy="1955800"/>
        </p:xfrm>
        <a:graphic>
          <a:graphicData uri="http://schemas.openxmlformats.org/presentationml/2006/ole">
            <mc:AlternateContent xmlns:mc="http://schemas.openxmlformats.org/markup-compatibility/2006">
              <mc:Choice xmlns:v="urn:schemas-microsoft-com:vml" Requires="v">
                <p:oleObj spid="_x0000_s86101" name="Picture" r:id="rId5" imgW="3125088" imgH="1955082" progId="Word.Picture.8">
                  <p:embed/>
                </p:oleObj>
              </mc:Choice>
              <mc:Fallback>
                <p:oleObj name="Picture" r:id="rId5" imgW="3125088" imgH="1955082" progId="Word.Picture.8">
                  <p:embed/>
                  <p:pic>
                    <p:nvPicPr>
                      <p:cNvPr id="0" name="Object 10"/>
                      <p:cNvPicPr>
                        <a:picLocks noChangeAspect="1" noChangeArrowheads="1"/>
                      </p:cNvPicPr>
                      <p:nvPr/>
                    </p:nvPicPr>
                    <p:blipFill>
                      <a:blip r:embed="rId6">
                        <a:extLst>
                          <a:ext uri="{28A0092B-C50C-407E-A947-70E740481C1C}">
                            <a14:useLocalDpi xmlns:a14="http://schemas.microsoft.com/office/drawing/2010/main" val="0"/>
                          </a:ext>
                        </a:extLst>
                      </a:blip>
                      <a:srcRect t="-1291"/>
                      <a:stretch>
                        <a:fillRect/>
                      </a:stretch>
                    </p:blipFill>
                    <p:spPr bwMode="auto">
                      <a:xfrm>
                        <a:off x="5799138" y="3257550"/>
                        <a:ext cx="3125787" cy="1955800"/>
                      </a:xfrm>
                      <a:prstGeom prst="rect">
                        <a:avLst/>
                      </a:prstGeom>
                      <a:solidFill>
                        <a:srgbClr val="FFFFFF"/>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1929" name="Picture 9"/>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35050" y="2108200"/>
            <a:ext cx="6496050" cy="37798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81922" name="Rectangle 2"/>
          <p:cNvSpPr>
            <a:spLocks noGrp="1" noChangeArrowheads="1"/>
          </p:cNvSpPr>
          <p:nvPr>
            <p:ph type="title"/>
          </p:nvPr>
        </p:nvSpPr>
        <p:spPr/>
        <p:txBody>
          <a:bodyPr/>
          <a:lstStyle/>
          <a:p>
            <a:r>
              <a:rPr lang="da-DK" dirty="0" smtClean="0"/>
              <a:t>ACLR</a:t>
            </a:r>
            <a:endParaRPr lang="en-US" dirty="0"/>
          </a:p>
        </p:txBody>
      </p:sp>
      <p:sp>
        <p:nvSpPr>
          <p:cNvPr id="81923" name="Rectangle 3"/>
          <p:cNvSpPr>
            <a:spLocks noGrp="1" noChangeArrowheads="1"/>
          </p:cNvSpPr>
          <p:nvPr>
            <p:ph type="body" idx="1"/>
          </p:nvPr>
        </p:nvSpPr>
        <p:spPr>
          <a:xfrm>
            <a:off x="439738" y="1262063"/>
            <a:ext cx="8229600" cy="4276725"/>
          </a:xfrm>
        </p:spPr>
        <p:txBody>
          <a:bodyPr/>
          <a:lstStyle/>
          <a:p>
            <a:r>
              <a:rPr lang="da-DK" dirty="0"/>
              <a:t>No use of the ACLR </a:t>
            </a:r>
            <a:r>
              <a:rPr lang="da-DK" dirty="0" smtClean="0"/>
              <a:t>value directly</a:t>
            </a:r>
            <a:r>
              <a:rPr lang="da-DK" dirty="0"/>
              <a:t>. </a:t>
            </a:r>
          </a:p>
          <a:p>
            <a:r>
              <a:rPr lang="da-DK" dirty="0"/>
              <a:t>Emission spectrum Mask is used</a:t>
            </a:r>
            <a:endParaRPr lang="en-US" dirty="0"/>
          </a:p>
        </p:txBody>
      </p:sp>
      <p:sp>
        <p:nvSpPr>
          <p:cNvPr id="81926" name="Rectangle 6"/>
          <p:cNvSpPr>
            <a:spLocks noChangeArrowheads="1"/>
          </p:cNvSpPr>
          <p:nvPr/>
        </p:nvSpPr>
        <p:spPr bwMode="auto">
          <a:xfrm>
            <a:off x="0" y="2538413"/>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en-GB"/>
          </a:p>
        </p:txBody>
      </p:sp>
      <p:sp>
        <p:nvSpPr>
          <p:cNvPr id="81928" name="Rectangle 8"/>
          <p:cNvSpPr>
            <a:spLocks noChangeArrowheads="1"/>
          </p:cNvSpPr>
          <p:nvPr/>
        </p:nvSpPr>
        <p:spPr bwMode="auto">
          <a:xfrm>
            <a:off x="0" y="3138488"/>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en-GB"/>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Rectangle 2"/>
          <p:cNvSpPr>
            <a:spLocks noGrp="1" noChangeArrowheads="1"/>
          </p:cNvSpPr>
          <p:nvPr>
            <p:ph type="title"/>
          </p:nvPr>
        </p:nvSpPr>
        <p:spPr/>
        <p:txBody>
          <a:bodyPr/>
          <a:lstStyle/>
          <a:p>
            <a:r>
              <a:rPr lang="da-DK" dirty="0"/>
              <a:t>Blocking </a:t>
            </a:r>
            <a:r>
              <a:rPr lang="da-DK" dirty="0" smtClean="0"/>
              <a:t>Mask (generic)</a:t>
            </a:r>
            <a:endParaRPr lang="en-US" dirty="0"/>
          </a:p>
        </p:txBody>
      </p:sp>
      <p:sp>
        <p:nvSpPr>
          <p:cNvPr id="82947" name="Rectangle 3"/>
          <p:cNvSpPr>
            <a:spLocks noGrp="1" noChangeArrowheads="1"/>
          </p:cNvSpPr>
          <p:nvPr>
            <p:ph type="body" idx="1"/>
          </p:nvPr>
        </p:nvSpPr>
        <p:spPr/>
        <p:txBody>
          <a:bodyPr/>
          <a:lstStyle/>
          <a:p>
            <a:r>
              <a:rPr lang="en-US" dirty="0"/>
              <a:t>User-defined mode</a:t>
            </a:r>
          </a:p>
          <a:p>
            <a:endParaRPr lang="en-US" dirty="0"/>
          </a:p>
          <a:p>
            <a:r>
              <a:rPr lang="en-US" dirty="0"/>
              <a:t>Protection ratio</a:t>
            </a:r>
          </a:p>
          <a:p>
            <a:r>
              <a:rPr lang="en-US" dirty="0"/>
              <a:t>Sensitivity modes</a:t>
            </a:r>
          </a:p>
        </p:txBody>
      </p:sp>
      <p:sp>
        <p:nvSpPr>
          <p:cNvPr id="82950" name="AutoShape 6"/>
          <p:cNvSpPr>
            <a:spLocks noChangeAspect="1" noChangeArrowheads="1"/>
          </p:cNvSpPr>
          <p:nvPr/>
        </p:nvSpPr>
        <p:spPr bwMode="auto">
          <a:xfrm>
            <a:off x="-71438" y="3463925"/>
            <a:ext cx="4319588" cy="1920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82951" name="Rectangle 7" descr="Wide upward diagonal"/>
          <p:cNvSpPr>
            <a:spLocks noChangeArrowheads="1"/>
          </p:cNvSpPr>
          <p:nvPr/>
        </p:nvSpPr>
        <p:spPr bwMode="auto">
          <a:xfrm>
            <a:off x="2266950" y="3860800"/>
            <a:ext cx="365125" cy="877888"/>
          </a:xfrm>
          <a:prstGeom prst="rect">
            <a:avLst/>
          </a:prstGeom>
          <a:pattFill prst="wdUpDiag">
            <a:fgClr>
              <a:srgbClr val="000000"/>
            </a:fgClr>
            <a:bgClr>
              <a:srgbClr val="FFFFFF"/>
            </a:bgClr>
          </a:pattFill>
          <a:ln w="9525">
            <a:solidFill>
              <a:srgbClr val="000000"/>
            </a:solidFill>
            <a:miter lim="800000"/>
            <a:headEnd/>
            <a:tailEnd/>
          </a:ln>
        </p:spPr>
        <p:txBody>
          <a:bodyPr anchor="ctr"/>
          <a:lstStyle/>
          <a:p>
            <a:endParaRPr lang="en-GB"/>
          </a:p>
        </p:txBody>
      </p:sp>
      <p:sp>
        <p:nvSpPr>
          <p:cNvPr id="82952" name="Rectangle 8" descr="Wide downward diagonal"/>
          <p:cNvSpPr>
            <a:spLocks noChangeArrowheads="1"/>
          </p:cNvSpPr>
          <p:nvPr/>
        </p:nvSpPr>
        <p:spPr bwMode="auto">
          <a:xfrm>
            <a:off x="2630488" y="4179888"/>
            <a:ext cx="836612" cy="558800"/>
          </a:xfrm>
          <a:prstGeom prst="rect">
            <a:avLst/>
          </a:prstGeom>
          <a:pattFill prst="wdDnDiag">
            <a:fgClr>
              <a:srgbClr val="000000"/>
            </a:fgClr>
            <a:bgClr>
              <a:srgbClr val="FFFFFF"/>
            </a:bgClr>
          </a:pattFill>
          <a:ln w="9525">
            <a:solidFill>
              <a:srgbClr val="000000"/>
            </a:solidFill>
            <a:miter lim="800000"/>
            <a:headEnd/>
            <a:tailEnd/>
          </a:ln>
        </p:spPr>
        <p:txBody>
          <a:bodyPr anchor="ctr"/>
          <a:lstStyle/>
          <a:p>
            <a:endParaRPr lang="en-GB"/>
          </a:p>
        </p:txBody>
      </p:sp>
      <p:sp>
        <p:nvSpPr>
          <p:cNvPr id="82953" name="Line 9"/>
          <p:cNvSpPr>
            <a:spLocks noChangeShapeType="1"/>
          </p:cNvSpPr>
          <p:nvPr/>
        </p:nvSpPr>
        <p:spPr bwMode="auto">
          <a:xfrm>
            <a:off x="798513" y="4751388"/>
            <a:ext cx="3290887" cy="0"/>
          </a:xfrm>
          <a:prstGeom prst="line">
            <a:avLst/>
          </a:prstGeom>
          <a:noFill/>
          <a:ln w="25400">
            <a:solidFill>
              <a:srgbClr val="00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GB"/>
          </a:p>
        </p:txBody>
      </p:sp>
      <p:sp>
        <p:nvSpPr>
          <p:cNvPr id="82954" name="Text Box 10"/>
          <p:cNvSpPr txBox="1">
            <a:spLocks noChangeArrowheads="1"/>
          </p:cNvSpPr>
          <p:nvPr/>
        </p:nvSpPr>
        <p:spPr bwMode="auto">
          <a:xfrm>
            <a:off x="1782763" y="4829175"/>
            <a:ext cx="315912" cy="290513"/>
          </a:xfrm>
          <a:prstGeom prst="rect">
            <a:avLst/>
          </a:prstGeom>
          <a:noFill/>
          <a:ln>
            <a:noFill/>
          </a:ln>
          <a:effectLst/>
          <a:extLst>
            <a:ext uri="{909E8E84-426E-40DD-AFC4-6F175D3DCCD1}">
              <a14:hiddenFill xmlns:a14="http://schemas.microsoft.com/office/drawing/2010/main">
                <a:solidFill>
                  <a:srgbClr val="BBE0E3"/>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66751" tIns="33376" rIns="66751" bIns="33376"/>
          <a:lstStyle/>
          <a:p>
            <a:r>
              <a:rPr lang="da-DK" sz="1400">
                <a:solidFill>
                  <a:srgbClr val="000000"/>
                </a:solidFill>
              </a:rPr>
              <a:t>f</a:t>
            </a:r>
            <a:r>
              <a:rPr lang="da-DK" sz="900">
                <a:solidFill>
                  <a:srgbClr val="000000"/>
                </a:solidFill>
              </a:rPr>
              <a:t>v</a:t>
            </a:r>
            <a:endParaRPr lang="en-US"/>
          </a:p>
        </p:txBody>
      </p:sp>
      <p:sp>
        <p:nvSpPr>
          <p:cNvPr id="82955" name="Line 11"/>
          <p:cNvSpPr>
            <a:spLocks noChangeShapeType="1"/>
          </p:cNvSpPr>
          <p:nvPr/>
        </p:nvSpPr>
        <p:spPr bwMode="auto">
          <a:xfrm flipH="1">
            <a:off x="1898650" y="4651375"/>
            <a:ext cx="1588" cy="204788"/>
          </a:xfrm>
          <a:prstGeom prst="line">
            <a:avLst/>
          </a:prstGeom>
          <a:noFill/>
          <a:ln w="254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GB"/>
          </a:p>
        </p:txBody>
      </p:sp>
      <p:sp>
        <p:nvSpPr>
          <p:cNvPr id="82956" name="Text Box 12"/>
          <p:cNvSpPr txBox="1">
            <a:spLocks noChangeArrowheads="1"/>
          </p:cNvSpPr>
          <p:nvPr/>
        </p:nvSpPr>
        <p:spPr bwMode="auto">
          <a:xfrm>
            <a:off x="1425575" y="3470275"/>
            <a:ext cx="950913" cy="177800"/>
          </a:xfrm>
          <a:prstGeom prst="rect">
            <a:avLst/>
          </a:prstGeom>
          <a:noFill/>
          <a:ln>
            <a:noFill/>
          </a:ln>
          <a:effectLst/>
          <a:extLst>
            <a:ext uri="{909E8E84-426E-40DD-AFC4-6F175D3DCCD1}">
              <a14:hiddenFill xmlns:a14="http://schemas.microsoft.com/office/drawing/2010/main">
                <a:solidFill>
                  <a:srgbClr val="BBE0E3"/>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66751" tIns="33376" rIns="66751" bIns="33376"/>
          <a:lstStyle/>
          <a:p>
            <a:r>
              <a:rPr lang="da-DK" sz="700" b="1">
                <a:solidFill>
                  <a:srgbClr val="000000"/>
                </a:solidFill>
              </a:rPr>
              <a:t>Receiver Mask</a:t>
            </a:r>
            <a:endParaRPr lang="en-US"/>
          </a:p>
        </p:txBody>
      </p:sp>
      <p:sp>
        <p:nvSpPr>
          <p:cNvPr id="82957" name="Text Box 13"/>
          <p:cNvSpPr txBox="1">
            <a:spLocks noChangeArrowheads="1"/>
          </p:cNvSpPr>
          <p:nvPr/>
        </p:nvSpPr>
        <p:spPr bwMode="auto">
          <a:xfrm>
            <a:off x="2751138" y="4797425"/>
            <a:ext cx="273050" cy="288925"/>
          </a:xfrm>
          <a:prstGeom prst="rect">
            <a:avLst/>
          </a:prstGeom>
          <a:noFill/>
          <a:ln>
            <a:noFill/>
          </a:ln>
          <a:effectLst/>
          <a:extLst>
            <a:ext uri="{909E8E84-426E-40DD-AFC4-6F175D3DCCD1}">
              <a14:hiddenFill xmlns:a14="http://schemas.microsoft.com/office/drawing/2010/main">
                <a:solidFill>
                  <a:srgbClr val="BBE0E3"/>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66751" tIns="33376" rIns="66751" bIns="33376"/>
          <a:lstStyle/>
          <a:p>
            <a:r>
              <a:rPr lang="da-DK" sz="1400">
                <a:solidFill>
                  <a:srgbClr val="000000"/>
                </a:solidFill>
              </a:rPr>
              <a:t>f</a:t>
            </a:r>
            <a:r>
              <a:rPr lang="da-DK" sz="900">
                <a:solidFill>
                  <a:srgbClr val="000000"/>
                </a:solidFill>
              </a:rPr>
              <a:t>I</a:t>
            </a:r>
            <a:endParaRPr lang="en-US"/>
          </a:p>
        </p:txBody>
      </p:sp>
      <p:sp>
        <p:nvSpPr>
          <p:cNvPr id="82958" name="Line 14"/>
          <p:cNvSpPr>
            <a:spLocks noChangeShapeType="1"/>
          </p:cNvSpPr>
          <p:nvPr/>
        </p:nvSpPr>
        <p:spPr bwMode="auto">
          <a:xfrm>
            <a:off x="1533525" y="3856038"/>
            <a:ext cx="368300" cy="0"/>
          </a:xfrm>
          <a:prstGeom prst="line">
            <a:avLst/>
          </a:prstGeom>
          <a:noFill/>
          <a:ln w="9525">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GB"/>
          </a:p>
        </p:txBody>
      </p:sp>
      <p:sp>
        <p:nvSpPr>
          <p:cNvPr id="82959" name="Freeform 15"/>
          <p:cNvSpPr>
            <a:spLocks/>
          </p:cNvSpPr>
          <p:nvPr/>
        </p:nvSpPr>
        <p:spPr bwMode="auto">
          <a:xfrm>
            <a:off x="257175" y="3856038"/>
            <a:ext cx="1276350" cy="846137"/>
          </a:xfrm>
          <a:custGeom>
            <a:avLst/>
            <a:gdLst>
              <a:gd name="T0" fmla="*/ 1105 w 1105"/>
              <a:gd name="T1" fmla="*/ 0 h 732"/>
              <a:gd name="T2" fmla="*/ 1015 w 1105"/>
              <a:gd name="T3" fmla="*/ 136 h 732"/>
              <a:gd name="T4" fmla="*/ 969 w 1105"/>
              <a:gd name="T5" fmla="*/ 318 h 732"/>
              <a:gd name="T6" fmla="*/ 924 w 1105"/>
              <a:gd name="T7" fmla="*/ 499 h 732"/>
              <a:gd name="T8" fmla="*/ 788 w 1105"/>
              <a:gd name="T9" fmla="*/ 590 h 732"/>
              <a:gd name="T10" fmla="*/ 460 w 1105"/>
              <a:gd name="T11" fmla="*/ 616 h 732"/>
              <a:gd name="T12" fmla="*/ 184 w 1105"/>
              <a:gd name="T13" fmla="*/ 644 h 732"/>
              <a:gd name="T14" fmla="*/ 0 w 1105"/>
              <a:gd name="T15" fmla="*/ 732 h 73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105" h="732">
                <a:moveTo>
                  <a:pt x="1105" y="0"/>
                </a:moveTo>
                <a:cubicBezTo>
                  <a:pt x="1071" y="41"/>
                  <a:pt x="1038" y="83"/>
                  <a:pt x="1015" y="136"/>
                </a:cubicBezTo>
                <a:cubicBezTo>
                  <a:pt x="992" y="189"/>
                  <a:pt x="984" y="258"/>
                  <a:pt x="969" y="318"/>
                </a:cubicBezTo>
                <a:cubicBezTo>
                  <a:pt x="954" y="378"/>
                  <a:pt x="954" y="454"/>
                  <a:pt x="924" y="499"/>
                </a:cubicBezTo>
                <a:cubicBezTo>
                  <a:pt x="894" y="544"/>
                  <a:pt x="865" y="571"/>
                  <a:pt x="788" y="590"/>
                </a:cubicBezTo>
                <a:cubicBezTo>
                  <a:pt x="711" y="609"/>
                  <a:pt x="561" y="607"/>
                  <a:pt x="460" y="616"/>
                </a:cubicBezTo>
                <a:cubicBezTo>
                  <a:pt x="359" y="625"/>
                  <a:pt x="261" y="625"/>
                  <a:pt x="184" y="644"/>
                </a:cubicBezTo>
                <a:cubicBezTo>
                  <a:pt x="107" y="663"/>
                  <a:pt x="38" y="714"/>
                  <a:pt x="0" y="732"/>
                </a:cubicBezTo>
              </a:path>
            </a:pathLst>
          </a:custGeom>
          <a:noFill/>
          <a:ln w="38100" cap="flat" cmpd="sng">
            <a:solidFill>
              <a:srgbClr val="333399"/>
            </a:solidFill>
            <a:prstDash val="solid"/>
            <a:round/>
            <a:headEnd type="none" w="med" len="med"/>
            <a:tailEnd type="none" w="med" len="med"/>
          </a:ln>
          <a:effectLst/>
          <a:extLst>
            <a:ext uri="{909E8E84-426E-40DD-AFC4-6F175D3DCCD1}">
              <a14:hiddenFill xmlns:a14="http://schemas.microsoft.com/office/drawing/2010/main">
                <a:solidFill>
                  <a:srgbClr val="BBE0E3"/>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GB"/>
          </a:p>
        </p:txBody>
      </p:sp>
      <p:sp>
        <p:nvSpPr>
          <p:cNvPr id="82960" name="Line 16"/>
          <p:cNvSpPr>
            <a:spLocks noChangeShapeType="1"/>
          </p:cNvSpPr>
          <p:nvPr/>
        </p:nvSpPr>
        <p:spPr bwMode="auto">
          <a:xfrm flipH="1">
            <a:off x="1901825" y="3856038"/>
            <a:ext cx="366713" cy="0"/>
          </a:xfrm>
          <a:prstGeom prst="line">
            <a:avLst/>
          </a:prstGeom>
          <a:noFill/>
          <a:ln w="9525">
            <a:solidFill>
              <a:srgbClr val="333399"/>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GB"/>
          </a:p>
        </p:txBody>
      </p:sp>
      <p:sp>
        <p:nvSpPr>
          <p:cNvPr id="82961" name="Line 17"/>
          <p:cNvSpPr>
            <a:spLocks noChangeShapeType="1"/>
          </p:cNvSpPr>
          <p:nvPr/>
        </p:nvSpPr>
        <p:spPr bwMode="auto">
          <a:xfrm>
            <a:off x="2266950" y="3870325"/>
            <a:ext cx="0" cy="887413"/>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82962" name="Rectangle 18"/>
          <p:cNvSpPr>
            <a:spLocks noChangeArrowheads="1"/>
          </p:cNvSpPr>
          <p:nvPr/>
        </p:nvSpPr>
        <p:spPr bwMode="auto">
          <a:xfrm rot="2293226">
            <a:off x="2293938" y="3767138"/>
            <a:ext cx="454025" cy="249237"/>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p>
            <a:endParaRPr lang="en-GB"/>
          </a:p>
        </p:txBody>
      </p:sp>
      <p:sp>
        <p:nvSpPr>
          <p:cNvPr id="82963" name="Freeform 19"/>
          <p:cNvSpPr>
            <a:spLocks/>
          </p:cNvSpPr>
          <p:nvPr/>
        </p:nvSpPr>
        <p:spPr bwMode="auto">
          <a:xfrm flipH="1">
            <a:off x="2276475" y="3860800"/>
            <a:ext cx="1277938" cy="846138"/>
          </a:xfrm>
          <a:custGeom>
            <a:avLst/>
            <a:gdLst>
              <a:gd name="T0" fmla="*/ 1105 w 1105"/>
              <a:gd name="T1" fmla="*/ 0 h 732"/>
              <a:gd name="T2" fmla="*/ 1015 w 1105"/>
              <a:gd name="T3" fmla="*/ 136 h 732"/>
              <a:gd name="T4" fmla="*/ 969 w 1105"/>
              <a:gd name="T5" fmla="*/ 318 h 732"/>
              <a:gd name="T6" fmla="*/ 924 w 1105"/>
              <a:gd name="T7" fmla="*/ 499 h 732"/>
              <a:gd name="T8" fmla="*/ 788 w 1105"/>
              <a:gd name="T9" fmla="*/ 590 h 732"/>
              <a:gd name="T10" fmla="*/ 460 w 1105"/>
              <a:gd name="T11" fmla="*/ 616 h 732"/>
              <a:gd name="T12" fmla="*/ 184 w 1105"/>
              <a:gd name="T13" fmla="*/ 644 h 732"/>
              <a:gd name="T14" fmla="*/ 0 w 1105"/>
              <a:gd name="T15" fmla="*/ 732 h 73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105" h="732">
                <a:moveTo>
                  <a:pt x="1105" y="0"/>
                </a:moveTo>
                <a:cubicBezTo>
                  <a:pt x="1071" y="41"/>
                  <a:pt x="1038" y="83"/>
                  <a:pt x="1015" y="136"/>
                </a:cubicBezTo>
                <a:cubicBezTo>
                  <a:pt x="992" y="189"/>
                  <a:pt x="984" y="258"/>
                  <a:pt x="969" y="318"/>
                </a:cubicBezTo>
                <a:cubicBezTo>
                  <a:pt x="954" y="378"/>
                  <a:pt x="954" y="454"/>
                  <a:pt x="924" y="499"/>
                </a:cubicBezTo>
                <a:cubicBezTo>
                  <a:pt x="894" y="544"/>
                  <a:pt x="865" y="571"/>
                  <a:pt x="788" y="590"/>
                </a:cubicBezTo>
                <a:cubicBezTo>
                  <a:pt x="711" y="609"/>
                  <a:pt x="561" y="607"/>
                  <a:pt x="460" y="616"/>
                </a:cubicBezTo>
                <a:cubicBezTo>
                  <a:pt x="359" y="625"/>
                  <a:pt x="261" y="625"/>
                  <a:pt x="184" y="644"/>
                </a:cubicBezTo>
                <a:cubicBezTo>
                  <a:pt x="107" y="663"/>
                  <a:pt x="38" y="714"/>
                  <a:pt x="0" y="732"/>
                </a:cubicBezTo>
              </a:path>
            </a:pathLst>
          </a:custGeom>
          <a:solidFill>
            <a:srgbClr val="FFFFFF"/>
          </a:solidFill>
          <a:ln w="38100" cap="flat" cmpd="sng">
            <a:solidFill>
              <a:srgbClr val="333399"/>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GB"/>
          </a:p>
        </p:txBody>
      </p:sp>
      <p:sp>
        <p:nvSpPr>
          <p:cNvPr id="82964" name="Rectangle 20"/>
          <p:cNvSpPr>
            <a:spLocks noChangeArrowheads="1"/>
          </p:cNvSpPr>
          <p:nvPr/>
        </p:nvSpPr>
        <p:spPr bwMode="auto">
          <a:xfrm rot="1965781">
            <a:off x="2782888" y="4010025"/>
            <a:ext cx="781050" cy="412750"/>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p>
            <a:endParaRPr lang="en-GB"/>
          </a:p>
        </p:txBody>
      </p:sp>
      <p:sp>
        <p:nvSpPr>
          <p:cNvPr id="82965" name="Line 21"/>
          <p:cNvSpPr>
            <a:spLocks noChangeShapeType="1"/>
          </p:cNvSpPr>
          <p:nvPr/>
        </p:nvSpPr>
        <p:spPr bwMode="auto">
          <a:xfrm flipH="1">
            <a:off x="2768600" y="3803650"/>
            <a:ext cx="1588" cy="1025525"/>
          </a:xfrm>
          <a:prstGeom prst="line">
            <a:avLst/>
          </a:prstGeom>
          <a:noFill/>
          <a:ln w="25400">
            <a:solidFill>
              <a:srgbClr val="FF0000"/>
            </a:solidFill>
            <a:round/>
            <a:headEnd type="triangle" w="med" len="me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GB"/>
          </a:p>
        </p:txBody>
      </p:sp>
      <p:sp>
        <p:nvSpPr>
          <p:cNvPr id="82966" name="Rectangle 22"/>
          <p:cNvSpPr>
            <a:spLocks noChangeArrowheads="1"/>
          </p:cNvSpPr>
          <p:nvPr/>
        </p:nvSpPr>
        <p:spPr bwMode="auto">
          <a:xfrm rot="1656645">
            <a:off x="3375025" y="4481513"/>
            <a:ext cx="219075" cy="160337"/>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p>
            <a:endParaRPr lang="en-GB"/>
          </a:p>
        </p:txBody>
      </p:sp>
      <p:sp>
        <p:nvSpPr>
          <p:cNvPr id="82967" name="Line 23"/>
          <p:cNvSpPr>
            <a:spLocks noChangeShapeType="1"/>
          </p:cNvSpPr>
          <p:nvPr/>
        </p:nvSpPr>
        <p:spPr bwMode="auto">
          <a:xfrm flipH="1" flipV="1">
            <a:off x="2443163" y="4865688"/>
            <a:ext cx="0" cy="190500"/>
          </a:xfrm>
          <a:prstGeom prst="line">
            <a:avLst/>
          </a:prstGeom>
          <a:noFill/>
          <a:ln w="28575">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endParaRPr lang="en-GB"/>
          </a:p>
        </p:txBody>
      </p:sp>
      <p:sp>
        <p:nvSpPr>
          <p:cNvPr id="82968" name="Line 24"/>
          <p:cNvSpPr>
            <a:spLocks noChangeShapeType="1"/>
          </p:cNvSpPr>
          <p:nvPr/>
        </p:nvSpPr>
        <p:spPr bwMode="auto">
          <a:xfrm flipH="1" flipV="1">
            <a:off x="3044825" y="4864100"/>
            <a:ext cx="0" cy="174625"/>
          </a:xfrm>
          <a:prstGeom prst="line">
            <a:avLst/>
          </a:prstGeom>
          <a:noFill/>
          <a:ln w="28575">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endParaRPr lang="en-GB"/>
          </a:p>
        </p:txBody>
      </p:sp>
      <p:sp>
        <p:nvSpPr>
          <p:cNvPr id="82969" name="Text Box 25"/>
          <p:cNvSpPr txBox="1">
            <a:spLocks noChangeArrowheads="1"/>
          </p:cNvSpPr>
          <p:nvPr/>
        </p:nvSpPr>
        <p:spPr bwMode="auto">
          <a:xfrm>
            <a:off x="1447800" y="3605213"/>
            <a:ext cx="952500" cy="177800"/>
          </a:xfrm>
          <a:prstGeom prst="rect">
            <a:avLst/>
          </a:prstGeom>
          <a:noFill/>
          <a:ln>
            <a:noFill/>
          </a:ln>
          <a:effectLst/>
          <a:extLst>
            <a:ext uri="{909E8E84-426E-40DD-AFC4-6F175D3DCCD1}">
              <a14:hiddenFill xmlns:a14="http://schemas.microsoft.com/office/drawing/2010/main">
                <a:solidFill>
                  <a:srgbClr val="BBE0E3"/>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66751" tIns="33376" rIns="66751" bIns="33376"/>
          <a:lstStyle/>
          <a:p>
            <a:r>
              <a:rPr lang="da-DK" sz="700">
                <a:solidFill>
                  <a:srgbClr val="000000"/>
                </a:solidFill>
              </a:rPr>
              <a:t>Rx bandwidth</a:t>
            </a:r>
            <a:endParaRPr lang="en-US"/>
          </a:p>
        </p:txBody>
      </p:sp>
      <p:sp>
        <p:nvSpPr>
          <p:cNvPr id="82970" name="Line 26"/>
          <p:cNvSpPr>
            <a:spLocks noChangeShapeType="1"/>
          </p:cNvSpPr>
          <p:nvPr/>
        </p:nvSpPr>
        <p:spPr bwMode="auto">
          <a:xfrm>
            <a:off x="1525588" y="3763963"/>
            <a:ext cx="735012" cy="0"/>
          </a:xfrm>
          <a:prstGeom prst="line">
            <a:avLst/>
          </a:prstGeom>
          <a:noFill/>
          <a:ln w="9525">
            <a:solidFill>
              <a:srgbClr val="000000"/>
            </a:solidFill>
            <a:round/>
            <a:headEnd type="arrow" w="med" len="med"/>
            <a:tailEnd type="arrow" w="med" len="med"/>
          </a:ln>
          <a:extLst>
            <a:ext uri="{909E8E84-426E-40DD-AFC4-6F175D3DCCD1}">
              <a14:hiddenFill xmlns:a14="http://schemas.microsoft.com/office/drawing/2010/main">
                <a:noFill/>
              </a14:hiddenFill>
            </a:ext>
          </a:extLst>
        </p:spPr>
        <p:txBody>
          <a:bodyPr/>
          <a:lstStyle/>
          <a:p>
            <a:endParaRPr lang="en-GB"/>
          </a:p>
        </p:txBody>
      </p:sp>
      <p:sp>
        <p:nvSpPr>
          <p:cNvPr id="82971" name="Line 27"/>
          <p:cNvSpPr>
            <a:spLocks noChangeShapeType="1"/>
          </p:cNvSpPr>
          <p:nvPr/>
        </p:nvSpPr>
        <p:spPr bwMode="auto">
          <a:xfrm flipV="1">
            <a:off x="1531938" y="3722688"/>
            <a:ext cx="0" cy="165100"/>
          </a:xfrm>
          <a:prstGeom prst="line">
            <a:avLst/>
          </a:prstGeom>
          <a:noFill/>
          <a:ln w="9525">
            <a:solidFill>
              <a:srgbClr val="000000"/>
            </a:solidFill>
            <a:prstDash val="dash"/>
            <a:round/>
            <a:headEnd/>
            <a:tailEnd/>
          </a:ln>
          <a:extLst>
            <a:ext uri="{909E8E84-426E-40DD-AFC4-6F175D3DCCD1}">
              <a14:hiddenFill xmlns:a14="http://schemas.microsoft.com/office/drawing/2010/main">
                <a:noFill/>
              </a14:hiddenFill>
            </a:ext>
          </a:extLst>
        </p:spPr>
        <p:txBody>
          <a:bodyPr/>
          <a:lstStyle/>
          <a:p>
            <a:endParaRPr lang="en-GB"/>
          </a:p>
        </p:txBody>
      </p:sp>
      <p:sp>
        <p:nvSpPr>
          <p:cNvPr id="82972" name="Line 28"/>
          <p:cNvSpPr>
            <a:spLocks noChangeShapeType="1"/>
          </p:cNvSpPr>
          <p:nvPr/>
        </p:nvSpPr>
        <p:spPr bwMode="auto">
          <a:xfrm flipV="1">
            <a:off x="2271713" y="3719513"/>
            <a:ext cx="0" cy="166687"/>
          </a:xfrm>
          <a:prstGeom prst="line">
            <a:avLst/>
          </a:prstGeom>
          <a:noFill/>
          <a:ln w="9525">
            <a:solidFill>
              <a:srgbClr val="000000"/>
            </a:solidFill>
            <a:prstDash val="dash"/>
            <a:round/>
            <a:headEnd/>
            <a:tailEnd/>
          </a:ln>
          <a:extLst>
            <a:ext uri="{909E8E84-426E-40DD-AFC4-6F175D3DCCD1}">
              <a14:hiddenFill xmlns:a14="http://schemas.microsoft.com/office/drawing/2010/main">
                <a:noFill/>
              </a14:hiddenFill>
            </a:ext>
          </a:extLst>
        </p:spPr>
        <p:txBody>
          <a:bodyPr/>
          <a:lstStyle/>
          <a:p>
            <a:endParaRPr lang="en-GB"/>
          </a:p>
        </p:txBody>
      </p:sp>
      <p:sp>
        <p:nvSpPr>
          <p:cNvPr id="82973" name="Text Box 29"/>
          <p:cNvSpPr txBox="1">
            <a:spLocks noChangeArrowheads="1"/>
          </p:cNvSpPr>
          <p:nvPr/>
        </p:nvSpPr>
        <p:spPr bwMode="auto">
          <a:xfrm>
            <a:off x="306388" y="4257675"/>
            <a:ext cx="1074737" cy="288925"/>
          </a:xfrm>
          <a:prstGeom prst="rect">
            <a:avLst/>
          </a:prstGeom>
          <a:noFill/>
          <a:ln>
            <a:noFill/>
          </a:ln>
          <a:effectLst/>
          <a:extLst>
            <a:ext uri="{909E8E84-426E-40DD-AFC4-6F175D3DCCD1}">
              <a14:hiddenFill xmlns:a14="http://schemas.microsoft.com/office/drawing/2010/main">
                <a:solidFill>
                  <a:srgbClr val="BBE0E3"/>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66751" tIns="33376" rIns="66751" bIns="33376"/>
          <a:lstStyle/>
          <a:p>
            <a:r>
              <a:rPr lang="da-DK" sz="700" b="1">
                <a:solidFill>
                  <a:srgbClr val="333399"/>
                </a:solidFill>
              </a:rPr>
              <a:t>Rejection </a:t>
            </a:r>
          </a:p>
          <a:p>
            <a:r>
              <a:rPr lang="da-DK" sz="700" b="1">
                <a:solidFill>
                  <a:srgbClr val="333399"/>
                </a:solidFill>
              </a:rPr>
              <a:t>of the receiver</a:t>
            </a:r>
            <a:endParaRPr lang="en-US"/>
          </a:p>
        </p:txBody>
      </p:sp>
      <p:sp>
        <p:nvSpPr>
          <p:cNvPr id="82974" name="Text Box 30"/>
          <p:cNvSpPr txBox="1">
            <a:spLocks noChangeArrowheads="1"/>
          </p:cNvSpPr>
          <p:nvPr/>
        </p:nvSpPr>
        <p:spPr bwMode="auto">
          <a:xfrm>
            <a:off x="2181225" y="5000625"/>
            <a:ext cx="642938" cy="377825"/>
          </a:xfrm>
          <a:prstGeom prst="rect">
            <a:avLst/>
          </a:prstGeom>
          <a:noFill/>
          <a:ln>
            <a:noFill/>
          </a:ln>
          <a:extLst>
            <a:ext uri="{909E8E84-426E-40DD-AFC4-6F175D3DCCD1}">
              <a14:hiddenFill xmlns:a14="http://schemas.microsoft.com/office/drawing/2010/main">
                <a:solidFill>
                  <a:srgbClr val="BBE0E3"/>
                </a:solidFill>
              </a14:hiddenFill>
            </a:ext>
            <a:ext uri="{91240B29-F687-4F45-9708-019B960494DF}">
              <a14:hiddenLine xmlns:a14="http://schemas.microsoft.com/office/drawing/2010/main" w="9525">
                <a:solidFill>
                  <a:srgbClr val="000000"/>
                </a:solidFill>
                <a:miter lim="800000"/>
                <a:headEnd/>
                <a:tailEnd/>
              </a14:hiddenLine>
            </a:ext>
          </a:extLst>
        </p:spPr>
        <p:txBody>
          <a:bodyPr lIns="66751" tIns="33376" rIns="66751" bIns="33376"/>
          <a:lstStyle/>
          <a:p>
            <a:r>
              <a:rPr lang="da-DK" sz="1200">
                <a:solidFill>
                  <a:srgbClr val="000000"/>
                </a:solidFill>
              </a:rPr>
              <a:t>ACS</a:t>
            </a:r>
          </a:p>
          <a:p>
            <a:r>
              <a:rPr lang="da-DK" sz="1200">
                <a:solidFill>
                  <a:srgbClr val="000000"/>
                </a:solidFill>
              </a:rPr>
              <a:t>(ETSI)</a:t>
            </a:r>
            <a:endParaRPr lang="en-US"/>
          </a:p>
        </p:txBody>
      </p:sp>
      <p:sp>
        <p:nvSpPr>
          <p:cNvPr id="82975" name="Text Box 31"/>
          <p:cNvSpPr txBox="1">
            <a:spLocks noChangeArrowheads="1"/>
          </p:cNvSpPr>
          <p:nvPr/>
        </p:nvSpPr>
        <p:spPr bwMode="auto">
          <a:xfrm>
            <a:off x="2597150" y="5000625"/>
            <a:ext cx="1222375" cy="377825"/>
          </a:xfrm>
          <a:prstGeom prst="rect">
            <a:avLst/>
          </a:prstGeom>
          <a:noFill/>
          <a:ln>
            <a:noFill/>
          </a:ln>
          <a:extLst>
            <a:ext uri="{909E8E84-426E-40DD-AFC4-6F175D3DCCD1}">
              <a14:hiddenFill xmlns:a14="http://schemas.microsoft.com/office/drawing/2010/main">
                <a:solidFill>
                  <a:srgbClr val="BBE0E3"/>
                </a:solidFill>
              </a14:hiddenFill>
            </a:ext>
            <a:ext uri="{91240B29-F687-4F45-9708-019B960494DF}">
              <a14:hiddenLine xmlns:a14="http://schemas.microsoft.com/office/drawing/2010/main" w="9525">
                <a:solidFill>
                  <a:srgbClr val="000000"/>
                </a:solidFill>
                <a:miter lim="800000"/>
                <a:headEnd/>
                <a:tailEnd/>
              </a14:hiddenLine>
            </a:ext>
          </a:extLst>
        </p:spPr>
        <p:txBody>
          <a:bodyPr lIns="66751" tIns="33376" rIns="66751" bIns="33376"/>
          <a:lstStyle/>
          <a:p>
            <a:r>
              <a:rPr lang="da-DK" sz="1200">
                <a:solidFill>
                  <a:srgbClr val="000000"/>
                </a:solidFill>
              </a:rPr>
              <a:t>Blocking </a:t>
            </a:r>
          </a:p>
          <a:p>
            <a:r>
              <a:rPr lang="da-DK" sz="1200">
                <a:solidFill>
                  <a:srgbClr val="000000"/>
                </a:solidFill>
              </a:rPr>
              <a:t>(ETSI)</a:t>
            </a:r>
            <a:endParaRPr lang="en-US"/>
          </a:p>
        </p:txBody>
      </p:sp>
      <p:sp>
        <p:nvSpPr>
          <p:cNvPr id="82976" name="AutoShape 32"/>
          <p:cNvSpPr>
            <a:spLocks/>
          </p:cNvSpPr>
          <p:nvPr/>
        </p:nvSpPr>
        <p:spPr bwMode="auto">
          <a:xfrm rot="5400000">
            <a:off x="2408238" y="4673600"/>
            <a:ext cx="69850" cy="298450"/>
          </a:xfrm>
          <a:prstGeom prst="rightBrace">
            <a:avLst>
              <a:gd name="adj1" fmla="val 35606"/>
              <a:gd name="adj2" fmla="val 50000"/>
            </a:avLst>
          </a:prstGeom>
          <a:noFill/>
          <a:ln w="9525">
            <a:solidFill>
              <a:srgbClr val="000000"/>
            </a:solidFill>
            <a:round/>
            <a:headEnd/>
            <a:tailEnd/>
          </a:ln>
          <a:extLst>
            <a:ext uri="{909E8E84-426E-40DD-AFC4-6F175D3DCCD1}">
              <a14:hiddenFill xmlns:a14="http://schemas.microsoft.com/office/drawing/2010/main">
                <a:solidFill>
                  <a:srgbClr val="BBE0E3"/>
                </a:solidFill>
              </a14:hiddenFill>
            </a:ext>
          </a:extLst>
        </p:spPr>
        <p:txBody>
          <a:bodyPr anchor="ctr"/>
          <a:lstStyle/>
          <a:p>
            <a:endParaRPr lang="en-GB"/>
          </a:p>
        </p:txBody>
      </p:sp>
      <p:sp>
        <p:nvSpPr>
          <p:cNvPr id="82977" name="AutoShape 33"/>
          <p:cNvSpPr>
            <a:spLocks/>
          </p:cNvSpPr>
          <p:nvPr/>
        </p:nvSpPr>
        <p:spPr bwMode="auto">
          <a:xfrm rot="5400000">
            <a:off x="3006726" y="4418012"/>
            <a:ext cx="82550" cy="790575"/>
          </a:xfrm>
          <a:prstGeom prst="rightBrace">
            <a:avLst>
              <a:gd name="adj1" fmla="val 79808"/>
              <a:gd name="adj2" fmla="val 50000"/>
            </a:avLst>
          </a:prstGeom>
          <a:noFill/>
          <a:ln w="9525">
            <a:solidFill>
              <a:srgbClr val="000000"/>
            </a:solidFill>
            <a:round/>
            <a:headEnd/>
            <a:tailEnd/>
          </a:ln>
          <a:extLst>
            <a:ext uri="{909E8E84-426E-40DD-AFC4-6F175D3DCCD1}">
              <a14:hiddenFill xmlns:a14="http://schemas.microsoft.com/office/drawing/2010/main">
                <a:solidFill>
                  <a:srgbClr val="BBE0E3"/>
                </a:solidFill>
              </a14:hiddenFill>
            </a:ext>
          </a:extLst>
        </p:spPr>
        <p:txBody>
          <a:bodyPr anchor="ctr"/>
          <a:lstStyle/>
          <a:p>
            <a:endParaRPr lang="en-GB"/>
          </a:p>
        </p:txBody>
      </p:sp>
      <p:sp>
        <p:nvSpPr>
          <p:cNvPr id="82978" name="Text Box 34"/>
          <p:cNvSpPr txBox="1">
            <a:spLocks noChangeArrowheads="1"/>
          </p:cNvSpPr>
          <p:nvPr/>
        </p:nvSpPr>
        <p:spPr bwMode="auto">
          <a:xfrm>
            <a:off x="2470150" y="5000625"/>
            <a:ext cx="623888" cy="222250"/>
          </a:xfrm>
          <a:prstGeom prst="rect">
            <a:avLst/>
          </a:prstGeom>
          <a:noFill/>
          <a:ln>
            <a:noFill/>
          </a:ln>
          <a:extLst>
            <a:ext uri="{909E8E84-426E-40DD-AFC4-6F175D3DCCD1}">
              <a14:hiddenFill xmlns:a14="http://schemas.microsoft.com/office/drawing/2010/main">
                <a:solidFill>
                  <a:srgbClr val="BBE0E3"/>
                </a:solidFill>
              </a14:hiddenFill>
            </a:ext>
            <a:ext uri="{91240B29-F687-4F45-9708-019B960494DF}">
              <a14:hiddenLine xmlns:a14="http://schemas.microsoft.com/office/drawing/2010/main" w="9525">
                <a:solidFill>
                  <a:srgbClr val="000000"/>
                </a:solidFill>
                <a:miter lim="800000"/>
                <a:headEnd/>
                <a:tailEnd/>
              </a14:hiddenLine>
            </a:ext>
          </a:extLst>
        </p:spPr>
        <p:txBody>
          <a:bodyPr lIns="66751" tIns="33376" rIns="66751" bIns="33376"/>
          <a:lstStyle/>
          <a:p>
            <a:r>
              <a:rPr lang="da-DK" sz="1200">
                <a:solidFill>
                  <a:srgbClr val="000000"/>
                </a:solidFill>
              </a:rPr>
              <a:t>+</a:t>
            </a:r>
            <a:endParaRPr lang="en-US"/>
          </a:p>
        </p:txBody>
      </p:sp>
      <p:sp>
        <p:nvSpPr>
          <p:cNvPr id="82979" name="Freeform 35"/>
          <p:cNvSpPr>
            <a:spLocks/>
          </p:cNvSpPr>
          <p:nvPr/>
        </p:nvSpPr>
        <p:spPr bwMode="auto">
          <a:xfrm flipH="1">
            <a:off x="2847975" y="3844925"/>
            <a:ext cx="442913" cy="819150"/>
          </a:xfrm>
          <a:custGeom>
            <a:avLst/>
            <a:gdLst>
              <a:gd name="T0" fmla="*/ 0 w 1260"/>
              <a:gd name="T1" fmla="*/ 0 h 864"/>
              <a:gd name="T2" fmla="*/ 114 w 1260"/>
              <a:gd name="T3" fmla="*/ 450 h 864"/>
              <a:gd name="T4" fmla="*/ 438 w 1260"/>
              <a:gd name="T5" fmla="*/ 714 h 864"/>
              <a:gd name="T6" fmla="*/ 1260 w 1260"/>
              <a:gd name="T7" fmla="*/ 864 h 864"/>
            </a:gdLst>
            <a:ahLst/>
            <a:cxnLst>
              <a:cxn ang="0">
                <a:pos x="T0" y="T1"/>
              </a:cxn>
              <a:cxn ang="0">
                <a:pos x="T2" y="T3"/>
              </a:cxn>
              <a:cxn ang="0">
                <a:pos x="T4" y="T5"/>
              </a:cxn>
              <a:cxn ang="0">
                <a:pos x="T6" y="T7"/>
              </a:cxn>
            </a:cxnLst>
            <a:rect l="0" t="0" r="r" b="b"/>
            <a:pathLst>
              <a:path w="1260" h="864">
                <a:moveTo>
                  <a:pt x="0" y="0"/>
                </a:moveTo>
                <a:cubicBezTo>
                  <a:pt x="20" y="165"/>
                  <a:pt x="41" y="331"/>
                  <a:pt x="114" y="450"/>
                </a:cubicBezTo>
                <a:cubicBezTo>
                  <a:pt x="187" y="569"/>
                  <a:pt x="247" y="645"/>
                  <a:pt x="438" y="714"/>
                </a:cubicBezTo>
                <a:cubicBezTo>
                  <a:pt x="629" y="783"/>
                  <a:pt x="944" y="823"/>
                  <a:pt x="1260" y="864"/>
                </a:cubicBezTo>
              </a:path>
            </a:pathLst>
          </a:custGeom>
          <a:noFill/>
          <a:ln w="19050" cap="flat" cmpd="sng">
            <a:solidFill>
              <a:srgbClr val="000000"/>
            </a:solidFill>
            <a:prstDash val="dash"/>
            <a:round/>
            <a:headEnd type="none" w="med" len="med"/>
            <a:tailEnd type="arrow" w="med" len="med"/>
          </a:ln>
          <a:effectLst/>
          <a:extLst>
            <a:ext uri="{909E8E84-426E-40DD-AFC4-6F175D3DCCD1}">
              <a14:hiddenFill xmlns:a14="http://schemas.microsoft.com/office/drawing/2010/main">
                <a:solidFill>
                  <a:srgbClr val="BBE0E3"/>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GB"/>
          </a:p>
        </p:txBody>
      </p:sp>
      <p:sp>
        <p:nvSpPr>
          <p:cNvPr id="82980" name="Text Box 36"/>
          <p:cNvSpPr txBox="1">
            <a:spLocks noChangeArrowheads="1"/>
          </p:cNvSpPr>
          <p:nvPr/>
        </p:nvSpPr>
        <p:spPr bwMode="auto">
          <a:xfrm>
            <a:off x="2868613" y="3622675"/>
            <a:ext cx="785812" cy="222250"/>
          </a:xfrm>
          <a:prstGeom prst="rect">
            <a:avLst/>
          </a:prstGeom>
          <a:noFill/>
          <a:ln>
            <a:noFill/>
          </a:ln>
          <a:extLst>
            <a:ext uri="{909E8E84-426E-40DD-AFC4-6F175D3DCCD1}">
              <a14:hiddenFill xmlns:a14="http://schemas.microsoft.com/office/drawing/2010/main">
                <a:solidFill>
                  <a:srgbClr val="BBE0E3"/>
                </a:solidFill>
              </a14:hiddenFill>
            </a:ext>
            <a:ext uri="{91240B29-F687-4F45-9708-019B960494DF}">
              <a14:hiddenLine xmlns:a14="http://schemas.microsoft.com/office/drawing/2010/main" w="9525">
                <a:solidFill>
                  <a:srgbClr val="000000"/>
                </a:solidFill>
                <a:miter lim="800000"/>
                <a:headEnd/>
                <a:tailEnd/>
              </a14:hiddenLine>
            </a:ext>
          </a:extLst>
        </p:spPr>
        <p:txBody>
          <a:bodyPr lIns="66751" tIns="33376" rIns="66751" bIns="33376"/>
          <a:lstStyle/>
          <a:p>
            <a:pPr algn="l"/>
            <a:r>
              <a:rPr lang="da-DK" sz="1200">
                <a:solidFill>
                  <a:srgbClr val="000000"/>
                </a:solidFill>
              </a:rPr>
              <a:t>Blocking:</a:t>
            </a:r>
            <a:endParaRPr lang="en-US"/>
          </a:p>
        </p:txBody>
      </p:sp>
      <p:sp>
        <p:nvSpPr>
          <p:cNvPr id="82981" name="Text Box 37"/>
          <p:cNvSpPr txBox="1">
            <a:spLocks noChangeArrowheads="1"/>
          </p:cNvSpPr>
          <p:nvPr/>
        </p:nvSpPr>
        <p:spPr bwMode="auto">
          <a:xfrm>
            <a:off x="714375" y="5000625"/>
            <a:ext cx="1670050" cy="222250"/>
          </a:xfrm>
          <a:prstGeom prst="rect">
            <a:avLst/>
          </a:prstGeom>
          <a:noFill/>
          <a:ln>
            <a:noFill/>
          </a:ln>
          <a:extLst>
            <a:ext uri="{909E8E84-426E-40DD-AFC4-6F175D3DCCD1}">
              <a14:hiddenFill xmlns:a14="http://schemas.microsoft.com/office/drawing/2010/main">
                <a:solidFill>
                  <a:srgbClr val="BBE0E3"/>
                </a:solidFill>
              </a14:hiddenFill>
            </a:ext>
            <a:ext uri="{91240B29-F687-4F45-9708-019B960494DF}">
              <a14:hiddenLine xmlns:a14="http://schemas.microsoft.com/office/drawing/2010/main" w="9525">
                <a:solidFill>
                  <a:srgbClr val="000000"/>
                </a:solidFill>
                <a:miter lim="800000"/>
                <a:headEnd/>
                <a:tailEnd/>
              </a14:hiddenLine>
            </a:ext>
          </a:extLst>
        </p:spPr>
        <p:txBody>
          <a:bodyPr lIns="66751" tIns="33376" rIns="66751" bIns="33376"/>
          <a:lstStyle/>
          <a:p>
            <a:pPr algn="l"/>
            <a:r>
              <a:rPr lang="da-DK" sz="1200">
                <a:solidFill>
                  <a:srgbClr val="000000"/>
                </a:solidFill>
              </a:rPr>
              <a:t>Blocking Response =</a:t>
            </a:r>
            <a:endParaRPr lang="en-US"/>
          </a:p>
        </p:txBody>
      </p:sp>
      <p:sp>
        <p:nvSpPr>
          <p:cNvPr id="82982" name="Text Box 38"/>
          <p:cNvSpPr txBox="1">
            <a:spLocks noChangeArrowheads="1"/>
          </p:cNvSpPr>
          <p:nvPr/>
        </p:nvSpPr>
        <p:spPr bwMode="auto">
          <a:xfrm>
            <a:off x="268288" y="5146675"/>
            <a:ext cx="1933575" cy="222250"/>
          </a:xfrm>
          <a:prstGeom prst="rect">
            <a:avLst/>
          </a:prstGeom>
          <a:noFill/>
          <a:ln>
            <a:noFill/>
          </a:ln>
          <a:extLst>
            <a:ext uri="{909E8E84-426E-40DD-AFC4-6F175D3DCCD1}">
              <a14:hiddenFill xmlns:a14="http://schemas.microsoft.com/office/drawing/2010/main">
                <a:solidFill>
                  <a:srgbClr val="BBE0E3"/>
                </a:solidFill>
              </a14:hiddenFill>
            </a:ext>
            <a:ext uri="{91240B29-F687-4F45-9708-019B960494DF}">
              <a14:hiddenLine xmlns:a14="http://schemas.microsoft.com/office/drawing/2010/main" w="9525">
                <a:solidFill>
                  <a:srgbClr val="000000"/>
                </a:solidFill>
                <a:miter lim="800000"/>
                <a:headEnd/>
                <a:tailEnd/>
              </a14:hiddenLine>
            </a:ext>
          </a:extLst>
        </p:spPr>
        <p:txBody>
          <a:bodyPr lIns="66751" tIns="33376" rIns="66751" bIns="33376"/>
          <a:lstStyle/>
          <a:p>
            <a:pPr algn="l"/>
            <a:r>
              <a:rPr lang="da-DK" sz="1200">
                <a:solidFill>
                  <a:srgbClr val="000000"/>
                </a:solidFill>
              </a:rPr>
              <a:t>(PR and Sensitivity mode)</a:t>
            </a:r>
            <a:endParaRPr lang="en-US"/>
          </a:p>
        </p:txBody>
      </p:sp>
      <p:sp>
        <p:nvSpPr>
          <p:cNvPr id="82983" name="Rectangle 39"/>
          <p:cNvSpPr>
            <a:spLocks noChangeArrowheads="1"/>
          </p:cNvSpPr>
          <p:nvPr/>
        </p:nvSpPr>
        <p:spPr bwMode="auto">
          <a:xfrm>
            <a:off x="-71438" y="3463925"/>
            <a:ext cx="4319588" cy="1920875"/>
          </a:xfrm>
          <a:prstGeom prst="rect">
            <a:avLst/>
          </a:prstGeom>
          <a:noFill/>
          <a:ln>
            <a:noFill/>
          </a:ln>
          <a:extLst>
            <a:ext uri="{909E8E84-426E-40DD-AFC4-6F175D3DCCD1}">
              <a14:hiddenFill xmlns:a14="http://schemas.microsoft.com/office/drawing/2010/main">
                <a:solidFill>
                  <a:srgbClr val="BBE0E3"/>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p>
            <a:endParaRPr lang="en-GB"/>
          </a:p>
        </p:txBody>
      </p:sp>
      <p:sp>
        <p:nvSpPr>
          <p:cNvPr id="82985" name="AutoShape 41"/>
          <p:cNvSpPr>
            <a:spLocks noChangeAspect="1" noChangeArrowheads="1"/>
          </p:cNvSpPr>
          <p:nvPr/>
        </p:nvSpPr>
        <p:spPr bwMode="auto">
          <a:xfrm>
            <a:off x="3608388" y="874713"/>
            <a:ext cx="4319587" cy="1920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82986" name="Rectangle 42" descr="Wide upward diagonal"/>
          <p:cNvSpPr>
            <a:spLocks noChangeArrowheads="1"/>
          </p:cNvSpPr>
          <p:nvPr/>
        </p:nvSpPr>
        <p:spPr bwMode="auto">
          <a:xfrm>
            <a:off x="5945188" y="1442808"/>
            <a:ext cx="365125" cy="877888"/>
          </a:xfrm>
          <a:prstGeom prst="rect">
            <a:avLst/>
          </a:prstGeom>
          <a:pattFill prst="wdUpDiag">
            <a:fgClr>
              <a:srgbClr val="000000"/>
            </a:fgClr>
            <a:bgClr>
              <a:srgbClr val="FFFFFF"/>
            </a:bgClr>
          </a:patt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p>
            <a:endParaRPr lang="en-GB"/>
          </a:p>
        </p:txBody>
      </p:sp>
      <p:sp>
        <p:nvSpPr>
          <p:cNvPr id="82987" name="Rectangle 43" descr="Wide upward diagonal"/>
          <p:cNvSpPr>
            <a:spLocks noChangeArrowheads="1"/>
          </p:cNvSpPr>
          <p:nvPr/>
        </p:nvSpPr>
        <p:spPr bwMode="auto">
          <a:xfrm>
            <a:off x="6308725" y="1761896"/>
            <a:ext cx="835025" cy="565150"/>
          </a:xfrm>
          <a:prstGeom prst="rect">
            <a:avLst/>
          </a:prstGeom>
          <a:pattFill prst="wdUpDiag">
            <a:fgClr>
              <a:srgbClr val="000000"/>
            </a:fgClr>
            <a:bgClr>
              <a:srgbClr val="FFFFFF"/>
            </a:bgClr>
          </a:patt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p>
            <a:endParaRPr lang="en-GB"/>
          </a:p>
        </p:txBody>
      </p:sp>
      <p:sp>
        <p:nvSpPr>
          <p:cNvPr id="82988" name="Line 44"/>
          <p:cNvSpPr>
            <a:spLocks noChangeShapeType="1"/>
          </p:cNvSpPr>
          <p:nvPr/>
        </p:nvSpPr>
        <p:spPr bwMode="auto">
          <a:xfrm>
            <a:off x="4476750" y="2333396"/>
            <a:ext cx="3290888" cy="0"/>
          </a:xfrm>
          <a:prstGeom prst="line">
            <a:avLst/>
          </a:prstGeom>
          <a:noFill/>
          <a:ln w="25400">
            <a:solidFill>
              <a:srgbClr val="00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GB"/>
          </a:p>
        </p:txBody>
      </p:sp>
      <p:sp>
        <p:nvSpPr>
          <p:cNvPr id="82989" name="Text Box 45"/>
          <p:cNvSpPr txBox="1">
            <a:spLocks noChangeArrowheads="1"/>
          </p:cNvSpPr>
          <p:nvPr/>
        </p:nvSpPr>
        <p:spPr bwMode="auto">
          <a:xfrm>
            <a:off x="5408613" y="2412771"/>
            <a:ext cx="436562" cy="288925"/>
          </a:xfrm>
          <a:prstGeom prst="rect">
            <a:avLst/>
          </a:prstGeom>
          <a:noFill/>
          <a:ln>
            <a:noFill/>
          </a:ln>
          <a:effectLst/>
          <a:extLst>
            <a:ext uri="{909E8E84-426E-40DD-AFC4-6F175D3DCCD1}">
              <a14:hiddenFill xmlns:a14="http://schemas.microsoft.com/office/drawing/2010/main">
                <a:solidFill>
                  <a:srgbClr val="BBE0E3"/>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66751" tIns="33376" rIns="66751" bIns="33376"/>
          <a:lstStyle/>
          <a:p>
            <a:r>
              <a:rPr lang="da-DK" sz="1400">
                <a:solidFill>
                  <a:srgbClr val="000000"/>
                </a:solidFill>
              </a:rPr>
              <a:t>f</a:t>
            </a:r>
            <a:r>
              <a:rPr lang="da-DK" sz="900">
                <a:solidFill>
                  <a:srgbClr val="000000"/>
                </a:solidFill>
              </a:rPr>
              <a:t>v</a:t>
            </a:r>
            <a:endParaRPr lang="en-US"/>
          </a:p>
        </p:txBody>
      </p:sp>
      <p:sp>
        <p:nvSpPr>
          <p:cNvPr id="82990" name="Line 46"/>
          <p:cNvSpPr>
            <a:spLocks noChangeShapeType="1"/>
          </p:cNvSpPr>
          <p:nvPr/>
        </p:nvSpPr>
        <p:spPr bwMode="auto">
          <a:xfrm flipH="1">
            <a:off x="5576888" y="2233383"/>
            <a:ext cx="0" cy="204788"/>
          </a:xfrm>
          <a:prstGeom prst="line">
            <a:avLst/>
          </a:prstGeom>
          <a:noFill/>
          <a:ln w="254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GB"/>
          </a:p>
        </p:txBody>
      </p:sp>
      <p:sp>
        <p:nvSpPr>
          <p:cNvPr id="82991" name="Text Box 47"/>
          <p:cNvSpPr txBox="1">
            <a:spLocks noChangeArrowheads="1"/>
          </p:cNvSpPr>
          <p:nvPr/>
        </p:nvSpPr>
        <p:spPr bwMode="auto">
          <a:xfrm>
            <a:off x="5103813" y="1053871"/>
            <a:ext cx="950912" cy="177800"/>
          </a:xfrm>
          <a:prstGeom prst="rect">
            <a:avLst/>
          </a:prstGeom>
          <a:noFill/>
          <a:ln>
            <a:noFill/>
          </a:ln>
          <a:effectLst/>
          <a:extLst>
            <a:ext uri="{909E8E84-426E-40DD-AFC4-6F175D3DCCD1}">
              <a14:hiddenFill xmlns:a14="http://schemas.microsoft.com/office/drawing/2010/main">
                <a:solidFill>
                  <a:srgbClr val="BBE0E3"/>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66751" tIns="33376" rIns="66751" bIns="33376"/>
          <a:lstStyle/>
          <a:p>
            <a:r>
              <a:rPr lang="da-DK" sz="700" b="1">
                <a:solidFill>
                  <a:srgbClr val="000000"/>
                </a:solidFill>
              </a:rPr>
              <a:t>Receiver Mask</a:t>
            </a:r>
            <a:endParaRPr lang="en-US"/>
          </a:p>
        </p:txBody>
      </p:sp>
      <p:sp>
        <p:nvSpPr>
          <p:cNvPr id="82992" name="Text Box 48"/>
          <p:cNvSpPr txBox="1">
            <a:spLocks noChangeArrowheads="1"/>
          </p:cNvSpPr>
          <p:nvPr/>
        </p:nvSpPr>
        <p:spPr bwMode="auto">
          <a:xfrm>
            <a:off x="6334125" y="2379433"/>
            <a:ext cx="298450" cy="290513"/>
          </a:xfrm>
          <a:prstGeom prst="rect">
            <a:avLst/>
          </a:prstGeom>
          <a:noFill/>
          <a:ln>
            <a:noFill/>
          </a:ln>
          <a:effectLst/>
          <a:extLst>
            <a:ext uri="{909E8E84-426E-40DD-AFC4-6F175D3DCCD1}">
              <a14:hiddenFill xmlns:a14="http://schemas.microsoft.com/office/drawing/2010/main">
                <a:solidFill>
                  <a:srgbClr val="BBE0E3"/>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66751" tIns="33376" rIns="66751" bIns="33376"/>
          <a:lstStyle/>
          <a:p>
            <a:r>
              <a:rPr lang="da-DK" sz="1400">
                <a:solidFill>
                  <a:srgbClr val="000000"/>
                </a:solidFill>
              </a:rPr>
              <a:t>f</a:t>
            </a:r>
            <a:r>
              <a:rPr lang="da-DK" sz="900">
                <a:solidFill>
                  <a:srgbClr val="000000"/>
                </a:solidFill>
              </a:rPr>
              <a:t>I</a:t>
            </a:r>
            <a:endParaRPr lang="en-US"/>
          </a:p>
        </p:txBody>
      </p:sp>
      <p:sp>
        <p:nvSpPr>
          <p:cNvPr id="82993" name="Line 49"/>
          <p:cNvSpPr>
            <a:spLocks noChangeShapeType="1"/>
          </p:cNvSpPr>
          <p:nvPr/>
        </p:nvSpPr>
        <p:spPr bwMode="auto">
          <a:xfrm>
            <a:off x="5211763" y="1438046"/>
            <a:ext cx="366712" cy="0"/>
          </a:xfrm>
          <a:prstGeom prst="line">
            <a:avLst/>
          </a:prstGeom>
          <a:noFill/>
          <a:ln w="9525">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GB"/>
          </a:p>
        </p:txBody>
      </p:sp>
      <p:sp>
        <p:nvSpPr>
          <p:cNvPr id="82994" name="Freeform 50"/>
          <p:cNvSpPr>
            <a:spLocks/>
          </p:cNvSpPr>
          <p:nvPr/>
        </p:nvSpPr>
        <p:spPr bwMode="auto">
          <a:xfrm>
            <a:off x="3935413" y="1438046"/>
            <a:ext cx="1276350" cy="846137"/>
          </a:xfrm>
          <a:custGeom>
            <a:avLst/>
            <a:gdLst>
              <a:gd name="T0" fmla="*/ 1105 w 1105"/>
              <a:gd name="T1" fmla="*/ 0 h 732"/>
              <a:gd name="T2" fmla="*/ 1015 w 1105"/>
              <a:gd name="T3" fmla="*/ 136 h 732"/>
              <a:gd name="T4" fmla="*/ 969 w 1105"/>
              <a:gd name="T5" fmla="*/ 318 h 732"/>
              <a:gd name="T6" fmla="*/ 924 w 1105"/>
              <a:gd name="T7" fmla="*/ 499 h 732"/>
              <a:gd name="T8" fmla="*/ 788 w 1105"/>
              <a:gd name="T9" fmla="*/ 590 h 732"/>
              <a:gd name="T10" fmla="*/ 460 w 1105"/>
              <a:gd name="T11" fmla="*/ 616 h 732"/>
              <a:gd name="T12" fmla="*/ 184 w 1105"/>
              <a:gd name="T13" fmla="*/ 644 h 732"/>
              <a:gd name="T14" fmla="*/ 0 w 1105"/>
              <a:gd name="T15" fmla="*/ 732 h 73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105" h="732">
                <a:moveTo>
                  <a:pt x="1105" y="0"/>
                </a:moveTo>
                <a:cubicBezTo>
                  <a:pt x="1071" y="41"/>
                  <a:pt x="1038" y="83"/>
                  <a:pt x="1015" y="136"/>
                </a:cubicBezTo>
                <a:cubicBezTo>
                  <a:pt x="992" y="189"/>
                  <a:pt x="984" y="258"/>
                  <a:pt x="969" y="318"/>
                </a:cubicBezTo>
                <a:cubicBezTo>
                  <a:pt x="954" y="378"/>
                  <a:pt x="954" y="454"/>
                  <a:pt x="924" y="499"/>
                </a:cubicBezTo>
                <a:cubicBezTo>
                  <a:pt x="894" y="544"/>
                  <a:pt x="865" y="571"/>
                  <a:pt x="788" y="590"/>
                </a:cubicBezTo>
                <a:cubicBezTo>
                  <a:pt x="711" y="609"/>
                  <a:pt x="561" y="607"/>
                  <a:pt x="460" y="616"/>
                </a:cubicBezTo>
                <a:cubicBezTo>
                  <a:pt x="359" y="625"/>
                  <a:pt x="261" y="625"/>
                  <a:pt x="184" y="644"/>
                </a:cubicBezTo>
                <a:cubicBezTo>
                  <a:pt x="107" y="663"/>
                  <a:pt x="38" y="714"/>
                  <a:pt x="0" y="732"/>
                </a:cubicBezTo>
              </a:path>
            </a:pathLst>
          </a:custGeom>
          <a:noFill/>
          <a:ln w="38100" cap="flat" cmpd="sng">
            <a:solidFill>
              <a:srgbClr val="333399"/>
            </a:solidFill>
            <a:prstDash val="solid"/>
            <a:round/>
            <a:headEnd type="none" w="med" len="med"/>
            <a:tailEnd type="none" w="med" len="med"/>
          </a:ln>
          <a:effectLst/>
          <a:extLst>
            <a:ext uri="{909E8E84-426E-40DD-AFC4-6F175D3DCCD1}">
              <a14:hiddenFill xmlns:a14="http://schemas.microsoft.com/office/drawing/2010/main">
                <a:solidFill>
                  <a:srgbClr val="BBE0E3"/>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GB"/>
          </a:p>
        </p:txBody>
      </p:sp>
      <p:sp>
        <p:nvSpPr>
          <p:cNvPr id="82995" name="Line 51"/>
          <p:cNvSpPr>
            <a:spLocks noChangeShapeType="1"/>
          </p:cNvSpPr>
          <p:nvPr/>
        </p:nvSpPr>
        <p:spPr bwMode="auto">
          <a:xfrm flipH="1">
            <a:off x="5578475" y="1438046"/>
            <a:ext cx="368300" cy="0"/>
          </a:xfrm>
          <a:prstGeom prst="line">
            <a:avLst/>
          </a:prstGeom>
          <a:noFill/>
          <a:ln w="9525">
            <a:solidFill>
              <a:srgbClr val="333399"/>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GB"/>
          </a:p>
        </p:txBody>
      </p:sp>
      <p:sp>
        <p:nvSpPr>
          <p:cNvPr id="82996" name="Line 52"/>
          <p:cNvSpPr>
            <a:spLocks noChangeShapeType="1"/>
          </p:cNvSpPr>
          <p:nvPr/>
        </p:nvSpPr>
        <p:spPr bwMode="auto">
          <a:xfrm>
            <a:off x="5945188" y="1450746"/>
            <a:ext cx="0" cy="88900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82997" name="Rectangle 53"/>
          <p:cNvSpPr>
            <a:spLocks noChangeArrowheads="1"/>
          </p:cNvSpPr>
          <p:nvPr/>
        </p:nvSpPr>
        <p:spPr bwMode="auto">
          <a:xfrm rot="2293226">
            <a:off x="5972175" y="1349146"/>
            <a:ext cx="452438" cy="247650"/>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p>
            <a:endParaRPr lang="en-GB"/>
          </a:p>
        </p:txBody>
      </p:sp>
      <p:sp>
        <p:nvSpPr>
          <p:cNvPr id="82998" name="Freeform 54"/>
          <p:cNvSpPr>
            <a:spLocks/>
          </p:cNvSpPr>
          <p:nvPr/>
        </p:nvSpPr>
        <p:spPr bwMode="auto">
          <a:xfrm flipH="1">
            <a:off x="5954713" y="1442808"/>
            <a:ext cx="1276350" cy="846138"/>
          </a:xfrm>
          <a:custGeom>
            <a:avLst/>
            <a:gdLst>
              <a:gd name="T0" fmla="*/ 1105 w 1105"/>
              <a:gd name="T1" fmla="*/ 0 h 732"/>
              <a:gd name="T2" fmla="*/ 1015 w 1105"/>
              <a:gd name="T3" fmla="*/ 136 h 732"/>
              <a:gd name="T4" fmla="*/ 969 w 1105"/>
              <a:gd name="T5" fmla="*/ 318 h 732"/>
              <a:gd name="T6" fmla="*/ 924 w 1105"/>
              <a:gd name="T7" fmla="*/ 499 h 732"/>
              <a:gd name="T8" fmla="*/ 788 w 1105"/>
              <a:gd name="T9" fmla="*/ 590 h 732"/>
              <a:gd name="T10" fmla="*/ 460 w 1105"/>
              <a:gd name="T11" fmla="*/ 616 h 732"/>
              <a:gd name="T12" fmla="*/ 184 w 1105"/>
              <a:gd name="T13" fmla="*/ 644 h 732"/>
              <a:gd name="T14" fmla="*/ 0 w 1105"/>
              <a:gd name="T15" fmla="*/ 732 h 73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105" h="732">
                <a:moveTo>
                  <a:pt x="1105" y="0"/>
                </a:moveTo>
                <a:cubicBezTo>
                  <a:pt x="1071" y="41"/>
                  <a:pt x="1038" y="83"/>
                  <a:pt x="1015" y="136"/>
                </a:cubicBezTo>
                <a:cubicBezTo>
                  <a:pt x="992" y="189"/>
                  <a:pt x="984" y="258"/>
                  <a:pt x="969" y="318"/>
                </a:cubicBezTo>
                <a:cubicBezTo>
                  <a:pt x="954" y="378"/>
                  <a:pt x="954" y="454"/>
                  <a:pt x="924" y="499"/>
                </a:cubicBezTo>
                <a:cubicBezTo>
                  <a:pt x="894" y="544"/>
                  <a:pt x="865" y="571"/>
                  <a:pt x="788" y="590"/>
                </a:cubicBezTo>
                <a:cubicBezTo>
                  <a:pt x="711" y="609"/>
                  <a:pt x="561" y="607"/>
                  <a:pt x="460" y="616"/>
                </a:cubicBezTo>
                <a:cubicBezTo>
                  <a:pt x="359" y="625"/>
                  <a:pt x="261" y="625"/>
                  <a:pt x="184" y="644"/>
                </a:cubicBezTo>
                <a:cubicBezTo>
                  <a:pt x="107" y="663"/>
                  <a:pt x="38" y="714"/>
                  <a:pt x="0" y="732"/>
                </a:cubicBezTo>
              </a:path>
            </a:pathLst>
          </a:custGeom>
          <a:solidFill>
            <a:srgbClr val="FFFFFF"/>
          </a:solidFill>
          <a:ln w="38100" cap="flat" cmpd="sng">
            <a:solidFill>
              <a:srgbClr val="333399"/>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GB"/>
          </a:p>
        </p:txBody>
      </p:sp>
      <p:sp>
        <p:nvSpPr>
          <p:cNvPr id="82999" name="Rectangle 55"/>
          <p:cNvSpPr>
            <a:spLocks noChangeArrowheads="1"/>
          </p:cNvSpPr>
          <p:nvPr/>
        </p:nvSpPr>
        <p:spPr bwMode="auto">
          <a:xfrm rot="1965781">
            <a:off x="6461125" y="1593621"/>
            <a:ext cx="781050" cy="412750"/>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p>
            <a:endParaRPr lang="en-GB"/>
          </a:p>
        </p:txBody>
      </p:sp>
      <p:sp>
        <p:nvSpPr>
          <p:cNvPr id="83000" name="Line 56"/>
          <p:cNvSpPr>
            <a:spLocks noChangeShapeType="1"/>
          </p:cNvSpPr>
          <p:nvPr/>
        </p:nvSpPr>
        <p:spPr bwMode="auto">
          <a:xfrm flipH="1">
            <a:off x="6445250" y="1385658"/>
            <a:ext cx="3175" cy="1027113"/>
          </a:xfrm>
          <a:prstGeom prst="line">
            <a:avLst/>
          </a:prstGeom>
          <a:noFill/>
          <a:ln w="25400">
            <a:solidFill>
              <a:srgbClr val="FF0000"/>
            </a:solidFill>
            <a:round/>
            <a:headEnd type="triangle" w="med" len="me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GB"/>
          </a:p>
        </p:txBody>
      </p:sp>
      <p:sp>
        <p:nvSpPr>
          <p:cNvPr id="83001" name="Rectangle 57"/>
          <p:cNvSpPr>
            <a:spLocks noChangeArrowheads="1"/>
          </p:cNvSpPr>
          <p:nvPr/>
        </p:nvSpPr>
        <p:spPr bwMode="auto">
          <a:xfrm rot="1656645">
            <a:off x="7051675" y="2063521"/>
            <a:ext cx="220663" cy="160337"/>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p>
            <a:endParaRPr lang="en-GB"/>
          </a:p>
        </p:txBody>
      </p:sp>
      <p:sp>
        <p:nvSpPr>
          <p:cNvPr id="83002" name="Freeform 58"/>
          <p:cNvSpPr>
            <a:spLocks/>
          </p:cNvSpPr>
          <p:nvPr/>
        </p:nvSpPr>
        <p:spPr bwMode="auto">
          <a:xfrm flipH="1">
            <a:off x="6527800" y="1449158"/>
            <a:ext cx="442913" cy="819150"/>
          </a:xfrm>
          <a:custGeom>
            <a:avLst/>
            <a:gdLst>
              <a:gd name="T0" fmla="*/ 0 w 1260"/>
              <a:gd name="T1" fmla="*/ 0 h 864"/>
              <a:gd name="T2" fmla="*/ 114 w 1260"/>
              <a:gd name="T3" fmla="*/ 450 h 864"/>
              <a:gd name="T4" fmla="*/ 438 w 1260"/>
              <a:gd name="T5" fmla="*/ 714 h 864"/>
              <a:gd name="T6" fmla="*/ 1260 w 1260"/>
              <a:gd name="T7" fmla="*/ 864 h 864"/>
            </a:gdLst>
            <a:ahLst/>
            <a:cxnLst>
              <a:cxn ang="0">
                <a:pos x="T0" y="T1"/>
              </a:cxn>
              <a:cxn ang="0">
                <a:pos x="T2" y="T3"/>
              </a:cxn>
              <a:cxn ang="0">
                <a:pos x="T4" y="T5"/>
              </a:cxn>
              <a:cxn ang="0">
                <a:pos x="T6" y="T7"/>
              </a:cxn>
            </a:cxnLst>
            <a:rect l="0" t="0" r="r" b="b"/>
            <a:pathLst>
              <a:path w="1260" h="864">
                <a:moveTo>
                  <a:pt x="0" y="0"/>
                </a:moveTo>
                <a:cubicBezTo>
                  <a:pt x="20" y="165"/>
                  <a:pt x="41" y="331"/>
                  <a:pt x="114" y="450"/>
                </a:cubicBezTo>
                <a:cubicBezTo>
                  <a:pt x="187" y="569"/>
                  <a:pt x="247" y="645"/>
                  <a:pt x="438" y="714"/>
                </a:cubicBezTo>
                <a:cubicBezTo>
                  <a:pt x="629" y="783"/>
                  <a:pt x="944" y="823"/>
                  <a:pt x="1260" y="864"/>
                </a:cubicBezTo>
              </a:path>
            </a:pathLst>
          </a:custGeom>
          <a:noFill/>
          <a:ln w="19050" cap="flat" cmpd="sng">
            <a:solidFill>
              <a:srgbClr val="000000"/>
            </a:solidFill>
            <a:prstDash val="dash"/>
            <a:round/>
            <a:headEnd type="none" w="med" len="med"/>
            <a:tailEnd type="arrow" w="med" len="med"/>
          </a:ln>
          <a:effectLst/>
          <a:extLst>
            <a:ext uri="{909E8E84-426E-40DD-AFC4-6F175D3DCCD1}">
              <a14:hiddenFill xmlns:a14="http://schemas.microsoft.com/office/drawing/2010/main">
                <a:solidFill>
                  <a:srgbClr val="BBE0E3"/>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GB"/>
          </a:p>
        </p:txBody>
      </p:sp>
      <p:sp>
        <p:nvSpPr>
          <p:cNvPr id="83003" name="Text Box 59"/>
          <p:cNvSpPr txBox="1">
            <a:spLocks noChangeArrowheads="1"/>
          </p:cNvSpPr>
          <p:nvPr/>
        </p:nvSpPr>
        <p:spPr bwMode="auto">
          <a:xfrm>
            <a:off x="5126038" y="1187221"/>
            <a:ext cx="952500" cy="177800"/>
          </a:xfrm>
          <a:prstGeom prst="rect">
            <a:avLst/>
          </a:prstGeom>
          <a:noFill/>
          <a:ln>
            <a:noFill/>
          </a:ln>
          <a:effectLst/>
          <a:extLst>
            <a:ext uri="{909E8E84-426E-40DD-AFC4-6F175D3DCCD1}">
              <a14:hiddenFill xmlns:a14="http://schemas.microsoft.com/office/drawing/2010/main">
                <a:solidFill>
                  <a:srgbClr val="BBE0E3"/>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66751" tIns="33376" rIns="66751" bIns="33376"/>
          <a:lstStyle/>
          <a:p>
            <a:r>
              <a:rPr lang="da-DK" sz="700">
                <a:solidFill>
                  <a:srgbClr val="000000"/>
                </a:solidFill>
              </a:rPr>
              <a:t>Rx bandwidth</a:t>
            </a:r>
            <a:endParaRPr lang="en-US"/>
          </a:p>
        </p:txBody>
      </p:sp>
      <p:sp>
        <p:nvSpPr>
          <p:cNvPr id="83004" name="Line 60"/>
          <p:cNvSpPr>
            <a:spLocks noChangeShapeType="1"/>
          </p:cNvSpPr>
          <p:nvPr/>
        </p:nvSpPr>
        <p:spPr bwMode="auto">
          <a:xfrm>
            <a:off x="5202238" y="1345971"/>
            <a:ext cx="735012" cy="0"/>
          </a:xfrm>
          <a:prstGeom prst="line">
            <a:avLst/>
          </a:prstGeom>
          <a:noFill/>
          <a:ln w="9525">
            <a:solidFill>
              <a:srgbClr val="000000"/>
            </a:solidFill>
            <a:round/>
            <a:headEnd type="arrow" w="med" len="med"/>
            <a:tailEnd type="arrow" w="med" len="med"/>
          </a:ln>
          <a:extLst>
            <a:ext uri="{909E8E84-426E-40DD-AFC4-6F175D3DCCD1}">
              <a14:hiddenFill xmlns:a14="http://schemas.microsoft.com/office/drawing/2010/main">
                <a:noFill/>
              </a14:hiddenFill>
            </a:ext>
          </a:extLst>
        </p:spPr>
        <p:txBody>
          <a:bodyPr/>
          <a:lstStyle/>
          <a:p>
            <a:endParaRPr lang="en-GB"/>
          </a:p>
        </p:txBody>
      </p:sp>
      <p:sp>
        <p:nvSpPr>
          <p:cNvPr id="83005" name="Line 61"/>
          <p:cNvSpPr>
            <a:spLocks noChangeShapeType="1"/>
          </p:cNvSpPr>
          <p:nvPr/>
        </p:nvSpPr>
        <p:spPr bwMode="auto">
          <a:xfrm flipV="1">
            <a:off x="5210175" y="1304696"/>
            <a:ext cx="0" cy="165100"/>
          </a:xfrm>
          <a:prstGeom prst="line">
            <a:avLst/>
          </a:prstGeom>
          <a:noFill/>
          <a:ln w="9525">
            <a:solidFill>
              <a:srgbClr val="000000"/>
            </a:solidFill>
            <a:prstDash val="dash"/>
            <a:round/>
            <a:headEnd/>
            <a:tailEnd/>
          </a:ln>
          <a:extLst>
            <a:ext uri="{909E8E84-426E-40DD-AFC4-6F175D3DCCD1}">
              <a14:hiddenFill xmlns:a14="http://schemas.microsoft.com/office/drawing/2010/main">
                <a:noFill/>
              </a14:hiddenFill>
            </a:ext>
          </a:extLst>
        </p:spPr>
        <p:txBody>
          <a:bodyPr/>
          <a:lstStyle/>
          <a:p>
            <a:endParaRPr lang="en-GB"/>
          </a:p>
        </p:txBody>
      </p:sp>
      <p:sp>
        <p:nvSpPr>
          <p:cNvPr id="83006" name="Line 62"/>
          <p:cNvSpPr>
            <a:spLocks noChangeShapeType="1"/>
          </p:cNvSpPr>
          <p:nvPr/>
        </p:nvSpPr>
        <p:spPr bwMode="auto">
          <a:xfrm flipV="1">
            <a:off x="5949950" y="1301521"/>
            <a:ext cx="0" cy="166687"/>
          </a:xfrm>
          <a:prstGeom prst="line">
            <a:avLst/>
          </a:prstGeom>
          <a:noFill/>
          <a:ln w="9525">
            <a:solidFill>
              <a:srgbClr val="000000"/>
            </a:solidFill>
            <a:prstDash val="dash"/>
            <a:round/>
            <a:headEnd/>
            <a:tailEnd/>
          </a:ln>
          <a:extLst>
            <a:ext uri="{909E8E84-426E-40DD-AFC4-6F175D3DCCD1}">
              <a14:hiddenFill xmlns:a14="http://schemas.microsoft.com/office/drawing/2010/main">
                <a:noFill/>
              </a14:hiddenFill>
            </a:ext>
          </a:extLst>
        </p:spPr>
        <p:txBody>
          <a:bodyPr/>
          <a:lstStyle/>
          <a:p>
            <a:endParaRPr lang="en-GB"/>
          </a:p>
        </p:txBody>
      </p:sp>
      <p:sp>
        <p:nvSpPr>
          <p:cNvPr id="83007" name="Text Box 63"/>
          <p:cNvSpPr txBox="1">
            <a:spLocks noChangeArrowheads="1"/>
          </p:cNvSpPr>
          <p:nvPr/>
        </p:nvSpPr>
        <p:spPr bwMode="auto">
          <a:xfrm>
            <a:off x="3984625" y="1839683"/>
            <a:ext cx="1035050" cy="288925"/>
          </a:xfrm>
          <a:prstGeom prst="rect">
            <a:avLst/>
          </a:prstGeom>
          <a:noFill/>
          <a:ln>
            <a:noFill/>
          </a:ln>
          <a:effectLst/>
          <a:extLst>
            <a:ext uri="{909E8E84-426E-40DD-AFC4-6F175D3DCCD1}">
              <a14:hiddenFill xmlns:a14="http://schemas.microsoft.com/office/drawing/2010/main">
                <a:solidFill>
                  <a:srgbClr val="BBE0E3"/>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66751" tIns="33376" rIns="66751" bIns="33376"/>
          <a:lstStyle/>
          <a:p>
            <a:r>
              <a:rPr lang="da-DK" sz="700" b="1">
                <a:solidFill>
                  <a:srgbClr val="333399"/>
                </a:solidFill>
              </a:rPr>
              <a:t>Rejection </a:t>
            </a:r>
          </a:p>
          <a:p>
            <a:r>
              <a:rPr lang="da-DK" sz="700" b="1">
                <a:solidFill>
                  <a:srgbClr val="333399"/>
                </a:solidFill>
              </a:rPr>
              <a:t>of the receiver</a:t>
            </a:r>
            <a:endParaRPr lang="en-US"/>
          </a:p>
        </p:txBody>
      </p:sp>
      <p:sp>
        <p:nvSpPr>
          <p:cNvPr id="83008" name="Text Box 64"/>
          <p:cNvSpPr txBox="1">
            <a:spLocks noChangeArrowheads="1"/>
          </p:cNvSpPr>
          <p:nvPr/>
        </p:nvSpPr>
        <p:spPr bwMode="auto">
          <a:xfrm>
            <a:off x="4511675" y="2642958"/>
            <a:ext cx="3760788" cy="222250"/>
          </a:xfrm>
          <a:prstGeom prst="rect">
            <a:avLst/>
          </a:prstGeom>
          <a:noFill/>
          <a:ln>
            <a:noFill/>
          </a:ln>
          <a:extLst>
            <a:ext uri="{909E8E84-426E-40DD-AFC4-6F175D3DCCD1}">
              <a14:hiddenFill xmlns:a14="http://schemas.microsoft.com/office/drawing/2010/main">
                <a:solidFill>
                  <a:srgbClr val="BBE0E3"/>
                </a:solidFill>
              </a14:hiddenFill>
            </a:ext>
            <a:ext uri="{91240B29-F687-4F45-9708-019B960494DF}">
              <a14:hiddenLine xmlns:a14="http://schemas.microsoft.com/office/drawing/2010/main" w="9525">
                <a:solidFill>
                  <a:srgbClr val="000000"/>
                </a:solidFill>
                <a:miter lim="800000"/>
                <a:headEnd/>
                <a:tailEnd/>
              </a14:hiddenLine>
            </a:ext>
          </a:extLst>
        </p:spPr>
        <p:txBody>
          <a:bodyPr lIns="66751" tIns="33376" rIns="66751" bIns="33376"/>
          <a:lstStyle/>
          <a:p>
            <a:pPr algn="l"/>
            <a:r>
              <a:rPr lang="en-US" sz="1200">
                <a:solidFill>
                  <a:srgbClr val="000000"/>
                </a:solidFill>
              </a:rPr>
              <a:t>Blocking Response = filtering (user defined mode)</a:t>
            </a:r>
            <a:endParaRPr lang="en-US"/>
          </a:p>
        </p:txBody>
      </p:sp>
      <p:sp>
        <p:nvSpPr>
          <p:cNvPr id="83009" name="AutoShape 65"/>
          <p:cNvSpPr>
            <a:spLocks/>
          </p:cNvSpPr>
          <p:nvPr/>
        </p:nvSpPr>
        <p:spPr bwMode="auto">
          <a:xfrm rot="5400000">
            <a:off x="6494462" y="1844446"/>
            <a:ext cx="87313" cy="1163638"/>
          </a:xfrm>
          <a:prstGeom prst="rightBrace">
            <a:avLst>
              <a:gd name="adj1" fmla="val 111060"/>
              <a:gd name="adj2" fmla="val 27380"/>
            </a:avLst>
          </a:prstGeom>
          <a:noFill/>
          <a:ln w="9525">
            <a:solidFill>
              <a:srgbClr val="000000"/>
            </a:solidFill>
            <a:round/>
            <a:headEnd/>
            <a:tailEnd/>
          </a:ln>
          <a:extLst>
            <a:ext uri="{909E8E84-426E-40DD-AFC4-6F175D3DCCD1}">
              <a14:hiddenFill xmlns:a14="http://schemas.microsoft.com/office/drawing/2010/main">
                <a:solidFill>
                  <a:srgbClr val="BBE0E3"/>
                </a:solidFill>
              </a14:hiddenFill>
            </a:ext>
          </a:extLst>
        </p:spPr>
        <p:txBody>
          <a:bodyPr anchor="ctr"/>
          <a:lstStyle/>
          <a:p>
            <a:endParaRPr lang="en-GB"/>
          </a:p>
        </p:txBody>
      </p:sp>
      <p:sp>
        <p:nvSpPr>
          <p:cNvPr id="83010" name="Rectangle 66"/>
          <p:cNvSpPr>
            <a:spLocks noChangeArrowheads="1"/>
          </p:cNvSpPr>
          <p:nvPr/>
        </p:nvSpPr>
        <p:spPr bwMode="auto">
          <a:xfrm>
            <a:off x="3608388" y="874713"/>
            <a:ext cx="4319587" cy="1920875"/>
          </a:xfrm>
          <a:prstGeom prst="rect">
            <a:avLst/>
          </a:prstGeom>
          <a:noFill/>
          <a:ln>
            <a:noFill/>
          </a:ln>
          <a:extLst>
            <a:ext uri="{909E8E84-426E-40DD-AFC4-6F175D3DCCD1}">
              <a14:hiddenFill xmlns:a14="http://schemas.microsoft.com/office/drawing/2010/main">
                <a:solidFill>
                  <a:srgbClr val="BBE0E3"/>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p>
            <a:endParaRPr lang="en-GB"/>
          </a:p>
        </p:txBody>
      </p:sp>
      <p:sp>
        <p:nvSpPr>
          <p:cNvPr id="83011" name="Text Box 67"/>
          <p:cNvSpPr txBox="1">
            <a:spLocks noChangeArrowheads="1"/>
          </p:cNvSpPr>
          <p:nvPr/>
        </p:nvSpPr>
        <p:spPr bwMode="auto">
          <a:xfrm>
            <a:off x="6548438" y="1226908"/>
            <a:ext cx="936625" cy="220663"/>
          </a:xfrm>
          <a:prstGeom prst="rect">
            <a:avLst/>
          </a:prstGeom>
          <a:noFill/>
          <a:ln>
            <a:noFill/>
          </a:ln>
          <a:extLst>
            <a:ext uri="{909E8E84-426E-40DD-AFC4-6F175D3DCCD1}">
              <a14:hiddenFill xmlns:a14="http://schemas.microsoft.com/office/drawing/2010/main">
                <a:solidFill>
                  <a:srgbClr val="BBE0E3"/>
                </a:solidFill>
              </a14:hiddenFill>
            </a:ext>
            <a:ext uri="{91240B29-F687-4F45-9708-019B960494DF}">
              <a14:hiddenLine xmlns:a14="http://schemas.microsoft.com/office/drawing/2010/main" w="9525">
                <a:solidFill>
                  <a:srgbClr val="000000"/>
                </a:solidFill>
                <a:miter lim="800000"/>
                <a:headEnd/>
                <a:tailEnd/>
              </a14:hiddenLine>
            </a:ext>
          </a:extLst>
        </p:spPr>
        <p:txBody>
          <a:bodyPr lIns="66751" tIns="33376" rIns="66751" bIns="33376"/>
          <a:lstStyle/>
          <a:p>
            <a:pPr algn="l"/>
            <a:r>
              <a:rPr lang="da-DK" sz="1200">
                <a:solidFill>
                  <a:srgbClr val="000000"/>
                </a:solidFill>
              </a:rPr>
              <a:t>Blocking:</a:t>
            </a:r>
            <a:endParaRPr lang="en-US"/>
          </a:p>
        </p:txBody>
      </p:sp>
      <p:sp>
        <p:nvSpPr>
          <p:cNvPr id="83012" name="Line 68"/>
          <p:cNvSpPr>
            <a:spLocks noChangeShapeType="1"/>
          </p:cNvSpPr>
          <p:nvPr/>
        </p:nvSpPr>
        <p:spPr bwMode="auto">
          <a:xfrm flipH="1" flipV="1">
            <a:off x="6802438" y="2498496"/>
            <a:ext cx="0" cy="174625"/>
          </a:xfrm>
          <a:prstGeom prst="line">
            <a:avLst/>
          </a:prstGeom>
          <a:noFill/>
          <a:ln w="28575">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endParaRPr lang="en-GB"/>
          </a:p>
        </p:txBody>
      </p:sp>
      <p:pic>
        <p:nvPicPr>
          <p:cNvPr id="8909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579150" y="3039470"/>
            <a:ext cx="3881892" cy="28518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Rounded Rectangle 2"/>
          <p:cNvSpPr/>
          <p:nvPr/>
        </p:nvSpPr>
        <p:spPr bwMode="auto">
          <a:xfrm>
            <a:off x="4570407" y="3520714"/>
            <a:ext cx="3890635" cy="514257"/>
          </a:xfrm>
          <a:prstGeom prst="roundRect">
            <a:avLst/>
          </a:prstGeom>
          <a:noFill/>
          <a:ln w="38100" cap="flat" cmpd="sng" algn="ctr">
            <a:solidFill>
              <a:srgbClr val="FF0000"/>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GB" sz="1800" b="0" i="0" u="none" strike="noStrike" cap="none" normalizeH="0" baseline="0" smtClean="0">
              <a:ln>
                <a:noFill/>
              </a:ln>
              <a:solidFill>
                <a:schemeClr val="tx1"/>
              </a:solidFill>
              <a:effectLst/>
              <a:latin typeface="Arial" charset="0"/>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Rectangle 2"/>
          <p:cNvSpPr>
            <a:spLocks noGrp="1" noChangeArrowheads="1"/>
          </p:cNvSpPr>
          <p:nvPr>
            <p:ph type="title"/>
          </p:nvPr>
        </p:nvSpPr>
        <p:spPr/>
        <p:txBody>
          <a:bodyPr/>
          <a:lstStyle/>
          <a:p>
            <a:r>
              <a:rPr lang="da-DK" dirty="0" smtClean="0"/>
              <a:t>CDMA and OFDMA ACS </a:t>
            </a:r>
            <a:endParaRPr lang="en-US" dirty="0"/>
          </a:p>
        </p:txBody>
      </p:sp>
      <p:sp>
        <p:nvSpPr>
          <p:cNvPr id="83971" name="Rectangle 3"/>
          <p:cNvSpPr>
            <a:spLocks noGrp="1" noChangeArrowheads="1"/>
          </p:cNvSpPr>
          <p:nvPr>
            <p:ph type="body" idx="1"/>
          </p:nvPr>
        </p:nvSpPr>
        <p:spPr>
          <a:xfrm>
            <a:off x="457200" y="1600200"/>
            <a:ext cx="6873875" cy="4276725"/>
          </a:xfrm>
        </p:spPr>
        <p:txBody>
          <a:bodyPr/>
          <a:lstStyle/>
          <a:p>
            <a:r>
              <a:rPr lang="en-GB"/>
              <a:t>ACS is the same as the blocking attenuation input</a:t>
            </a:r>
            <a:endParaRPr lang="en-US"/>
          </a:p>
        </p:txBody>
      </p:sp>
      <p:pic>
        <p:nvPicPr>
          <p:cNvPr id="9011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30338" y="2571523"/>
            <a:ext cx="4352925" cy="7715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7044"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731758" y="3256200"/>
            <a:ext cx="2284152" cy="2624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91138" name="Rectangle 2"/>
          <p:cNvSpPr>
            <a:spLocks noGrp="1" noChangeArrowheads="1"/>
          </p:cNvSpPr>
          <p:nvPr>
            <p:ph type="title"/>
          </p:nvPr>
        </p:nvSpPr>
        <p:spPr/>
        <p:txBody>
          <a:bodyPr/>
          <a:lstStyle/>
          <a:p>
            <a:r>
              <a:rPr lang="da-DK" dirty="0" smtClean="0"/>
              <a:t>ODMA BS </a:t>
            </a:r>
            <a:r>
              <a:rPr lang="da-DK" dirty="0"/>
              <a:t>blocking </a:t>
            </a:r>
            <a:r>
              <a:rPr lang="da-DK" dirty="0" smtClean="0"/>
              <a:t>Mask example</a:t>
            </a:r>
            <a:endParaRPr lang="en-US" dirty="0"/>
          </a:p>
        </p:txBody>
      </p:sp>
      <p:sp>
        <p:nvSpPr>
          <p:cNvPr id="91139" name="Rectangle 3"/>
          <p:cNvSpPr>
            <a:spLocks noGrp="1" noChangeArrowheads="1"/>
          </p:cNvSpPr>
          <p:nvPr>
            <p:ph type="body" idx="1"/>
          </p:nvPr>
        </p:nvSpPr>
        <p:spPr>
          <a:xfrm>
            <a:off x="457199" y="1600200"/>
            <a:ext cx="8632210" cy="4276725"/>
          </a:xfrm>
        </p:spPr>
        <p:txBody>
          <a:bodyPr/>
          <a:lstStyle/>
          <a:p>
            <a:r>
              <a:rPr lang="en-GB" dirty="0" smtClean="0"/>
              <a:t>Extract from CEPT Report 40 (ITU-R </a:t>
            </a:r>
            <a:r>
              <a:rPr lang="en-GB" dirty="0"/>
              <a:t>Report </a:t>
            </a:r>
            <a:r>
              <a:rPr lang="en-GB" dirty="0" smtClean="0"/>
              <a:t>M2039)</a:t>
            </a:r>
            <a:endParaRPr lang="en-US" dirty="0"/>
          </a:p>
        </p:txBody>
      </p:sp>
      <p:pic>
        <p:nvPicPr>
          <p:cNvPr id="87042"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0104" y="1995825"/>
            <a:ext cx="6391265" cy="395301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Rounded Rectangle 2"/>
          <p:cNvSpPr/>
          <p:nvPr/>
        </p:nvSpPr>
        <p:spPr bwMode="auto">
          <a:xfrm>
            <a:off x="81869" y="5111087"/>
            <a:ext cx="3343719" cy="266131"/>
          </a:xfrm>
          <a:prstGeom prst="roundRect">
            <a:avLst/>
          </a:prstGeom>
          <a:noFill/>
          <a:ln w="19050" cap="flat" cmpd="sng" algn="ctr">
            <a:solidFill>
              <a:srgbClr val="FF3300"/>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GB" sz="1800" b="0" i="0" u="none" strike="noStrike" cap="none" normalizeH="0" baseline="0" smtClean="0">
              <a:ln>
                <a:noFill/>
              </a:ln>
              <a:solidFill>
                <a:schemeClr val="tx1"/>
              </a:solidFill>
              <a:effectLst/>
              <a:latin typeface="Arial" charset="0"/>
            </a:endParaRPr>
          </a:p>
        </p:txBody>
      </p:sp>
      <p:pic>
        <p:nvPicPr>
          <p:cNvPr id="87043"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02155" y="1995825"/>
            <a:ext cx="3841845" cy="1294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Rounded Rectangle 3"/>
          <p:cNvSpPr/>
          <p:nvPr/>
        </p:nvSpPr>
        <p:spPr bwMode="auto">
          <a:xfrm>
            <a:off x="5302155" y="2545307"/>
            <a:ext cx="2831911" cy="170597"/>
          </a:xfrm>
          <a:prstGeom prst="roundRect">
            <a:avLst/>
          </a:prstGeom>
          <a:noFill/>
          <a:ln w="19050" cap="flat" cmpd="sng" algn="ctr">
            <a:solidFill>
              <a:srgbClr val="FF3300"/>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GB" sz="1800" b="0" i="0" u="none" strike="noStrike" cap="none" normalizeH="0" baseline="0" smtClean="0">
              <a:ln>
                <a:noFill/>
              </a:ln>
              <a:solidFill>
                <a:schemeClr val="tx1"/>
              </a:solidFill>
              <a:effectLst/>
              <a:latin typeface="Arial" charset="0"/>
            </a:endParaRPr>
          </a:p>
        </p:txBody>
      </p:sp>
      <p:sp>
        <p:nvSpPr>
          <p:cNvPr id="5" name="Freeform 4"/>
          <p:cNvSpPr/>
          <p:nvPr/>
        </p:nvSpPr>
        <p:spPr bwMode="auto">
          <a:xfrm>
            <a:off x="4053385" y="2715904"/>
            <a:ext cx="3350525" cy="1221475"/>
          </a:xfrm>
          <a:custGeom>
            <a:avLst/>
            <a:gdLst>
              <a:gd name="connsiteX0" fmla="*/ 3234519 w 3287003"/>
              <a:gd name="connsiteY0" fmla="*/ 0 h 1160060"/>
              <a:gd name="connsiteX1" fmla="*/ 2845558 w 3287003"/>
              <a:gd name="connsiteY1" fmla="*/ 852985 h 1160060"/>
              <a:gd name="connsiteX2" fmla="*/ 0 w 3287003"/>
              <a:gd name="connsiteY2" fmla="*/ 1160060 h 1160060"/>
            </a:gdLst>
            <a:ahLst/>
            <a:cxnLst>
              <a:cxn ang="0">
                <a:pos x="connsiteX0" y="connsiteY0"/>
              </a:cxn>
              <a:cxn ang="0">
                <a:pos x="connsiteX1" y="connsiteY1"/>
              </a:cxn>
              <a:cxn ang="0">
                <a:pos x="connsiteX2" y="connsiteY2"/>
              </a:cxn>
            </a:cxnLst>
            <a:rect l="l" t="t" r="r" b="b"/>
            <a:pathLst>
              <a:path w="3287003" h="1160060">
                <a:moveTo>
                  <a:pt x="3234519" y="0"/>
                </a:moveTo>
                <a:cubicBezTo>
                  <a:pt x="3309582" y="329821"/>
                  <a:pt x="3384645" y="659642"/>
                  <a:pt x="2845558" y="852985"/>
                </a:cubicBezTo>
                <a:cubicBezTo>
                  <a:pt x="2306471" y="1046328"/>
                  <a:pt x="1153235" y="1103194"/>
                  <a:pt x="0" y="1160060"/>
                </a:cubicBezTo>
              </a:path>
            </a:pathLst>
          </a:custGeom>
          <a:noFill/>
          <a:ln w="19050" cap="flat" cmpd="sng" algn="ctr">
            <a:solidFill>
              <a:srgbClr val="FF3300"/>
            </a:solidFill>
            <a:prstDash val="solid"/>
            <a:round/>
            <a:headEnd type="none" w="med" len="med"/>
            <a:tailEnd type="triangl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GB" sz="1800" b="0" i="0" u="none" strike="noStrike" cap="none" normalizeH="0" baseline="0" smtClean="0">
              <a:ln>
                <a:noFill/>
              </a:ln>
              <a:solidFill>
                <a:schemeClr val="tx1"/>
              </a:solidFill>
              <a:effectLst/>
              <a:latin typeface="Arial" charset="0"/>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Rectangle 2"/>
          <p:cNvSpPr>
            <a:spLocks noGrp="1" noChangeArrowheads="1"/>
          </p:cNvSpPr>
          <p:nvPr>
            <p:ph type="title"/>
          </p:nvPr>
        </p:nvSpPr>
        <p:spPr/>
        <p:txBody>
          <a:bodyPr/>
          <a:lstStyle/>
          <a:p>
            <a:r>
              <a:rPr lang="da-DK"/>
              <a:t>Emission Floor</a:t>
            </a:r>
            <a:endParaRPr lang="en-US"/>
          </a:p>
        </p:txBody>
      </p:sp>
      <p:pic>
        <p:nvPicPr>
          <p:cNvPr id="84997" name="Picture 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33388" y="2484184"/>
            <a:ext cx="3276600" cy="2476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4995" name="Rectangle 3"/>
          <p:cNvSpPr>
            <a:spLocks noGrp="1" noChangeArrowheads="1"/>
          </p:cNvSpPr>
          <p:nvPr>
            <p:ph type="body" idx="1"/>
          </p:nvPr>
        </p:nvSpPr>
        <p:spPr>
          <a:xfrm>
            <a:off x="142875" y="4967288"/>
            <a:ext cx="8006896" cy="1035050"/>
          </a:xfrm>
        </p:spPr>
        <p:txBody>
          <a:bodyPr/>
          <a:lstStyle/>
          <a:p>
            <a:r>
              <a:rPr lang="en-US" sz="1800" dirty="0"/>
              <a:t>This emission floor mask (frequency offset (MHz), emission floor (</a:t>
            </a:r>
            <a:r>
              <a:rPr lang="en-US" sz="1800" dirty="0" err="1"/>
              <a:t>dBm</a:t>
            </a:r>
            <a:r>
              <a:rPr lang="en-US" sz="1800" dirty="0"/>
              <a:t>), reference bandwidth (MHz)).</a:t>
            </a:r>
          </a:p>
        </p:txBody>
      </p:sp>
      <p:sp>
        <p:nvSpPr>
          <p:cNvPr id="84998" name="Rectangle 6"/>
          <p:cNvSpPr>
            <a:spLocks noChangeArrowheads="1"/>
          </p:cNvSpPr>
          <p:nvPr/>
        </p:nvSpPr>
        <p:spPr bwMode="auto">
          <a:xfrm>
            <a:off x="471754" y="1519238"/>
            <a:ext cx="5003800" cy="10350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342900" indent="-342900" algn="l">
              <a:spcBef>
                <a:spcPct val="20000"/>
              </a:spcBef>
              <a:buClr>
                <a:srgbClr val="FF3300"/>
              </a:buClr>
              <a:buSzPct val="110000"/>
              <a:buFontTx/>
              <a:buChar char="•"/>
            </a:pPr>
            <a:r>
              <a:rPr lang="en-US" dirty="0">
                <a:latin typeface="Verdana" pitchFamily="34" charset="0"/>
              </a:rPr>
              <a:t>Useful when power control is used</a:t>
            </a:r>
          </a:p>
        </p:txBody>
      </p:sp>
      <p:pic>
        <p:nvPicPr>
          <p:cNvPr id="84999" name="Picture 7"/>
          <p:cNvPicPr>
            <a:picLocks noChangeAspect="1" noChangeArrowheads="1"/>
          </p:cNvPicPr>
          <p:nvPr/>
        </p:nvPicPr>
        <p:blipFill>
          <a:blip r:embed="rId3">
            <a:extLst>
              <a:ext uri="{28A0092B-C50C-407E-A947-70E740481C1C}">
                <a14:useLocalDpi xmlns:a14="http://schemas.microsoft.com/office/drawing/2010/main" val="0"/>
              </a:ext>
            </a:extLst>
          </a:blip>
          <a:srcRect l="1559" t="-5667" r="8646" b="3667"/>
          <a:stretch>
            <a:fillRect/>
          </a:stretch>
        </p:blipFill>
        <p:spPr bwMode="auto">
          <a:xfrm>
            <a:off x="728929" y="1903413"/>
            <a:ext cx="6397625" cy="485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91138"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020457" y="2929409"/>
            <a:ext cx="4648200" cy="198889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Rounded Rectangle 1"/>
          <p:cNvSpPr/>
          <p:nvPr/>
        </p:nvSpPr>
        <p:spPr bwMode="auto">
          <a:xfrm>
            <a:off x="3802743" y="3429001"/>
            <a:ext cx="5021943" cy="547914"/>
          </a:xfrm>
          <a:prstGeom prst="roundRect">
            <a:avLst/>
          </a:prstGeom>
          <a:noFill/>
          <a:ln w="28575" cap="flat" cmpd="sng" algn="ctr">
            <a:solidFill>
              <a:srgbClr val="FF0000"/>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GB" sz="1800" b="0" i="0" u="none" strike="noStrike" cap="none" normalizeH="0" baseline="0" smtClean="0">
              <a:ln>
                <a:noFill/>
              </a:ln>
              <a:solidFill>
                <a:schemeClr val="tx1"/>
              </a:solidFill>
              <a:effectLst/>
              <a:latin typeface="Arial" charset="0"/>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60" name="Rectangle 4"/>
          <p:cNvSpPr>
            <a:spLocks noGrp="1" noChangeArrowheads="1"/>
          </p:cNvSpPr>
          <p:nvPr>
            <p:ph type="ctrTitle"/>
          </p:nvPr>
        </p:nvSpPr>
        <p:spPr/>
        <p:txBody>
          <a:bodyPr/>
          <a:lstStyle/>
          <a:p>
            <a:r>
              <a:rPr lang="en-US"/>
              <a:t>Thank you - Any Questions?</a:t>
            </a:r>
          </a:p>
        </p:txBody>
      </p:sp>
      <p:sp>
        <p:nvSpPr>
          <p:cNvPr id="96261" name="Rectangle 5"/>
          <p:cNvSpPr>
            <a:spLocks noGrp="1" noChangeArrowheads="1"/>
          </p:cNvSpPr>
          <p:nvPr>
            <p:ph type="subTitle" idx="1"/>
          </p:nvPr>
        </p:nvSpPr>
        <p:spPr/>
        <p:txBody>
          <a:bodyPr/>
          <a:lstStyle/>
          <a:p>
            <a:endParaRPr lang="en-US"/>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2"/>
          <p:cNvSpPr>
            <a:spLocks noGrp="1" noChangeArrowheads="1"/>
          </p:cNvSpPr>
          <p:nvPr>
            <p:ph type="title"/>
          </p:nvPr>
        </p:nvSpPr>
        <p:spPr/>
        <p:txBody>
          <a:bodyPr/>
          <a:lstStyle/>
          <a:p>
            <a:r>
              <a:rPr lang="en-GB" sz="3200">
                <a:solidFill>
                  <a:schemeClr val="accent2"/>
                </a:solidFill>
              </a:rPr>
              <a:t>Outline</a:t>
            </a:r>
          </a:p>
        </p:txBody>
      </p:sp>
      <p:graphicFrame>
        <p:nvGraphicFramePr>
          <p:cNvPr id="4" name="Diagram 3"/>
          <p:cNvGraphicFramePr/>
          <p:nvPr>
            <p:extLst>
              <p:ext uri="{D42A27DB-BD31-4B8C-83A1-F6EECF244321}">
                <p14:modId xmlns:p14="http://schemas.microsoft.com/office/powerpoint/2010/main" val="3021137319"/>
              </p:ext>
            </p:extLst>
          </p:nvPr>
        </p:nvGraphicFramePr>
        <p:xfrm>
          <a:off x="1728461" y="1124744"/>
          <a:ext cx="6408712" cy="460851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2"/>
          <p:cNvSpPr>
            <a:spLocks noGrp="1" noChangeArrowheads="1"/>
          </p:cNvSpPr>
          <p:nvPr>
            <p:ph type="title"/>
          </p:nvPr>
        </p:nvSpPr>
        <p:spPr/>
        <p:txBody>
          <a:bodyPr/>
          <a:lstStyle/>
          <a:p>
            <a:r>
              <a:rPr lang="en-GB" sz="3200" dirty="0" smtClean="0">
                <a:solidFill>
                  <a:schemeClr val="accent2"/>
                </a:solidFill>
              </a:rPr>
              <a:t>Using Library</a:t>
            </a:r>
            <a:endParaRPr lang="en-GB" sz="3200" dirty="0">
              <a:solidFill>
                <a:schemeClr val="accent2"/>
              </a:solidFill>
            </a:endParaRPr>
          </a:p>
        </p:txBody>
      </p:sp>
      <p:sp>
        <p:nvSpPr>
          <p:cNvPr id="74755" name="Rectangle 3"/>
          <p:cNvSpPr>
            <a:spLocks noGrp="1" noChangeArrowheads="1"/>
          </p:cNvSpPr>
          <p:nvPr>
            <p:ph type="body" idx="1"/>
          </p:nvPr>
        </p:nvSpPr>
        <p:spPr>
          <a:xfrm>
            <a:off x="457200" y="1367976"/>
            <a:ext cx="8229600" cy="3784600"/>
          </a:xfrm>
        </p:spPr>
        <p:txBody>
          <a:bodyPr/>
          <a:lstStyle/>
          <a:p>
            <a:pPr>
              <a:lnSpc>
                <a:spcPct val="90000"/>
              </a:lnSpc>
            </a:pPr>
            <a:r>
              <a:rPr lang="en-GB" dirty="0" smtClean="0"/>
              <a:t>Edit</a:t>
            </a:r>
            <a:endParaRPr lang="en-GB" dirty="0"/>
          </a:p>
          <a:p>
            <a:pPr>
              <a:lnSpc>
                <a:spcPct val="90000"/>
              </a:lnSpc>
            </a:pPr>
            <a:r>
              <a:rPr lang="en-GB" dirty="0" smtClean="0"/>
              <a:t>Import from library</a:t>
            </a:r>
            <a:endParaRPr lang="en-GB" dirty="0"/>
          </a:p>
          <a:p>
            <a:pPr>
              <a:lnSpc>
                <a:spcPct val="90000"/>
              </a:lnSpc>
            </a:pPr>
            <a:r>
              <a:rPr lang="en-GB" dirty="0" smtClean="0"/>
              <a:t>Export to library</a:t>
            </a:r>
            <a:endParaRPr lang="en-GB" dirty="0"/>
          </a:p>
        </p:txBody>
      </p:sp>
      <p:pic>
        <p:nvPicPr>
          <p:cNvPr id="8806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36525" y="2663495"/>
            <a:ext cx="4435475" cy="19846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Rounded Rectangular Callout 4"/>
          <p:cNvSpPr/>
          <p:nvPr/>
        </p:nvSpPr>
        <p:spPr bwMode="auto">
          <a:xfrm>
            <a:off x="743857" y="4271480"/>
            <a:ext cx="776513" cy="526143"/>
          </a:xfrm>
          <a:prstGeom prst="wedgeRoundRectCallout">
            <a:avLst>
              <a:gd name="adj1" fmla="val 122989"/>
              <a:gd name="adj2" fmla="val -211788"/>
              <a:gd name="adj3" fmla="val 16667"/>
            </a:avLst>
          </a:prstGeom>
          <a:ln>
            <a:headEnd type="none" w="med" len="med"/>
            <a:tailEnd type="none" w="med" len="med"/>
          </a:ln>
        </p:spPr>
        <p:style>
          <a:lnRef idx="0">
            <a:schemeClr val="accent2"/>
          </a:lnRef>
          <a:fillRef idx="3">
            <a:schemeClr val="accent2"/>
          </a:fillRef>
          <a:effectRef idx="3">
            <a:schemeClr val="accent2"/>
          </a:effectRef>
          <a:fontRef idx="minor">
            <a:schemeClr val="lt1"/>
          </a:fontRef>
        </p:style>
        <p:txBody>
          <a:bodyPr vert="horz" wrap="square" lIns="91440" tIns="45720" rIns="91440" bIns="45720" numCol="1" rtlCol="0" anchor="t" anchorCtr="0" compatLnSpc="1">
            <a:prstTxWarp prst="textNoShape">
              <a:avLst/>
            </a:prstTxWarp>
          </a:bodyPr>
          <a:lstStyle/>
          <a:p>
            <a:pPr algn="l"/>
            <a:r>
              <a:rPr lang="fr-FR" dirty="0" smtClean="0">
                <a:latin typeface="Verdana" pitchFamily="34" charset="0"/>
              </a:rPr>
              <a:t>Edit</a:t>
            </a:r>
            <a:endParaRPr lang="fr-FR" sz="1600" dirty="0" smtClean="0">
              <a:latin typeface="Verdana" pitchFamily="34" charset="0"/>
            </a:endParaRPr>
          </a:p>
        </p:txBody>
      </p:sp>
      <p:sp>
        <p:nvSpPr>
          <p:cNvPr id="6" name="Rounded Rectangular Callout 5"/>
          <p:cNvSpPr/>
          <p:nvPr/>
        </p:nvSpPr>
        <p:spPr bwMode="auto">
          <a:xfrm>
            <a:off x="1759176" y="4591207"/>
            <a:ext cx="1288824" cy="430743"/>
          </a:xfrm>
          <a:prstGeom prst="wedgeRoundRectCallout">
            <a:avLst>
              <a:gd name="adj1" fmla="val 37622"/>
              <a:gd name="adj2" fmla="val -312116"/>
              <a:gd name="adj3" fmla="val 16667"/>
            </a:avLst>
          </a:prstGeom>
          <a:ln>
            <a:headEnd type="none" w="med" len="med"/>
            <a:tailEnd type="none" w="med" len="med"/>
          </a:ln>
        </p:spPr>
        <p:style>
          <a:lnRef idx="0">
            <a:schemeClr val="accent2"/>
          </a:lnRef>
          <a:fillRef idx="3">
            <a:schemeClr val="accent2"/>
          </a:fillRef>
          <a:effectRef idx="3">
            <a:schemeClr val="accent2"/>
          </a:effectRef>
          <a:fontRef idx="minor">
            <a:schemeClr val="lt1"/>
          </a:fontRef>
        </p:style>
        <p:txBody>
          <a:bodyPr vert="horz" wrap="square" lIns="91440" tIns="45720" rIns="91440" bIns="45720" numCol="1" rtlCol="0" anchor="t" anchorCtr="0" compatLnSpc="1">
            <a:prstTxWarp prst="textNoShape">
              <a:avLst/>
            </a:prstTxWarp>
          </a:bodyPr>
          <a:lstStyle/>
          <a:p>
            <a:pPr algn="l"/>
            <a:r>
              <a:rPr lang="fr-FR" dirty="0" smtClean="0">
                <a:latin typeface="Verdana" pitchFamily="34" charset="0"/>
              </a:rPr>
              <a:t>Import</a:t>
            </a:r>
            <a:endParaRPr lang="fr-FR" sz="1600" dirty="0" smtClean="0">
              <a:latin typeface="Verdana" pitchFamily="34" charset="0"/>
            </a:endParaRPr>
          </a:p>
        </p:txBody>
      </p:sp>
      <p:sp>
        <p:nvSpPr>
          <p:cNvPr id="7" name="Rounded Rectangular Callout 6"/>
          <p:cNvSpPr/>
          <p:nvPr/>
        </p:nvSpPr>
        <p:spPr bwMode="auto">
          <a:xfrm>
            <a:off x="3361531" y="4502307"/>
            <a:ext cx="1288824" cy="430743"/>
          </a:xfrm>
          <a:prstGeom prst="wedgeRoundRectCallout">
            <a:avLst>
              <a:gd name="adj1" fmla="val -37268"/>
              <a:gd name="adj2" fmla="val -298638"/>
              <a:gd name="adj3" fmla="val 16667"/>
            </a:avLst>
          </a:prstGeom>
          <a:ln>
            <a:headEnd type="none" w="med" len="med"/>
            <a:tailEnd type="none" w="med" len="med"/>
          </a:ln>
        </p:spPr>
        <p:style>
          <a:lnRef idx="0">
            <a:schemeClr val="accent2"/>
          </a:lnRef>
          <a:fillRef idx="3">
            <a:schemeClr val="accent2"/>
          </a:fillRef>
          <a:effectRef idx="3">
            <a:schemeClr val="accent2"/>
          </a:effectRef>
          <a:fontRef idx="minor">
            <a:schemeClr val="lt1"/>
          </a:fontRef>
        </p:style>
        <p:txBody>
          <a:bodyPr vert="horz" wrap="square" lIns="91440" tIns="45720" rIns="91440" bIns="45720" numCol="1" rtlCol="0" anchor="t" anchorCtr="0" compatLnSpc="1">
            <a:prstTxWarp prst="textNoShape">
              <a:avLst/>
            </a:prstTxWarp>
          </a:bodyPr>
          <a:lstStyle/>
          <a:p>
            <a:pPr algn="l"/>
            <a:r>
              <a:rPr lang="fr-FR" dirty="0" smtClean="0">
                <a:latin typeface="Verdana" pitchFamily="34" charset="0"/>
              </a:rPr>
              <a:t>Export</a:t>
            </a:r>
            <a:endParaRPr lang="fr-FR" sz="1600" dirty="0" smtClean="0">
              <a:latin typeface="Verdana" pitchFamily="34" charset="0"/>
            </a:endParaRPr>
          </a:p>
        </p:txBody>
      </p:sp>
      <p:pic>
        <p:nvPicPr>
          <p:cNvPr id="87042"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746762" y="1821772"/>
            <a:ext cx="4316019" cy="269942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extBox 1"/>
          <p:cNvSpPr txBox="1"/>
          <p:nvPr/>
        </p:nvSpPr>
        <p:spPr>
          <a:xfrm>
            <a:off x="839167" y="5146484"/>
            <a:ext cx="7622376" cy="646331"/>
          </a:xfrm>
          <a:prstGeom prst="rect">
            <a:avLst/>
          </a:prstGeom>
          <a:solidFill>
            <a:srgbClr val="FFFF00"/>
          </a:solidFill>
          <a:ln>
            <a:solidFill>
              <a:srgbClr val="FF0000"/>
            </a:solidFill>
          </a:ln>
        </p:spPr>
        <p:txBody>
          <a:bodyPr wrap="square" rtlCol="0">
            <a:spAutoFit/>
          </a:bodyPr>
          <a:lstStyle/>
          <a:p>
            <a:r>
              <a:rPr lang="en-GB" dirty="0"/>
              <a:t>Technical specifications commonly extracted from ETSI (see </a:t>
            </a:r>
            <a:r>
              <a:rPr lang="en-GB" dirty="0">
                <a:hlinkClick r:id="rId5"/>
              </a:rPr>
              <a:t>http://www.etsi.org/WebSite/Standards/Standard.aspx</a:t>
            </a:r>
            <a:r>
              <a:rPr lang="en-GB" dirty="0"/>
              <a:t>) </a:t>
            </a:r>
          </a:p>
        </p:txBody>
      </p:sp>
    </p:spTree>
    <p:extLst>
      <p:ext uri="{BB962C8B-B14F-4D97-AF65-F5344CB8AC3E}">
        <p14:creationId xmlns:p14="http://schemas.microsoft.com/office/powerpoint/2010/main" val="263095846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704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258581" y="3432175"/>
            <a:ext cx="4885419" cy="315037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92162" name="Rectangle 2"/>
          <p:cNvSpPr>
            <a:spLocks noGrp="1" noChangeArrowheads="1"/>
          </p:cNvSpPr>
          <p:nvPr>
            <p:ph type="title"/>
          </p:nvPr>
        </p:nvSpPr>
        <p:spPr/>
        <p:txBody>
          <a:bodyPr/>
          <a:lstStyle/>
          <a:p>
            <a:r>
              <a:rPr lang="da-DK" dirty="0" smtClean="0"/>
              <a:t>Editing the mask</a:t>
            </a:r>
            <a:endParaRPr lang="en-US" dirty="0"/>
          </a:p>
        </p:txBody>
      </p:sp>
      <p:sp>
        <p:nvSpPr>
          <p:cNvPr id="92163" name="Rectangle 3"/>
          <p:cNvSpPr>
            <a:spLocks noGrp="1" noChangeArrowheads="1"/>
          </p:cNvSpPr>
          <p:nvPr>
            <p:ph type="body" idx="1"/>
          </p:nvPr>
        </p:nvSpPr>
        <p:spPr>
          <a:xfrm>
            <a:off x="163513" y="1600200"/>
            <a:ext cx="8229600" cy="4276725"/>
          </a:xfrm>
        </p:spPr>
        <p:txBody>
          <a:bodyPr/>
          <a:lstStyle/>
          <a:p>
            <a:r>
              <a:rPr lang="en-US" sz="2000" dirty="0" smtClean="0"/>
              <a:t>The </a:t>
            </a:r>
            <a:r>
              <a:rPr lang="en-US" sz="2000" dirty="0"/>
              <a:t>emission mask defaults value </a:t>
            </a:r>
          </a:p>
          <a:p>
            <a:r>
              <a:rPr lang="en-US" sz="2000" dirty="0"/>
              <a:t>Remove the default using the </a:t>
            </a:r>
            <a:r>
              <a:rPr lang="en-US" sz="2000" b="1" dirty="0"/>
              <a:t>Clear</a:t>
            </a:r>
            <a:r>
              <a:rPr lang="en-US" sz="2000" dirty="0"/>
              <a:t> button.</a:t>
            </a:r>
          </a:p>
          <a:p>
            <a:r>
              <a:rPr lang="en-US" sz="2000" dirty="0"/>
              <a:t>Then use the </a:t>
            </a:r>
            <a:r>
              <a:rPr lang="en-US" sz="2000" b="1" dirty="0"/>
              <a:t>add</a:t>
            </a:r>
            <a:r>
              <a:rPr lang="en-US" sz="2000" dirty="0"/>
              <a:t> button to add the enough blank rows for half of the emission mask.</a:t>
            </a:r>
          </a:p>
          <a:p>
            <a:r>
              <a:rPr lang="en-US" sz="2000" dirty="0"/>
              <a:t>Note the format of the data:</a:t>
            </a:r>
          </a:p>
          <a:p>
            <a:pPr lvl="1"/>
            <a:r>
              <a:rPr lang="en-US" sz="1800" dirty="0"/>
              <a:t>Offset = MHz</a:t>
            </a:r>
          </a:p>
          <a:p>
            <a:pPr lvl="1"/>
            <a:r>
              <a:rPr lang="en-US" sz="1800" dirty="0"/>
              <a:t>Unwanted = </a:t>
            </a:r>
            <a:r>
              <a:rPr lang="en-US" sz="1800" dirty="0" err="1"/>
              <a:t>dBc</a:t>
            </a:r>
            <a:endParaRPr lang="en-US" sz="1800" dirty="0"/>
          </a:p>
          <a:p>
            <a:pPr lvl="1"/>
            <a:r>
              <a:rPr lang="en-US" sz="1800" dirty="0"/>
              <a:t>Reference bandwidth = kHz</a:t>
            </a:r>
          </a:p>
        </p:txBody>
      </p:sp>
      <p:sp>
        <p:nvSpPr>
          <p:cNvPr id="92166" name="Oval 6"/>
          <p:cNvSpPr>
            <a:spLocks noChangeArrowheads="1"/>
          </p:cNvSpPr>
          <p:nvPr/>
        </p:nvSpPr>
        <p:spPr bwMode="auto">
          <a:xfrm>
            <a:off x="5816600" y="4310063"/>
            <a:ext cx="779463" cy="254000"/>
          </a:xfrm>
          <a:prstGeom prst="ellipse">
            <a:avLst/>
          </a:prstGeom>
          <a:noFill/>
          <a:ln w="28575">
            <a:solidFill>
              <a:srgbClr val="FF33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92167" name="Oval 7"/>
          <p:cNvSpPr>
            <a:spLocks noChangeArrowheads="1"/>
          </p:cNvSpPr>
          <p:nvPr/>
        </p:nvSpPr>
        <p:spPr bwMode="auto">
          <a:xfrm>
            <a:off x="5816599" y="4564063"/>
            <a:ext cx="779463" cy="254000"/>
          </a:xfrm>
          <a:prstGeom prst="ellipse">
            <a:avLst/>
          </a:prstGeom>
          <a:noFill/>
          <a:ln w="28575">
            <a:solidFill>
              <a:srgbClr val="FF33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3192" name="Picture 8"/>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90525" y="1273175"/>
            <a:ext cx="4962525" cy="26273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93187" name="Rectangle 3"/>
          <p:cNvSpPr>
            <a:spLocks noGrp="1" noChangeArrowheads="1"/>
          </p:cNvSpPr>
          <p:nvPr>
            <p:ph type="title"/>
          </p:nvPr>
        </p:nvSpPr>
        <p:spPr/>
        <p:txBody>
          <a:bodyPr/>
          <a:lstStyle/>
          <a:p>
            <a:r>
              <a:rPr lang="da-DK" dirty="0" smtClean="0"/>
              <a:t>Symmetry</a:t>
            </a:r>
            <a:endParaRPr lang="en-US" dirty="0"/>
          </a:p>
        </p:txBody>
      </p:sp>
      <p:sp>
        <p:nvSpPr>
          <p:cNvPr id="93189" name="Oval 5"/>
          <p:cNvSpPr>
            <a:spLocks noChangeArrowheads="1"/>
          </p:cNvSpPr>
          <p:nvPr/>
        </p:nvSpPr>
        <p:spPr bwMode="auto">
          <a:xfrm>
            <a:off x="2235200" y="2616200"/>
            <a:ext cx="957263" cy="338138"/>
          </a:xfrm>
          <a:prstGeom prst="ellipse">
            <a:avLst/>
          </a:prstGeom>
          <a:noFill/>
          <a:ln w="38100">
            <a:solidFill>
              <a:srgbClr val="FF33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93190" name="Freeform 6"/>
          <p:cNvSpPr>
            <a:spLocks/>
          </p:cNvSpPr>
          <p:nvPr/>
        </p:nvSpPr>
        <p:spPr bwMode="auto">
          <a:xfrm>
            <a:off x="1627188" y="2921000"/>
            <a:ext cx="1758950" cy="1371600"/>
          </a:xfrm>
          <a:custGeom>
            <a:avLst/>
            <a:gdLst>
              <a:gd name="T0" fmla="*/ 538 w 1108"/>
              <a:gd name="T1" fmla="*/ 0 h 864"/>
              <a:gd name="T2" fmla="*/ 95 w 1108"/>
              <a:gd name="T3" fmla="*/ 592 h 864"/>
              <a:gd name="T4" fmla="*/ 1108 w 1108"/>
              <a:gd name="T5" fmla="*/ 864 h 864"/>
            </a:gdLst>
            <a:ahLst/>
            <a:cxnLst>
              <a:cxn ang="0">
                <a:pos x="T0" y="T1"/>
              </a:cxn>
              <a:cxn ang="0">
                <a:pos x="T2" y="T3"/>
              </a:cxn>
              <a:cxn ang="0">
                <a:pos x="T4" y="T5"/>
              </a:cxn>
            </a:cxnLst>
            <a:rect l="0" t="0" r="r" b="b"/>
            <a:pathLst>
              <a:path w="1108" h="864">
                <a:moveTo>
                  <a:pt x="538" y="0"/>
                </a:moveTo>
                <a:cubicBezTo>
                  <a:pt x="464" y="98"/>
                  <a:pt x="0" y="448"/>
                  <a:pt x="95" y="592"/>
                </a:cubicBezTo>
                <a:cubicBezTo>
                  <a:pt x="190" y="736"/>
                  <a:pt x="897" y="807"/>
                  <a:pt x="1108" y="864"/>
                </a:cubicBezTo>
              </a:path>
            </a:pathLst>
          </a:custGeom>
          <a:noFill/>
          <a:ln w="38100" cap="flat" cmpd="sng">
            <a:solidFill>
              <a:srgbClr val="FF3300"/>
            </a:solidFill>
            <a:prstDash val="solid"/>
            <a:round/>
            <a:headEnd type="oval" w="med" len="med"/>
            <a:tailEnd type="triangl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93191" name="Rectangle 7"/>
          <p:cNvSpPr>
            <a:spLocks noGrp="1" noChangeArrowheads="1"/>
          </p:cNvSpPr>
          <p:nvPr>
            <p:ph type="body" idx="1"/>
          </p:nvPr>
        </p:nvSpPr>
        <p:spPr>
          <a:xfrm>
            <a:off x="146050" y="4360863"/>
            <a:ext cx="3268663" cy="1390650"/>
          </a:xfrm>
          <a:noFill/>
          <a:ln/>
        </p:spPr>
        <p:txBody>
          <a:bodyPr/>
          <a:lstStyle/>
          <a:p>
            <a:r>
              <a:rPr lang="en-US" sz="2000"/>
              <a:t>Then use the </a:t>
            </a:r>
            <a:r>
              <a:rPr lang="en-US" sz="2000" b="1"/>
              <a:t>Sym</a:t>
            </a:r>
            <a:r>
              <a:rPr lang="en-US" sz="2000"/>
              <a:t> button to get a symetric mask</a:t>
            </a:r>
          </a:p>
        </p:txBody>
      </p:sp>
      <p:pic>
        <p:nvPicPr>
          <p:cNvPr id="93193" name="Picture 9"/>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373438" y="2886075"/>
            <a:ext cx="5648325" cy="30003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Rectangle 2"/>
          <p:cNvSpPr>
            <a:spLocks noGrp="1" noChangeArrowheads="1"/>
          </p:cNvSpPr>
          <p:nvPr>
            <p:ph type="title"/>
          </p:nvPr>
        </p:nvSpPr>
        <p:spPr>
          <a:xfrm>
            <a:off x="457200" y="274638"/>
            <a:ext cx="6772275" cy="1143000"/>
          </a:xfrm>
        </p:spPr>
        <p:txBody>
          <a:bodyPr/>
          <a:lstStyle/>
          <a:p>
            <a:r>
              <a:rPr lang="da-DK" sz="3200"/>
              <a:t>Reference/normalised bandwidth</a:t>
            </a:r>
            <a:endParaRPr lang="en-US" sz="3200"/>
          </a:p>
        </p:txBody>
      </p:sp>
      <p:sp>
        <p:nvSpPr>
          <p:cNvPr id="94211" name="Rectangle 3"/>
          <p:cNvSpPr>
            <a:spLocks noGrp="1" noChangeArrowheads="1"/>
          </p:cNvSpPr>
          <p:nvPr>
            <p:ph type="body" idx="1"/>
          </p:nvPr>
        </p:nvSpPr>
        <p:spPr>
          <a:xfrm>
            <a:off x="457200" y="1465263"/>
            <a:ext cx="6772275" cy="4276725"/>
          </a:xfrm>
        </p:spPr>
        <p:txBody>
          <a:bodyPr/>
          <a:lstStyle/>
          <a:p>
            <a:pPr>
              <a:lnSpc>
                <a:spcPct val="90000"/>
              </a:lnSpc>
            </a:pPr>
            <a:r>
              <a:rPr lang="en-US" sz="2000"/>
              <a:t>Once SEAMCAT has generated the whole mask, first check that the values are in the correct order.</a:t>
            </a:r>
          </a:p>
          <a:p>
            <a:pPr>
              <a:lnSpc>
                <a:spcPct val="90000"/>
              </a:lnSpc>
            </a:pPr>
            <a:r>
              <a:rPr lang="en-US" sz="2000"/>
              <a:t>The unwanted emission diagram shows two masks</a:t>
            </a:r>
          </a:p>
        </p:txBody>
      </p:sp>
      <p:pic>
        <p:nvPicPr>
          <p:cNvPr id="94213" name="Picture 5"/>
          <p:cNvPicPr>
            <a:picLocks noChangeAspect="1" noChangeArrowheads="1"/>
          </p:cNvPicPr>
          <p:nvPr/>
        </p:nvPicPr>
        <p:blipFill>
          <a:blip r:embed="rId2">
            <a:extLst>
              <a:ext uri="{28A0092B-C50C-407E-A947-70E740481C1C}">
                <a14:useLocalDpi xmlns:a14="http://schemas.microsoft.com/office/drawing/2010/main" val="0"/>
              </a:ext>
            </a:extLst>
          </a:blip>
          <a:srcRect l="52446" t="7037" r="758" b="12962"/>
          <a:stretch>
            <a:fillRect/>
          </a:stretch>
        </p:blipFill>
        <p:spPr bwMode="auto">
          <a:xfrm>
            <a:off x="2586038" y="3065463"/>
            <a:ext cx="2643187" cy="2400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94217" name="Text Box 9"/>
          <p:cNvSpPr txBox="1">
            <a:spLocks noChangeArrowheads="1"/>
          </p:cNvSpPr>
          <p:nvPr/>
        </p:nvSpPr>
        <p:spPr bwMode="auto">
          <a:xfrm>
            <a:off x="115888" y="3400425"/>
            <a:ext cx="2320925" cy="14652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r>
              <a:rPr lang="en-US">
                <a:solidFill>
                  <a:srgbClr val="FF3300"/>
                </a:solidFill>
                <a:latin typeface="Verdana" pitchFamily="34" charset="0"/>
              </a:rPr>
              <a:t>The red mask is the representation using the user defined reference bandwidth.</a:t>
            </a:r>
          </a:p>
        </p:txBody>
      </p:sp>
      <p:sp>
        <p:nvSpPr>
          <p:cNvPr id="94218" name="Text Box 10"/>
          <p:cNvSpPr txBox="1">
            <a:spLocks noChangeArrowheads="1"/>
          </p:cNvSpPr>
          <p:nvPr/>
        </p:nvSpPr>
        <p:spPr bwMode="auto">
          <a:xfrm>
            <a:off x="5518150" y="2795588"/>
            <a:ext cx="3625850" cy="28384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r>
              <a:rPr lang="en-US">
                <a:solidFill>
                  <a:srgbClr val="0033CC"/>
                </a:solidFill>
                <a:latin typeface="Verdana" pitchFamily="34" charset="0"/>
              </a:rPr>
              <a:t>The blue mask is normalised to 1MHz measurement bandwidth. </a:t>
            </a:r>
          </a:p>
          <a:p>
            <a:pPr algn="l"/>
            <a:r>
              <a:rPr lang="en-US">
                <a:solidFill>
                  <a:srgbClr val="0033CC"/>
                </a:solidFill>
                <a:latin typeface="Verdana" pitchFamily="34" charset="0"/>
              </a:rPr>
              <a:t>The user may normalise his input to 1MHz bandwidth but it can be useful to input the mask in the bandwidth defined in the standard and allow SEAMCAT to create normalised mask.</a:t>
            </a:r>
          </a:p>
        </p:txBody>
      </p:sp>
      <p:sp>
        <p:nvSpPr>
          <p:cNvPr id="94219" name="Line 11"/>
          <p:cNvSpPr>
            <a:spLocks noChangeShapeType="1"/>
          </p:cNvSpPr>
          <p:nvPr/>
        </p:nvSpPr>
        <p:spPr bwMode="auto">
          <a:xfrm>
            <a:off x="2125663" y="3614738"/>
            <a:ext cx="1320800" cy="500062"/>
          </a:xfrm>
          <a:prstGeom prst="line">
            <a:avLst/>
          </a:prstGeom>
          <a:noFill/>
          <a:ln w="9525">
            <a:solidFill>
              <a:srgbClr val="FF33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94220" name="Line 12"/>
          <p:cNvSpPr>
            <a:spLocks noChangeShapeType="1"/>
          </p:cNvSpPr>
          <p:nvPr/>
        </p:nvSpPr>
        <p:spPr bwMode="auto">
          <a:xfrm flipH="1">
            <a:off x="4868863" y="3081338"/>
            <a:ext cx="719137" cy="1389062"/>
          </a:xfrm>
          <a:prstGeom prst="line">
            <a:avLst/>
          </a:prstGeom>
          <a:noFill/>
          <a:ln w="9525">
            <a:solidFill>
              <a:srgbClr val="0033CC"/>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4" name="Rectangle 2"/>
          <p:cNvSpPr>
            <a:spLocks noGrp="1" noChangeArrowheads="1"/>
          </p:cNvSpPr>
          <p:nvPr>
            <p:ph type="title"/>
          </p:nvPr>
        </p:nvSpPr>
        <p:spPr/>
        <p:txBody>
          <a:bodyPr/>
          <a:lstStyle/>
          <a:p>
            <a:r>
              <a:rPr lang="da-DK" dirty="0"/>
              <a:t>Store your </a:t>
            </a:r>
            <a:r>
              <a:rPr lang="da-DK" dirty="0" smtClean="0"/>
              <a:t>mask on disk</a:t>
            </a:r>
            <a:endParaRPr lang="en-US" dirty="0"/>
          </a:p>
        </p:txBody>
      </p:sp>
      <p:sp>
        <p:nvSpPr>
          <p:cNvPr id="95235" name="Rectangle 3"/>
          <p:cNvSpPr>
            <a:spLocks noGrp="1" noChangeArrowheads="1"/>
          </p:cNvSpPr>
          <p:nvPr>
            <p:ph type="body" idx="1"/>
          </p:nvPr>
        </p:nvSpPr>
        <p:spPr>
          <a:xfrm>
            <a:off x="371475" y="1279525"/>
            <a:ext cx="6772275" cy="3727450"/>
          </a:xfrm>
        </p:spPr>
        <p:txBody>
          <a:bodyPr/>
          <a:lstStyle/>
          <a:p>
            <a:r>
              <a:rPr lang="en-US" sz="2000"/>
              <a:t>Spectrum mask can be </a:t>
            </a:r>
            <a:r>
              <a:rPr lang="en-US" sz="2000" b="1"/>
              <a:t>save</a:t>
            </a:r>
            <a:r>
              <a:rPr lang="en-US" sz="2000"/>
              <a:t>d as .txt file </a:t>
            </a:r>
          </a:p>
          <a:p>
            <a:r>
              <a:rPr lang="en-US" sz="2000"/>
              <a:t>it can be reused for other workspaces using </a:t>
            </a:r>
            <a:r>
              <a:rPr lang="en-US" sz="2000" b="1"/>
              <a:t>load </a:t>
            </a:r>
            <a:r>
              <a:rPr lang="en-US" sz="2000"/>
              <a:t>buttons.</a:t>
            </a:r>
          </a:p>
        </p:txBody>
      </p:sp>
      <p:pic>
        <p:nvPicPr>
          <p:cNvPr id="95236"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49238" y="2335213"/>
            <a:ext cx="5648325" cy="30003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95238" name="Picture 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446713" y="3251200"/>
            <a:ext cx="3533775" cy="2657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95240" name="Oval 8"/>
          <p:cNvSpPr>
            <a:spLocks noChangeArrowheads="1"/>
          </p:cNvSpPr>
          <p:nvPr/>
        </p:nvSpPr>
        <p:spPr bwMode="auto">
          <a:xfrm>
            <a:off x="2455863" y="2600325"/>
            <a:ext cx="779462" cy="254000"/>
          </a:xfrm>
          <a:prstGeom prst="ellipse">
            <a:avLst/>
          </a:prstGeom>
          <a:noFill/>
          <a:ln w="28575">
            <a:solidFill>
              <a:srgbClr val="FF33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95241" name="Oval 9"/>
          <p:cNvSpPr>
            <a:spLocks noChangeArrowheads="1"/>
          </p:cNvSpPr>
          <p:nvPr/>
        </p:nvSpPr>
        <p:spPr bwMode="auto">
          <a:xfrm>
            <a:off x="2468563" y="2857500"/>
            <a:ext cx="779462" cy="254000"/>
          </a:xfrm>
          <a:prstGeom prst="ellipse">
            <a:avLst/>
          </a:prstGeom>
          <a:noFill/>
          <a:ln w="28575">
            <a:solidFill>
              <a:srgbClr val="FF33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Rectangle 2"/>
          <p:cNvSpPr>
            <a:spLocks noGrp="1" noChangeArrowheads="1"/>
          </p:cNvSpPr>
          <p:nvPr>
            <p:ph type="title"/>
          </p:nvPr>
        </p:nvSpPr>
        <p:spPr>
          <a:xfrm>
            <a:off x="457200" y="68263"/>
            <a:ext cx="8229600" cy="1143000"/>
          </a:xfrm>
        </p:spPr>
        <p:txBody>
          <a:bodyPr/>
          <a:lstStyle/>
          <a:p>
            <a:r>
              <a:rPr lang="da-DK"/>
              <a:t>General</a:t>
            </a:r>
            <a:endParaRPr lang="en-US"/>
          </a:p>
        </p:txBody>
      </p:sp>
      <p:pic>
        <p:nvPicPr>
          <p:cNvPr id="79876"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20688" y="968375"/>
            <a:ext cx="5734050" cy="1657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79877" name="Picture 5" descr="fi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58724" y="3591071"/>
            <a:ext cx="6388100" cy="3041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Rounded Rectangular Callout 7"/>
          <p:cNvSpPr/>
          <p:nvPr/>
        </p:nvSpPr>
        <p:spPr bwMode="auto">
          <a:xfrm>
            <a:off x="239263" y="4110395"/>
            <a:ext cx="1240178" cy="672045"/>
          </a:xfrm>
          <a:prstGeom prst="wedgeRoundRectCallout">
            <a:avLst>
              <a:gd name="adj1" fmla="val 65687"/>
              <a:gd name="adj2" fmla="val 46981"/>
              <a:gd name="adj3" fmla="val 16667"/>
            </a:avLst>
          </a:prstGeom>
          <a:ln>
            <a:headEnd type="none" w="med" len="med"/>
            <a:tailEnd type="none" w="med" len="med"/>
          </a:ln>
        </p:spPr>
        <p:style>
          <a:lnRef idx="0">
            <a:schemeClr val="accent2"/>
          </a:lnRef>
          <a:fillRef idx="3">
            <a:schemeClr val="accent2"/>
          </a:fillRef>
          <a:effectRef idx="3">
            <a:schemeClr val="accent2"/>
          </a:effectRef>
          <a:fontRef idx="minor">
            <a:schemeClr val="lt1"/>
          </a:fontRef>
        </p:style>
        <p:txBody>
          <a:bodyPr vert="horz" wrap="square" lIns="91440" tIns="45720" rIns="91440" bIns="45720" numCol="1" rtlCol="0" anchor="t" anchorCtr="0" compatLnSpc="1">
            <a:prstTxWarp prst="textNoShape">
              <a:avLst/>
            </a:prstTxWarp>
          </a:bodyPr>
          <a:lstStyle/>
          <a:p>
            <a:pPr algn="l"/>
            <a:r>
              <a:rPr lang="fr-FR" dirty="0" err="1" smtClean="0">
                <a:latin typeface="Verdana" pitchFamily="34" charset="0"/>
              </a:rPr>
              <a:t>Ref</a:t>
            </a:r>
            <a:r>
              <a:rPr lang="fr-FR" dirty="0" smtClean="0">
                <a:latin typeface="Verdana" pitchFamily="34" charset="0"/>
              </a:rPr>
              <a:t>. BW 10 KHz</a:t>
            </a:r>
            <a:endParaRPr lang="fr-FR" sz="1600" dirty="0" smtClean="0">
              <a:latin typeface="Verdana" pitchFamily="34" charset="0"/>
            </a:endParaRPr>
          </a:p>
        </p:txBody>
      </p:sp>
      <p:sp>
        <p:nvSpPr>
          <p:cNvPr id="2" name="Left Brace 1"/>
          <p:cNvSpPr/>
          <p:nvPr/>
        </p:nvSpPr>
        <p:spPr bwMode="auto">
          <a:xfrm>
            <a:off x="1690919" y="4241784"/>
            <a:ext cx="304800" cy="1055914"/>
          </a:xfrm>
          <a:prstGeom prst="leftBrace">
            <a:avLst/>
          </a:prstGeom>
          <a:noFill/>
          <a:ln w="28575" cap="flat" cmpd="sng" algn="ctr">
            <a:solidFill>
              <a:srgbClr val="FF0000"/>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GB" sz="1800" b="0" i="0" u="none" strike="noStrike" cap="none" normalizeH="0" baseline="0" smtClean="0">
              <a:ln>
                <a:noFill/>
              </a:ln>
              <a:solidFill>
                <a:schemeClr val="tx1"/>
              </a:solidFill>
              <a:effectLst/>
              <a:latin typeface="Arial" charset="0"/>
            </a:endParaRPr>
          </a:p>
        </p:txBody>
      </p:sp>
      <p:sp>
        <p:nvSpPr>
          <p:cNvPr id="10" name="Rounded Rectangular Callout 9"/>
          <p:cNvSpPr/>
          <p:nvPr/>
        </p:nvSpPr>
        <p:spPr bwMode="auto">
          <a:xfrm>
            <a:off x="4627903" y="3169397"/>
            <a:ext cx="4254840" cy="421674"/>
          </a:xfrm>
          <a:prstGeom prst="wedgeRoundRectCallout">
            <a:avLst>
              <a:gd name="adj1" fmla="val -69371"/>
              <a:gd name="adj2" fmla="val 172042"/>
              <a:gd name="adj3" fmla="val 16667"/>
            </a:avLst>
          </a:prstGeom>
          <a:ln>
            <a:headEnd type="none" w="med" len="med"/>
            <a:tailEnd type="none" w="med" len="med"/>
          </a:ln>
        </p:spPr>
        <p:style>
          <a:lnRef idx="0">
            <a:schemeClr val="accent2"/>
          </a:lnRef>
          <a:fillRef idx="3">
            <a:schemeClr val="accent2"/>
          </a:fillRef>
          <a:effectRef idx="3">
            <a:schemeClr val="accent2"/>
          </a:effectRef>
          <a:fontRef idx="minor">
            <a:schemeClr val="lt1"/>
          </a:fontRef>
        </p:style>
        <p:txBody>
          <a:bodyPr vert="horz" wrap="square" lIns="91440" tIns="45720" rIns="91440" bIns="45720" numCol="1" rtlCol="0" anchor="t" anchorCtr="0" compatLnSpc="1">
            <a:prstTxWarp prst="textNoShape">
              <a:avLst/>
            </a:prstTxWarp>
          </a:bodyPr>
          <a:lstStyle/>
          <a:p>
            <a:pPr algn="l"/>
            <a:r>
              <a:rPr lang="fr-FR" dirty="0" smtClean="0">
                <a:latin typeface="Verdana" pitchFamily="34" charset="0"/>
              </a:rPr>
              <a:t>Emission BW = </a:t>
            </a:r>
            <a:r>
              <a:rPr lang="fr-FR" dirty="0" err="1" smtClean="0">
                <a:latin typeface="Verdana" pitchFamily="34" charset="0"/>
              </a:rPr>
              <a:t>Ref</a:t>
            </a:r>
            <a:r>
              <a:rPr lang="fr-FR" dirty="0" smtClean="0">
                <a:latin typeface="Verdana" pitchFamily="34" charset="0"/>
              </a:rPr>
              <a:t>. BW = 20 KHz</a:t>
            </a:r>
            <a:endParaRPr lang="fr-FR" sz="1600" dirty="0" smtClean="0">
              <a:latin typeface="Verdana" pitchFamily="34" charset="0"/>
            </a:endParaRPr>
          </a:p>
        </p:txBody>
      </p:sp>
      <p:sp>
        <p:nvSpPr>
          <p:cNvPr id="4" name="TextBox 3"/>
          <p:cNvSpPr txBox="1"/>
          <p:nvPr/>
        </p:nvSpPr>
        <p:spPr>
          <a:xfrm>
            <a:off x="484985" y="2743200"/>
            <a:ext cx="5891356" cy="369332"/>
          </a:xfrm>
          <a:prstGeom prst="rect">
            <a:avLst/>
          </a:prstGeom>
          <a:solidFill>
            <a:srgbClr val="FFFF00"/>
          </a:solidFill>
          <a:ln>
            <a:solidFill>
              <a:srgbClr val="FF0000"/>
            </a:solidFill>
          </a:ln>
        </p:spPr>
        <p:txBody>
          <a:bodyPr wrap="none" rtlCol="0">
            <a:spAutoFit/>
          </a:bodyPr>
          <a:lstStyle/>
          <a:p>
            <a:r>
              <a:rPr lang="da-DK" dirty="0" smtClean="0"/>
              <a:t>System with 30 dBm in a emission bandwidth of 20 KHz</a:t>
            </a:r>
            <a:endParaRPr lang="en-GB"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2"/>
          <p:cNvSpPr>
            <a:spLocks noGrp="1" noChangeArrowheads="1"/>
          </p:cNvSpPr>
          <p:nvPr>
            <p:ph type="title"/>
          </p:nvPr>
        </p:nvSpPr>
        <p:spPr/>
        <p:txBody>
          <a:bodyPr/>
          <a:lstStyle/>
          <a:p>
            <a:r>
              <a:rPr lang="da-DK" sz="3200" dirty="0"/>
              <a:t>CDMA </a:t>
            </a:r>
            <a:r>
              <a:rPr lang="da-DK" sz="3200" dirty="0" smtClean="0"/>
              <a:t>FDD emission </a:t>
            </a:r>
            <a:r>
              <a:rPr lang="da-DK" sz="3200" dirty="0"/>
              <a:t>mask -</a:t>
            </a:r>
            <a:br>
              <a:rPr lang="da-DK" sz="3200" dirty="0"/>
            </a:br>
            <a:r>
              <a:rPr lang="da-DK" sz="3200" dirty="0"/>
              <a:t>BS </a:t>
            </a:r>
            <a:r>
              <a:rPr lang="da-DK" sz="3200" dirty="0" smtClean="0"/>
              <a:t>example</a:t>
            </a:r>
            <a:endParaRPr lang="en-US" sz="3200" dirty="0"/>
          </a:p>
        </p:txBody>
      </p:sp>
      <p:grpSp>
        <p:nvGrpSpPr>
          <p:cNvPr id="77830" name="Group 6"/>
          <p:cNvGrpSpPr>
            <a:grpSpLocks/>
          </p:cNvGrpSpPr>
          <p:nvPr/>
        </p:nvGrpSpPr>
        <p:grpSpPr bwMode="auto">
          <a:xfrm>
            <a:off x="946831" y="2594087"/>
            <a:ext cx="6848475" cy="2262187"/>
            <a:chOff x="611" y="1266"/>
            <a:chExt cx="4314" cy="1425"/>
          </a:xfrm>
        </p:grpSpPr>
        <p:pic>
          <p:nvPicPr>
            <p:cNvPr id="77828"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11" y="1266"/>
              <a:ext cx="4314" cy="129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77829" name="Text Box 5"/>
            <p:cNvSpPr txBox="1">
              <a:spLocks noChangeArrowheads="1"/>
            </p:cNvSpPr>
            <p:nvPr/>
          </p:nvSpPr>
          <p:spPr bwMode="auto">
            <a:xfrm>
              <a:off x="787" y="2518"/>
              <a:ext cx="3945"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GB" sz="1200" b="1"/>
                <a:t>Spectrum emission mask values, BS maximum output power P </a:t>
              </a:r>
              <a:r>
                <a:rPr lang="en-GB" sz="1200" b="1">
                  <a:sym typeface="Symbol" pitchFamily="18" charset="2"/>
                </a:rPr>
                <a:t></a:t>
              </a:r>
              <a:r>
                <a:rPr lang="en-GB" sz="1200" b="1"/>
                <a:t> 43 dBm</a:t>
              </a:r>
              <a:r>
                <a:rPr lang="en-US" sz="1200" b="1"/>
                <a:t> (TS25.104)</a:t>
              </a:r>
            </a:p>
          </p:txBody>
        </p:sp>
      </p:grpSp>
      <p:sp>
        <p:nvSpPr>
          <p:cNvPr id="6" name="TextBox 5"/>
          <p:cNvSpPr txBox="1"/>
          <p:nvPr/>
        </p:nvSpPr>
        <p:spPr>
          <a:xfrm>
            <a:off x="646251" y="1930399"/>
            <a:ext cx="1856277" cy="369332"/>
          </a:xfrm>
          <a:prstGeom prst="rect">
            <a:avLst/>
          </a:prstGeom>
          <a:solidFill>
            <a:srgbClr val="FFFF00"/>
          </a:solidFill>
          <a:ln>
            <a:solidFill>
              <a:srgbClr val="FF0000"/>
            </a:solidFill>
          </a:ln>
        </p:spPr>
        <p:txBody>
          <a:bodyPr wrap="none" rtlCol="0">
            <a:spAutoFit/>
          </a:bodyPr>
          <a:lstStyle/>
          <a:p>
            <a:r>
              <a:rPr lang="da-DK" dirty="0" smtClean="0"/>
              <a:t>3GPP TS25.104</a:t>
            </a:r>
            <a:endParaRPr lang="en-GB"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ECO Presentation Template">
  <a:themeElements>
    <a:clrScheme name="ECO Presentation Templat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ECO Presentation Template">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solidFill>
            <a:schemeClr val="tx1"/>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noFill/>
        <a:ln w="9525" cap="flat" cmpd="sng" algn="ctr">
          <a:solidFill>
            <a:schemeClr val="tx1"/>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lnDef>
  </a:objectDefaults>
  <a:extraClrSchemeLst>
    <a:extraClrScheme>
      <a:clrScheme name="ECO Presentation Templat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ECO Presentation Template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ECO Presentation Template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ECO Presentation Template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ECO Presentation Template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ECO Presentation Template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ECO Presentation Template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ECO Presentation Template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ECO Presentation Template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ECO Presentation Template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ECO Presentation Template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ECO Presentation Template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ECO Presentation Template</Template>
  <TotalTime>795</TotalTime>
  <Words>701</Words>
  <Application>Microsoft Office PowerPoint</Application>
  <PresentationFormat>On-screen Show (4:3)</PresentationFormat>
  <Paragraphs>132</Paragraphs>
  <Slides>18</Slides>
  <Notes>3</Notes>
  <HiddenSlides>0</HiddenSlides>
  <MMClips>0</MMClips>
  <ScaleCrop>false</ScaleCrop>
  <HeadingPairs>
    <vt:vector size="6" baseType="variant">
      <vt:variant>
        <vt:lpstr>Theme</vt:lpstr>
      </vt:variant>
      <vt:variant>
        <vt:i4>1</vt:i4>
      </vt:variant>
      <vt:variant>
        <vt:lpstr>Embedded OLE Servers</vt:lpstr>
      </vt:variant>
      <vt:variant>
        <vt:i4>2</vt:i4>
      </vt:variant>
      <vt:variant>
        <vt:lpstr>Slide Titles</vt:lpstr>
      </vt:variant>
      <vt:variant>
        <vt:i4>18</vt:i4>
      </vt:variant>
    </vt:vector>
  </HeadingPairs>
  <TitlesOfParts>
    <vt:vector size="21" baseType="lpstr">
      <vt:lpstr>ECO Presentation Template</vt:lpstr>
      <vt:lpstr>Equation</vt:lpstr>
      <vt:lpstr>Picture</vt:lpstr>
      <vt:lpstr>Setting Emission and  Blocking masks</vt:lpstr>
      <vt:lpstr>Outline</vt:lpstr>
      <vt:lpstr>Using Library</vt:lpstr>
      <vt:lpstr>Editing the mask</vt:lpstr>
      <vt:lpstr>Symmetry</vt:lpstr>
      <vt:lpstr>Reference/normalised bandwidth</vt:lpstr>
      <vt:lpstr>Store your mask on disk</vt:lpstr>
      <vt:lpstr>General</vt:lpstr>
      <vt:lpstr>CDMA FDD emission mask - BS example</vt:lpstr>
      <vt:lpstr>CDMA FDD emission mask - UE example</vt:lpstr>
      <vt:lpstr>Exercise #1 – edit a Mask</vt:lpstr>
      <vt:lpstr>ACIR = f(ACLR, ACS)</vt:lpstr>
      <vt:lpstr>ACLR</vt:lpstr>
      <vt:lpstr>Blocking Mask (generic)</vt:lpstr>
      <vt:lpstr>CDMA and OFDMA ACS </vt:lpstr>
      <vt:lpstr>ODMA BS blocking Mask example</vt:lpstr>
      <vt:lpstr>Emission Floor</vt:lpstr>
      <vt:lpstr>Thank you - Any Questions?</vt:lpstr>
    </vt:vector>
  </TitlesOfParts>
  <Company>ERO</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Modelling of Emission and Blocking mask</dc:title>
  <dc:subject/>
  <dc:creator>Jean-Philippe Kermoal (ERO)</dc:creator>
  <cp:lastModifiedBy>Jean-Philippe Kermoal</cp:lastModifiedBy>
  <cp:revision>37</cp:revision>
  <cp:lastPrinted>2012-11-26T10:44:21Z</cp:lastPrinted>
  <dcterms:created xsi:type="dcterms:W3CDTF">2009-11-29T11:03:22Z</dcterms:created>
  <dcterms:modified xsi:type="dcterms:W3CDTF">2012-11-26T11:42:51Z</dcterms:modified>
</cp:coreProperties>
</file>