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7" r:id="rId3"/>
    <p:sldId id="258" r:id="rId4"/>
    <p:sldId id="259" r:id="rId5"/>
    <p:sldId id="260" r:id="rId6"/>
    <p:sldId id="284" r:id="rId7"/>
    <p:sldId id="283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86" r:id="rId16"/>
    <p:sldId id="269" r:id="rId17"/>
    <p:sldId id="270" r:id="rId18"/>
    <p:sldId id="271" r:id="rId19"/>
    <p:sldId id="272" r:id="rId20"/>
    <p:sldId id="285" r:id="rId21"/>
    <p:sldId id="273" r:id="rId22"/>
    <p:sldId id="274" r:id="rId23"/>
    <p:sldId id="275" r:id="rId24"/>
    <p:sldId id="276" r:id="rId25"/>
    <p:sldId id="279" r:id="rId26"/>
    <p:sldId id="277" r:id="rId27"/>
    <p:sldId id="282" r:id="rId28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FF"/>
    <a:srgbClr val="CCFFCC"/>
    <a:srgbClr val="CCFFFF"/>
    <a:srgbClr val="FFFFCC"/>
    <a:srgbClr val="FF3300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417" autoAdjust="0"/>
    <p:restoredTop sz="82587" autoAdjust="0"/>
  </p:normalViewPr>
  <p:slideViewPr>
    <p:cSldViewPr snapToGrid="0" showGuides="1">
      <p:cViewPr>
        <p:scale>
          <a:sx n="139" d="100"/>
          <a:sy n="139" d="100"/>
        </p:scale>
        <p:origin x="-840" y="30"/>
      </p:cViewPr>
      <p:guideLst>
        <p:guide orient="horz" pos="2836"/>
        <p:guide pos="42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02F8FBB-1A0C-413D-AC64-90348398FD1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Interfering modes</a:t>
          </a:r>
          <a:endParaRPr lang="en-GB" dirty="0">
            <a:solidFill>
              <a:srgbClr val="FFFFFF"/>
            </a:solidFill>
          </a:endParaRPr>
        </a:p>
      </dgm:t>
    </dgm:pt>
    <dgm:pt modelId="{33A40398-9373-42FB-9303-C27CEA94FDE2}" type="par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1F5B394-848C-4185-8A22-42DC543B8941}" type="sib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Blocking case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EC88546-0D0B-46BE-9CE5-28F91CFF13B7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Unwanted emissions case</a:t>
          </a:r>
          <a:endParaRPr lang="en-GB" dirty="0">
            <a:solidFill>
              <a:srgbClr val="FFFFFF"/>
            </a:solidFill>
          </a:endParaRPr>
        </a:p>
      </dgm:t>
    </dgm:pt>
    <dgm:pt modelId="{9508827E-087E-4212-8E3B-FAB209FC628E}" type="parTrans" cxnId="{03077207-8F42-4A1C-AE76-B54C1903681B}">
      <dgm:prSet/>
      <dgm:spPr/>
      <dgm:t>
        <a:bodyPr/>
        <a:lstStyle/>
        <a:p>
          <a:endParaRPr lang="en-GB"/>
        </a:p>
      </dgm:t>
    </dgm:pt>
    <dgm:pt modelId="{2972BA5B-D1E5-465A-AC9F-84728F211ECA}" type="sibTrans" cxnId="{03077207-8F42-4A1C-AE76-B54C1903681B}">
      <dgm:prSet/>
      <dgm:spPr/>
      <dgm:t>
        <a:bodyPr/>
        <a:lstStyle/>
        <a:p>
          <a:endParaRPr lang="en-GB"/>
        </a:p>
      </dgm:t>
    </dgm:pt>
    <dgm:pt modelId="{6B26AE55-B749-43B7-B77C-F841F419165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#2</a:t>
          </a:r>
          <a:endParaRPr lang="en-GB" dirty="0">
            <a:solidFill>
              <a:srgbClr val="FFFFFF"/>
            </a:solidFill>
          </a:endParaRPr>
        </a:p>
      </dgm:t>
    </dgm:pt>
    <dgm:pt modelId="{0ADC56EF-7DAA-4F9A-B3EB-A40C9211BE1F}" type="parTrans" cxnId="{CE1BDEC6-25FE-4C1A-919E-9E458A32C019}">
      <dgm:prSet/>
      <dgm:spPr/>
      <dgm:t>
        <a:bodyPr/>
        <a:lstStyle/>
        <a:p>
          <a:endParaRPr lang="en-GB"/>
        </a:p>
      </dgm:t>
    </dgm:pt>
    <dgm:pt modelId="{76A8131B-7382-451A-B538-67F6F2A82DDB}" type="sibTrans" cxnId="{CE1BDEC6-25FE-4C1A-919E-9E458A32C019}">
      <dgm:prSet/>
      <dgm:spPr/>
      <dgm:t>
        <a:bodyPr/>
        <a:lstStyle/>
        <a:p>
          <a:endParaRPr lang="en-GB"/>
        </a:p>
      </dgm:t>
    </dgm:pt>
    <dgm:pt modelId="{FF71603A-FE97-4830-A42C-16F306C68CD3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#4</a:t>
          </a:r>
          <a:endParaRPr lang="en-GB" dirty="0" smtClean="0">
            <a:solidFill>
              <a:srgbClr val="FFFFFF"/>
            </a:solidFill>
          </a:endParaRPr>
        </a:p>
      </dgm:t>
    </dgm:pt>
    <dgm:pt modelId="{63378D49-88E8-499A-AE4B-B8659F20EF31}" type="parTrans" cxnId="{FE442EAE-9B3E-496F-B54E-D00A87E291CD}">
      <dgm:prSet/>
      <dgm:spPr/>
      <dgm:t>
        <a:bodyPr/>
        <a:lstStyle/>
        <a:p>
          <a:endParaRPr lang="en-GB"/>
        </a:p>
      </dgm:t>
    </dgm:pt>
    <dgm:pt modelId="{F5B2A99E-A043-4C77-B453-A615973ED9A3}" type="sibTrans" cxnId="{FE442EAE-9B3E-496F-B54E-D00A87E291CD}">
      <dgm:prSet/>
      <dgm:spPr/>
      <dgm:t>
        <a:bodyPr/>
        <a:lstStyle/>
        <a:p>
          <a:endParaRPr lang="en-GB"/>
        </a:p>
      </dgm:t>
    </dgm:pt>
    <dgm:pt modelId="{FD932D8E-F63E-49C8-A333-4C337449F836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Exercise #3</a:t>
          </a:r>
          <a:endParaRPr lang="en-GB" dirty="0">
            <a:solidFill>
              <a:srgbClr val="FFFFFF"/>
            </a:solidFill>
          </a:endParaRPr>
        </a:p>
      </dgm:t>
    </dgm:pt>
    <dgm:pt modelId="{9BE501BB-F5F9-41C7-8DD5-38E9501F44F1}" type="parTrans" cxnId="{0ABCF4D2-BD0B-483B-8AB0-35B0415B7291}">
      <dgm:prSet/>
      <dgm:spPr/>
      <dgm:t>
        <a:bodyPr/>
        <a:lstStyle/>
        <a:p>
          <a:endParaRPr lang="en-GB"/>
        </a:p>
      </dgm:t>
    </dgm:pt>
    <dgm:pt modelId="{8EF1CADA-2FB3-41C1-B1DE-BE838A8D07E3}" type="sibTrans" cxnId="{0ABCF4D2-BD0B-483B-8AB0-35B0415B7291}">
      <dgm:prSet/>
      <dgm:spPr/>
      <dgm:t>
        <a:bodyPr/>
        <a:lstStyle/>
        <a:p>
          <a:endParaRPr lang="en-GB"/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6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6"/>
      <dgm:spPr/>
    </dgm:pt>
    <dgm:pt modelId="{EB343CFF-B486-40AF-81CE-F367846CE573}" type="pres">
      <dgm:prSet presAssocID="{9989F0AD-7E34-43E5-9B8D-8929CA8171BA}" presName="dstNode" presStyleLbl="node1" presStyleIdx="0" presStyleCnt="6"/>
      <dgm:spPr/>
    </dgm:pt>
    <dgm:pt modelId="{C514C191-6BFF-4583-BDB7-61E252412A95}" type="pres">
      <dgm:prSet presAssocID="{702F8FBB-1A0C-413D-AC64-90348398FD1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A503E-2E80-4379-BD56-965C8A2E94CA}" type="pres">
      <dgm:prSet presAssocID="{702F8FBB-1A0C-413D-AC64-90348398FD1F}" presName="accent_1" presStyleCnt="0"/>
      <dgm:spPr/>
    </dgm:pt>
    <dgm:pt modelId="{03CE2164-A15C-4C93-8505-668917F2A20A}" type="pres">
      <dgm:prSet presAssocID="{702F8FBB-1A0C-413D-AC64-90348398FD1F}" presName="accentRepeatNode" presStyleLbl="solidFgAcc1" presStyleIdx="0" presStyleCnt="6"/>
      <dgm:spPr/>
    </dgm:pt>
    <dgm:pt modelId="{E6D45DB4-0C6A-42F1-B68D-B5F649BD0126}" type="pres">
      <dgm:prSet presAssocID="{CEC88546-0D0B-46BE-9CE5-28F91CFF13B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72869-F01E-44F7-9B84-61D0BBCD468A}" type="pres">
      <dgm:prSet presAssocID="{CEC88546-0D0B-46BE-9CE5-28F91CFF13B7}" presName="accent_2" presStyleCnt="0"/>
      <dgm:spPr/>
    </dgm:pt>
    <dgm:pt modelId="{7AC1AE9D-04C5-4E1C-8878-119B13AE523C}" type="pres">
      <dgm:prSet presAssocID="{CEC88546-0D0B-46BE-9CE5-28F91CFF13B7}" presName="accentRepeatNode" presStyleLbl="solidFgAcc1" presStyleIdx="1" presStyleCnt="6"/>
      <dgm:spPr/>
    </dgm:pt>
    <dgm:pt modelId="{55D662C7-19A3-4403-B9AF-35D5AC9282E8}" type="pres">
      <dgm:prSet presAssocID="{6B26AE55-B749-43B7-B77C-F841F419165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9A4294-36C6-43B0-9C9F-655C408F9449}" type="pres">
      <dgm:prSet presAssocID="{6B26AE55-B749-43B7-B77C-F841F419165F}" presName="accent_3" presStyleCnt="0"/>
      <dgm:spPr/>
    </dgm:pt>
    <dgm:pt modelId="{06CE82DF-4D1C-4581-86D4-5680CBE63B2A}" type="pres">
      <dgm:prSet presAssocID="{6B26AE55-B749-43B7-B77C-F841F419165F}" presName="accentRepeatNode" presStyleLbl="solidFgAcc1" presStyleIdx="2" presStyleCnt="6"/>
      <dgm:spPr/>
    </dgm:pt>
    <dgm:pt modelId="{B8DDD7BA-1A7F-4E98-9D51-A93FB00B3945}" type="pres">
      <dgm:prSet presAssocID="{FD932D8E-F63E-49C8-A333-4C337449F83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AB3F5-1F45-4C71-BD03-1DB11CF20413}" type="pres">
      <dgm:prSet presAssocID="{FD932D8E-F63E-49C8-A333-4C337449F836}" presName="accent_4" presStyleCnt="0"/>
      <dgm:spPr/>
    </dgm:pt>
    <dgm:pt modelId="{FF90FA7A-F14C-41C5-B639-D5269F4032BE}" type="pres">
      <dgm:prSet presAssocID="{FD932D8E-F63E-49C8-A333-4C337449F836}" presName="accentRepeatNode" presStyleLbl="solidFgAcc1" presStyleIdx="3" presStyleCnt="6"/>
      <dgm:spPr/>
    </dgm:pt>
    <dgm:pt modelId="{BA718D83-8AC5-4BA5-A7E3-7B8C1A4C8FEB}" type="pres">
      <dgm:prSet presAssocID="{145ACF8E-15AB-4976-BEF1-DE47F2FE358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C0A0E3-DFDF-4013-8BD4-2682A9CE5225}" type="pres">
      <dgm:prSet presAssocID="{145ACF8E-15AB-4976-BEF1-DE47F2FE3587}" presName="accent_5" presStyleCnt="0"/>
      <dgm:spPr/>
    </dgm:pt>
    <dgm:pt modelId="{0D8111F5-A4BE-417F-B912-CDF2BD1C4DAB}" type="pres">
      <dgm:prSet presAssocID="{145ACF8E-15AB-4976-BEF1-DE47F2FE3587}" presName="accentRepeatNode" presStyleLbl="solidFgAcc1" presStyleIdx="4" presStyleCnt="6"/>
      <dgm:spPr/>
    </dgm:pt>
    <dgm:pt modelId="{B9DCD25D-85BD-483B-B0E7-5F0F8B783756}" type="pres">
      <dgm:prSet presAssocID="{FF71603A-FE97-4830-A42C-16F306C68CD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FB678-0F3F-4F63-8B78-5DF8B00EEF0B}" type="pres">
      <dgm:prSet presAssocID="{FF71603A-FE97-4830-A42C-16F306C68CD3}" presName="accent_6" presStyleCnt="0"/>
      <dgm:spPr/>
    </dgm:pt>
    <dgm:pt modelId="{C60E889C-D75C-4908-A49B-7D57AD5004AE}" type="pres">
      <dgm:prSet presAssocID="{FF71603A-FE97-4830-A42C-16F306C68CD3}" presName="accentRepeatNode" presStyleLbl="solidFgAcc1" presStyleIdx="5" presStyleCnt="6"/>
      <dgm:spPr/>
    </dgm:pt>
  </dgm:ptLst>
  <dgm:cxnLst>
    <dgm:cxn modelId="{56F7BFD4-D7A6-45AA-BAF7-B2190EFC6F68}" type="presOf" srcId="{FD932D8E-F63E-49C8-A333-4C337449F836}" destId="{B8DDD7BA-1A7F-4E98-9D51-A93FB00B3945}" srcOrd="0" destOrd="0" presId="urn:microsoft.com/office/officeart/2008/layout/VerticalCurvedList"/>
    <dgm:cxn modelId="{72D8DE42-9858-4BFD-9ED0-7BD0CEAE47AF}" type="presOf" srcId="{FF71603A-FE97-4830-A42C-16F306C68CD3}" destId="{B9DCD25D-85BD-483B-B0E7-5F0F8B783756}" srcOrd="0" destOrd="0" presId="urn:microsoft.com/office/officeart/2008/layout/VerticalCurvedList"/>
    <dgm:cxn modelId="{312A0E82-53F3-4D54-A504-7DB9CAE1ABF9}" type="presOf" srcId="{E1F5B394-848C-4185-8A22-42DC543B8941}" destId="{0A8B37C6-498C-4208-BF8E-6AC2EB4F4BCB}" srcOrd="0" destOrd="0" presId="urn:microsoft.com/office/officeart/2008/layout/VerticalCurvedList"/>
    <dgm:cxn modelId="{0ABCF4D2-BD0B-483B-8AB0-35B0415B7291}" srcId="{9989F0AD-7E34-43E5-9B8D-8929CA8171BA}" destId="{FD932D8E-F63E-49C8-A333-4C337449F836}" srcOrd="3" destOrd="0" parTransId="{9BE501BB-F5F9-41C7-8DD5-38E9501F44F1}" sibTransId="{8EF1CADA-2FB3-41C1-B1DE-BE838A8D07E3}"/>
    <dgm:cxn modelId="{6BAACF54-6FEA-4746-8B21-05F37219EE7C}" srcId="{9989F0AD-7E34-43E5-9B8D-8929CA8171BA}" destId="{702F8FBB-1A0C-413D-AC64-90348398FD1F}" srcOrd="0" destOrd="0" parTransId="{33A40398-9373-42FB-9303-C27CEA94FDE2}" sibTransId="{E1F5B394-848C-4185-8A22-42DC543B8941}"/>
    <dgm:cxn modelId="{5702BA2E-AECB-49E9-AE57-D28E7B161D61}" type="presOf" srcId="{145ACF8E-15AB-4976-BEF1-DE47F2FE3587}" destId="{BA718D83-8AC5-4BA5-A7E3-7B8C1A4C8FEB}" srcOrd="0" destOrd="0" presId="urn:microsoft.com/office/officeart/2008/layout/VerticalCurvedList"/>
    <dgm:cxn modelId="{CE1BDEC6-25FE-4C1A-919E-9E458A32C019}" srcId="{9989F0AD-7E34-43E5-9B8D-8929CA8171BA}" destId="{6B26AE55-B749-43B7-B77C-F841F419165F}" srcOrd="2" destOrd="0" parTransId="{0ADC56EF-7DAA-4F9A-B3EB-A40C9211BE1F}" sibTransId="{76A8131B-7382-451A-B538-67F6F2A82DDB}"/>
    <dgm:cxn modelId="{C74D1A1E-7C66-4DBC-B984-9A4D901B6D13}" type="presOf" srcId="{CEC88546-0D0B-46BE-9CE5-28F91CFF13B7}" destId="{E6D45DB4-0C6A-42F1-B68D-B5F649BD0126}" srcOrd="0" destOrd="0" presId="urn:microsoft.com/office/officeart/2008/layout/VerticalCurvedList"/>
    <dgm:cxn modelId="{856AB701-D3E1-4796-B495-9CD53AE07830}" type="presOf" srcId="{702F8FBB-1A0C-413D-AC64-90348398FD1F}" destId="{C514C191-6BFF-4583-BDB7-61E252412A95}" srcOrd="0" destOrd="0" presId="urn:microsoft.com/office/officeart/2008/layout/VerticalCurvedList"/>
    <dgm:cxn modelId="{26F01A1A-A38E-476F-9CD4-CC6A6548623F}" srcId="{9989F0AD-7E34-43E5-9B8D-8929CA8171BA}" destId="{145ACF8E-15AB-4976-BEF1-DE47F2FE3587}" srcOrd="4" destOrd="0" parTransId="{A53FE39E-5236-48FF-9742-3754D69D82EF}" sibTransId="{6B555E9C-B4AD-44B9-B5E3-85F003BD0DCF}"/>
    <dgm:cxn modelId="{13BE4146-FBE1-4AC3-8EDD-018F04533D48}" type="presOf" srcId="{9989F0AD-7E34-43E5-9B8D-8929CA8171BA}" destId="{2D407713-5F0F-4A32-82CD-E4E9D852B59D}" srcOrd="0" destOrd="0" presId="urn:microsoft.com/office/officeart/2008/layout/VerticalCurvedList"/>
    <dgm:cxn modelId="{1AE56250-9A16-40C7-8E77-AD1B230A50A5}" type="presOf" srcId="{6B26AE55-B749-43B7-B77C-F841F419165F}" destId="{55D662C7-19A3-4403-B9AF-35D5AC9282E8}" srcOrd="0" destOrd="0" presId="urn:microsoft.com/office/officeart/2008/layout/VerticalCurvedList"/>
    <dgm:cxn modelId="{03077207-8F42-4A1C-AE76-B54C1903681B}" srcId="{9989F0AD-7E34-43E5-9B8D-8929CA8171BA}" destId="{CEC88546-0D0B-46BE-9CE5-28F91CFF13B7}" srcOrd="1" destOrd="0" parTransId="{9508827E-087E-4212-8E3B-FAB209FC628E}" sibTransId="{2972BA5B-D1E5-465A-AC9F-84728F211ECA}"/>
    <dgm:cxn modelId="{FE442EAE-9B3E-496F-B54E-D00A87E291CD}" srcId="{9989F0AD-7E34-43E5-9B8D-8929CA8171BA}" destId="{FF71603A-FE97-4830-A42C-16F306C68CD3}" srcOrd="5" destOrd="0" parTransId="{63378D49-88E8-499A-AE4B-B8659F20EF31}" sibTransId="{F5B2A99E-A043-4C77-B453-A615973ED9A3}"/>
    <dgm:cxn modelId="{22F3940F-A452-4914-9549-A04CEF4CC5A7}" type="presParOf" srcId="{2D407713-5F0F-4A32-82CD-E4E9D852B59D}" destId="{F2E2C7D7-EE3A-44A2-9F8E-2386E19E933F}" srcOrd="0" destOrd="0" presId="urn:microsoft.com/office/officeart/2008/layout/VerticalCurvedList"/>
    <dgm:cxn modelId="{6615E596-0A2B-447C-AAE2-1DB05C5275B3}" type="presParOf" srcId="{F2E2C7D7-EE3A-44A2-9F8E-2386E19E933F}" destId="{B0E9A388-86D8-40DD-ACF2-444698672024}" srcOrd="0" destOrd="0" presId="urn:microsoft.com/office/officeart/2008/layout/VerticalCurvedList"/>
    <dgm:cxn modelId="{CFC3D279-706C-459F-88E6-660C3734EA06}" type="presParOf" srcId="{B0E9A388-86D8-40DD-ACF2-444698672024}" destId="{01A8FD31-26DD-4298-9247-239514808DA0}" srcOrd="0" destOrd="0" presId="urn:microsoft.com/office/officeart/2008/layout/VerticalCurvedList"/>
    <dgm:cxn modelId="{F5DB3F51-F072-4341-8879-67D994084AD2}" type="presParOf" srcId="{B0E9A388-86D8-40DD-ACF2-444698672024}" destId="{0A8B37C6-498C-4208-BF8E-6AC2EB4F4BCB}" srcOrd="1" destOrd="0" presId="urn:microsoft.com/office/officeart/2008/layout/VerticalCurvedList"/>
    <dgm:cxn modelId="{DC285D40-E1F4-47BF-9503-BEDF6CF6DE1F}" type="presParOf" srcId="{B0E9A388-86D8-40DD-ACF2-444698672024}" destId="{B3E74355-5E18-4EE0-87D4-F4410FF53739}" srcOrd="2" destOrd="0" presId="urn:microsoft.com/office/officeart/2008/layout/VerticalCurvedList"/>
    <dgm:cxn modelId="{F6D23B24-1307-420E-9C28-E7DF4A142F34}" type="presParOf" srcId="{B0E9A388-86D8-40DD-ACF2-444698672024}" destId="{EB343CFF-B486-40AF-81CE-F367846CE573}" srcOrd="3" destOrd="0" presId="urn:microsoft.com/office/officeart/2008/layout/VerticalCurvedList"/>
    <dgm:cxn modelId="{AA327C13-64DB-469E-8221-3AFEB3F5C35B}" type="presParOf" srcId="{F2E2C7D7-EE3A-44A2-9F8E-2386E19E933F}" destId="{C514C191-6BFF-4583-BDB7-61E252412A95}" srcOrd="1" destOrd="0" presId="urn:microsoft.com/office/officeart/2008/layout/VerticalCurvedList"/>
    <dgm:cxn modelId="{1A937545-CC2F-432F-99AC-1243F7074783}" type="presParOf" srcId="{F2E2C7D7-EE3A-44A2-9F8E-2386E19E933F}" destId="{D5CA503E-2E80-4379-BD56-965C8A2E94CA}" srcOrd="2" destOrd="0" presId="urn:microsoft.com/office/officeart/2008/layout/VerticalCurvedList"/>
    <dgm:cxn modelId="{703CAD5D-A9EB-402D-84D5-CA1AD17C6D97}" type="presParOf" srcId="{D5CA503E-2E80-4379-BD56-965C8A2E94CA}" destId="{03CE2164-A15C-4C93-8505-668917F2A20A}" srcOrd="0" destOrd="0" presId="urn:microsoft.com/office/officeart/2008/layout/VerticalCurvedList"/>
    <dgm:cxn modelId="{0758C98A-9EAF-4D1F-B101-45C73EE1AAC6}" type="presParOf" srcId="{F2E2C7D7-EE3A-44A2-9F8E-2386E19E933F}" destId="{E6D45DB4-0C6A-42F1-B68D-B5F649BD0126}" srcOrd="3" destOrd="0" presId="urn:microsoft.com/office/officeart/2008/layout/VerticalCurvedList"/>
    <dgm:cxn modelId="{E172E735-0A8F-420D-BF82-EA8343CF62AF}" type="presParOf" srcId="{F2E2C7D7-EE3A-44A2-9F8E-2386E19E933F}" destId="{56C72869-F01E-44F7-9B84-61D0BBCD468A}" srcOrd="4" destOrd="0" presId="urn:microsoft.com/office/officeart/2008/layout/VerticalCurvedList"/>
    <dgm:cxn modelId="{680A147F-3B62-4F99-942C-09BFB6B91E63}" type="presParOf" srcId="{56C72869-F01E-44F7-9B84-61D0BBCD468A}" destId="{7AC1AE9D-04C5-4E1C-8878-119B13AE523C}" srcOrd="0" destOrd="0" presId="urn:microsoft.com/office/officeart/2008/layout/VerticalCurvedList"/>
    <dgm:cxn modelId="{8EB311FB-BD3F-40B6-84CB-A01891BF6E05}" type="presParOf" srcId="{F2E2C7D7-EE3A-44A2-9F8E-2386E19E933F}" destId="{55D662C7-19A3-4403-B9AF-35D5AC9282E8}" srcOrd="5" destOrd="0" presId="urn:microsoft.com/office/officeart/2008/layout/VerticalCurvedList"/>
    <dgm:cxn modelId="{5C086A25-C60D-4D93-9BEB-C92AD04096BA}" type="presParOf" srcId="{F2E2C7D7-EE3A-44A2-9F8E-2386E19E933F}" destId="{D09A4294-36C6-43B0-9C9F-655C408F9449}" srcOrd="6" destOrd="0" presId="urn:microsoft.com/office/officeart/2008/layout/VerticalCurvedList"/>
    <dgm:cxn modelId="{94B14C32-72E3-402E-B236-8BC9C2C805FF}" type="presParOf" srcId="{D09A4294-36C6-43B0-9C9F-655C408F9449}" destId="{06CE82DF-4D1C-4581-86D4-5680CBE63B2A}" srcOrd="0" destOrd="0" presId="urn:microsoft.com/office/officeart/2008/layout/VerticalCurvedList"/>
    <dgm:cxn modelId="{0B8977CB-AF3D-4B99-9A4F-BDD845E08373}" type="presParOf" srcId="{F2E2C7D7-EE3A-44A2-9F8E-2386E19E933F}" destId="{B8DDD7BA-1A7F-4E98-9D51-A93FB00B3945}" srcOrd="7" destOrd="0" presId="urn:microsoft.com/office/officeart/2008/layout/VerticalCurvedList"/>
    <dgm:cxn modelId="{D3CEF5F6-4EDE-42FC-8903-767F50046C2F}" type="presParOf" srcId="{F2E2C7D7-EE3A-44A2-9F8E-2386E19E933F}" destId="{686AB3F5-1F45-4C71-BD03-1DB11CF20413}" srcOrd="8" destOrd="0" presId="urn:microsoft.com/office/officeart/2008/layout/VerticalCurvedList"/>
    <dgm:cxn modelId="{A35812F1-09D3-4F1C-9E8E-B22CF07E9E96}" type="presParOf" srcId="{686AB3F5-1F45-4C71-BD03-1DB11CF20413}" destId="{FF90FA7A-F14C-41C5-B639-D5269F4032BE}" srcOrd="0" destOrd="0" presId="urn:microsoft.com/office/officeart/2008/layout/VerticalCurvedList"/>
    <dgm:cxn modelId="{1F499120-3BA7-4278-A2D9-59B1D7341127}" type="presParOf" srcId="{F2E2C7D7-EE3A-44A2-9F8E-2386E19E933F}" destId="{BA718D83-8AC5-4BA5-A7E3-7B8C1A4C8FEB}" srcOrd="9" destOrd="0" presId="urn:microsoft.com/office/officeart/2008/layout/VerticalCurvedList"/>
    <dgm:cxn modelId="{E435508B-E321-4FF8-A011-D848DC356ABB}" type="presParOf" srcId="{F2E2C7D7-EE3A-44A2-9F8E-2386E19E933F}" destId="{59C0A0E3-DFDF-4013-8BD4-2682A9CE5225}" srcOrd="10" destOrd="0" presId="urn:microsoft.com/office/officeart/2008/layout/VerticalCurvedList"/>
    <dgm:cxn modelId="{FC93AA24-530A-4AC2-8801-60021AA30217}" type="presParOf" srcId="{59C0A0E3-DFDF-4013-8BD4-2682A9CE5225}" destId="{0D8111F5-A4BE-417F-B912-CDF2BD1C4DAB}" srcOrd="0" destOrd="0" presId="urn:microsoft.com/office/officeart/2008/layout/VerticalCurvedList"/>
    <dgm:cxn modelId="{43100552-727B-47D8-821C-4F2A34A71E30}" type="presParOf" srcId="{F2E2C7D7-EE3A-44A2-9F8E-2386E19E933F}" destId="{B9DCD25D-85BD-483B-B0E7-5F0F8B783756}" srcOrd="11" destOrd="0" presId="urn:microsoft.com/office/officeart/2008/layout/VerticalCurvedList"/>
    <dgm:cxn modelId="{27723EFE-CBE2-43D5-A7D4-A25B3C6D28C0}" type="presParOf" srcId="{F2E2C7D7-EE3A-44A2-9F8E-2386E19E933F}" destId="{449FB678-0F3F-4F63-8B78-5DF8B00EEF0B}" srcOrd="12" destOrd="0" presId="urn:microsoft.com/office/officeart/2008/layout/VerticalCurvedList"/>
    <dgm:cxn modelId="{89459C96-C186-46A7-904E-BF799C6259B0}" type="presParOf" srcId="{449FB678-0F3F-4F63-8B78-5DF8B00EEF0B}" destId="{C60E889C-D75C-4908-A49B-7D57AD5004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4C191-6BFF-4583-BDB7-61E252412A95}">
      <dsp:nvSpPr>
        <dsp:cNvPr id="0" name=""/>
        <dsp:cNvSpPr/>
      </dsp:nvSpPr>
      <dsp:spPr>
        <a:xfrm>
          <a:off x="370796" y="242684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Interfering modes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370796" y="242684"/>
        <a:ext cx="5974129" cy="485184"/>
      </dsp:txXfrm>
    </dsp:sp>
    <dsp:sp modelId="{03CE2164-A15C-4C93-8505-668917F2A20A}">
      <dsp:nvSpPr>
        <dsp:cNvPr id="0" name=""/>
        <dsp:cNvSpPr/>
      </dsp:nvSpPr>
      <dsp:spPr>
        <a:xfrm>
          <a:off x="67556" y="182036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45DB4-0C6A-42F1-B68D-B5F649BD0126}">
      <dsp:nvSpPr>
        <dsp:cNvPr id="0" name=""/>
        <dsp:cNvSpPr/>
      </dsp:nvSpPr>
      <dsp:spPr>
        <a:xfrm>
          <a:off x="769893" y="970368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Unwanted emissions case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769893" y="970368"/>
        <a:ext cx="5575032" cy="485184"/>
      </dsp:txXfrm>
    </dsp:sp>
    <dsp:sp modelId="{7AC1AE9D-04C5-4E1C-8878-119B13AE523C}">
      <dsp:nvSpPr>
        <dsp:cNvPr id="0" name=""/>
        <dsp:cNvSpPr/>
      </dsp:nvSpPr>
      <dsp:spPr>
        <a:xfrm>
          <a:off x="466653" y="909720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D662C7-19A3-4403-B9AF-35D5AC9282E8}">
      <dsp:nvSpPr>
        <dsp:cNvPr id="0" name=""/>
        <dsp:cNvSpPr/>
      </dsp:nvSpPr>
      <dsp:spPr>
        <a:xfrm>
          <a:off x="952390" y="1698052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#2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952390" y="1698052"/>
        <a:ext cx="5392535" cy="485184"/>
      </dsp:txXfrm>
    </dsp:sp>
    <dsp:sp modelId="{06CE82DF-4D1C-4581-86D4-5680CBE63B2A}">
      <dsp:nvSpPr>
        <dsp:cNvPr id="0" name=""/>
        <dsp:cNvSpPr/>
      </dsp:nvSpPr>
      <dsp:spPr>
        <a:xfrm>
          <a:off x="649150" y="1637404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DDD7BA-1A7F-4E98-9D51-A93FB00B3945}">
      <dsp:nvSpPr>
        <dsp:cNvPr id="0" name=""/>
        <dsp:cNvSpPr/>
      </dsp:nvSpPr>
      <dsp:spPr>
        <a:xfrm>
          <a:off x="952390" y="2425275"/>
          <a:ext cx="5392535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#3</a:t>
          </a:r>
          <a:endParaRPr lang="en-GB" sz="2500" kern="1200" dirty="0">
            <a:solidFill>
              <a:srgbClr val="FFFFFF"/>
            </a:solidFill>
          </a:endParaRPr>
        </a:p>
      </dsp:txBody>
      <dsp:txXfrm>
        <a:off x="952390" y="2425275"/>
        <a:ext cx="5392535" cy="485184"/>
      </dsp:txXfrm>
    </dsp:sp>
    <dsp:sp modelId="{FF90FA7A-F14C-41C5-B639-D5269F4032BE}">
      <dsp:nvSpPr>
        <dsp:cNvPr id="0" name=""/>
        <dsp:cNvSpPr/>
      </dsp:nvSpPr>
      <dsp:spPr>
        <a:xfrm>
          <a:off x="649150" y="2364627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18D83-8AC5-4BA5-A7E3-7B8C1A4C8FEB}">
      <dsp:nvSpPr>
        <dsp:cNvPr id="0" name=""/>
        <dsp:cNvSpPr/>
      </dsp:nvSpPr>
      <dsp:spPr>
        <a:xfrm>
          <a:off x="769893" y="3152959"/>
          <a:ext cx="5575032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FFFFFF"/>
              </a:solidFill>
            </a:rPr>
            <a:t>Blocking case</a:t>
          </a:r>
        </a:p>
      </dsp:txBody>
      <dsp:txXfrm>
        <a:off x="769893" y="3152959"/>
        <a:ext cx="5575032" cy="485184"/>
      </dsp:txXfrm>
    </dsp:sp>
    <dsp:sp modelId="{0D8111F5-A4BE-417F-B912-CDF2BD1C4DAB}">
      <dsp:nvSpPr>
        <dsp:cNvPr id="0" name=""/>
        <dsp:cNvSpPr/>
      </dsp:nvSpPr>
      <dsp:spPr>
        <a:xfrm>
          <a:off x="466653" y="3092311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CD25D-85BD-483B-B0E7-5F0F8B783756}">
      <dsp:nvSpPr>
        <dsp:cNvPr id="0" name=""/>
        <dsp:cNvSpPr/>
      </dsp:nvSpPr>
      <dsp:spPr>
        <a:xfrm>
          <a:off x="370796" y="3880643"/>
          <a:ext cx="5974129" cy="4851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511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500" kern="1200" dirty="0" smtClean="0">
              <a:solidFill>
                <a:srgbClr val="FFFFFF"/>
              </a:solidFill>
            </a:rPr>
            <a:t>Exercise #4</a:t>
          </a:r>
          <a:endParaRPr lang="en-GB" sz="2500" kern="1200" dirty="0" smtClean="0">
            <a:solidFill>
              <a:srgbClr val="FFFFFF"/>
            </a:solidFill>
          </a:endParaRPr>
        </a:p>
      </dsp:txBody>
      <dsp:txXfrm>
        <a:off x="370796" y="3880643"/>
        <a:ext cx="5974129" cy="485184"/>
      </dsp:txXfrm>
    </dsp:sp>
    <dsp:sp modelId="{C60E889C-D75C-4908-A49B-7D57AD5004AE}">
      <dsp:nvSpPr>
        <dsp:cNvPr id="0" name=""/>
        <dsp:cNvSpPr/>
      </dsp:nvSpPr>
      <dsp:spPr>
        <a:xfrm>
          <a:off x="67556" y="3819995"/>
          <a:ext cx="606480" cy="6064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B87582-FAE1-41DA-886D-7BFFF83B1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3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2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Jukka Rakkolainen/ERO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6"/>
            <a:ext cx="2945659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5254E-5F31-443D-8D30-E3B92AEAD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78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7BA8B-28E1-4015-B6C7-566612066BC2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D4F5E-0494-4AE0-93FB-68C210BE250E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18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71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0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6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9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16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10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68313" y="6083300"/>
            <a:ext cx="14943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SEAMCAT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Workshop</a:t>
            </a:r>
            <a:endParaRPr lang="en-GB" sz="10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211638" y="6083300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Page </a:t>
            </a:r>
            <a:fld id="{E36A1F30-F04B-4499-AE00-052755F05513}" type="slidenum">
              <a:rPr lang="en-GB" sz="1000">
                <a:solidFill>
                  <a:schemeClr val="accent2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403350" y="5949950"/>
            <a:ext cx="748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70" name="Picture 46" descr="ec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90513" y="5883275"/>
            <a:ext cx="844550" cy="131763"/>
            <a:chOff x="1781" y="3352"/>
            <a:chExt cx="532" cy="83"/>
          </a:xfrm>
        </p:grpSpPr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co@eco.cp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algn="ctr"/>
            <a:r>
              <a:rPr lang="en-GB" sz="3200" dirty="0" err="1">
                <a:solidFill>
                  <a:schemeClr val="accent2"/>
                </a:solidFill>
                <a:effectLst/>
              </a:rPr>
              <a:t>Modeling</a:t>
            </a:r>
            <a:r>
              <a:rPr lang="en-GB" sz="3200" dirty="0">
                <a:solidFill>
                  <a:schemeClr val="accent2"/>
                </a:solidFill>
                <a:effectLst/>
              </a:rPr>
              <a:t> of</a:t>
            </a:r>
            <a:br>
              <a:rPr lang="en-GB" sz="3200" dirty="0">
                <a:solidFill>
                  <a:schemeClr val="accent2"/>
                </a:solidFill>
                <a:effectLst/>
              </a:rPr>
            </a:br>
            <a:r>
              <a:rPr lang="en-GB" sz="3200" dirty="0">
                <a:solidFill>
                  <a:schemeClr val="accent2"/>
                </a:solidFill>
                <a:effectLst/>
              </a:rPr>
              <a:t>Unwanted and Blocking </a:t>
            </a:r>
            <a:br>
              <a:rPr lang="en-GB" sz="3200" dirty="0">
                <a:solidFill>
                  <a:schemeClr val="accent2"/>
                </a:solidFill>
                <a:effectLst/>
              </a:rPr>
            </a:br>
            <a:r>
              <a:rPr lang="en-GB" sz="3200">
                <a:solidFill>
                  <a:schemeClr val="accent2"/>
                </a:solidFill>
                <a:effectLst/>
              </a:rPr>
              <a:t>Interference </a:t>
            </a:r>
            <a:r>
              <a:rPr lang="en-GB" sz="3200" smtClean="0">
                <a:solidFill>
                  <a:schemeClr val="accent2"/>
                </a:solidFill>
                <a:effectLst/>
              </a:rPr>
              <a:t>Modes</a:t>
            </a:r>
            <a:endParaRPr lang="en-GB" sz="32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European Communications Office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Jean-Philippe </a:t>
            </a:r>
            <a:r>
              <a:rPr lang="en-GB" sz="1400" dirty="0" smtClean="0">
                <a:solidFill>
                  <a:schemeClr val="accent2"/>
                </a:solidFill>
              </a:rPr>
              <a:t>Kermoal</a:t>
            </a:r>
            <a:endParaRPr lang="en-GB" sz="1400" dirty="0">
              <a:solidFill>
                <a:schemeClr val="accent2"/>
              </a:solidFill>
            </a:endParaRPr>
          </a:p>
          <a:p>
            <a:r>
              <a:rPr lang="en-GB" sz="1400" dirty="0" smtClean="0">
                <a:solidFill>
                  <a:schemeClr val="accent2"/>
                </a:solidFill>
              </a:rPr>
              <a:t>27 November 2012</a:t>
            </a:r>
            <a:endParaRPr lang="en-GB" sz="1400" dirty="0">
              <a:solidFill>
                <a:schemeClr val="accent2"/>
              </a:solidFill>
            </a:endParaRPr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13507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Nansensgade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19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DK-1366 Copenhagen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00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3"/>
                        </a:rPr>
                        <a:t>eco@eco.cpet.org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http://www.cept.org/eco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0"/>
            <a:ext cx="14049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 descr="eco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50825"/>
            <a:ext cx="11620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1" y="1592943"/>
            <a:ext cx="664686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05613" cy="1143000"/>
          </a:xfrm>
        </p:spPr>
        <p:txBody>
          <a:bodyPr/>
          <a:lstStyle/>
          <a:p>
            <a:r>
              <a:rPr lang="da-DK" sz="3200" dirty="0" smtClean="0"/>
              <a:t>Unwanted </a:t>
            </a:r>
            <a:r>
              <a:rPr lang="da-DK" sz="3200" dirty="0"/>
              <a:t>emissions mask</a:t>
            </a:r>
            <a:endParaRPr lang="en-US" sz="3200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45470" y="3070905"/>
            <a:ext cx="247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Default value</a:t>
            </a:r>
          </a:p>
          <a:p>
            <a:r>
              <a:rPr lang="da-DK" sz="2000" b="1" dirty="0">
                <a:solidFill>
                  <a:srgbClr val="FF0000"/>
                </a:solidFill>
              </a:rPr>
              <a:t>erroneous value</a:t>
            </a:r>
          </a:p>
          <a:p>
            <a:r>
              <a:rPr lang="da-DK" sz="2000" b="1" dirty="0">
                <a:solidFill>
                  <a:srgbClr val="FF0000"/>
                </a:solidFill>
              </a:rPr>
              <a:t>See the following presentations...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064305" y="1538513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27838" cy="1143000"/>
          </a:xfrm>
        </p:spPr>
        <p:txBody>
          <a:bodyPr/>
          <a:lstStyle/>
          <a:p>
            <a:r>
              <a:rPr lang="da-DK" sz="2800" dirty="0" smtClean="0"/>
              <a:t>ILT </a:t>
            </a:r>
            <a:r>
              <a:rPr lang="da-DK" sz="2800" dirty="0" smtClean="0">
                <a:sym typeface="Wingdings" pitchFamily="2" charset="2"/>
              </a:rPr>
              <a:t> VLR Path</a:t>
            </a:r>
            <a:endParaRPr lang="en-US" sz="2800" dirty="0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476375" y="4968875"/>
            <a:ext cx="63357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32.44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+ 20 x log (f (MHz)) + 20 x log (d (km))</a:t>
            </a:r>
          </a:p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32.44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+ 20 x log (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905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MHz) + 20 x log (10 km)</a:t>
            </a:r>
          </a:p>
          <a:p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 = </a:t>
            </a:r>
            <a:r>
              <a:rPr lang="da-DK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111.57 </a:t>
            </a:r>
            <a:r>
              <a:rPr lang="da-DK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5" y="1513560"/>
            <a:ext cx="7309931" cy="34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61258" y="1741483"/>
            <a:ext cx="2859313" cy="121217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12231" y="1741483"/>
            <a:ext cx="2090056" cy="1067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1092199"/>
            <a:ext cx="5072743" cy="37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da-DK" dirty="0" smtClean="0"/>
              <a:t>Simulations...</a:t>
            </a:r>
            <a:endParaRPr lang="en-US" dirty="0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939937" y="2723064"/>
            <a:ext cx="61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200" b="1" dirty="0"/>
              <a:t>10 km</a:t>
            </a:r>
            <a:endParaRPr lang="en-US" sz="1200" b="1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95325" y="4999038"/>
            <a:ext cx="8194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Ge + Gr – Att (free space)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13.79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dBm + 0 dB + 0 dB –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111.57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-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97.78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dBm 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849782" y="3098083"/>
            <a:ext cx="7946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2738261" y="1467465"/>
            <a:ext cx="2540733" cy="27401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08626" y="2039250"/>
            <a:ext cx="5069006" cy="2959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 algn="l"/>
            <a:r>
              <a:rPr lang="da-D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</a:t>
            </a:r>
            <a:r>
              <a:rPr lang="da-DK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 victim </a:t>
            </a:r>
            <a:r>
              <a:rPr lang="da-DK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bandwidth: 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P(dBm/Bref) = Pe(dBm) + att(dBc/Bref) + CF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= 23 dBm + 0 + 10*log(150/1250)</a:t>
            </a: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23 dBm + 0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- 9.21dBm</a:t>
            </a:r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 = 13.79 dBm</a:t>
            </a:r>
          </a:p>
          <a:p>
            <a:pPr algn="l"/>
            <a:endParaRPr lang="da-D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412343" y="3770079"/>
            <a:ext cx="3780970" cy="673419"/>
          </a:xfrm>
          <a:prstGeom prst="wedgeRoundRectCallout">
            <a:avLst>
              <a:gd name="adj1" fmla="val 61606"/>
              <a:gd name="adj2" fmla="val -2193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latin typeface="Verdana" pitchFamily="34" charset="0"/>
              </a:rPr>
              <a:t>Correction Factor (CF) needed because </a:t>
            </a:r>
            <a:r>
              <a:rPr lang="en-GB" dirty="0" err="1" smtClean="0">
                <a:latin typeface="Verdana" pitchFamily="34" charset="0"/>
              </a:rPr>
              <a:t>Vr</a:t>
            </a:r>
            <a:r>
              <a:rPr lang="en-GB" dirty="0" smtClean="0">
                <a:latin typeface="Verdana" pitchFamily="34" charset="0"/>
              </a:rPr>
              <a:t> </a:t>
            </a:r>
            <a:r>
              <a:rPr lang="en-GB" sz="1400" dirty="0">
                <a:latin typeface="Verdana" pitchFamily="34" charset="0"/>
              </a:rPr>
              <a:t>BW</a:t>
            </a:r>
            <a:r>
              <a:rPr lang="en-GB" dirty="0">
                <a:latin typeface="Verdana" pitchFamily="34" charset="0"/>
              </a:rPr>
              <a:t> &lt; It </a:t>
            </a:r>
            <a:r>
              <a:rPr lang="en-GB" sz="1400" dirty="0">
                <a:latin typeface="Verdana" pitchFamily="34" charset="0"/>
              </a:rPr>
              <a:t>BW</a:t>
            </a:r>
            <a:r>
              <a:rPr lang="en-GB" dirty="0">
                <a:latin typeface="Verdana" pitchFamily="34" charset="0"/>
              </a:rPr>
              <a:t/>
            </a:r>
            <a:br>
              <a:rPr lang="en-GB" dirty="0">
                <a:latin typeface="Verdana" pitchFamily="34" charset="0"/>
              </a:rPr>
            </a:br>
            <a:endParaRPr lang="en-GB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88" y="25782"/>
            <a:ext cx="4686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571306" y="240094"/>
            <a:ext cx="278800" cy="27401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2" y="1335316"/>
            <a:ext cx="7057570" cy="346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Results</a:t>
            </a:r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250950" y="4797425"/>
            <a:ext cx="6902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 = -110 dBm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IRSS Unwanted = - 97.78 dBm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I/N = - 97.78 – (-110) = </a:t>
            </a:r>
            <a:r>
              <a:rPr lang="da-D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12.21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dB (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 Calculated by SEAMCAT)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Interference Criterion was: I/N = 0 (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 Input to SEAMCAT)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79402" y="2051677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2" y="1820987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51402" y="2720873"/>
            <a:ext cx="2485570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075"/>
            <a:ext cx="8229600" cy="1143000"/>
          </a:xfrm>
        </p:spPr>
        <p:txBody>
          <a:bodyPr/>
          <a:lstStyle/>
          <a:p>
            <a:r>
              <a:rPr lang="da-DK"/>
              <a:t>Results...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36" y="1106715"/>
            <a:ext cx="6218263" cy="48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003501" y="2191636"/>
            <a:ext cx="1427642" cy="35973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50015" y="1487159"/>
            <a:ext cx="1789792" cy="47794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2015" y="2285445"/>
            <a:ext cx="2485570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30929" y="3780416"/>
            <a:ext cx="2015471" cy="33977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4467" y="4703430"/>
            <a:ext cx="44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I/N = 0 respected for Pe </a:t>
            </a:r>
            <a:r>
              <a:rPr lang="da-DK" dirty="0">
                <a:solidFill>
                  <a:srgbClr val="FF0000"/>
                </a:solidFill>
              </a:rPr>
              <a:t>&lt;</a:t>
            </a:r>
            <a:r>
              <a:rPr lang="da-DK" dirty="0" smtClean="0">
                <a:solidFill>
                  <a:srgbClr val="FF0000"/>
                </a:solidFill>
              </a:rPr>
              <a:t> 12.5 dB at 50%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#3: </a:t>
            </a:r>
            <a:br>
              <a:rPr lang="da-DK" dirty="0" smtClean="0"/>
            </a:br>
            <a:r>
              <a:rPr lang="da-DK" dirty="0" smtClean="0"/>
              <a:t>SEM calculation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2373085"/>
            <a:ext cx="7554913" cy="37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Easy tool in SEAMCAT </a:t>
            </a:r>
            <a:r>
              <a:rPr lang="en-US" sz="2000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Verdana" pitchFamily="34" charset="0"/>
              </a:rPr>
              <a:t>“Test Rel. unwanted” tool</a:t>
            </a:r>
            <a:endParaRPr lang="en-US" sz="20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Launch the “Test Rel. unwanted” tool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>
                <a:latin typeface="Verdana" pitchFamily="34" charset="0"/>
              </a:rPr>
              <a:t>f</a:t>
            </a:r>
            <a:r>
              <a:rPr lang="en-US" sz="1600" dirty="0" smtClean="0">
                <a:latin typeface="Verdana" pitchFamily="34" charset="0"/>
              </a:rPr>
              <a:t> = fi-</a:t>
            </a:r>
            <a:r>
              <a:rPr lang="en-US" sz="1600" dirty="0" err="1" smtClean="0">
                <a:latin typeface="Verdana" pitchFamily="34" charset="0"/>
              </a:rPr>
              <a:t>fv</a:t>
            </a:r>
            <a:r>
              <a:rPr lang="en-US" sz="1600" dirty="0" smtClean="0">
                <a:latin typeface="Verdana" pitchFamily="34" charset="0"/>
              </a:rPr>
              <a:t>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err="1" smtClean="0">
                <a:latin typeface="Verdana" pitchFamily="34" charset="0"/>
              </a:rPr>
              <a:t>Vr</a:t>
            </a:r>
            <a:r>
              <a:rPr lang="en-US" sz="1600" dirty="0" smtClean="0">
                <a:latin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</a:rPr>
              <a:t>BW</a:t>
            </a:r>
            <a:r>
              <a:rPr lang="en-US" sz="1600" dirty="0" smtClean="0">
                <a:latin typeface="Verdana" pitchFamily="34" charset="0"/>
              </a:rPr>
              <a:t> = 150 kHz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SEM: same as in Exercise #2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Results: __ </a:t>
            </a:r>
            <a:r>
              <a:rPr lang="en-US" sz="1600" dirty="0" err="1" smtClean="0">
                <a:latin typeface="Verdana" pitchFamily="34" charset="0"/>
              </a:rPr>
              <a:t>dBm</a:t>
            </a:r>
            <a:endParaRPr lang="en-US" sz="1600" dirty="0" smtClean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" y="3101518"/>
            <a:ext cx="3312545" cy="133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0" y="3141431"/>
            <a:ext cx="3009140" cy="156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2" y="4873622"/>
            <a:ext cx="2143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4027714" y="3628567"/>
            <a:ext cx="1233715" cy="558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45" y="1516752"/>
            <a:ext cx="61693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</a:rPr>
              <a:t>How to check that the Spectrum Emission Mask is properly calculated</a:t>
            </a:r>
            <a:r>
              <a:rPr lang="en-US" b="1" dirty="0" smtClean="0">
                <a:latin typeface="Verdana" pitchFamily="34" charset="0"/>
              </a:rPr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Blocking</a:t>
            </a:r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57200" y="1428750"/>
            <a:ext cx="20272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Victim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t="67583" r="10818" b="19627"/>
          <a:stretch>
            <a:fillRect/>
          </a:stretch>
        </p:blipFill>
        <p:spPr bwMode="auto">
          <a:xfrm>
            <a:off x="1692275" y="1922463"/>
            <a:ext cx="647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3060700" y="3001963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411663" y="3109913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v</a:t>
            </a:r>
            <a:endParaRPr lang="en-US" sz="1200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4068763" y="18494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5076825" y="18510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4572000" y="1851025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4068763" y="18510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492500" y="1490663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Receiver Bandwidth</a:t>
            </a:r>
            <a:endParaRPr lang="en-US" sz="1000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458788" y="3660775"/>
            <a:ext cx="45450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Interfering System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61380" r="31592" b="30484"/>
          <a:stretch>
            <a:fillRect/>
          </a:stretch>
        </p:blipFill>
        <p:spPr bwMode="auto">
          <a:xfrm>
            <a:off x="1403350" y="4154488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6079646" y="5629275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5752621" y="3979863"/>
            <a:ext cx="696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Interferer</a:t>
            </a:r>
            <a:endParaRPr lang="en-US" sz="1000"/>
          </a:p>
        </p:txBody>
      </p: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3487259" y="4297363"/>
            <a:ext cx="2376487" cy="1441450"/>
            <a:chOff x="1610" y="2840"/>
            <a:chExt cx="1497" cy="908"/>
          </a:xfrm>
        </p:grpSpPr>
        <p:sp>
          <p:nvSpPr>
            <p:cNvPr id="89106" name="Line 18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9108" name="Group 20"/>
          <p:cNvGrpSpPr>
            <a:grpSpLocks/>
          </p:cNvGrpSpPr>
          <p:nvPr/>
        </p:nvGrpSpPr>
        <p:grpSpPr bwMode="auto">
          <a:xfrm flipH="1">
            <a:off x="5863746" y="4297363"/>
            <a:ext cx="2376488" cy="1441450"/>
            <a:chOff x="1610" y="2840"/>
            <a:chExt cx="1497" cy="908"/>
          </a:xfrm>
        </p:grpSpPr>
        <p:sp>
          <p:nvSpPr>
            <p:cNvPr id="89109" name="Line 21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11" name="Line 23"/>
          <p:cNvSpPr>
            <a:spLocks noChangeShapeType="1"/>
          </p:cNvSpPr>
          <p:nvPr/>
        </p:nvSpPr>
        <p:spPr bwMode="auto">
          <a:xfrm flipH="1">
            <a:off x="5862159" y="4225925"/>
            <a:ext cx="1587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4134959" y="5522913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5724525" y="310991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H="1">
            <a:off x="5857875" y="1706563"/>
            <a:ext cx="1588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2843213" y="2786063"/>
            <a:ext cx="3457575" cy="0"/>
            <a:chOff x="1791" y="1797"/>
            <a:chExt cx="2178" cy="0"/>
          </a:xfrm>
        </p:grpSpPr>
        <p:sp>
          <p:nvSpPr>
            <p:cNvPr id="89116" name="Line 28"/>
            <p:cNvSpPr>
              <a:spLocks noChangeShapeType="1"/>
            </p:cNvSpPr>
            <p:nvPr/>
          </p:nvSpPr>
          <p:spPr bwMode="auto">
            <a:xfrm>
              <a:off x="3198" y="1797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117" name="Line 29"/>
            <p:cNvSpPr>
              <a:spLocks noChangeShapeType="1"/>
            </p:cNvSpPr>
            <p:nvPr/>
          </p:nvSpPr>
          <p:spPr bwMode="auto">
            <a:xfrm>
              <a:off x="1791" y="1797"/>
              <a:ext cx="7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555875" y="2498725"/>
            <a:ext cx="1546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Rejection of the receiver</a:t>
            </a:r>
            <a:endParaRPr lang="en-US" sz="1000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 flipH="1">
            <a:off x="5857875" y="2786063"/>
            <a:ext cx="95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/>
      <p:bldP spid="89103" grpId="0"/>
      <p:bldP spid="89103" grpId="1"/>
      <p:bldP spid="89104" grpId="0"/>
      <p:bldP spid="89104" grpId="1"/>
      <p:bldP spid="89111" grpId="0" animBg="1"/>
      <p:bldP spid="89111" grpId="1" animBg="1"/>
      <p:bldP spid="89112" grpId="0" animBg="1"/>
      <p:bldP spid="89112" grpId="1" animBg="1"/>
      <p:bldP spid="89113" grpId="0"/>
      <p:bldP spid="89114" grpId="0" animBg="1"/>
      <p:bldP spid="89114" grpId="1" animBg="1"/>
      <p:bldP spid="89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Blocking: 3 Modes</a:t>
            </a:r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19736" r="20184" b="20261"/>
          <a:stretch>
            <a:fillRect/>
          </a:stretch>
        </p:blipFill>
        <p:spPr bwMode="auto">
          <a:xfrm>
            <a:off x="4984511" y="1816600"/>
            <a:ext cx="3994389" cy="28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22263" y="1301750"/>
            <a:ext cx="84248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User Defined (dB): Rejection at the receiver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= Block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UD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/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92100" y="2961650"/>
            <a:ext cx="50086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Protection Ratio (dB):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= Block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PR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+ C/(N+I) + 3 dB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/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064322" y="3251638"/>
            <a:ext cx="1202877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730535" y="4934000"/>
            <a:ext cx="1361179" cy="35877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54013" y="4617575"/>
            <a:ext cx="849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Sensitivity Mode (dBm): Maximum Acceptable Value of Power</a:t>
            </a:r>
            <a:b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Att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Blocking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= Block</a:t>
            </a:r>
            <a:r>
              <a:rPr lang="da-DK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Sens </a:t>
            </a:r>
            <a:r>
              <a:rPr lang="da-DK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(dBm) – Sensitivity (dBm) + C/(N+I)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90509" y="5413375"/>
            <a:ext cx="555338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kumimoji="0" lang="da-DK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desensitisation (N+I/N) of 3 dB is assumed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But not so different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b="1" dirty="0"/>
              <a:t>Protection Ratio:</a:t>
            </a:r>
            <a:br>
              <a:rPr lang="da-DK" sz="1800" b="1" dirty="0"/>
            </a:br>
            <a:r>
              <a:rPr lang="da-DK" sz="1800" b="1" dirty="0"/>
              <a:t>Interfering Blocking Level = Pe + Ge + Gr – Att – Att</a:t>
            </a:r>
            <a:r>
              <a:rPr lang="da-DK" sz="1800" b="1" baseline="-25000" dirty="0"/>
              <a:t>Blocking</a:t>
            </a:r>
            <a:br>
              <a:rPr lang="da-DK" sz="1800" b="1" baseline="-25000" dirty="0"/>
            </a:br>
            <a:r>
              <a:rPr lang="da-DK" sz="1800" b="1" dirty="0"/>
              <a:t>Where: Att</a:t>
            </a:r>
            <a:r>
              <a:rPr lang="da-DK" sz="1800" b="1" baseline="-25000" dirty="0"/>
              <a:t>Blocking </a:t>
            </a:r>
            <a:r>
              <a:rPr lang="da-DK" sz="1800" b="1" dirty="0"/>
              <a:t>= Block</a:t>
            </a:r>
            <a:r>
              <a:rPr lang="da-DK" sz="1800" b="1" baseline="-25000" dirty="0"/>
              <a:t>PR</a:t>
            </a:r>
            <a:r>
              <a:rPr lang="da-DK" sz="1800" b="1" dirty="0"/>
              <a:t> + C/(N+I) + 3 dB</a:t>
            </a:r>
            <a:br>
              <a:rPr lang="da-DK" sz="1800" b="1" dirty="0"/>
            </a:br>
            <a:endParaRPr lang="da-DK" sz="1800" b="1" dirty="0"/>
          </a:p>
          <a:p>
            <a:r>
              <a:rPr lang="da-DK" sz="1800" b="1" dirty="0"/>
              <a:t>If C/(N+I) = - 3 dB</a:t>
            </a:r>
            <a:br>
              <a:rPr lang="da-DK" sz="1800" b="1" dirty="0"/>
            </a:br>
            <a:r>
              <a:rPr lang="da-DK" sz="1800" b="1" dirty="0"/>
              <a:t> Att</a:t>
            </a:r>
            <a:r>
              <a:rPr lang="da-DK" sz="1800" b="1" baseline="-25000" dirty="0"/>
              <a:t>Blocking </a:t>
            </a:r>
            <a:r>
              <a:rPr lang="da-DK" sz="1800" b="1" dirty="0"/>
              <a:t>= Block</a:t>
            </a:r>
            <a:r>
              <a:rPr lang="da-DK" sz="1800" b="1" baseline="-25000" dirty="0"/>
              <a:t>PR</a:t>
            </a:r>
            <a:r>
              <a:rPr lang="da-DK" sz="1800" b="1" dirty="0"/>
              <a:t> - 3 dB + 3 dB = Block</a:t>
            </a:r>
            <a:r>
              <a:rPr lang="da-DK" sz="1800" b="1" baseline="-25000" dirty="0"/>
              <a:t>PR</a:t>
            </a:r>
          </a:p>
          <a:p>
            <a:endParaRPr lang="da-DK" sz="1800" b="1" baseline="-25000" dirty="0"/>
          </a:p>
          <a:p>
            <a:r>
              <a:rPr lang="da-DK" sz="1800" b="1" dirty="0"/>
              <a:t>....equivalent to User Defined Mode</a:t>
            </a:r>
            <a:br>
              <a:rPr lang="da-DK" sz="1800" b="1" dirty="0"/>
            </a:br>
            <a:endParaRPr lang="da-DK" sz="1800" b="1" dirty="0"/>
          </a:p>
          <a:p>
            <a:r>
              <a:rPr lang="da-DK" sz="1800" b="1" dirty="0"/>
              <a:t>If C/I = 0 dB</a:t>
            </a:r>
            <a:br>
              <a:rPr lang="da-DK" sz="1800" b="1" dirty="0"/>
            </a:br>
            <a:r>
              <a:rPr lang="da-DK" sz="1800" b="1" dirty="0"/>
              <a:t>Broadcast PR Mode...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1143000"/>
          </a:xfrm>
        </p:spPr>
        <p:txBody>
          <a:bodyPr/>
          <a:lstStyle/>
          <a:p>
            <a:r>
              <a:rPr lang="da-DK" dirty="0" smtClean="0"/>
              <a:t>Exercise # 4:</a:t>
            </a:r>
            <a:br>
              <a:rPr lang="da-DK" dirty="0" smtClean="0"/>
            </a:br>
            <a:r>
              <a:rPr lang="da-DK" dirty="0" smtClean="0"/>
              <a:t>blocking calculation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1527633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Set victim link receiver (VLR)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Blocking mode: user defined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Blocking response: function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Interference criteria: I/N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Noise level = -110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Set interfering link transmitter (ILT)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No change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16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Path between VLR with ILT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>
                <a:latin typeface="Verdana" pitchFamily="34" charset="0"/>
              </a:rPr>
              <a:t>No change</a:t>
            </a:r>
            <a:endParaRPr lang="en-GB" sz="16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47545" y="2148114"/>
            <a:ext cx="1883883" cy="4084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85" y="1828574"/>
            <a:ext cx="2116097" cy="30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accent2"/>
                </a:solidFill>
              </a:rPr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6448968"/>
              </p:ext>
            </p:extLst>
          </p:nvPr>
        </p:nvGraphicFramePr>
        <p:xfrm>
          <a:off x="1728461" y="1124744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6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7" y="1259539"/>
            <a:ext cx="7893677" cy="46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275"/>
            <a:ext cx="8229600" cy="1143000"/>
          </a:xfrm>
        </p:spPr>
        <p:txBody>
          <a:bodyPr/>
          <a:lstStyle/>
          <a:p>
            <a:r>
              <a:rPr lang="da-DK" dirty="0" smtClean="0"/>
              <a:t>Victim link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327271" y="2836988"/>
            <a:ext cx="3524957" cy="39969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277477" y="5138057"/>
            <a:ext cx="3814237" cy="254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1" y="1195388"/>
            <a:ext cx="7312989" cy="470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143000"/>
          </a:xfrm>
        </p:spPr>
        <p:txBody>
          <a:bodyPr/>
          <a:lstStyle/>
          <a:p>
            <a:r>
              <a:rPr lang="da-DK" dirty="0" smtClean="0"/>
              <a:t>VLR Blocking </a:t>
            </a:r>
            <a:r>
              <a:rPr lang="da-DK" dirty="0"/>
              <a:t>Mask</a:t>
            </a:r>
            <a:endParaRPr lang="en-US" dirty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826233" y="4379234"/>
            <a:ext cx="2016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Should be defined at the frequency of the Interferer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3853543" y="2612569"/>
            <a:ext cx="1270000" cy="22260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03213" y="4618264"/>
            <a:ext cx="42252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a-DK" sz="2000" b="1" dirty="0"/>
              <a:t>Att blocking = 50 dB</a:t>
            </a:r>
          </a:p>
          <a:p>
            <a:pPr algn="l"/>
            <a:r>
              <a:rPr lang="da-DK" sz="2000" b="1" dirty="0"/>
              <a:t>(e.g. Defined in ETSI Standards)</a:t>
            </a:r>
            <a:endParaRPr lang="en-US" sz="2000" b="1" dirty="0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011452" y="4221389"/>
            <a:ext cx="35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f</a:t>
            </a:r>
            <a:r>
              <a:rPr lang="da-DK" sz="1200" dirty="0"/>
              <a:t>V</a:t>
            </a:r>
            <a:endParaRPr lang="en-US" sz="1200" dirty="0"/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6868936" y="4221389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f</a:t>
            </a:r>
            <a:r>
              <a:rPr lang="da-DK" sz="1200" dirty="0"/>
              <a:t>I</a:t>
            </a:r>
            <a:endParaRPr lang="en-US" sz="1200" dirty="0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041615" y="4373789"/>
            <a:ext cx="0" cy="11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6840361" y="4380139"/>
            <a:ext cx="0" cy="114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/>
              <a:t>Simulations</a:t>
            </a:r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720725" y="4468813"/>
            <a:ext cx="70215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Blocking= Pe + Ge + Gr – Att (free space) – Att block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Blocking=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23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 + 0 dB + 0 dB –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111.57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 – 50 dB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 = -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138.57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6" y="1803174"/>
            <a:ext cx="80279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411549" y="3229151"/>
            <a:ext cx="4013994" cy="3050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9688"/>
            <a:ext cx="8229600" cy="1143001"/>
          </a:xfrm>
        </p:spPr>
        <p:txBody>
          <a:bodyPr/>
          <a:lstStyle/>
          <a:p>
            <a:r>
              <a:rPr lang="da-DK"/>
              <a:t>Results</a:t>
            </a:r>
            <a:endParaRPr lang="en-U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754767" y="4608964"/>
            <a:ext cx="475637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IRSS Blocking Level = - </a:t>
            </a:r>
            <a:r>
              <a:rPr lang="da-DK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138.57 </a:t>
            </a: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dBm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N = -110 dBm</a:t>
            </a:r>
            <a:b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da-DK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I/N = 0 dB (Criterion) always met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" y="1011011"/>
            <a:ext cx="7001554" cy="340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Question?</a:t>
            </a:r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1708150" y="900113"/>
            <a:ext cx="4319588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9627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23048" r="26750" b="40855"/>
          <a:stretch>
            <a:fillRect/>
          </a:stretch>
        </p:blipFill>
        <p:spPr bwMode="auto">
          <a:xfrm>
            <a:off x="1281113" y="1814513"/>
            <a:ext cx="6716712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90500" y="1233488"/>
            <a:ext cx="6221413" cy="1108075"/>
          </a:xfrm>
          <a:noFill/>
          <a:ln/>
        </p:spPr>
        <p:txBody>
          <a:bodyPr/>
          <a:lstStyle/>
          <a:p>
            <a:r>
              <a:rPr lang="da-DK" b="1"/>
              <a:t>Can I make simulation for unwanted and blocking in the same workspace?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738563"/>
            <a:ext cx="5676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4188"/>
            <a:ext cx="6700838" cy="1143000"/>
          </a:xfrm>
        </p:spPr>
        <p:txBody>
          <a:bodyPr/>
          <a:lstStyle/>
          <a:p>
            <a:r>
              <a:rPr lang="da-DK" sz="2400" dirty="0"/>
              <a:t>Question: Can I make simulation for unwanted and blocking in the same workspace?</a:t>
            </a:r>
            <a:r>
              <a:rPr lang="da-DK" sz="5400" dirty="0"/>
              <a:t/>
            </a:r>
            <a:br>
              <a:rPr lang="da-DK" sz="5400" dirty="0"/>
            </a:br>
            <a:endParaRPr lang="en-US" sz="5400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6830" r="28151" b="80293"/>
          <a:stretch>
            <a:fillRect/>
          </a:stretch>
        </p:blipFill>
        <p:spPr bwMode="auto">
          <a:xfrm>
            <a:off x="1164318" y="1980293"/>
            <a:ext cx="39592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7" t="6830" r="29921" b="79543"/>
          <a:stretch>
            <a:fillRect/>
          </a:stretch>
        </p:blipFill>
        <p:spPr bwMode="auto">
          <a:xfrm>
            <a:off x="5324475" y="1944574"/>
            <a:ext cx="38163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336" name="Line 8"/>
          <p:cNvSpPr>
            <a:spLocks noChangeShapeType="1"/>
          </p:cNvSpPr>
          <p:nvPr/>
        </p:nvSpPr>
        <p:spPr bwMode="auto">
          <a:xfrm flipH="1">
            <a:off x="6778170" y="2964090"/>
            <a:ext cx="1148217" cy="19707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0500" y="1357313"/>
            <a:ext cx="6221413" cy="1108075"/>
          </a:xfrm>
          <a:noFill/>
          <a:ln/>
        </p:spPr>
        <p:txBody>
          <a:bodyPr/>
          <a:lstStyle/>
          <a:p>
            <a:r>
              <a:rPr lang="da-DK" sz="2000" b="1"/>
              <a:t>2 Interference Criteria / 2 runs</a:t>
            </a:r>
            <a:endParaRPr lang="en-US" sz="2000" b="1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4816475" y="2354263"/>
            <a:ext cx="1301296" cy="18185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4663"/>
            <a:ext cx="6664325" cy="1143000"/>
          </a:xfrm>
        </p:spPr>
        <p:txBody>
          <a:bodyPr/>
          <a:lstStyle/>
          <a:p>
            <a:r>
              <a:rPr lang="da-DK" sz="2400"/>
              <a:t>Question: Can I run simulations for unwanted and blocking in the same workspace in a single run?</a:t>
            </a:r>
            <a:r>
              <a:rPr lang="da-DK" sz="5400"/>
              <a:t/>
            </a:r>
            <a:br>
              <a:rPr lang="da-DK" sz="5400"/>
            </a:br>
            <a:endParaRPr lang="en-US" sz="540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35000" y="1492250"/>
            <a:ext cx="5905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a-DK" sz="2000" b="1">
                <a:solidFill>
                  <a:srgbClr val="FF0000"/>
                </a:solidFill>
              </a:rPr>
              <a:t>If the interference criteria are not the same... You can compensate this when defining the mask (unwanted or blocking)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842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6815" r="31485" b="80293"/>
          <a:stretch>
            <a:fillRect/>
          </a:stretch>
        </p:blipFill>
        <p:spPr bwMode="auto">
          <a:xfrm>
            <a:off x="898525" y="2851150"/>
            <a:ext cx="5834063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95300" y="4467225"/>
            <a:ext cx="7632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Blocking: PR mode  + Criterion: C/I=0 dB</a:t>
            </a:r>
          </a:p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Unwanted: Criterion C/I=10 dB</a:t>
            </a:r>
            <a:endParaRPr lang="en-US" b="1">
              <a:latin typeface="Verdana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164013" y="5264150"/>
            <a:ext cx="498951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Remove 10 dB from blocking mask</a:t>
            </a:r>
          </a:p>
          <a:p>
            <a:pPr algn="l">
              <a:spcBef>
                <a:spcPct val="20000"/>
              </a:spcBef>
              <a:buClr>
                <a:srgbClr val="FF3300"/>
              </a:buClr>
              <a:buSzPct val="110000"/>
            </a:pPr>
            <a:r>
              <a:rPr lang="da-DK" b="1">
                <a:latin typeface="Verdana" pitchFamily="34" charset="0"/>
              </a:rPr>
              <a:t>Criterion C/I=10 dB</a:t>
            </a:r>
            <a:endParaRPr lang="en-US" b="1">
              <a:latin typeface="Verdana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333750" y="3149600"/>
            <a:ext cx="706438" cy="5413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5729288" y="3082925"/>
            <a:ext cx="461962" cy="26035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Questions?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Thanks for your attention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2" y="2309018"/>
            <a:ext cx="8000318" cy="193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Interference Calculations</a:t>
            </a:r>
            <a:endParaRPr lang="en-US" sz="2000" b="0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57275" y="1341438"/>
            <a:ext cx="231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rgbClr val="FF0000"/>
                </a:solidFill>
              </a:rPr>
              <a:t>Interfering Modes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2997200" y="2725738"/>
            <a:ext cx="1152525" cy="11525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781300" y="1989138"/>
            <a:ext cx="360363" cy="8080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370263" y="1325562"/>
            <a:ext cx="259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Interference Criteria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4789715" y="1722437"/>
            <a:ext cx="428171" cy="1173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73238" y="5445125"/>
            <a:ext cx="5580062" cy="79216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a-DK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Unwanted and Blocking Signals</a:t>
            </a:r>
            <a:endParaRPr lang="en-US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5003800" y="2895600"/>
            <a:ext cx="2242457" cy="14151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Unwanted Emissions</a:t>
            </a:r>
            <a:endParaRPr lang="en-US"/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4038600" y="2066925"/>
            <a:ext cx="1225550" cy="1233488"/>
            <a:chOff x="4240" y="2387"/>
            <a:chExt cx="772" cy="777"/>
          </a:xfrm>
        </p:grpSpPr>
        <p:pic>
          <p:nvPicPr>
            <p:cNvPr id="78853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11" t="15730" r="8179" b="15485"/>
            <a:stretch>
              <a:fillRect/>
            </a:stretch>
          </p:blipFill>
          <p:spPr bwMode="auto">
            <a:xfrm>
              <a:off x="4266" y="2388"/>
              <a:ext cx="635" cy="635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78854" name="Rectangle 6"/>
            <p:cNvSpPr>
              <a:spLocks noChangeArrowheads="1"/>
            </p:cNvSpPr>
            <p:nvPr/>
          </p:nvSpPr>
          <p:spPr bwMode="auto">
            <a:xfrm>
              <a:off x="4266" y="2387"/>
              <a:ext cx="227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55" name="Rectangle 7"/>
            <p:cNvSpPr>
              <a:spLocks noChangeArrowheads="1"/>
            </p:cNvSpPr>
            <p:nvPr/>
          </p:nvSpPr>
          <p:spPr bwMode="auto">
            <a:xfrm rot="-5400000">
              <a:off x="4492" y="2296"/>
              <a:ext cx="227" cy="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8856" name="Group 8"/>
            <p:cNvGrpSpPr>
              <a:grpSpLocks noChangeAspect="1"/>
            </p:cNvGrpSpPr>
            <p:nvPr/>
          </p:nvGrpSpPr>
          <p:grpSpPr bwMode="auto">
            <a:xfrm>
              <a:off x="4240" y="2392"/>
              <a:ext cx="772" cy="772"/>
              <a:chOff x="4241" y="2387"/>
              <a:chExt cx="772" cy="772"/>
            </a:xfrm>
          </p:grpSpPr>
          <p:sp>
            <p:nvSpPr>
              <p:cNvPr id="78857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241" y="2387"/>
                <a:ext cx="772" cy="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58" name="Line 10"/>
              <p:cNvSpPr>
                <a:spLocks noChangeShapeType="1"/>
              </p:cNvSpPr>
              <p:nvPr/>
            </p:nvSpPr>
            <p:spPr bwMode="auto">
              <a:xfrm>
                <a:off x="4985" y="2240"/>
                <a:ext cx="318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8859" name="Group 11"/>
              <p:cNvGrpSpPr>
                <a:grpSpLocks/>
              </p:cNvGrpSpPr>
              <p:nvPr/>
            </p:nvGrpSpPr>
            <p:grpSpPr bwMode="auto">
              <a:xfrm>
                <a:off x="3806" y="2240"/>
                <a:ext cx="1179" cy="908"/>
                <a:chOff x="3806" y="2240"/>
                <a:chExt cx="1179" cy="908"/>
              </a:xfrm>
            </p:grpSpPr>
            <p:sp>
              <p:nvSpPr>
                <p:cNvPr id="78860" name="Freeform 12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9825 w 9825"/>
                    <a:gd name="T1" fmla="*/ 0 h 7567"/>
                    <a:gd name="T2" fmla="*/ 9075 w 9825"/>
                    <a:gd name="T3" fmla="*/ 1133 h 7567"/>
                    <a:gd name="T4" fmla="*/ 8691 w 9825"/>
                    <a:gd name="T5" fmla="*/ 2650 h 7567"/>
                    <a:gd name="T6" fmla="*/ 8316 w 9825"/>
                    <a:gd name="T7" fmla="*/ 4158 h 7567"/>
                    <a:gd name="T8" fmla="*/ 7183 w 9825"/>
                    <a:gd name="T9" fmla="*/ 4917 h 7567"/>
                    <a:gd name="T10" fmla="*/ 4533 w 9825"/>
                    <a:gd name="T11" fmla="*/ 6050 h 7567"/>
                    <a:gd name="T12" fmla="*/ 2266 w 9825"/>
                    <a:gd name="T13" fmla="*/ 7183 h 7567"/>
                    <a:gd name="T14" fmla="*/ 0 w 9825"/>
                    <a:gd name="T15" fmla="*/ 7567 h 7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25" h="7567">
                      <a:moveTo>
                        <a:pt x="9825" y="0"/>
                      </a:moveTo>
                      <a:cubicBezTo>
                        <a:pt x="9541" y="342"/>
                        <a:pt x="9266" y="692"/>
                        <a:pt x="9075" y="1133"/>
                      </a:cubicBezTo>
                      <a:cubicBezTo>
                        <a:pt x="8883" y="1575"/>
                        <a:pt x="8816" y="2150"/>
                        <a:pt x="8691" y="2650"/>
                      </a:cubicBezTo>
                      <a:cubicBezTo>
                        <a:pt x="8566" y="3150"/>
                        <a:pt x="8566" y="3783"/>
                        <a:pt x="8316" y="4158"/>
                      </a:cubicBezTo>
                      <a:cubicBezTo>
                        <a:pt x="8066" y="4533"/>
                        <a:pt x="7808" y="4600"/>
                        <a:pt x="7183" y="4917"/>
                      </a:cubicBezTo>
                      <a:cubicBezTo>
                        <a:pt x="6558" y="5233"/>
                        <a:pt x="5350" y="5675"/>
                        <a:pt x="4533" y="6050"/>
                      </a:cubicBezTo>
                      <a:cubicBezTo>
                        <a:pt x="3716" y="6425"/>
                        <a:pt x="3025" y="6933"/>
                        <a:pt x="2266" y="7183"/>
                      </a:cubicBezTo>
                      <a:cubicBezTo>
                        <a:pt x="1508" y="7433"/>
                        <a:pt x="375" y="7500"/>
                        <a:pt x="0" y="756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1" name="Freeform 13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1179 w 1179"/>
                    <a:gd name="T1" fmla="*/ 0 h 908"/>
                    <a:gd name="T2" fmla="*/ 1089 w 1179"/>
                    <a:gd name="T3" fmla="*/ 136 h 908"/>
                    <a:gd name="T4" fmla="*/ 1043 w 1179"/>
                    <a:gd name="T5" fmla="*/ 318 h 908"/>
                    <a:gd name="T6" fmla="*/ 998 w 1179"/>
                    <a:gd name="T7" fmla="*/ 499 h 908"/>
                    <a:gd name="T8" fmla="*/ 862 w 1179"/>
                    <a:gd name="T9" fmla="*/ 590 h 908"/>
                    <a:gd name="T10" fmla="*/ 544 w 1179"/>
                    <a:gd name="T11" fmla="*/ 726 h 908"/>
                    <a:gd name="T12" fmla="*/ 272 w 1179"/>
                    <a:gd name="T13" fmla="*/ 862 h 908"/>
                    <a:gd name="T14" fmla="*/ 0 w 1179"/>
                    <a:gd name="T15" fmla="*/ 908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9" h="908">
                      <a:moveTo>
                        <a:pt x="1179" y="0"/>
                      </a:moveTo>
                      <a:cubicBezTo>
                        <a:pt x="1145" y="41"/>
                        <a:pt x="1112" y="83"/>
                        <a:pt x="1089" y="136"/>
                      </a:cubicBezTo>
                      <a:cubicBezTo>
                        <a:pt x="1066" y="189"/>
                        <a:pt x="1058" y="258"/>
                        <a:pt x="1043" y="318"/>
                      </a:cubicBezTo>
                      <a:cubicBezTo>
                        <a:pt x="1028" y="378"/>
                        <a:pt x="1028" y="454"/>
                        <a:pt x="998" y="499"/>
                      </a:cubicBezTo>
                      <a:cubicBezTo>
                        <a:pt x="968" y="544"/>
                        <a:pt x="937" y="552"/>
                        <a:pt x="862" y="590"/>
                      </a:cubicBezTo>
                      <a:cubicBezTo>
                        <a:pt x="787" y="628"/>
                        <a:pt x="642" y="681"/>
                        <a:pt x="544" y="726"/>
                      </a:cubicBezTo>
                      <a:cubicBezTo>
                        <a:pt x="446" y="771"/>
                        <a:pt x="363" y="832"/>
                        <a:pt x="272" y="862"/>
                      </a:cubicBezTo>
                      <a:cubicBezTo>
                        <a:pt x="181" y="892"/>
                        <a:pt x="45" y="900"/>
                        <a:pt x="0" y="908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8862" name="Line 14"/>
              <p:cNvSpPr>
                <a:spLocks noChangeShapeType="1"/>
              </p:cNvSpPr>
              <p:nvPr/>
            </p:nvSpPr>
            <p:spPr bwMode="auto">
              <a:xfrm>
                <a:off x="4985" y="2240"/>
                <a:ext cx="318" cy="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8863" name="Group 15"/>
              <p:cNvGrpSpPr>
                <a:grpSpLocks/>
              </p:cNvGrpSpPr>
              <p:nvPr/>
            </p:nvGrpSpPr>
            <p:grpSpPr bwMode="auto">
              <a:xfrm>
                <a:off x="3806" y="2240"/>
                <a:ext cx="1179" cy="908"/>
                <a:chOff x="3806" y="2240"/>
                <a:chExt cx="1179" cy="908"/>
              </a:xfrm>
            </p:grpSpPr>
            <p:sp>
              <p:nvSpPr>
                <p:cNvPr id="78864" name="Freeform 16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9825 w 9825"/>
                    <a:gd name="T1" fmla="*/ 0 h 7567"/>
                    <a:gd name="T2" fmla="*/ 9075 w 9825"/>
                    <a:gd name="T3" fmla="*/ 1133 h 7567"/>
                    <a:gd name="T4" fmla="*/ 8691 w 9825"/>
                    <a:gd name="T5" fmla="*/ 2650 h 7567"/>
                    <a:gd name="T6" fmla="*/ 8316 w 9825"/>
                    <a:gd name="T7" fmla="*/ 4158 h 7567"/>
                    <a:gd name="T8" fmla="*/ 7183 w 9825"/>
                    <a:gd name="T9" fmla="*/ 4917 h 7567"/>
                    <a:gd name="T10" fmla="*/ 4533 w 9825"/>
                    <a:gd name="T11" fmla="*/ 6050 h 7567"/>
                    <a:gd name="T12" fmla="*/ 2266 w 9825"/>
                    <a:gd name="T13" fmla="*/ 7183 h 7567"/>
                    <a:gd name="T14" fmla="*/ 0 w 9825"/>
                    <a:gd name="T15" fmla="*/ 7567 h 7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25" h="7567">
                      <a:moveTo>
                        <a:pt x="9825" y="0"/>
                      </a:moveTo>
                      <a:cubicBezTo>
                        <a:pt x="9541" y="342"/>
                        <a:pt x="9266" y="692"/>
                        <a:pt x="9075" y="1133"/>
                      </a:cubicBezTo>
                      <a:cubicBezTo>
                        <a:pt x="8883" y="1575"/>
                        <a:pt x="8816" y="2150"/>
                        <a:pt x="8691" y="2650"/>
                      </a:cubicBezTo>
                      <a:cubicBezTo>
                        <a:pt x="8566" y="3150"/>
                        <a:pt x="8566" y="3783"/>
                        <a:pt x="8316" y="4158"/>
                      </a:cubicBezTo>
                      <a:cubicBezTo>
                        <a:pt x="8066" y="4533"/>
                        <a:pt x="7808" y="4600"/>
                        <a:pt x="7183" y="4917"/>
                      </a:cubicBezTo>
                      <a:cubicBezTo>
                        <a:pt x="6558" y="5233"/>
                        <a:pt x="5350" y="5675"/>
                        <a:pt x="4533" y="6050"/>
                      </a:cubicBezTo>
                      <a:cubicBezTo>
                        <a:pt x="3716" y="6425"/>
                        <a:pt x="3025" y="6933"/>
                        <a:pt x="2266" y="7183"/>
                      </a:cubicBezTo>
                      <a:cubicBezTo>
                        <a:pt x="1508" y="7433"/>
                        <a:pt x="375" y="7500"/>
                        <a:pt x="0" y="7567"/>
                      </a:cubicBezTo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5" name="Freeform 17"/>
                <p:cNvSpPr>
                  <a:spLocks/>
                </p:cNvSpPr>
                <p:nvPr/>
              </p:nvSpPr>
              <p:spPr bwMode="auto">
                <a:xfrm>
                  <a:off x="3806" y="2240"/>
                  <a:ext cx="1179" cy="908"/>
                </a:xfrm>
                <a:custGeom>
                  <a:avLst/>
                  <a:gdLst>
                    <a:gd name="T0" fmla="*/ 1179 w 1179"/>
                    <a:gd name="T1" fmla="*/ 0 h 908"/>
                    <a:gd name="T2" fmla="*/ 1089 w 1179"/>
                    <a:gd name="T3" fmla="*/ 136 h 908"/>
                    <a:gd name="T4" fmla="*/ 1043 w 1179"/>
                    <a:gd name="T5" fmla="*/ 318 h 908"/>
                    <a:gd name="T6" fmla="*/ 998 w 1179"/>
                    <a:gd name="T7" fmla="*/ 499 h 908"/>
                    <a:gd name="T8" fmla="*/ 862 w 1179"/>
                    <a:gd name="T9" fmla="*/ 590 h 908"/>
                    <a:gd name="T10" fmla="*/ 544 w 1179"/>
                    <a:gd name="T11" fmla="*/ 726 h 908"/>
                    <a:gd name="T12" fmla="*/ 272 w 1179"/>
                    <a:gd name="T13" fmla="*/ 862 h 908"/>
                    <a:gd name="T14" fmla="*/ 0 w 1179"/>
                    <a:gd name="T15" fmla="*/ 908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79" h="908">
                      <a:moveTo>
                        <a:pt x="1179" y="0"/>
                      </a:moveTo>
                      <a:cubicBezTo>
                        <a:pt x="1145" y="41"/>
                        <a:pt x="1112" y="83"/>
                        <a:pt x="1089" y="136"/>
                      </a:cubicBezTo>
                      <a:cubicBezTo>
                        <a:pt x="1066" y="189"/>
                        <a:pt x="1058" y="258"/>
                        <a:pt x="1043" y="318"/>
                      </a:cubicBezTo>
                      <a:cubicBezTo>
                        <a:pt x="1028" y="378"/>
                        <a:pt x="1028" y="454"/>
                        <a:pt x="998" y="499"/>
                      </a:cubicBezTo>
                      <a:cubicBezTo>
                        <a:pt x="968" y="544"/>
                        <a:pt x="937" y="552"/>
                        <a:pt x="862" y="590"/>
                      </a:cubicBezTo>
                      <a:cubicBezTo>
                        <a:pt x="787" y="628"/>
                        <a:pt x="642" y="681"/>
                        <a:pt x="544" y="726"/>
                      </a:cubicBezTo>
                      <a:cubicBezTo>
                        <a:pt x="446" y="771"/>
                        <a:pt x="363" y="832"/>
                        <a:pt x="272" y="862"/>
                      </a:cubicBezTo>
                      <a:cubicBezTo>
                        <a:pt x="181" y="892"/>
                        <a:pt x="45" y="900"/>
                        <a:pt x="0" y="908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8867" name="Rectangle 19"/>
          <p:cNvSpPr>
            <a:spLocks noChangeArrowheads="1"/>
          </p:cNvSpPr>
          <p:nvPr/>
        </p:nvSpPr>
        <p:spPr bwMode="auto">
          <a:xfrm>
            <a:off x="457200" y="1495425"/>
            <a:ext cx="20272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Victim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788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5" t="67583" r="10818" b="19627"/>
          <a:stretch>
            <a:fillRect/>
          </a:stretch>
        </p:blipFill>
        <p:spPr bwMode="auto">
          <a:xfrm>
            <a:off x="1692275" y="1989138"/>
            <a:ext cx="647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69" name="Line 21"/>
          <p:cNvSpPr>
            <a:spLocks noChangeShapeType="1"/>
          </p:cNvSpPr>
          <p:nvPr/>
        </p:nvSpPr>
        <p:spPr bwMode="auto">
          <a:xfrm>
            <a:off x="3060700" y="3068638"/>
            <a:ext cx="3168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4411663" y="3176588"/>
            <a:ext cx="33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v</a:t>
            </a:r>
            <a:endParaRPr lang="en-US" sz="1200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4068763" y="191611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5076825" y="19177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4572000" y="1917700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4068763" y="1917700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3492500" y="1557338"/>
            <a:ext cx="1308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Receiver Bandwidth</a:t>
            </a:r>
            <a:endParaRPr lang="en-US" sz="1000"/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458788" y="3727450"/>
            <a:ext cx="28178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i="1">
                <a:latin typeface="Verdana" pitchFamily="34" charset="0"/>
              </a:rPr>
              <a:t>Interfering System</a:t>
            </a:r>
            <a:endParaRPr lang="en-US" sz="1600" i="1">
              <a:latin typeface="Verdana" pitchFamily="34" charset="0"/>
            </a:endParaRPr>
          </a:p>
        </p:txBody>
      </p:sp>
      <p:pic>
        <p:nvPicPr>
          <p:cNvPr id="7887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4" t="61380" r="31592" b="30484"/>
          <a:stretch>
            <a:fillRect/>
          </a:stretch>
        </p:blipFill>
        <p:spPr bwMode="auto">
          <a:xfrm>
            <a:off x="1403350" y="4221163"/>
            <a:ext cx="1295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5741284" y="5618163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2000"/>
              <a:t>f</a:t>
            </a:r>
            <a:r>
              <a:rPr lang="da-DK" sz="1200"/>
              <a:t>I</a:t>
            </a:r>
            <a:endParaRPr lang="en-US" sz="1200"/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5171372" y="4046538"/>
            <a:ext cx="162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sz="1000"/>
              <a:t>Interfering emission mask</a:t>
            </a:r>
            <a:endParaRPr lang="en-US" sz="1000"/>
          </a:p>
        </p:txBody>
      </p:sp>
      <p:grpSp>
        <p:nvGrpSpPr>
          <p:cNvPr id="78880" name="Group 32"/>
          <p:cNvGrpSpPr>
            <a:grpSpLocks/>
          </p:cNvGrpSpPr>
          <p:nvPr/>
        </p:nvGrpSpPr>
        <p:grpSpPr bwMode="auto">
          <a:xfrm>
            <a:off x="3371147" y="4364038"/>
            <a:ext cx="2376487" cy="1441450"/>
            <a:chOff x="1610" y="2840"/>
            <a:chExt cx="1497" cy="908"/>
          </a:xfrm>
        </p:grpSpPr>
        <p:sp>
          <p:nvSpPr>
            <p:cNvPr id="78881" name="Line 33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2" name="Freeform 34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883" name="Group 35"/>
          <p:cNvGrpSpPr>
            <a:grpSpLocks/>
          </p:cNvGrpSpPr>
          <p:nvPr/>
        </p:nvGrpSpPr>
        <p:grpSpPr bwMode="auto">
          <a:xfrm flipH="1">
            <a:off x="5747634" y="4364038"/>
            <a:ext cx="2376488" cy="1441450"/>
            <a:chOff x="1610" y="2840"/>
            <a:chExt cx="1497" cy="908"/>
          </a:xfrm>
        </p:grpSpPr>
        <p:sp>
          <p:nvSpPr>
            <p:cNvPr id="78884" name="Line 36"/>
            <p:cNvSpPr>
              <a:spLocks noChangeShapeType="1"/>
            </p:cNvSpPr>
            <p:nvPr/>
          </p:nvSpPr>
          <p:spPr bwMode="auto">
            <a:xfrm>
              <a:off x="2789" y="284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85" name="Freeform 37"/>
            <p:cNvSpPr>
              <a:spLocks/>
            </p:cNvSpPr>
            <p:nvPr/>
          </p:nvSpPr>
          <p:spPr bwMode="auto">
            <a:xfrm>
              <a:off x="1610" y="2840"/>
              <a:ext cx="1179" cy="908"/>
            </a:xfrm>
            <a:custGeom>
              <a:avLst/>
              <a:gdLst>
                <a:gd name="T0" fmla="*/ 1179 w 1179"/>
                <a:gd name="T1" fmla="*/ 0 h 908"/>
                <a:gd name="T2" fmla="*/ 1089 w 1179"/>
                <a:gd name="T3" fmla="*/ 136 h 908"/>
                <a:gd name="T4" fmla="*/ 1043 w 1179"/>
                <a:gd name="T5" fmla="*/ 318 h 908"/>
                <a:gd name="T6" fmla="*/ 998 w 1179"/>
                <a:gd name="T7" fmla="*/ 499 h 908"/>
                <a:gd name="T8" fmla="*/ 862 w 1179"/>
                <a:gd name="T9" fmla="*/ 590 h 908"/>
                <a:gd name="T10" fmla="*/ 544 w 1179"/>
                <a:gd name="T11" fmla="*/ 726 h 908"/>
                <a:gd name="T12" fmla="*/ 272 w 1179"/>
                <a:gd name="T13" fmla="*/ 862 h 908"/>
                <a:gd name="T14" fmla="*/ 0 w 1179"/>
                <a:gd name="T15" fmla="*/ 908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9" h="908">
                  <a:moveTo>
                    <a:pt x="1179" y="0"/>
                  </a:moveTo>
                  <a:cubicBezTo>
                    <a:pt x="1145" y="41"/>
                    <a:pt x="1112" y="83"/>
                    <a:pt x="1089" y="136"/>
                  </a:cubicBezTo>
                  <a:cubicBezTo>
                    <a:pt x="1066" y="189"/>
                    <a:pt x="1058" y="258"/>
                    <a:pt x="1043" y="318"/>
                  </a:cubicBezTo>
                  <a:cubicBezTo>
                    <a:pt x="1028" y="378"/>
                    <a:pt x="1028" y="454"/>
                    <a:pt x="998" y="499"/>
                  </a:cubicBezTo>
                  <a:cubicBezTo>
                    <a:pt x="968" y="544"/>
                    <a:pt x="937" y="552"/>
                    <a:pt x="862" y="590"/>
                  </a:cubicBezTo>
                  <a:cubicBezTo>
                    <a:pt x="787" y="628"/>
                    <a:pt x="642" y="681"/>
                    <a:pt x="544" y="726"/>
                  </a:cubicBezTo>
                  <a:cubicBezTo>
                    <a:pt x="446" y="771"/>
                    <a:pt x="363" y="832"/>
                    <a:pt x="272" y="862"/>
                  </a:cubicBezTo>
                  <a:cubicBezTo>
                    <a:pt x="181" y="892"/>
                    <a:pt x="45" y="900"/>
                    <a:pt x="0" y="90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886" name="Line 38"/>
          <p:cNvSpPr>
            <a:spLocks noChangeShapeType="1"/>
          </p:cNvSpPr>
          <p:nvPr/>
        </p:nvSpPr>
        <p:spPr bwMode="auto">
          <a:xfrm flipH="1">
            <a:off x="5746047" y="4292600"/>
            <a:ext cx="1587" cy="1409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>
            <a:off x="4018847" y="5589588"/>
            <a:ext cx="35988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3348038" y="1527175"/>
            <a:ext cx="4752975" cy="2046288"/>
            <a:chOff x="1972" y="2685"/>
            <a:chExt cx="2994" cy="1289"/>
          </a:xfrm>
        </p:grpSpPr>
        <p:sp>
          <p:nvSpPr>
            <p:cNvPr id="78889" name="Text Box 41"/>
            <p:cNvSpPr txBox="1">
              <a:spLocks noChangeArrowheads="1"/>
            </p:cNvSpPr>
            <p:nvPr/>
          </p:nvSpPr>
          <p:spPr bwMode="auto">
            <a:xfrm>
              <a:off x="3605" y="3724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2000"/>
                <a:t>f</a:t>
              </a:r>
              <a:r>
                <a:rPr lang="da-DK" sz="1200"/>
                <a:t>I</a:t>
              </a:r>
              <a:endParaRPr lang="en-US" sz="1200"/>
            </a:p>
          </p:txBody>
        </p:sp>
        <p:sp>
          <p:nvSpPr>
            <p:cNvPr id="78890" name="Text Box 42"/>
            <p:cNvSpPr txBox="1">
              <a:spLocks noChangeArrowheads="1"/>
            </p:cNvSpPr>
            <p:nvPr/>
          </p:nvSpPr>
          <p:spPr bwMode="auto">
            <a:xfrm>
              <a:off x="3124" y="2685"/>
              <a:ext cx="9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a-DK" sz="1000"/>
                <a:t>Interferer emission mask</a:t>
              </a:r>
              <a:endParaRPr lang="en-US" sz="1000"/>
            </a:p>
          </p:txBody>
        </p:sp>
        <p:grpSp>
          <p:nvGrpSpPr>
            <p:cNvPr id="78891" name="Group 43"/>
            <p:cNvGrpSpPr>
              <a:grpSpLocks/>
            </p:cNvGrpSpPr>
            <p:nvPr/>
          </p:nvGrpSpPr>
          <p:grpSpPr bwMode="auto">
            <a:xfrm>
              <a:off x="1972" y="2885"/>
              <a:ext cx="1497" cy="908"/>
              <a:chOff x="1610" y="2840"/>
              <a:chExt cx="1497" cy="908"/>
            </a:xfrm>
          </p:grpSpPr>
          <p:sp>
            <p:nvSpPr>
              <p:cNvPr id="78892" name="Line 44"/>
              <p:cNvSpPr>
                <a:spLocks noChangeShapeType="1"/>
              </p:cNvSpPr>
              <p:nvPr/>
            </p:nvSpPr>
            <p:spPr bwMode="auto">
              <a:xfrm>
                <a:off x="2789" y="284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93" name="Freeform 45"/>
              <p:cNvSpPr>
                <a:spLocks/>
              </p:cNvSpPr>
              <p:nvPr/>
            </p:nvSpPr>
            <p:spPr bwMode="auto">
              <a:xfrm>
                <a:off x="1610" y="2840"/>
                <a:ext cx="1179" cy="908"/>
              </a:xfrm>
              <a:custGeom>
                <a:avLst/>
                <a:gdLst>
                  <a:gd name="T0" fmla="*/ 1179 w 1179"/>
                  <a:gd name="T1" fmla="*/ 0 h 908"/>
                  <a:gd name="T2" fmla="*/ 1089 w 1179"/>
                  <a:gd name="T3" fmla="*/ 136 h 908"/>
                  <a:gd name="T4" fmla="*/ 1043 w 1179"/>
                  <a:gd name="T5" fmla="*/ 318 h 908"/>
                  <a:gd name="T6" fmla="*/ 998 w 1179"/>
                  <a:gd name="T7" fmla="*/ 499 h 908"/>
                  <a:gd name="T8" fmla="*/ 862 w 1179"/>
                  <a:gd name="T9" fmla="*/ 590 h 908"/>
                  <a:gd name="T10" fmla="*/ 544 w 1179"/>
                  <a:gd name="T11" fmla="*/ 726 h 908"/>
                  <a:gd name="T12" fmla="*/ 272 w 1179"/>
                  <a:gd name="T13" fmla="*/ 862 h 908"/>
                  <a:gd name="T14" fmla="*/ 0 w 1179"/>
                  <a:gd name="T1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9" h="908">
                    <a:moveTo>
                      <a:pt x="1179" y="0"/>
                    </a:moveTo>
                    <a:cubicBezTo>
                      <a:pt x="1145" y="41"/>
                      <a:pt x="1112" y="83"/>
                      <a:pt x="1089" y="136"/>
                    </a:cubicBezTo>
                    <a:cubicBezTo>
                      <a:pt x="1066" y="189"/>
                      <a:pt x="1058" y="258"/>
                      <a:pt x="1043" y="318"/>
                    </a:cubicBezTo>
                    <a:cubicBezTo>
                      <a:pt x="1028" y="378"/>
                      <a:pt x="1028" y="454"/>
                      <a:pt x="998" y="499"/>
                    </a:cubicBezTo>
                    <a:cubicBezTo>
                      <a:pt x="968" y="544"/>
                      <a:pt x="937" y="552"/>
                      <a:pt x="862" y="590"/>
                    </a:cubicBezTo>
                    <a:cubicBezTo>
                      <a:pt x="787" y="628"/>
                      <a:pt x="642" y="681"/>
                      <a:pt x="544" y="726"/>
                    </a:cubicBezTo>
                    <a:cubicBezTo>
                      <a:pt x="446" y="771"/>
                      <a:pt x="363" y="832"/>
                      <a:pt x="272" y="862"/>
                    </a:cubicBezTo>
                    <a:cubicBezTo>
                      <a:pt x="181" y="892"/>
                      <a:pt x="45" y="900"/>
                      <a:pt x="0" y="90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8894" name="Group 46"/>
            <p:cNvGrpSpPr>
              <a:grpSpLocks/>
            </p:cNvGrpSpPr>
            <p:nvPr/>
          </p:nvGrpSpPr>
          <p:grpSpPr bwMode="auto">
            <a:xfrm flipH="1">
              <a:off x="3469" y="2885"/>
              <a:ext cx="1497" cy="908"/>
              <a:chOff x="1610" y="2840"/>
              <a:chExt cx="1497" cy="908"/>
            </a:xfrm>
          </p:grpSpPr>
          <p:sp>
            <p:nvSpPr>
              <p:cNvPr id="78895" name="Line 47"/>
              <p:cNvSpPr>
                <a:spLocks noChangeShapeType="1"/>
              </p:cNvSpPr>
              <p:nvPr/>
            </p:nvSpPr>
            <p:spPr bwMode="auto">
              <a:xfrm>
                <a:off x="2789" y="2840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96" name="Freeform 48"/>
              <p:cNvSpPr>
                <a:spLocks/>
              </p:cNvSpPr>
              <p:nvPr/>
            </p:nvSpPr>
            <p:spPr bwMode="auto">
              <a:xfrm>
                <a:off x="1610" y="2840"/>
                <a:ext cx="1179" cy="908"/>
              </a:xfrm>
              <a:custGeom>
                <a:avLst/>
                <a:gdLst>
                  <a:gd name="T0" fmla="*/ 1179 w 1179"/>
                  <a:gd name="T1" fmla="*/ 0 h 908"/>
                  <a:gd name="T2" fmla="*/ 1089 w 1179"/>
                  <a:gd name="T3" fmla="*/ 136 h 908"/>
                  <a:gd name="T4" fmla="*/ 1043 w 1179"/>
                  <a:gd name="T5" fmla="*/ 318 h 908"/>
                  <a:gd name="T6" fmla="*/ 998 w 1179"/>
                  <a:gd name="T7" fmla="*/ 499 h 908"/>
                  <a:gd name="T8" fmla="*/ 862 w 1179"/>
                  <a:gd name="T9" fmla="*/ 590 h 908"/>
                  <a:gd name="T10" fmla="*/ 544 w 1179"/>
                  <a:gd name="T11" fmla="*/ 726 h 908"/>
                  <a:gd name="T12" fmla="*/ 272 w 1179"/>
                  <a:gd name="T13" fmla="*/ 862 h 908"/>
                  <a:gd name="T14" fmla="*/ 0 w 1179"/>
                  <a:gd name="T15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9" h="908">
                    <a:moveTo>
                      <a:pt x="1179" y="0"/>
                    </a:moveTo>
                    <a:cubicBezTo>
                      <a:pt x="1145" y="41"/>
                      <a:pt x="1112" y="83"/>
                      <a:pt x="1089" y="136"/>
                    </a:cubicBezTo>
                    <a:cubicBezTo>
                      <a:pt x="1066" y="189"/>
                      <a:pt x="1058" y="258"/>
                      <a:pt x="1043" y="318"/>
                    </a:cubicBezTo>
                    <a:cubicBezTo>
                      <a:pt x="1028" y="378"/>
                      <a:pt x="1028" y="454"/>
                      <a:pt x="998" y="499"/>
                    </a:cubicBezTo>
                    <a:cubicBezTo>
                      <a:pt x="968" y="544"/>
                      <a:pt x="937" y="552"/>
                      <a:pt x="862" y="590"/>
                    </a:cubicBezTo>
                    <a:cubicBezTo>
                      <a:pt x="787" y="628"/>
                      <a:pt x="642" y="681"/>
                      <a:pt x="544" y="726"/>
                    </a:cubicBezTo>
                    <a:cubicBezTo>
                      <a:pt x="446" y="771"/>
                      <a:pt x="363" y="832"/>
                      <a:pt x="272" y="862"/>
                    </a:cubicBezTo>
                    <a:cubicBezTo>
                      <a:pt x="181" y="892"/>
                      <a:pt x="45" y="900"/>
                      <a:pt x="0" y="90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897" name="Line 49"/>
            <p:cNvSpPr>
              <a:spLocks noChangeShapeType="1"/>
            </p:cNvSpPr>
            <p:nvPr/>
          </p:nvSpPr>
          <p:spPr bwMode="auto">
            <a:xfrm flipH="1">
              <a:off x="3468" y="2840"/>
              <a:ext cx="1" cy="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898" name="Line 50"/>
            <p:cNvSpPr>
              <a:spLocks noChangeShapeType="1"/>
            </p:cNvSpPr>
            <p:nvPr/>
          </p:nvSpPr>
          <p:spPr bwMode="auto">
            <a:xfrm>
              <a:off x="2380" y="3657"/>
              <a:ext cx="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8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 build="p"/>
      <p:bldP spid="78869" grpId="0" animBg="1"/>
      <p:bldP spid="78869" grpId="1" animBg="1"/>
      <p:bldP spid="78870" grpId="0"/>
      <p:bldP spid="78871" grpId="0" animBg="1"/>
      <p:bldP spid="78872" grpId="0" animBg="1"/>
      <p:bldP spid="78873" grpId="0" animBg="1"/>
      <p:bldP spid="78874" grpId="0" animBg="1"/>
      <p:bldP spid="78875" grpId="0"/>
      <p:bldP spid="78876" grpId="0"/>
      <p:bldP spid="78878" grpId="0"/>
      <p:bldP spid="78878" grpId="1"/>
      <p:bldP spid="78879" grpId="0"/>
      <p:bldP spid="78879" grpId="1"/>
      <p:bldP spid="78886" grpId="0" animBg="1"/>
      <p:bldP spid="78886" grpId="1" animBg="1"/>
      <p:bldP spid="78887" grpId="0" animBg="1"/>
      <p:bldP spid="788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 #2: </a:t>
            </a:r>
            <a:br>
              <a:rPr lang="da-DK" dirty="0" smtClean="0"/>
            </a:br>
            <a:r>
              <a:rPr lang="da-DK" dirty="0" smtClean="0"/>
              <a:t>Unwanted calculation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1527633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 smtClean="0">
                <a:latin typeface="Verdana" pitchFamily="34" charset="0"/>
              </a:rPr>
              <a:t>Set victim link receiver (VLR)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Name: VLR Exercise #2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Frequency: 910 MHz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Interference criteria: I/N = 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Noise level = -110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Bandwidth = 150 KHz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Set interfering link transmitter (ILT)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 smtClean="0">
                <a:latin typeface="Verdana" pitchFamily="34" charset="0"/>
              </a:rPr>
              <a:t>Name: ILT </a:t>
            </a:r>
            <a:r>
              <a:rPr lang="en-US" sz="1600" dirty="0">
                <a:latin typeface="Verdana" pitchFamily="34" charset="0"/>
              </a:rPr>
              <a:t>Exercise #2 </a:t>
            </a:r>
            <a:endParaRPr lang="en-US" sz="16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1600" dirty="0">
                <a:latin typeface="Verdana" pitchFamily="34" charset="0"/>
              </a:rPr>
              <a:t>Frequency: </a:t>
            </a:r>
            <a:r>
              <a:rPr lang="en-US" sz="1600" dirty="0" smtClean="0">
                <a:latin typeface="Verdana" pitchFamily="34" charset="0"/>
              </a:rPr>
              <a:t>905 MHz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Power: 23 dBm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Emission mask: default mask</a:t>
            </a:r>
            <a:endParaRPr lang="en-GB" sz="16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 smtClean="0">
                <a:latin typeface="Verdana" pitchFamily="34" charset="0"/>
              </a:rPr>
              <a:t>Path between VLR with ILT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Propagation model:free space (no variation)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1600" dirty="0" smtClean="0">
                <a:latin typeface="Verdana" pitchFamily="34" charset="0"/>
              </a:rPr>
              <a:t>Position (x,y): fixed, 10km apart</a:t>
            </a:r>
            <a:endParaRPr lang="en-GB" sz="16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27" y="4380366"/>
            <a:ext cx="2143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0" y="1964850"/>
            <a:ext cx="8357196" cy="13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Victim link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595095" y="2095505"/>
            <a:ext cx="841828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168571" y="2714173"/>
            <a:ext cx="2779475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02352" y="2362208"/>
            <a:ext cx="3222162" cy="705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29" y="3539900"/>
            <a:ext cx="2959100" cy="222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3115129" y="3817258"/>
            <a:ext cx="2779475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1509905"/>
            <a:ext cx="8554296" cy="359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Victim Link Receiver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688114" y="1915886"/>
            <a:ext cx="398417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688114" y="4727871"/>
            <a:ext cx="4098412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89138" y="3029857"/>
            <a:ext cx="388314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459138" y="2191658"/>
            <a:ext cx="421491" cy="2536213"/>
          </a:xfrm>
          <a:custGeom>
            <a:avLst/>
            <a:gdLst>
              <a:gd name="connsiteX0" fmla="*/ 348919 w 421491"/>
              <a:gd name="connsiteY0" fmla="*/ 0 h 3207657"/>
              <a:gd name="connsiteX1" fmla="*/ 576 w 421491"/>
              <a:gd name="connsiteY1" fmla="*/ 1865086 h 3207657"/>
              <a:gd name="connsiteX2" fmla="*/ 421491 w 421491"/>
              <a:gd name="connsiteY2" fmla="*/ 3207657 h 3207657"/>
              <a:gd name="connsiteX3" fmla="*/ 421491 w 421491"/>
              <a:gd name="connsiteY3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491" h="3207657">
                <a:moveTo>
                  <a:pt x="348919" y="0"/>
                </a:moveTo>
                <a:cubicBezTo>
                  <a:pt x="168700" y="665238"/>
                  <a:pt x="-11519" y="1330477"/>
                  <a:pt x="576" y="1865086"/>
                </a:cubicBezTo>
                <a:cubicBezTo>
                  <a:pt x="12671" y="2399695"/>
                  <a:pt x="421491" y="3207657"/>
                  <a:pt x="421491" y="3207657"/>
                </a:cubicBezTo>
                <a:lnTo>
                  <a:pt x="421491" y="3207657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32230" y="2115458"/>
            <a:ext cx="2481942" cy="7873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0660" y="498857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Interference criteria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2815" y="336649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Reception bandwidth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0356" y="24132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Description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7907" y="15099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Noise floor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Interfering Link</a:t>
            </a:r>
            <a:endParaRPr lang="en-US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9" y="1866832"/>
            <a:ext cx="8829675" cy="14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841833" y="2044706"/>
            <a:ext cx="841828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92685" y="2496463"/>
            <a:ext cx="215536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175654" y="2311409"/>
            <a:ext cx="3178631" cy="705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4" y="2446566"/>
            <a:ext cx="1023249" cy="2667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9" y="1901376"/>
            <a:ext cx="7991663" cy="375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Interfering Link Transmitter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268687" y="2365599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4770" y="19013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Power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68687" y="2677890"/>
            <a:ext cx="3410857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5928" y="301936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Emission mask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3532" y="1879371"/>
            <a:ext cx="785321" cy="27577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resentation Template">
  <a:themeElements>
    <a:clrScheme name="ECO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 Presentation Template</Template>
  <TotalTime>745</TotalTime>
  <Words>662</Words>
  <Application>Microsoft Office PowerPoint</Application>
  <PresentationFormat>On-screen Show (4:3)</PresentationFormat>
  <Paragraphs>154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ECO Presentation Template</vt:lpstr>
      <vt:lpstr>Modeling of Unwanted and Blocking  Interference Modes</vt:lpstr>
      <vt:lpstr>Outline</vt:lpstr>
      <vt:lpstr>Interference Calculations</vt:lpstr>
      <vt:lpstr>Unwanted Emissions</vt:lpstr>
      <vt:lpstr>Exercise #2:  Unwanted calculation</vt:lpstr>
      <vt:lpstr>Victim link</vt:lpstr>
      <vt:lpstr>Victim Link Receiver</vt:lpstr>
      <vt:lpstr>Interfering Link</vt:lpstr>
      <vt:lpstr>Interfering Link Transmitter</vt:lpstr>
      <vt:lpstr>Unwanted emissions mask</vt:lpstr>
      <vt:lpstr>ILT  VLR Path</vt:lpstr>
      <vt:lpstr>Simulations...</vt:lpstr>
      <vt:lpstr>Results</vt:lpstr>
      <vt:lpstr>Results...</vt:lpstr>
      <vt:lpstr>Exercise #3:  SEM calculation</vt:lpstr>
      <vt:lpstr>Blocking</vt:lpstr>
      <vt:lpstr>Blocking: 3 Modes</vt:lpstr>
      <vt:lpstr>But not so different</vt:lpstr>
      <vt:lpstr>Exercise # 4: blocking calculation</vt:lpstr>
      <vt:lpstr>Victim link</vt:lpstr>
      <vt:lpstr>VLR Blocking Mask</vt:lpstr>
      <vt:lpstr>Simulations</vt:lpstr>
      <vt:lpstr>Results</vt:lpstr>
      <vt:lpstr>Question?</vt:lpstr>
      <vt:lpstr>Question: Can I make simulation for unwanted and blocking in the same workspace? </vt:lpstr>
      <vt:lpstr>Question: Can I run simulations for unwanted and blocking in the same workspace in a single run? </vt:lpstr>
      <vt:lpstr>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Unwanted and Blocking  Interference Modes Introduction to Overloading</dc:title>
  <dc:subject/>
  <dc:creator>marc</dc:creator>
  <cp:lastModifiedBy>Jean-Philippe Kermoal</cp:lastModifiedBy>
  <cp:revision>39</cp:revision>
  <cp:lastPrinted>2012-06-01T07:02:38Z</cp:lastPrinted>
  <dcterms:created xsi:type="dcterms:W3CDTF">2009-11-26T16:02:25Z</dcterms:created>
  <dcterms:modified xsi:type="dcterms:W3CDTF">2012-11-23T08:47:43Z</dcterms:modified>
</cp:coreProperties>
</file>