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304" r:id="rId10"/>
    <p:sldId id="305" r:id="rId11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FF"/>
    <a:srgbClr val="CCFFCC"/>
    <a:srgbClr val="CCFFFF"/>
    <a:srgbClr val="FFFFCC"/>
    <a:srgbClr val="FF3300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0417" autoAdjust="0"/>
    <p:restoredTop sz="82587" autoAdjust="0"/>
  </p:normalViewPr>
  <p:slideViewPr>
    <p:cSldViewPr snapToGrid="0" showGuides="1">
      <p:cViewPr varScale="1">
        <p:scale>
          <a:sx n="135" d="100"/>
          <a:sy n="135" d="100"/>
        </p:scale>
        <p:origin x="-930" y="-90"/>
      </p:cViewPr>
      <p:guideLst>
        <p:guide orient="horz" pos="2836"/>
        <p:guide pos="423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145ACF8E-15AB-4976-BEF1-DE47F2FE3587}">
      <dgm:prSet phldrT="[Text]"/>
      <dgm:spPr/>
      <dgm:t>
        <a:bodyPr/>
        <a:lstStyle/>
        <a:p>
          <a:r>
            <a:rPr lang="en-GB" dirty="0" smtClean="0">
              <a:solidFill>
                <a:srgbClr val="FFFFFF"/>
              </a:solidFill>
            </a:rPr>
            <a:t>Cellular system … in brief</a:t>
          </a:r>
          <a:endParaRPr lang="en-GB" dirty="0" smtClean="0">
            <a:solidFill>
              <a:srgbClr val="FFFFFF"/>
            </a:solidFill>
          </a:endParaRPr>
        </a:p>
      </dgm:t>
    </dgm:pt>
    <dgm:pt modelId="{A53FE39E-5236-48FF-9742-3754D69D82EF}" type="parTrans" cxnId="{26F01A1A-A38E-476F-9CD4-CC6A6548623F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6B555E9C-B4AD-44B9-B5E3-85F003BD0DCF}" type="sibTrans" cxnId="{26F01A1A-A38E-476F-9CD4-CC6A6548623F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System type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691264F2-BEF2-4C4E-AFAB-854BE46EC715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</a:t>
          </a:r>
          <a:endParaRPr lang="en-GB" dirty="0">
            <a:solidFill>
              <a:srgbClr val="FFFFFF"/>
            </a:solidFill>
          </a:endParaRPr>
        </a:p>
      </dgm:t>
    </dgm:pt>
    <dgm:pt modelId="{A40FC9FC-C68F-4282-980B-E681D1549CCF}" type="parTrans" cxnId="{A9444933-AB71-453F-9322-FD930EE8FCB0}">
      <dgm:prSet/>
      <dgm:spPr/>
      <dgm:t>
        <a:bodyPr/>
        <a:lstStyle/>
        <a:p>
          <a:endParaRPr lang="en-GB"/>
        </a:p>
      </dgm:t>
    </dgm:pt>
    <dgm:pt modelId="{95DFEE25-B3BE-447F-9E43-2F3FABBC0D93}" type="sibTrans" cxnId="{A9444933-AB71-453F-9322-FD930EE8FCB0}">
      <dgm:prSet/>
      <dgm:spPr/>
      <dgm:t>
        <a:bodyPr/>
        <a:lstStyle/>
        <a:p>
          <a:endParaRPr lang="en-GB"/>
        </a:p>
      </dgm:t>
    </dgm:pt>
    <dgm:pt modelId="{B6D55C2C-0E88-480A-A33B-E7C8A0C1168D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Simple interface</a:t>
          </a:r>
          <a:endParaRPr lang="en-GB" dirty="0">
            <a:solidFill>
              <a:srgbClr val="FFFFFF"/>
            </a:solidFill>
          </a:endParaRPr>
        </a:p>
      </dgm:t>
    </dgm:pt>
    <dgm:pt modelId="{A3BA1D77-2C0E-4E2E-99A2-DF02831C9EFA}" type="parTrans" cxnId="{045ABB8B-E9CA-48E0-A774-FE01A5C7C56C}">
      <dgm:prSet/>
      <dgm:spPr/>
      <dgm:t>
        <a:bodyPr/>
        <a:lstStyle/>
        <a:p>
          <a:endParaRPr lang="en-GB"/>
        </a:p>
      </dgm:t>
    </dgm:pt>
    <dgm:pt modelId="{A5998E76-EF6E-4C6F-98BC-5A392CE33477}" type="sibTrans" cxnId="{045ABB8B-E9CA-48E0-A774-FE01A5C7C56C}">
      <dgm:prSet/>
      <dgm:spPr/>
      <dgm:t>
        <a:bodyPr/>
        <a:lstStyle/>
        <a:p>
          <a:endParaRPr lang="en-GB"/>
        </a:p>
      </dgm:t>
    </dgm:pt>
    <dgm:pt modelId="{B07FA171-F549-4CF4-A521-DDAA43231452}">
      <dgm:prSet phldrT="[Text]"/>
      <dgm:spPr/>
      <dgm:t>
        <a:bodyPr/>
        <a:lstStyle/>
        <a:p>
          <a:r>
            <a:rPr lang="da-DK" smtClean="0">
              <a:solidFill>
                <a:srgbClr val="FFFFFF"/>
              </a:solidFill>
            </a:rPr>
            <a:t>”Generic</a:t>
          </a:r>
          <a:r>
            <a:rPr lang="da-DK" dirty="0" smtClean="0">
              <a:solidFill>
                <a:srgbClr val="FFFFFF"/>
              </a:solidFill>
            </a:rPr>
            <a:t>” system</a:t>
          </a:r>
          <a:endParaRPr lang="en-GB" dirty="0">
            <a:solidFill>
              <a:srgbClr val="FFFFFF"/>
            </a:solidFill>
          </a:endParaRPr>
        </a:p>
      </dgm:t>
    </dgm:pt>
    <dgm:pt modelId="{7027B08E-6277-427E-9611-ABB1822E2878}" type="parTrans" cxnId="{332F253B-3BDC-4592-B283-F6EBBBC59C05}">
      <dgm:prSet/>
      <dgm:spPr/>
      <dgm:t>
        <a:bodyPr/>
        <a:lstStyle/>
        <a:p>
          <a:endParaRPr lang="en-GB"/>
        </a:p>
      </dgm:t>
    </dgm:pt>
    <dgm:pt modelId="{A14C73B6-8317-4057-99F6-3AA29198B879}" type="sibTrans" cxnId="{332F253B-3BDC-4592-B283-F6EBBBC59C05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5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5"/>
      <dgm:spPr/>
    </dgm:pt>
    <dgm:pt modelId="{EB343CFF-B486-40AF-81CE-F367846CE573}" type="pres">
      <dgm:prSet presAssocID="{9989F0AD-7E34-43E5-9B8D-8929CA8171BA}" presName="dstNode" presStyleLbl="node1" presStyleIdx="0" presStyleCnt="5"/>
      <dgm:spPr/>
    </dgm:pt>
    <dgm:pt modelId="{3AEA8BA4-9A45-4A1C-9B26-CDF594671F66}" type="pres">
      <dgm:prSet presAssocID="{803FE2F6-E2AC-4576-A71F-10BFEA78C81E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9CD2E-7B53-40CD-82C6-E96EFE56A009}" type="pres">
      <dgm:prSet presAssocID="{803FE2F6-E2AC-4576-A71F-10BFEA78C81E}" presName="accent_1" presStyleCnt="0"/>
      <dgm:spPr/>
    </dgm:pt>
    <dgm:pt modelId="{5A6EDB9A-47F8-4BC2-A6BF-C15D761462AC}" type="pres">
      <dgm:prSet presAssocID="{803FE2F6-E2AC-4576-A71F-10BFEA78C81E}" presName="accentRepeatNode" presStyleLbl="solidFgAcc1" presStyleIdx="0" presStyleCnt="5"/>
      <dgm:spPr/>
    </dgm:pt>
    <dgm:pt modelId="{1A291CBD-316A-47F8-A92B-63C409AA4259}" type="pres">
      <dgm:prSet presAssocID="{B07FA171-F549-4CF4-A521-DDAA43231452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6D88ED-DE12-4EC6-BE9C-4709CDC87C18}" type="pres">
      <dgm:prSet presAssocID="{B07FA171-F549-4CF4-A521-DDAA43231452}" presName="accent_2" presStyleCnt="0"/>
      <dgm:spPr/>
    </dgm:pt>
    <dgm:pt modelId="{FDBFC697-D036-49CF-9315-1A91061FB8C7}" type="pres">
      <dgm:prSet presAssocID="{B07FA171-F549-4CF4-A521-DDAA43231452}" presName="accentRepeatNode" presStyleLbl="solidFgAcc1" presStyleIdx="1" presStyleCnt="5"/>
      <dgm:spPr/>
    </dgm:pt>
    <dgm:pt modelId="{6BF54730-057D-49F0-AA69-99C00434D628}" type="pres">
      <dgm:prSet presAssocID="{B6D55C2C-0E88-480A-A33B-E7C8A0C1168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25D4AF-B91E-4E0A-A22A-25331B91225F}" type="pres">
      <dgm:prSet presAssocID="{B6D55C2C-0E88-480A-A33B-E7C8A0C1168D}" presName="accent_3" presStyleCnt="0"/>
      <dgm:spPr/>
    </dgm:pt>
    <dgm:pt modelId="{FEF78840-9499-49CB-92EA-B3DBFA98226A}" type="pres">
      <dgm:prSet presAssocID="{B6D55C2C-0E88-480A-A33B-E7C8A0C1168D}" presName="accentRepeatNode" presStyleLbl="solidFgAcc1" presStyleIdx="2" presStyleCnt="5"/>
      <dgm:spPr/>
    </dgm:pt>
    <dgm:pt modelId="{8F2CC7E5-1E46-47B8-BA79-B2A6DED357B6}" type="pres">
      <dgm:prSet presAssocID="{145ACF8E-15AB-4976-BEF1-DE47F2FE3587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9020A4B-60C4-47A9-A10C-DE32EB07D49C}" type="pres">
      <dgm:prSet presAssocID="{145ACF8E-15AB-4976-BEF1-DE47F2FE3587}" presName="accent_4" presStyleCnt="0"/>
      <dgm:spPr/>
    </dgm:pt>
    <dgm:pt modelId="{0D8111F5-A4BE-417F-B912-CDF2BD1C4DAB}" type="pres">
      <dgm:prSet presAssocID="{145ACF8E-15AB-4976-BEF1-DE47F2FE3587}" presName="accentRepeatNode" presStyleLbl="solidFgAcc1" presStyleIdx="3" presStyleCnt="5"/>
      <dgm:spPr/>
    </dgm:pt>
    <dgm:pt modelId="{646C0246-4AA9-4417-B831-E7E9B7854E8C}" type="pres">
      <dgm:prSet presAssocID="{691264F2-BEF2-4C4E-AFAB-854BE46EC71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8CA28F-94E6-421F-861B-572200E344FA}" type="pres">
      <dgm:prSet presAssocID="{691264F2-BEF2-4C4E-AFAB-854BE46EC715}" presName="accent_5" presStyleCnt="0"/>
      <dgm:spPr/>
    </dgm:pt>
    <dgm:pt modelId="{C1847DA4-9701-4F1A-A3EC-EF0E143EA5F7}" type="pres">
      <dgm:prSet presAssocID="{691264F2-BEF2-4C4E-AFAB-854BE46EC715}" presName="accentRepeatNode" presStyleLbl="solidFgAcc1" presStyleIdx="4" presStyleCnt="5"/>
      <dgm:spPr/>
    </dgm:pt>
  </dgm:ptLst>
  <dgm:cxnLst>
    <dgm:cxn modelId="{78697CF5-D56F-4DC0-9BE2-989800D3E230}" type="presOf" srcId="{5D09C5B2-B334-4AC0-8AF2-5BD15E62E53D}" destId="{0A8B37C6-498C-4208-BF8E-6AC2EB4F4BCB}" srcOrd="0" destOrd="0" presId="urn:microsoft.com/office/officeart/2008/layout/VerticalCurvedList"/>
    <dgm:cxn modelId="{33F34993-0CEB-4917-9484-FA539073FE34}" type="presOf" srcId="{145ACF8E-15AB-4976-BEF1-DE47F2FE3587}" destId="{8F2CC7E5-1E46-47B8-BA79-B2A6DED357B6}" srcOrd="0" destOrd="0" presId="urn:microsoft.com/office/officeart/2008/layout/VerticalCurvedList"/>
    <dgm:cxn modelId="{8E1D6581-7C40-4E90-ADF7-BE8324DD62B1}" type="presOf" srcId="{691264F2-BEF2-4C4E-AFAB-854BE46EC715}" destId="{646C0246-4AA9-4417-B831-E7E9B7854E8C}" srcOrd="0" destOrd="0" presId="urn:microsoft.com/office/officeart/2008/layout/VerticalCurvedList"/>
    <dgm:cxn modelId="{045ABB8B-E9CA-48E0-A774-FE01A5C7C56C}" srcId="{9989F0AD-7E34-43E5-9B8D-8929CA8171BA}" destId="{B6D55C2C-0E88-480A-A33B-E7C8A0C1168D}" srcOrd="2" destOrd="0" parTransId="{A3BA1D77-2C0E-4E2E-99A2-DF02831C9EFA}" sibTransId="{A5998E76-EF6E-4C6F-98BC-5A392CE33477}"/>
    <dgm:cxn modelId="{26F01A1A-A38E-476F-9CD4-CC6A6548623F}" srcId="{9989F0AD-7E34-43E5-9B8D-8929CA8171BA}" destId="{145ACF8E-15AB-4976-BEF1-DE47F2FE3587}" srcOrd="3" destOrd="0" parTransId="{A53FE39E-5236-48FF-9742-3754D69D82EF}" sibTransId="{6B555E9C-B4AD-44B9-B5E3-85F003BD0DCF}"/>
    <dgm:cxn modelId="{4003F68D-13E8-4178-846A-8098373D9077}" type="presOf" srcId="{9989F0AD-7E34-43E5-9B8D-8929CA8171BA}" destId="{2D407713-5F0F-4A32-82CD-E4E9D852B59D}" srcOrd="0" destOrd="0" presId="urn:microsoft.com/office/officeart/2008/layout/VerticalCurvedList"/>
    <dgm:cxn modelId="{893D870C-1148-4C83-A3EF-93CCBB1C0DAF}" type="presOf" srcId="{B07FA171-F549-4CF4-A521-DDAA43231452}" destId="{1A291CBD-316A-47F8-A92B-63C409AA4259}" srcOrd="0" destOrd="0" presId="urn:microsoft.com/office/officeart/2008/layout/VerticalCurvedList"/>
    <dgm:cxn modelId="{3C7F40A7-9BD6-4DBD-80EA-E1612676559A}" srcId="{9989F0AD-7E34-43E5-9B8D-8929CA8171BA}" destId="{803FE2F6-E2AC-4576-A71F-10BFEA78C81E}" srcOrd="0" destOrd="0" parTransId="{B0C88CD9-39C1-4637-A282-87D43C6A1AE1}" sibTransId="{5D09C5B2-B334-4AC0-8AF2-5BD15E62E53D}"/>
    <dgm:cxn modelId="{10693806-2804-48B2-BAB2-84682C0D2971}" type="presOf" srcId="{803FE2F6-E2AC-4576-A71F-10BFEA78C81E}" destId="{3AEA8BA4-9A45-4A1C-9B26-CDF594671F66}" srcOrd="0" destOrd="0" presId="urn:microsoft.com/office/officeart/2008/layout/VerticalCurvedList"/>
    <dgm:cxn modelId="{64EB0316-55DD-4B45-8C34-3404B3633F20}" type="presOf" srcId="{B6D55C2C-0E88-480A-A33B-E7C8A0C1168D}" destId="{6BF54730-057D-49F0-AA69-99C00434D628}" srcOrd="0" destOrd="0" presId="urn:microsoft.com/office/officeart/2008/layout/VerticalCurvedList"/>
    <dgm:cxn modelId="{A9444933-AB71-453F-9322-FD930EE8FCB0}" srcId="{9989F0AD-7E34-43E5-9B8D-8929CA8171BA}" destId="{691264F2-BEF2-4C4E-AFAB-854BE46EC715}" srcOrd="4" destOrd="0" parTransId="{A40FC9FC-C68F-4282-980B-E681D1549CCF}" sibTransId="{95DFEE25-B3BE-447F-9E43-2F3FABBC0D93}"/>
    <dgm:cxn modelId="{332F253B-3BDC-4592-B283-F6EBBBC59C05}" srcId="{9989F0AD-7E34-43E5-9B8D-8929CA8171BA}" destId="{B07FA171-F549-4CF4-A521-DDAA43231452}" srcOrd="1" destOrd="0" parTransId="{7027B08E-6277-427E-9611-ABB1822E2878}" sibTransId="{A14C73B6-8317-4057-99F6-3AA29198B879}"/>
    <dgm:cxn modelId="{C36D1381-2DC3-40E0-92DC-C4CAFF9ED0BA}" type="presParOf" srcId="{2D407713-5F0F-4A32-82CD-E4E9D852B59D}" destId="{F2E2C7D7-EE3A-44A2-9F8E-2386E19E933F}" srcOrd="0" destOrd="0" presId="urn:microsoft.com/office/officeart/2008/layout/VerticalCurvedList"/>
    <dgm:cxn modelId="{572DDF16-1F56-46B8-A585-C0D5F20C6F52}" type="presParOf" srcId="{F2E2C7D7-EE3A-44A2-9F8E-2386E19E933F}" destId="{B0E9A388-86D8-40DD-ACF2-444698672024}" srcOrd="0" destOrd="0" presId="urn:microsoft.com/office/officeart/2008/layout/VerticalCurvedList"/>
    <dgm:cxn modelId="{258ED157-0BAD-428D-A153-54837E4BA6C7}" type="presParOf" srcId="{B0E9A388-86D8-40DD-ACF2-444698672024}" destId="{01A8FD31-26DD-4298-9247-239514808DA0}" srcOrd="0" destOrd="0" presId="urn:microsoft.com/office/officeart/2008/layout/VerticalCurvedList"/>
    <dgm:cxn modelId="{2608106A-673F-47DC-966C-5D23B6B8E9C4}" type="presParOf" srcId="{B0E9A388-86D8-40DD-ACF2-444698672024}" destId="{0A8B37C6-498C-4208-BF8E-6AC2EB4F4BCB}" srcOrd="1" destOrd="0" presId="urn:microsoft.com/office/officeart/2008/layout/VerticalCurvedList"/>
    <dgm:cxn modelId="{96EB0BDC-FD12-465A-8FFB-3F6B4BA35DF1}" type="presParOf" srcId="{B0E9A388-86D8-40DD-ACF2-444698672024}" destId="{B3E74355-5E18-4EE0-87D4-F4410FF53739}" srcOrd="2" destOrd="0" presId="urn:microsoft.com/office/officeart/2008/layout/VerticalCurvedList"/>
    <dgm:cxn modelId="{8DCED582-98E5-4B9B-8899-E6A17E10AF7C}" type="presParOf" srcId="{B0E9A388-86D8-40DD-ACF2-444698672024}" destId="{EB343CFF-B486-40AF-81CE-F367846CE573}" srcOrd="3" destOrd="0" presId="urn:microsoft.com/office/officeart/2008/layout/VerticalCurvedList"/>
    <dgm:cxn modelId="{709E7879-865D-4D25-A976-3FB10ADC860A}" type="presParOf" srcId="{F2E2C7D7-EE3A-44A2-9F8E-2386E19E933F}" destId="{3AEA8BA4-9A45-4A1C-9B26-CDF594671F66}" srcOrd="1" destOrd="0" presId="urn:microsoft.com/office/officeart/2008/layout/VerticalCurvedList"/>
    <dgm:cxn modelId="{4DD64FAF-76F5-4DE1-9163-DF73A37EAD10}" type="presParOf" srcId="{F2E2C7D7-EE3A-44A2-9F8E-2386E19E933F}" destId="{FFB9CD2E-7B53-40CD-82C6-E96EFE56A009}" srcOrd="2" destOrd="0" presId="urn:microsoft.com/office/officeart/2008/layout/VerticalCurvedList"/>
    <dgm:cxn modelId="{42AE5CBF-E66C-49E9-9E86-1C664186FD34}" type="presParOf" srcId="{FFB9CD2E-7B53-40CD-82C6-E96EFE56A009}" destId="{5A6EDB9A-47F8-4BC2-A6BF-C15D761462AC}" srcOrd="0" destOrd="0" presId="urn:microsoft.com/office/officeart/2008/layout/VerticalCurvedList"/>
    <dgm:cxn modelId="{7893101E-3AE0-458B-83B9-3CB6E8F221C5}" type="presParOf" srcId="{F2E2C7D7-EE3A-44A2-9F8E-2386E19E933F}" destId="{1A291CBD-316A-47F8-A92B-63C409AA4259}" srcOrd="3" destOrd="0" presId="urn:microsoft.com/office/officeart/2008/layout/VerticalCurvedList"/>
    <dgm:cxn modelId="{02C35D21-099A-4F9D-BD1F-52976DA390AB}" type="presParOf" srcId="{F2E2C7D7-EE3A-44A2-9F8E-2386E19E933F}" destId="{D56D88ED-DE12-4EC6-BE9C-4709CDC87C18}" srcOrd="4" destOrd="0" presId="urn:microsoft.com/office/officeart/2008/layout/VerticalCurvedList"/>
    <dgm:cxn modelId="{F7C219C8-30D5-4687-A577-2E800906396A}" type="presParOf" srcId="{D56D88ED-DE12-4EC6-BE9C-4709CDC87C18}" destId="{FDBFC697-D036-49CF-9315-1A91061FB8C7}" srcOrd="0" destOrd="0" presId="urn:microsoft.com/office/officeart/2008/layout/VerticalCurvedList"/>
    <dgm:cxn modelId="{006E94AB-717A-4FF6-B763-7AE1CE4D7F73}" type="presParOf" srcId="{F2E2C7D7-EE3A-44A2-9F8E-2386E19E933F}" destId="{6BF54730-057D-49F0-AA69-99C00434D628}" srcOrd="5" destOrd="0" presId="urn:microsoft.com/office/officeart/2008/layout/VerticalCurvedList"/>
    <dgm:cxn modelId="{AA532356-A867-46CA-8C6C-5133815342B0}" type="presParOf" srcId="{F2E2C7D7-EE3A-44A2-9F8E-2386E19E933F}" destId="{E725D4AF-B91E-4E0A-A22A-25331B91225F}" srcOrd="6" destOrd="0" presId="urn:microsoft.com/office/officeart/2008/layout/VerticalCurvedList"/>
    <dgm:cxn modelId="{45B174E6-B4A8-4A84-ACF4-0449C83CDB79}" type="presParOf" srcId="{E725D4AF-B91E-4E0A-A22A-25331B91225F}" destId="{FEF78840-9499-49CB-92EA-B3DBFA98226A}" srcOrd="0" destOrd="0" presId="urn:microsoft.com/office/officeart/2008/layout/VerticalCurvedList"/>
    <dgm:cxn modelId="{F33F50DD-AC7B-444D-BCAD-27873C2DF57B}" type="presParOf" srcId="{F2E2C7D7-EE3A-44A2-9F8E-2386E19E933F}" destId="{8F2CC7E5-1E46-47B8-BA79-B2A6DED357B6}" srcOrd="7" destOrd="0" presId="urn:microsoft.com/office/officeart/2008/layout/VerticalCurvedList"/>
    <dgm:cxn modelId="{DBE83B14-84F9-4D5F-BD27-CF39BC1468B5}" type="presParOf" srcId="{F2E2C7D7-EE3A-44A2-9F8E-2386E19E933F}" destId="{09020A4B-60C4-47A9-A10C-DE32EB07D49C}" srcOrd="8" destOrd="0" presId="urn:microsoft.com/office/officeart/2008/layout/VerticalCurvedList"/>
    <dgm:cxn modelId="{53751AE3-4DB2-4E26-B0DA-C9DB09834DBA}" type="presParOf" srcId="{09020A4B-60C4-47A9-A10C-DE32EB07D49C}" destId="{0D8111F5-A4BE-417F-B912-CDF2BD1C4DAB}" srcOrd="0" destOrd="0" presId="urn:microsoft.com/office/officeart/2008/layout/VerticalCurvedList"/>
    <dgm:cxn modelId="{CACF6BF4-CFC3-4724-B013-CD428F4AE5AF}" type="presParOf" srcId="{F2E2C7D7-EE3A-44A2-9F8E-2386E19E933F}" destId="{646C0246-4AA9-4417-B831-E7E9B7854E8C}" srcOrd="9" destOrd="0" presId="urn:microsoft.com/office/officeart/2008/layout/VerticalCurvedList"/>
    <dgm:cxn modelId="{97DCFE9C-17EF-4367-A215-74F225C27A0F}" type="presParOf" srcId="{F2E2C7D7-EE3A-44A2-9F8E-2386E19E933F}" destId="{5F8CA28F-94E6-421F-861B-572200E344FA}" srcOrd="10" destOrd="0" presId="urn:microsoft.com/office/officeart/2008/layout/VerticalCurvedList"/>
    <dgm:cxn modelId="{8BE87160-2BBB-4DA9-BEA6-C53050215D7E}" type="presParOf" srcId="{5F8CA28F-94E6-421F-861B-572200E344FA}" destId="{C1847DA4-9701-4F1A-A3EC-EF0E143EA5F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EA8BA4-9A45-4A1C-9B26-CDF594671F66}">
      <dsp:nvSpPr>
        <dsp:cNvPr id="0" name=""/>
        <dsp:cNvSpPr/>
      </dsp:nvSpPr>
      <dsp:spPr>
        <a:xfrm>
          <a:off x="434854" y="287939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System type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287939"/>
        <a:ext cx="5910071" cy="576248"/>
      </dsp:txXfrm>
    </dsp:sp>
    <dsp:sp modelId="{5A6EDB9A-47F8-4BC2-A6BF-C15D761462AC}">
      <dsp:nvSpPr>
        <dsp:cNvPr id="0" name=""/>
        <dsp:cNvSpPr/>
      </dsp:nvSpPr>
      <dsp:spPr>
        <a:xfrm>
          <a:off x="74699" y="215908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291CBD-316A-47F8-A92B-63C409AA4259}">
      <dsp:nvSpPr>
        <dsp:cNvPr id="0" name=""/>
        <dsp:cNvSpPr/>
      </dsp:nvSpPr>
      <dsp:spPr>
        <a:xfrm>
          <a:off x="847777" y="1152035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smtClean="0">
              <a:solidFill>
                <a:srgbClr val="FFFFFF"/>
              </a:solidFill>
            </a:rPr>
            <a:t>”Generic</a:t>
          </a:r>
          <a:r>
            <a:rPr lang="da-DK" sz="3000" kern="1200" dirty="0" smtClean="0">
              <a:solidFill>
                <a:srgbClr val="FFFFFF"/>
              </a:solidFill>
            </a:rPr>
            <a:t>” system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847777" y="1152035"/>
        <a:ext cx="5497148" cy="576248"/>
      </dsp:txXfrm>
    </dsp:sp>
    <dsp:sp modelId="{FDBFC697-D036-49CF-9315-1A91061FB8C7}">
      <dsp:nvSpPr>
        <dsp:cNvPr id="0" name=""/>
        <dsp:cNvSpPr/>
      </dsp:nvSpPr>
      <dsp:spPr>
        <a:xfrm>
          <a:off x="487621" y="1080004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F54730-057D-49F0-AA69-99C00434D628}">
      <dsp:nvSpPr>
        <dsp:cNvPr id="0" name=""/>
        <dsp:cNvSpPr/>
      </dsp:nvSpPr>
      <dsp:spPr>
        <a:xfrm>
          <a:off x="974511" y="2016131"/>
          <a:ext cx="5370414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Simple interface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974511" y="2016131"/>
        <a:ext cx="5370414" cy="576248"/>
      </dsp:txXfrm>
    </dsp:sp>
    <dsp:sp modelId="{FEF78840-9499-49CB-92EA-B3DBFA98226A}">
      <dsp:nvSpPr>
        <dsp:cNvPr id="0" name=""/>
        <dsp:cNvSpPr/>
      </dsp:nvSpPr>
      <dsp:spPr>
        <a:xfrm>
          <a:off x="614355" y="1944100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F2CC7E5-1E46-47B8-BA79-B2A6DED357B6}">
      <dsp:nvSpPr>
        <dsp:cNvPr id="0" name=""/>
        <dsp:cNvSpPr/>
      </dsp:nvSpPr>
      <dsp:spPr>
        <a:xfrm>
          <a:off x="847777" y="2880227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>
              <a:solidFill>
                <a:srgbClr val="FFFFFF"/>
              </a:solidFill>
            </a:rPr>
            <a:t>Cellular system … in brief</a:t>
          </a:r>
          <a:endParaRPr lang="en-GB" sz="3000" kern="1200" dirty="0" smtClean="0">
            <a:solidFill>
              <a:srgbClr val="FFFFFF"/>
            </a:solidFill>
          </a:endParaRPr>
        </a:p>
      </dsp:txBody>
      <dsp:txXfrm>
        <a:off x="847777" y="2880227"/>
        <a:ext cx="5497148" cy="576248"/>
      </dsp:txXfrm>
    </dsp:sp>
    <dsp:sp modelId="{0D8111F5-A4BE-417F-B912-CDF2BD1C4DAB}">
      <dsp:nvSpPr>
        <dsp:cNvPr id="0" name=""/>
        <dsp:cNvSpPr/>
      </dsp:nvSpPr>
      <dsp:spPr>
        <a:xfrm>
          <a:off x="487621" y="2808196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46C0246-4AA9-4417-B831-E7E9B7854E8C}">
      <dsp:nvSpPr>
        <dsp:cNvPr id="0" name=""/>
        <dsp:cNvSpPr/>
      </dsp:nvSpPr>
      <dsp:spPr>
        <a:xfrm>
          <a:off x="434854" y="3744323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Conclusion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3744323"/>
        <a:ext cx="5910071" cy="576248"/>
      </dsp:txXfrm>
    </dsp:sp>
    <dsp:sp modelId="{C1847DA4-9701-4F1A-A3EC-EF0E143EA5F7}">
      <dsp:nvSpPr>
        <dsp:cNvPr id="0" name=""/>
        <dsp:cNvSpPr/>
      </dsp:nvSpPr>
      <dsp:spPr>
        <a:xfrm>
          <a:off x="74699" y="3672292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B87582-FAE1-41DA-886D-7BFFF83B10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43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55254E-5F31-443D-8D30-E3B92AEAD6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7786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7BA8B-28E1-4015-B6C7-566612066BC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15F64-8256-4ACF-BB4F-389ABA0BBB10}" type="slidenum">
              <a:rPr lang="en-US"/>
              <a:pPr/>
              <a:t>3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15F64-8256-4ACF-BB4F-389ABA0BBB10}" type="slidenum">
              <a:rPr lang="en-US"/>
              <a:pPr/>
              <a:t>4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5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750EFF-64CA-4145-AA5A-B14B02CD14B7}" type="slidenum">
              <a:rPr lang="en-US"/>
              <a:pPr/>
              <a:t>6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1CDC26-2FDC-4A7D-8222-F4BE13A59FD0}" type="slidenum">
              <a:rPr lang="en-US"/>
              <a:pPr/>
              <a:t>7</a:t>
            </a:fld>
            <a:endParaRPr lang="en-US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9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8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46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58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1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290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28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96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79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816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2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810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149432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SEAMCAT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Workshop</a:t>
            </a:r>
            <a:endParaRPr lang="en-GB" sz="1000" dirty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E36A1F30-F04B-4499-AE00-052755F05513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Philippe.Kermoal@eco.cept.org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cept.org/eco" TargetMode="External"/><Relationship Id="rId4" Type="http://schemas.openxmlformats.org/officeDocument/2006/relationships/hyperlink" Target="mailto:eco@eco.cpet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GB" sz="3200" dirty="0">
                <a:solidFill>
                  <a:schemeClr val="accent2"/>
                </a:solidFill>
              </a:rPr>
              <a:t>Overview of Systems in SEAMCAT</a:t>
            </a:r>
            <a:endParaRPr lang="en-GB" sz="32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- SEAMCAT Manager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2012</a:t>
            </a:r>
            <a:endParaRPr lang="en-GB" sz="1400" dirty="0">
              <a:solidFill>
                <a:schemeClr val="accent2"/>
              </a:solidFill>
            </a:endParaRPr>
          </a:p>
          <a:p>
            <a:r>
              <a:rPr lang="da-DK" sz="1400" dirty="0">
                <a:solidFill>
                  <a:schemeClr val="accent2"/>
                </a:solidFill>
              </a:rPr>
              <a:t>(</a:t>
            </a:r>
            <a:r>
              <a:rPr lang="da-DK" sz="1400" dirty="0">
                <a:solidFill>
                  <a:schemeClr val="accent2"/>
                </a:solidFill>
                <a:hlinkClick r:id="rId3"/>
              </a:rPr>
              <a:t>Jean-Philippe.Kermoal@eco.cept.org</a:t>
            </a:r>
            <a:r>
              <a:rPr lang="da-DK" sz="1400" dirty="0">
                <a:solidFill>
                  <a:schemeClr val="accent2"/>
                </a:solidFill>
              </a:rPr>
              <a:t>)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513507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19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4"/>
                        </a:rPr>
                        <a:t>eco@eco.cpet.org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5"/>
                        </a:rPr>
                        <a:t>http://www.cept.org/eco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8" name="Picture 30" descr="eco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50825"/>
            <a:ext cx="1162050" cy="116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1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6791952"/>
              </p:ext>
            </p:extLst>
          </p:nvPr>
        </p:nvGraphicFramePr>
        <p:xfrm>
          <a:off x="1663147" y="1263689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5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System type</a:t>
            </a:r>
            <a:endParaRPr lang="en-GB" sz="3200" dirty="0"/>
          </a:p>
        </p:txBody>
      </p:sp>
      <p:sp>
        <p:nvSpPr>
          <p:cNvPr id="137332" name="Rectangle 116"/>
          <p:cNvSpPr>
            <a:spLocks noChangeAspect="1" noChangeArrowheads="1"/>
          </p:cNvSpPr>
          <p:nvPr/>
        </p:nvSpPr>
        <p:spPr bwMode="auto">
          <a:xfrm>
            <a:off x="-7364413" y="2224088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20" y="3596888"/>
            <a:ext cx="610552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75" t="31137" r="16704" b="17773"/>
          <a:stretch/>
        </p:blipFill>
        <p:spPr bwMode="auto">
          <a:xfrm>
            <a:off x="2296139" y="1555955"/>
            <a:ext cx="3465871" cy="95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Rounded Rectangular Callout 50"/>
          <p:cNvSpPr/>
          <p:nvPr/>
        </p:nvSpPr>
        <p:spPr bwMode="auto">
          <a:xfrm>
            <a:off x="1049733" y="2550415"/>
            <a:ext cx="1192022" cy="391817"/>
          </a:xfrm>
          <a:prstGeom prst="wedgeRoundRectCallout">
            <a:avLst>
              <a:gd name="adj1" fmla="val 71460"/>
              <a:gd name="adj2" fmla="val -18283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err="1" smtClean="0">
                <a:latin typeface="Verdana" pitchFamily="34" charset="0"/>
              </a:rPr>
              <a:t>Generic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52" name="Rounded Rectangular Callout 51"/>
          <p:cNvSpPr/>
          <p:nvPr/>
        </p:nvSpPr>
        <p:spPr bwMode="auto">
          <a:xfrm>
            <a:off x="2910571" y="2661693"/>
            <a:ext cx="1192022" cy="391817"/>
          </a:xfrm>
          <a:prstGeom prst="wedgeRoundRectCallout">
            <a:avLst>
              <a:gd name="adj1" fmla="val 27537"/>
              <a:gd name="adj2" fmla="val -14331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smtClean="0">
                <a:latin typeface="Verdana" pitchFamily="34" charset="0"/>
              </a:rPr>
              <a:t>CDMA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53" name="Rounded Rectangular Callout 52"/>
          <p:cNvSpPr/>
          <p:nvPr/>
        </p:nvSpPr>
        <p:spPr bwMode="auto">
          <a:xfrm>
            <a:off x="4663171" y="2746323"/>
            <a:ext cx="1192022" cy="391817"/>
          </a:xfrm>
          <a:prstGeom prst="wedgeRoundRectCallout">
            <a:avLst>
              <a:gd name="adj1" fmla="val -36182"/>
              <a:gd name="adj2" fmla="val -19224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smtClean="0">
                <a:latin typeface="Verdana" pitchFamily="34" charset="0"/>
              </a:rPr>
              <a:t>OFDMA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453821" y="5309419"/>
            <a:ext cx="4427896" cy="390833"/>
          </a:xfrm>
          <a:prstGeom prst="roundRect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402202" y="4414683"/>
            <a:ext cx="5851114" cy="390833"/>
          </a:xfrm>
          <a:prstGeom prst="roundRect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989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31" name="Rectangle 115"/>
          <p:cNvSpPr>
            <a:spLocks noChangeArrowheads="1"/>
          </p:cNvSpPr>
          <p:nvPr/>
        </p:nvSpPr>
        <p:spPr bwMode="auto">
          <a:xfrm>
            <a:off x="6502400" y="1060450"/>
            <a:ext cx="2455863" cy="1131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Generic system</a:t>
            </a:r>
            <a:endParaRPr lang="en-GB" sz="3200" dirty="0"/>
          </a:p>
        </p:txBody>
      </p:sp>
      <p:grpSp>
        <p:nvGrpSpPr>
          <p:cNvPr id="137290" name="Group 74"/>
          <p:cNvGrpSpPr>
            <a:grpSpLocks/>
          </p:cNvGrpSpPr>
          <p:nvPr/>
        </p:nvGrpSpPr>
        <p:grpSpPr bwMode="auto">
          <a:xfrm>
            <a:off x="6588125" y="1109663"/>
            <a:ext cx="2370138" cy="4797425"/>
            <a:chOff x="1710" y="3573"/>
            <a:chExt cx="2964" cy="7703"/>
          </a:xfrm>
        </p:grpSpPr>
        <p:sp>
          <p:nvSpPr>
            <p:cNvPr id="137291" name="AutoShape 75"/>
            <p:cNvSpPr>
              <a:spLocks noChangeArrowheads="1"/>
            </p:cNvSpPr>
            <p:nvPr/>
          </p:nvSpPr>
          <p:spPr bwMode="auto">
            <a:xfrm>
              <a:off x="2280" y="3573"/>
              <a:ext cx="1995" cy="293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Start</a:t>
              </a:r>
              <a:endParaRPr lang="en-US" sz="2400"/>
            </a:p>
          </p:txBody>
        </p:sp>
        <p:sp>
          <p:nvSpPr>
            <p:cNvPr id="137292" name="AutoShape 76"/>
            <p:cNvSpPr>
              <a:spLocks noChangeArrowheads="1"/>
            </p:cNvSpPr>
            <p:nvPr/>
          </p:nvSpPr>
          <p:spPr bwMode="auto">
            <a:xfrm>
              <a:off x="2280" y="4094"/>
              <a:ext cx="1995" cy="285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10800" bIns="10800"/>
            <a:lstStyle/>
            <a:p>
              <a:pPr algn="l" eaLnBrk="0" hangingPunct="0"/>
              <a:r>
                <a:rPr lang="en-US" sz="800"/>
                <a:t>While i=1,N</a:t>
              </a:r>
              <a:endParaRPr lang="en-US" sz="2400"/>
            </a:p>
          </p:txBody>
        </p:sp>
        <p:sp>
          <p:nvSpPr>
            <p:cNvPr id="137293" name="AutoShape 77"/>
            <p:cNvSpPr>
              <a:spLocks noChangeArrowheads="1"/>
            </p:cNvSpPr>
            <p:nvPr/>
          </p:nvSpPr>
          <p:spPr bwMode="auto">
            <a:xfrm>
              <a:off x="1872" y="5073"/>
              <a:ext cx="2736" cy="235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 dirty="0"/>
                <a:t>Generate position data of </a:t>
              </a:r>
              <a:r>
                <a:rPr lang="en-US" sz="800" dirty="0" smtClean="0"/>
                <a:t>VLT, VLR</a:t>
              </a:r>
              <a:endParaRPr lang="en-US" sz="2400" dirty="0"/>
            </a:p>
          </p:txBody>
        </p:sp>
        <p:sp>
          <p:nvSpPr>
            <p:cNvPr id="137294" name="AutoShape 78"/>
            <p:cNvSpPr>
              <a:spLocks noChangeArrowheads="1"/>
            </p:cNvSpPr>
            <p:nvPr/>
          </p:nvSpPr>
          <p:spPr bwMode="auto">
            <a:xfrm>
              <a:off x="1872" y="5462"/>
              <a:ext cx="2736" cy="285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Calculate dRSS</a:t>
              </a:r>
              <a:r>
                <a:rPr lang="en-US" sz="800" baseline="-25000"/>
                <a:t>i</a:t>
              </a:r>
              <a:endParaRPr lang="en-US" sz="2400"/>
            </a:p>
          </p:txBody>
        </p:sp>
        <p:sp>
          <p:nvSpPr>
            <p:cNvPr id="137295" name="Line 79"/>
            <p:cNvSpPr>
              <a:spLocks noChangeShapeType="1"/>
            </p:cNvSpPr>
            <p:nvPr/>
          </p:nvSpPr>
          <p:spPr bwMode="auto">
            <a:xfrm>
              <a:off x="3249" y="3866"/>
              <a:ext cx="0" cy="2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296" name="Line 80"/>
            <p:cNvSpPr>
              <a:spLocks noChangeShapeType="1"/>
            </p:cNvSpPr>
            <p:nvPr/>
          </p:nvSpPr>
          <p:spPr bwMode="auto">
            <a:xfrm>
              <a:off x="3249" y="4400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297" name="Line 81"/>
            <p:cNvSpPr>
              <a:spLocks noChangeShapeType="1"/>
            </p:cNvSpPr>
            <p:nvPr/>
          </p:nvSpPr>
          <p:spPr bwMode="auto">
            <a:xfrm>
              <a:off x="3249" y="4902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298" name="Line 82"/>
            <p:cNvSpPr>
              <a:spLocks noChangeShapeType="1"/>
            </p:cNvSpPr>
            <p:nvPr/>
          </p:nvSpPr>
          <p:spPr bwMode="auto">
            <a:xfrm>
              <a:off x="3249" y="5747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299" name="Line 83"/>
            <p:cNvSpPr>
              <a:spLocks noChangeShapeType="1"/>
            </p:cNvSpPr>
            <p:nvPr/>
          </p:nvSpPr>
          <p:spPr bwMode="auto">
            <a:xfrm>
              <a:off x="3249" y="5308"/>
              <a:ext cx="0" cy="1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0" name="Line 84"/>
            <p:cNvSpPr>
              <a:spLocks noChangeShapeType="1"/>
            </p:cNvSpPr>
            <p:nvPr/>
          </p:nvSpPr>
          <p:spPr bwMode="auto">
            <a:xfrm>
              <a:off x="3249" y="6249"/>
              <a:ext cx="0" cy="1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1" name="Line 85"/>
            <p:cNvSpPr>
              <a:spLocks noChangeShapeType="1"/>
            </p:cNvSpPr>
            <p:nvPr/>
          </p:nvSpPr>
          <p:spPr bwMode="auto">
            <a:xfrm flipH="1">
              <a:off x="1710" y="6317"/>
              <a:ext cx="15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2" name="Line 86"/>
            <p:cNvSpPr>
              <a:spLocks noChangeShapeType="1"/>
            </p:cNvSpPr>
            <p:nvPr/>
          </p:nvSpPr>
          <p:spPr bwMode="auto">
            <a:xfrm flipV="1">
              <a:off x="1710" y="4164"/>
              <a:ext cx="0" cy="2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3" name="Line 87"/>
            <p:cNvSpPr>
              <a:spLocks noChangeShapeType="1"/>
            </p:cNvSpPr>
            <p:nvPr/>
          </p:nvSpPr>
          <p:spPr bwMode="auto">
            <a:xfrm>
              <a:off x="1710" y="4208"/>
              <a:ext cx="5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4" name="AutoShape 88"/>
            <p:cNvSpPr>
              <a:spLocks noChangeArrowheads="1"/>
            </p:cNvSpPr>
            <p:nvPr/>
          </p:nvSpPr>
          <p:spPr bwMode="auto">
            <a:xfrm>
              <a:off x="2223" y="6431"/>
              <a:ext cx="2052" cy="342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800" dirty="0" err="1"/>
                <a:t>dRSS</a:t>
              </a:r>
              <a:r>
                <a:rPr lang="en-US" sz="800" dirty="0"/>
                <a:t> vector</a:t>
              </a:r>
              <a:endParaRPr lang="en-US" sz="2400" dirty="0"/>
            </a:p>
          </p:txBody>
        </p:sp>
        <p:sp>
          <p:nvSpPr>
            <p:cNvPr id="137305" name="AutoShape 89"/>
            <p:cNvSpPr>
              <a:spLocks noChangeArrowheads="1"/>
            </p:cNvSpPr>
            <p:nvPr/>
          </p:nvSpPr>
          <p:spPr bwMode="auto">
            <a:xfrm>
              <a:off x="2223" y="6887"/>
              <a:ext cx="1995" cy="285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10800" bIns="10800"/>
            <a:lstStyle/>
            <a:p>
              <a:pPr algn="l" eaLnBrk="0" hangingPunct="0"/>
              <a:r>
                <a:rPr lang="en-US" sz="800"/>
                <a:t>While i=1,N</a:t>
              </a:r>
              <a:endParaRPr lang="en-US" sz="2400"/>
            </a:p>
          </p:txBody>
        </p:sp>
        <p:sp>
          <p:nvSpPr>
            <p:cNvPr id="137306" name="AutoShape 90"/>
            <p:cNvSpPr>
              <a:spLocks noChangeArrowheads="1"/>
            </p:cNvSpPr>
            <p:nvPr/>
          </p:nvSpPr>
          <p:spPr bwMode="auto">
            <a:xfrm>
              <a:off x="1938" y="8418"/>
              <a:ext cx="2736" cy="342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 dirty="0"/>
                <a:t>Generate position data of </a:t>
              </a:r>
              <a:r>
                <a:rPr lang="en-US" sz="800" dirty="0" err="1" smtClean="0"/>
                <a:t>ILT</a:t>
              </a:r>
              <a:r>
                <a:rPr lang="en-US" sz="800" baseline="-25000" dirty="0" err="1" smtClean="0"/>
                <a:t>j</a:t>
              </a:r>
              <a:r>
                <a:rPr lang="en-US" sz="800" dirty="0"/>
                <a:t>, </a:t>
              </a:r>
              <a:r>
                <a:rPr lang="en-US" sz="800" dirty="0" err="1" smtClean="0"/>
                <a:t>ILR</a:t>
              </a:r>
              <a:r>
                <a:rPr lang="en-US" sz="800" baseline="-25000" dirty="0" err="1" smtClean="0"/>
                <a:t>j</a:t>
              </a:r>
              <a:endParaRPr lang="en-US" sz="2400" dirty="0"/>
            </a:p>
          </p:txBody>
        </p:sp>
        <p:sp>
          <p:nvSpPr>
            <p:cNvPr id="137307" name="AutoShape 91"/>
            <p:cNvSpPr>
              <a:spLocks noChangeArrowheads="1"/>
            </p:cNvSpPr>
            <p:nvPr/>
          </p:nvSpPr>
          <p:spPr bwMode="auto">
            <a:xfrm>
              <a:off x="1938" y="8882"/>
              <a:ext cx="2736" cy="33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Calculate iRSS</a:t>
              </a:r>
              <a:r>
                <a:rPr lang="en-US" sz="800" baseline="-25000"/>
                <a:t>i,j</a:t>
              </a:r>
              <a:endParaRPr lang="en-US" sz="2400"/>
            </a:p>
          </p:txBody>
        </p:sp>
        <p:sp>
          <p:nvSpPr>
            <p:cNvPr id="137308" name="Line 92"/>
            <p:cNvSpPr>
              <a:spLocks noChangeShapeType="1"/>
            </p:cNvSpPr>
            <p:nvPr/>
          </p:nvSpPr>
          <p:spPr bwMode="auto">
            <a:xfrm>
              <a:off x="3249" y="6773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09" name="Line 93"/>
            <p:cNvSpPr>
              <a:spLocks noChangeShapeType="1"/>
            </p:cNvSpPr>
            <p:nvPr/>
          </p:nvSpPr>
          <p:spPr bwMode="auto">
            <a:xfrm>
              <a:off x="3249" y="7172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0" name="Line 94"/>
            <p:cNvSpPr>
              <a:spLocks noChangeShapeType="1"/>
            </p:cNvSpPr>
            <p:nvPr/>
          </p:nvSpPr>
          <p:spPr bwMode="auto">
            <a:xfrm>
              <a:off x="3249" y="7674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1" name="Line 95"/>
            <p:cNvSpPr>
              <a:spLocks noChangeShapeType="1"/>
            </p:cNvSpPr>
            <p:nvPr/>
          </p:nvSpPr>
          <p:spPr bwMode="auto">
            <a:xfrm>
              <a:off x="3249" y="9786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2" name="Line 96"/>
            <p:cNvSpPr>
              <a:spLocks noChangeShapeType="1"/>
            </p:cNvSpPr>
            <p:nvPr/>
          </p:nvSpPr>
          <p:spPr bwMode="auto">
            <a:xfrm>
              <a:off x="3249" y="8760"/>
              <a:ext cx="0" cy="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3" name="Line 97"/>
            <p:cNvSpPr>
              <a:spLocks noChangeShapeType="1"/>
            </p:cNvSpPr>
            <p:nvPr/>
          </p:nvSpPr>
          <p:spPr bwMode="auto">
            <a:xfrm>
              <a:off x="3249" y="10193"/>
              <a:ext cx="0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4" name="Line 98"/>
            <p:cNvSpPr>
              <a:spLocks noChangeShapeType="1"/>
            </p:cNvSpPr>
            <p:nvPr/>
          </p:nvSpPr>
          <p:spPr bwMode="auto">
            <a:xfrm flipH="1">
              <a:off x="1710" y="10307"/>
              <a:ext cx="15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5" name="Line 99"/>
            <p:cNvSpPr>
              <a:spLocks noChangeShapeType="1"/>
            </p:cNvSpPr>
            <p:nvPr/>
          </p:nvSpPr>
          <p:spPr bwMode="auto">
            <a:xfrm flipV="1">
              <a:off x="1710" y="7050"/>
              <a:ext cx="0" cy="32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6" name="Line 100"/>
            <p:cNvSpPr>
              <a:spLocks noChangeShapeType="1"/>
            </p:cNvSpPr>
            <p:nvPr/>
          </p:nvSpPr>
          <p:spPr bwMode="auto">
            <a:xfrm>
              <a:off x="1710" y="7058"/>
              <a:ext cx="5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17" name="AutoShape 101"/>
            <p:cNvSpPr>
              <a:spLocks noChangeArrowheads="1"/>
            </p:cNvSpPr>
            <p:nvPr/>
          </p:nvSpPr>
          <p:spPr bwMode="auto">
            <a:xfrm>
              <a:off x="2280" y="10470"/>
              <a:ext cx="2052" cy="342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800"/>
                <a:t>iRSS vector</a:t>
              </a:r>
              <a:endParaRPr lang="en-US" sz="2400"/>
            </a:p>
          </p:txBody>
        </p:sp>
        <p:sp>
          <p:nvSpPr>
            <p:cNvPr id="137318" name="AutoShape 102"/>
            <p:cNvSpPr>
              <a:spLocks noChangeArrowheads="1"/>
            </p:cNvSpPr>
            <p:nvPr/>
          </p:nvSpPr>
          <p:spPr bwMode="auto">
            <a:xfrm>
              <a:off x="2280" y="7845"/>
              <a:ext cx="1995" cy="399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46800" rIns="18000" bIns="46800"/>
            <a:lstStyle/>
            <a:p>
              <a:pPr algn="l" eaLnBrk="0" hangingPunct="0"/>
              <a:r>
                <a:rPr lang="en-US" sz="800"/>
                <a:t>While j=1,M</a:t>
              </a:r>
              <a:endParaRPr lang="en-US" sz="2400"/>
            </a:p>
          </p:txBody>
        </p:sp>
        <p:sp>
          <p:nvSpPr>
            <p:cNvPr id="137319" name="AutoShape 103"/>
            <p:cNvSpPr>
              <a:spLocks noChangeArrowheads="1"/>
            </p:cNvSpPr>
            <p:nvPr/>
          </p:nvSpPr>
          <p:spPr bwMode="auto">
            <a:xfrm>
              <a:off x="1938" y="9957"/>
              <a:ext cx="2736" cy="236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Calculate iRSS</a:t>
              </a:r>
              <a:r>
                <a:rPr lang="en-US" sz="800" baseline="-25000"/>
                <a:t>i</a:t>
              </a:r>
              <a:r>
                <a:rPr lang="en-US" sz="800" baseline="30000"/>
                <a:t>SUM</a:t>
              </a:r>
              <a:endParaRPr lang="en-US" sz="2400"/>
            </a:p>
          </p:txBody>
        </p:sp>
        <p:sp>
          <p:nvSpPr>
            <p:cNvPr id="137320" name="Line 104"/>
            <p:cNvSpPr>
              <a:spLocks noChangeShapeType="1"/>
            </p:cNvSpPr>
            <p:nvPr/>
          </p:nvSpPr>
          <p:spPr bwMode="auto">
            <a:xfrm>
              <a:off x="3249" y="8247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1" name="Line 105"/>
            <p:cNvSpPr>
              <a:spLocks noChangeShapeType="1"/>
            </p:cNvSpPr>
            <p:nvPr/>
          </p:nvSpPr>
          <p:spPr bwMode="auto">
            <a:xfrm>
              <a:off x="3249" y="9216"/>
              <a:ext cx="0" cy="2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2" name="Line 106"/>
            <p:cNvSpPr>
              <a:spLocks noChangeShapeType="1"/>
            </p:cNvSpPr>
            <p:nvPr/>
          </p:nvSpPr>
          <p:spPr bwMode="auto">
            <a:xfrm>
              <a:off x="3249" y="10812"/>
              <a:ext cx="0" cy="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3" name="Line 107"/>
            <p:cNvSpPr>
              <a:spLocks noChangeShapeType="1"/>
            </p:cNvSpPr>
            <p:nvPr/>
          </p:nvSpPr>
          <p:spPr bwMode="auto">
            <a:xfrm flipH="1">
              <a:off x="1872" y="9338"/>
              <a:ext cx="137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4" name="Line 108"/>
            <p:cNvSpPr>
              <a:spLocks noChangeShapeType="1"/>
            </p:cNvSpPr>
            <p:nvPr/>
          </p:nvSpPr>
          <p:spPr bwMode="auto">
            <a:xfrm flipV="1">
              <a:off x="1872" y="8084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5" name="Line 109"/>
            <p:cNvSpPr>
              <a:spLocks noChangeShapeType="1"/>
            </p:cNvSpPr>
            <p:nvPr/>
          </p:nvSpPr>
          <p:spPr bwMode="auto">
            <a:xfrm>
              <a:off x="1872" y="8084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7326" name="AutoShape 110"/>
            <p:cNvSpPr>
              <a:spLocks noChangeArrowheads="1"/>
            </p:cNvSpPr>
            <p:nvPr/>
          </p:nvSpPr>
          <p:spPr bwMode="auto">
            <a:xfrm>
              <a:off x="2223" y="10934"/>
              <a:ext cx="1995" cy="34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dRSS, iRSS to ICE</a:t>
              </a:r>
              <a:endParaRPr lang="en-US" sz="2400"/>
            </a:p>
          </p:txBody>
        </p:sp>
        <p:sp>
          <p:nvSpPr>
            <p:cNvPr id="137327" name="AutoShape 111"/>
            <p:cNvSpPr>
              <a:spLocks noChangeArrowheads="1"/>
            </p:cNvSpPr>
            <p:nvPr/>
          </p:nvSpPr>
          <p:spPr bwMode="auto">
            <a:xfrm>
              <a:off x="3012" y="4571"/>
              <a:ext cx="459" cy="331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A</a:t>
              </a:r>
              <a:endParaRPr lang="en-US" sz="2400"/>
            </a:p>
          </p:txBody>
        </p:sp>
        <p:sp>
          <p:nvSpPr>
            <p:cNvPr id="137328" name="AutoShape 112"/>
            <p:cNvSpPr>
              <a:spLocks noChangeArrowheads="1"/>
            </p:cNvSpPr>
            <p:nvPr/>
          </p:nvSpPr>
          <p:spPr bwMode="auto">
            <a:xfrm>
              <a:off x="3012" y="5918"/>
              <a:ext cx="459" cy="331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B</a:t>
              </a:r>
              <a:endParaRPr lang="en-US" sz="2400"/>
            </a:p>
          </p:txBody>
        </p:sp>
        <p:sp>
          <p:nvSpPr>
            <p:cNvPr id="137329" name="AutoShape 113"/>
            <p:cNvSpPr>
              <a:spLocks noChangeArrowheads="1"/>
            </p:cNvSpPr>
            <p:nvPr/>
          </p:nvSpPr>
          <p:spPr bwMode="auto">
            <a:xfrm>
              <a:off x="3012" y="7343"/>
              <a:ext cx="459" cy="331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</a:t>
              </a:r>
              <a:endParaRPr lang="en-US" sz="2400"/>
            </a:p>
          </p:txBody>
        </p:sp>
        <p:sp>
          <p:nvSpPr>
            <p:cNvPr id="137330" name="AutoShape 114"/>
            <p:cNvSpPr>
              <a:spLocks noChangeArrowheads="1"/>
            </p:cNvSpPr>
            <p:nvPr/>
          </p:nvSpPr>
          <p:spPr bwMode="auto">
            <a:xfrm>
              <a:off x="3012" y="9452"/>
              <a:ext cx="459" cy="331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D</a:t>
              </a:r>
              <a:endParaRPr lang="en-US" sz="2400"/>
            </a:p>
          </p:txBody>
        </p:sp>
      </p:grpSp>
      <p:sp>
        <p:nvSpPr>
          <p:cNvPr id="137332" name="Rectangle 116"/>
          <p:cNvSpPr>
            <a:spLocks noChangeAspect="1" noChangeArrowheads="1"/>
          </p:cNvSpPr>
          <p:nvPr/>
        </p:nvSpPr>
        <p:spPr bwMode="auto">
          <a:xfrm>
            <a:off x="-7364413" y="2224088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20" y="1641102"/>
            <a:ext cx="6154256" cy="387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reeform 1"/>
          <p:cNvSpPr/>
          <p:nvPr/>
        </p:nvSpPr>
        <p:spPr bwMode="auto">
          <a:xfrm>
            <a:off x="5206181" y="2697741"/>
            <a:ext cx="2190135" cy="369924"/>
          </a:xfrm>
          <a:custGeom>
            <a:avLst/>
            <a:gdLst>
              <a:gd name="connsiteX0" fmla="*/ 1570703 w 1570703"/>
              <a:gd name="connsiteY0" fmla="*/ 274059 h 369924"/>
              <a:gd name="connsiteX1" fmla="*/ 656303 w 1570703"/>
              <a:gd name="connsiteY1" fmla="*/ 1214 h 369924"/>
              <a:gd name="connsiteX2" fmla="*/ 0 w 1570703"/>
              <a:gd name="connsiteY2" fmla="*/ 369924 h 36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0703" h="369924">
                <a:moveTo>
                  <a:pt x="1570703" y="274059"/>
                </a:moveTo>
                <a:cubicBezTo>
                  <a:pt x="1244395" y="129648"/>
                  <a:pt x="918087" y="-14763"/>
                  <a:pt x="656303" y="1214"/>
                </a:cubicBezTo>
                <a:cubicBezTo>
                  <a:pt x="394519" y="17191"/>
                  <a:pt x="197259" y="193557"/>
                  <a:pt x="0" y="369924"/>
                </a:cubicBezTo>
              </a:path>
            </a:pathLst>
          </a:custGeom>
          <a:noFill/>
          <a:ln w="38100" cap="flat" cmpd="sng" algn="ctr">
            <a:solidFill>
              <a:srgbClr val="3333FF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3370006" y="3923071"/>
            <a:ext cx="3996813" cy="1874591"/>
          </a:xfrm>
          <a:custGeom>
            <a:avLst/>
            <a:gdLst>
              <a:gd name="connsiteX0" fmla="*/ 3996813 w 3996813"/>
              <a:gd name="connsiteY0" fmla="*/ 575187 h 1874591"/>
              <a:gd name="connsiteX1" fmla="*/ 2042652 w 3996813"/>
              <a:gd name="connsiteY1" fmla="*/ 1865671 h 1874591"/>
              <a:gd name="connsiteX2" fmla="*/ 0 w 3996813"/>
              <a:gd name="connsiteY2" fmla="*/ 0 h 1874591"/>
              <a:gd name="connsiteX3" fmla="*/ 0 w 3996813"/>
              <a:gd name="connsiteY3" fmla="*/ 0 h 187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96813" h="1874591">
                <a:moveTo>
                  <a:pt x="3996813" y="575187"/>
                </a:moveTo>
                <a:cubicBezTo>
                  <a:pt x="3352800" y="1268361"/>
                  <a:pt x="2708788" y="1961536"/>
                  <a:pt x="2042652" y="1865671"/>
                </a:cubicBezTo>
                <a:cubicBezTo>
                  <a:pt x="1376516" y="1769806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3333FF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70020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Simple and harmonised interface</a:t>
            </a:r>
            <a:endParaRPr lang="en-GB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489" y="2324100"/>
            <a:ext cx="19431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ounded Rectangular Callout 10"/>
          <p:cNvSpPr/>
          <p:nvPr/>
        </p:nvSpPr>
        <p:spPr bwMode="auto">
          <a:xfrm>
            <a:off x="2383265" y="4114729"/>
            <a:ext cx="902045" cy="391817"/>
          </a:xfrm>
          <a:prstGeom prst="wedgeRoundRectCallout">
            <a:avLst>
              <a:gd name="adj1" fmla="val 163636"/>
              <a:gd name="adj2" fmla="val -30517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err="1" smtClean="0">
                <a:latin typeface="Verdana" pitchFamily="34" charset="0"/>
              </a:rPr>
              <a:t>Add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3413581" y="4491929"/>
            <a:ext cx="1478300" cy="391817"/>
          </a:xfrm>
          <a:prstGeom prst="wedgeRoundRectCallout">
            <a:avLst>
              <a:gd name="adj1" fmla="val 30070"/>
              <a:gd name="adj2" fmla="val -399632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smtClean="0">
                <a:latin typeface="Verdana" pitchFamily="34" charset="0"/>
              </a:rPr>
              <a:t>Duplicate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 bwMode="auto">
          <a:xfrm>
            <a:off x="5199039" y="4604588"/>
            <a:ext cx="1182916" cy="391817"/>
          </a:xfrm>
          <a:prstGeom prst="wedgeRoundRectCallout">
            <a:avLst>
              <a:gd name="adj1" fmla="val -77437"/>
              <a:gd name="adj2" fmla="val -41630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err="1" smtClean="0">
                <a:latin typeface="Verdana" pitchFamily="34" charset="0"/>
              </a:rPr>
              <a:t>Delete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 bwMode="auto">
          <a:xfrm>
            <a:off x="6712715" y="3741059"/>
            <a:ext cx="1977008" cy="950617"/>
          </a:xfrm>
          <a:prstGeom prst="wedgeRoundRectCallout">
            <a:avLst>
              <a:gd name="adj1" fmla="val -127837"/>
              <a:gd name="adj2" fmla="val -123204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smtClean="0">
                <a:latin typeface="Verdana" pitchFamily="34" charset="0"/>
              </a:rPr>
              <a:t>Multiple </a:t>
            </a:r>
            <a:r>
              <a:rPr lang="fr-FR" dirty="0" err="1" smtClean="0">
                <a:latin typeface="Verdana" pitchFamily="34" charset="0"/>
              </a:rPr>
              <a:t>interferer</a:t>
            </a:r>
            <a:r>
              <a:rPr lang="fr-FR" dirty="0" smtClean="0">
                <a:latin typeface="Verdana" pitchFamily="34" charset="0"/>
              </a:rPr>
              <a:t> </a:t>
            </a:r>
            <a:r>
              <a:rPr lang="fr-FR" dirty="0" err="1" smtClean="0">
                <a:latin typeface="Verdana" pitchFamily="34" charset="0"/>
              </a:rPr>
              <a:t>generation</a:t>
            </a:r>
            <a:endParaRPr lang="fr-FR" sz="1600" dirty="0" smtClean="0">
              <a:latin typeface="Verdana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6898287" y="3015273"/>
            <a:ext cx="1987379" cy="391817"/>
          </a:xfrm>
          <a:prstGeom prst="wedgeRoundRectCallout">
            <a:avLst>
              <a:gd name="adj1" fmla="val -122053"/>
              <a:gd name="adj2" fmla="val -4586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FR" dirty="0" smtClean="0">
                <a:latin typeface="Verdana" pitchFamily="34" charset="0"/>
              </a:rPr>
              <a:t>On-line Help</a:t>
            </a:r>
            <a:endParaRPr lang="fr-FR" sz="1600" dirty="0" smtClean="0">
              <a:latin typeface="Verdan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00" y="2324100"/>
            <a:ext cx="2969914" cy="1298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23291" y="1881415"/>
            <a:ext cx="1450077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3300"/>
            </a:solidFill>
          </a:ln>
        </p:spPr>
        <p:txBody>
          <a:bodyPr wrap="none" rtlCol="0">
            <a:spAutoFit/>
          </a:bodyPr>
          <a:lstStyle/>
          <a:p>
            <a:r>
              <a:rPr lang="da-DK" dirty="0" smtClean="0"/>
              <a:t>Workspaces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227489" y="1881415"/>
            <a:ext cx="1749197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3300"/>
            </a:solidFill>
          </a:ln>
        </p:spPr>
        <p:txBody>
          <a:bodyPr wrap="none" rtlCol="0">
            <a:spAutoFit/>
          </a:bodyPr>
          <a:lstStyle/>
          <a:p>
            <a:r>
              <a:rPr lang="da-DK" dirty="0" smtClean="0"/>
              <a:t>Interfering links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94343" y="2481943"/>
            <a:ext cx="1453986" cy="362857"/>
          </a:xfrm>
          <a:prstGeom prst="roundRect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4152731" y="2861517"/>
            <a:ext cx="1453986" cy="362857"/>
          </a:xfrm>
          <a:prstGeom prst="roundRect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547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Cellular modelling</a:t>
            </a:r>
            <a:endParaRPr lang="en-GB" dirty="0"/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379413" y="1782763"/>
            <a:ext cx="8131175" cy="358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Modelling of </a:t>
            </a:r>
            <a:r>
              <a:rPr lang="en-GB" sz="2400" dirty="0" smtClean="0">
                <a:latin typeface="Verdana" pitchFamily="34" charset="0"/>
              </a:rPr>
              <a:t>cellular systems </a:t>
            </a:r>
            <a:r>
              <a:rPr lang="en-GB" sz="2400" dirty="0">
                <a:latin typeface="Verdana" pitchFamily="34" charset="0"/>
              </a:rPr>
              <a:t>as victim, interferer, or </a:t>
            </a:r>
            <a:r>
              <a:rPr lang="en-GB" sz="2400" dirty="0" smtClean="0">
                <a:latin typeface="Verdana" pitchFamily="34" charset="0"/>
              </a:rPr>
              <a:t>both: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 smtClean="0">
                <a:latin typeface="Verdana" pitchFamily="34" charset="0"/>
              </a:rPr>
              <a:t>Quasi-static </a:t>
            </a:r>
            <a:r>
              <a:rPr lang="en-GB" dirty="0">
                <a:latin typeface="Verdana" pitchFamily="34" charset="0"/>
              </a:rPr>
              <a:t>time within a </a:t>
            </a:r>
            <a:r>
              <a:rPr lang="en-GB" dirty="0" smtClean="0">
                <a:latin typeface="Verdana" pitchFamily="34" charset="0"/>
              </a:rPr>
              <a:t>snapshot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 smtClean="0">
                <a:latin typeface="Verdana" pitchFamily="34" charset="0"/>
              </a:rPr>
              <a:t>One </a:t>
            </a:r>
            <a:r>
              <a:rPr lang="en-GB" dirty="0">
                <a:latin typeface="Verdana" pitchFamily="34" charset="0"/>
              </a:rPr>
              <a:t>direction at a time (uplink or downlink</a:t>
            </a:r>
            <a:r>
              <a:rPr lang="en-GB" dirty="0" smtClean="0">
                <a:latin typeface="Verdana" pitchFamily="34" charset="0"/>
              </a:rPr>
              <a:t>)</a:t>
            </a:r>
            <a:endParaRPr lang="en-GB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CDMA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>
                <a:latin typeface="Verdana" pitchFamily="34" charset="0"/>
              </a:rPr>
              <a:t>Voice traffic only </a:t>
            </a:r>
            <a:endParaRPr lang="en-GB" dirty="0" smtClean="0">
              <a:latin typeface="Verdana" pitchFamily="34" charset="0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 smtClean="0">
                <a:latin typeface="Verdana" pitchFamily="34" charset="0"/>
              </a:rPr>
              <a:t>Particular </a:t>
            </a:r>
            <a:r>
              <a:rPr lang="en-GB" dirty="0">
                <a:latin typeface="Verdana" pitchFamily="34" charset="0"/>
              </a:rPr>
              <a:t>CDMA standard defined by setting Link Level Data (CDMA2000-1X, W-CDMA/UMTS</a:t>
            </a:r>
            <a:r>
              <a:rPr lang="en-GB" dirty="0" smtClean="0">
                <a:latin typeface="Verdana" pitchFamily="34" charset="0"/>
              </a:rPr>
              <a:t>)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 dirty="0" smtClean="0">
                <a:latin typeface="Verdana" pitchFamily="34" charset="0"/>
              </a:rPr>
              <a:t>OFDMA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dirty="0" smtClean="0">
                <a:latin typeface="Verdana" pitchFamily="34" charset="0"/>
                <a:sym typeface="Wingdings" pitchFamily="2" charset="2"/>
              </a:rPr>
              <a:t>LTE</a:t>
            </a:r>
            <a:endParaRPr lang="en-GB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8306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339324" y="1521936"/>
            <a:ext cx="5465763" cy="225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>
                <a:latin typeface="Verdana" pitchFamily="34" charset="0"/>
              </a:rPr>
              <a:t>First a succession of snapshots are run without interference, gradually loading the system to find the target non-interfered capacity per cell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dirty="0" smtClean="0">
                <a:latin typeface="Verdana" pitchFamily="34" charset="0"/>
              </a:rPr>
              <a:t>apply </a:t>
            </a:r>
            <a:r>
              <a:rPr lang="en-GB" dirty="0">
                <a:latin typeface="Verdana" pitchFamily="34" charset="0"/>
              </a:rPr>
              <a:t>interference and note the impact in terms of </a:t>
            </a:r>
            <a:r>
              <a:rPr lang="en-GB" u="sng" dirty="0">
                <a:latin typeface="Verdana" pitchFamily="34" charset="0"/>
              </a:rPr>
              <a:t>how many of initial users were disconnected</a:t>
            </a:r>
          </a:p>
        </p:txBody>
      </p:sp>
      <p:grpSp>
        <p:nvGrpSpPr>
          <p:cNvPr id="155651" name="Group 3"/>
          <p:cNvGrpSpPr>
            <a:grpSpLocks/>
          </p:cNvGrpSpPr>
          <p:nvPr/>
        </p:nvGrpSpPr>
        <p:grpSpPr bwMode="auto">
          <a:xfrm>
            <a:off x="5521325" y="1773238"/>
            <a:ext cx="2165350" cy="4084637"/>
            <a:chOff x="6954" y="2392"/>
            <a:chExt cx="3411" cy="6433"/>
          </a:xfrm>
        </p:grpSpPr>
        <p:sp>
          <p:nvSpPr>
            <p:cNvPr id="155652" name="AutoShape 4"/>
            <p:cNvSpPr>
              <a:spLocks noChangeArrowheads="1"/>
            </p:cNvSpPr>
            <p:nvPr/>
          </p:nvSpPr>
          <p:spPr bwMode="auto">
            <a:xfrm>
              <a:off x="7071" y="3609"/>
              <a:ext cx="2736" cy="285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Generate position data of Wt</a:t>
              </a:r>
              <a:r>
                <a:rPr lang="en-US" sz="800" baseline="-25000"/>
                <a:t>j</a:t>
              </a:r>
              <a:r>
                <a:rPr lang="en-US" sz="800"/>
                <a:t>, Vr</a:t>
              </a:r>
              <a:r>
                <a:rPr lang="en-US" sz="800" baseline="-25000"/>
                <a:t>j</a:t>
              </a:r>
              <a:endParaRPr lang="en-US" sz="2400"/>
            </a:p>
          </p:txBody>
        </p:sp>
        <p:sp>
          <p:nvSpPr>
            <p:cNvPr id="155653" name="Line 5"/>
            <p:cNvSpPr>
              <a:spLocks noChangeShapeType="1"/>
            </p:cNvSpPr>
            <p:nvPr/>
          </p:nvSpPr>
          <p:spPr bwMode="auto">
            <a:xfrm>
              <a:off x="8427" y="3056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54" name="Line 6"/>
            <p:cNvSpPr>
              <a:spLocks noChangeShapeType="1"/>
            </p:cNvSpPr>
            <p:nvPr/>
          </p:nvSpPr>
          <p:spPr bwMode="auto">
            <a:xfrm>
              <a:off x="8427" y="3894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55" name="AutoShape 7"/>
            <p:cNvSpPr>
              <a:spLocks noChangeArrowheads="1"/>
            </p:cNvSpPr>
            <p:nvPr/>
          </p:nvSpPr>
          <p:spPr bwMode="auto">
            <a:xfrm>
              <a:off x="7401" y="3227"/>
              <a:ext cx="1995" cy="211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While j=1, L</a:t>
              </a:r>
              <a:endParaRPr lang="en-US" sz="2400"/>
            </a:p>
          </p:txBody>
        </p:sp>
        <p:sp>
          <p:nvSpPr>
            <p:cNvPr id="155656" name="Line 8"/>
            <p:cNvSpPr>
              <a:spLocks noChangeShapeType="1"/>
            </p:cNvSpPr>
            <p:nvPr/>
          </p:nvSpPr>
          <p:spPr bwMode="auto">
            <a:xfrm>
              <a:off x="8427" y="3475"/>
              <a:ext cx="0" cy="1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57" name="Line 9"/>
            <p:cNvSpPr>
              <a:spLocks noChangeShapeType="1"/>
            </p:cNvSpPr>
            <p:nvPr/>
          </p:nvSpPr>
          <p:spPr bwMode="auto">
            <a:xfrm flipV="1">
              <a:off x="10023" y="3341"/>
              <a:ext cx="0" cy="6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58" name="Line 10"/>
            <p:cNvSpPr>
              <a:spLocks noChangeShapeType="1"/>
            </p:cNvSpPr>
            <p:nvPr/>
          </p:nvSpPr>
          <p:spPr bwMode="auto">
            <a:xfrm flipH="1" flipV="1">
              <a:off x="9396" y="3353"/>
              <a:ext cx="6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59" name="Line 11"/>
            <p:cNvSpPr>
              <a:spLocks noChangeShapeType="1"/>
            </p:cNvSpPr>
            <p:nvPr/>
          </p:nvSpPr>
          <p:spPr bwMode="auto">
            <a:xfrm>
              <a:off x="8427" y="3980"/>
              <a:ext cx="15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60" name="AutoShape 12"/>
            <p:cNvSpPr>
              <a:spLocks noChangeArrowheads="1"/>
            </p:cNvSpPr>
            <p:nvPr/>
          </p:nvSpPr>
          <p:spPr bwMode="auto">
            <a:xfrm>
              <a:off x="7071" y="4065"/>
              <a:ext cx="2736" cy="428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Iterative process of power balancing in CDMA cells</a:t>
              </a:r>
              <a:endParaRPr lang="en-US" sz="2400"/>
            </a:p>
          </p:txBody>
        </p:sp>
        <p:sp>
          <p:nvSpPr>
            <p:cNvPr id="155661" name="AutoShape 13"/>
            <p:cNvSpPr>
              <a:spLocks noChangeArrowheads="1"/>
            </p:cNvSpPr>
            <p:nvPr/>
          </p:nvSpPr>
          <p:spPr bwMode="auto">
            <a:xfrm>
              <a:off x="7071" y="4635"/>
              <a:ext cx="2736" cy="428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Record dRSS</a:t>
              </a:r>
              <a:r>
                <a:rPr lang="en-US" sz="800" baseline="-25000"/>
                <a:t>i</a:t>
              </a:r>
              <a:r>
                <a:rPr lang="en-US" sz="800"/>
                <a:t> or other parameter, e.g. non-interfered CDMA capacity</a:t>
              </a:r>
              <a:endParaRPr lang="en-US" sz="2400"/>
            </a:p>
          </p:txBody>
        </p:sp>
        <p:sp>
          <p:nvSpPr>
            <p:cNvPr id="155662" name="Line 14"/>
            <p:cNvSpPr>
              <a:spLocks noChangeShapeType="1"/>
            </p:cNvSpPr>
            <p:nvPr/>
          </p:nvSpPr>
          <p:spPr bwMode="auto">
            <a:xfrm>
              <a:off x="8427" y="5063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63" name="Line 15"/>
            <p:cNvSpPr>
              <a:spLocks noChangeShapeType="1"/>
            </p:cNvSpPr>
            <p:nvPr/>
          </p:nvSpPr>
          <p:spPr bwMode="auto">
            <a:xfrm>
              <a:off x="8427" y="4493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64" name="AutoShape 16"/>
            <p:cNvSpPr>
              <a:spLocks noChangeArrowheads="1"/>
            </p:cNvSpPr>
            <p:nvPr/>
          </p:nvSpPr>
          <p:spPr bwMode="auto">
            <a:xfrm>
              <a:off x="7629" y="2392"/>
              <a:ext cx="1539" cy="277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Start</a:t>
              </a:r>
              <a:endParaRPr lang="en-US" sz="2400"/>
            </a:p>
          </p:txBody>
        </p:sp>
        <p:sp>
          <p:nvSpPr>
            <p:cNvPr id="155665" name="AutoShape 17"/>
            <p:cNvSpPr>
              <a:spLocks noChangeArrowheads="1"/>
            </p:cNvSpPr>
            <p:nvPr/>
          </p:nvSpPr>
          <p:spPr bwMode="auto">
            <a:xfrm>
              <a:off x="7401" y="2811"/>
              <a:ext cx="1995" cy="228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10800" bIns="10800"/>
            <a:lstStyle/>
            <a:p>
              <a:pPr eaLnBrk="0" hangingPunct="0"/>
              <a:r>
                <a:rPr lang="en-US" sz="800"/>
                <a:t>While i=1, N</a:t>
              </a:r>
              <a:endParaRPr lang="en-US" sz="2400"/>
            </a:p>
          </p:txBody>
        </p:sp>
        <p:sp>
          <p:nvSpPr>
            <p:cNvPr id="155666" name="Line 18"/>
            <p:cNvSpPr>
              <a:spLocks noChangeShapeType="1"/>
            </p:cNvSpPr>
            <p:nvPr/>
          </p:nvSpPr>
          <p:spPr bwMode="auto">
            <a:xfrm>
              <a:off x="8427" y="2669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67" name="AutoShape 19"/>
            <p:cNvSpPr>
              <a:spLocks noChangeArrowheads="1"/>
            </p:cNvSpPr>
            <p:nvPr/>
          </p:nvSpPr>
          <p:spPr bwMode="auto">
            <a:xfrm>
              <a:off x="7128" y="5604"/>
              <a:ext cx="2736" cy="285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Generate position data of It</a:t>
              </a:r>
              <a:r>
                <a:rPr lang="en-US" sz="800" baseline="-25000"/>
                <a:t>k</a:t>
              </a:r>
              <a:r>
                <a:rPr lang="en-US" sz="800"/>
                <a:t>, Wr</a:t>
              </a:r>
              <a:r>
                <a:rPr lang="en-US" sz="800" baseline="-25000"/>
                <a:t>k</a:t>
              </a:r>
              <a:endParaRPr lang="en-US" sz="2400"/>
            </a:p>
          </p:txBody>
        </p:sp>
        <p:sp>
          <p:nvSpPr>
            <p:cNvPr id="155668" name="AutoShape 20"/>
            <p:cNvSpPr>
              <a:spLocks noChangeArrowheads="1"/>
            </p:cNvSpPr>
            <p:nvPr/>
          </p:nvSpPr>
          <p:spPr bwMode="auto">
            <a:xfrm>
              <a:off x="7125" y="6003"/>
              <a:ext cx="2736" cy="31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Calculate iRSS</a:t>
              </a:r>
              <a:r>
                <a:rPr lang="en-US" sz="800" baseline="-25000"/>
                <a:t>i,k</a:t>
              </a:r>
              <a:endParaRPr lang="en-US" sz="2400"/>
            </a:p>
          </p:txBody>
        </p:sp>
        <p:sp>
          <p:nvSpPr>
            <p:cNvPr id="155669" name="Line 21"/>
            <p:cNvSpPr>
              <a:spLocks noChangeShapeType="1"/>
            </p:cNvSpPr>
            <p:nvPr/>
          </p:nvSpPr>
          <p:spPr bwMode="auto">
            <a:xfrm>
              <a:off x="8427" y="5889"/>
              <a:ext cx="0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0" name="AutoShape 22"/>
            <p:cNvSpPr>
              <a:spLocks noChangeArrowheads="1"/>
            </p:cNvSpPr>
            <p:nvPr/>
          </p:nvSpPr>
          <p:spPr bwMode="auto">
            <a:xfrm>
              <a:off x="7467" y="5234"/>
              <a:ext cx="1995" cy="199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While k=1, M</a:t>
              </a:r>
              <a:endParaRPr lang="en-US" sz="2400"/>
            </a:p>
          </p:txBody>
        </p:sp>
        <p:sp>
          <p:nvSpPr>
            <p:cNvPr id="155671" name="Line 23"/>
            <p:cNvSpPr>
              <a:spLocks noChangeShapeType="1"/>
            </p:cNvSpPr>
            <p:nvPr/>
          </p:nvSpPr>
          <p:spPr bwMode="auto">
            <a:xfrm>
              <a:off x="8427" y="5433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2" name="Line 24"/>
            <p:cNvSpPr>
              <a:spLocks noChangeShapeType="1"/>
            </p:cNvSpPr>
            <p:nvPr/>
          </p:nvSpPr>
          <p:spPr bwMode="auto">
            <a:xfrm>
              <a:off x="8427" y="6317"/>
              <a:ext cx="0" cy="2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3" name="Line 25"/>
            <p:cNvSpPr>
              <a:spLocks noChangeShapeType="1"/>
            </p:cNvSpPr>
            <p:nvPr/>
          </p:nvSpPr>
          <p:spPr bwMode="auto">
            <a:xfrm flipH="1">
              <a:off x="6954" y="6431"/>
              <a:ext cx="1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4" name="Line 26"/>
            <p:cNvSpPr>
              <a:spLocks noChangeShapeType="1"/>
            </p:cNvSpPr>
            <p:nvPr/>
          </p:nvSpPr>
          <p:spPr bwMode="auto">
            <a:xfrm flipV="1">
              <a:off x="6954" y="5328"/>
              <a:ext cx="0" cy="11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5" name="Line 27"/>
            <p:cNvSpPr>
              <a:spLocks noChangeShapeType="1"/>
            </p:cNvSpPr>
            <p:nvPr/>
          </p:nvSpPr>
          <p:spPr bwMode="auto">
            <a:xfrm>
              <a:off x="6954" y="5348"/>
              <a:ext cx="5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6" name="AutoShape 28"/>
            <p:cNvSpPr>
              <a:spLocks noChangeArrowheads="1"/>
            </p:cNvSpPr>
            <p:nvPr/>
          </p:nvSpPr>
          <p:spPr bwMode="auto">
            <a:xfrm>
              <a:off x="7125" y="6545"/>
              <a:ext cx="2736" cy="62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Repeat iterative process of power balancing in victim CDMA cells, now with iRSS present as external impact</a:t>
              </a:r>
              <a:endParaRPr lang="en-US" sz="2400"/>
            </a:p>
          </p:txBody>
        </p:sp>
        <p:sp>
          <p:nvSpPr>
            <p:cNvPr id="155677" name="Line 29"/>
            <p:cNvSpPr>
              <a:spLocks noChangeShapeType="1"/>
            </p:cNvSpPr>
            <p:nvPr/>
          </p:nvSpPr>
          <p:spPr bwMode="auto">
            <a:xfrm>
              <a:off x="8427" y="7172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8" name="Line 30"/>
            <p:cNvSpPr>
              <a:spLocks noChangeShapeType="1"/>
            </p:cNvSpPr>
            <p:nvPr/>
          </p:nvSpPr>
          <p:spPr bwMode="auto">
            <a:xfrm>
              <a:off x="8427" y="7770"/>
              <a:ext cx="0" cy="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79" name="AutoShape 31"/>
            <p:cNvSpPr>
              <a:spLocks noChangeArrowheads="1"/>
            </p:cNvSpPr>
            <p:nvPr/>
          </p:nvSpPr>
          <p:spPr bwMode="auto">
            <a:xfrm>
              <a:off x="7071" y="7941"/>
              <a:ext cx="2679" cy="399"/>
            </a:xfrm>
            <a:prstGeom prst="flowChartInputOutpu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(N) records of interference impact</a:t>
              </a:r>
              <a:endParaRPr lang="en-US" sz="2400"/>
            </a:p>
          </p:txBody>
        </p:sp>
        <p:sp>
          <p:nvSpPr>
            <p:cNvPr id="155680" name="AutoShape 32"/>
            <p:cNvSpPr>
              <a:spLocks noChangeArrowheads="1"/>
            </p:cNvSpPr>
            <p:nvPr/>
          </p:nvSpPr>
          <p:spPr bwMode="auto">
            <a:xfrm>
              <a:off x="7128" y="7343"/>
              <a:ext cx="2736" cy="42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Record impacti of interference, e.g. loss of CDMA capacity</a:t>
              </a:r>
              <a:endParaRPr lang="en-US" sz="2400"/>
            </a:p>
          </p:txBody>
        </p:sp>
        <p:sp>
          <p:nvSpPr>
            <p:cNvPr id="155681" name="Line 33"/>
            <p:cNvSpPr>
              <a:spLocks noChangeShapeType="1"/>
            </p:cNvSpPr>
            <p:nvPr/>
          </p:nvSpPr>
          <p:spPr bwMode="auto">
            <a:xfrm>
              <a:off x="8427" y="8340"/>
              <a:ext cx="0" cy="1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82" name="AutoShape 34"/>
            <p:cNvSpPr>
              <a:spLocks noChangeArrowheads="1"/>
            </p:cNvSpPr>
            <p:nvPr/>
          </p:nvSpPr>
          <p:spPr bwMode="auto">
            <a:xfrm>
              <a:off x="7401" y="8483"/>
              <a:ext cx="1995" cy="34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To further engines</a:t>
              </a:r>
              <a:endParaRPr lang="en-US" sz="2400"/>
            </a:p>
          </p:txBody>
        </p:sp>
        <p:sp>
          <p:nvSpPr>
            <p:cNvPr id="155683" name="Line 35"/>
            <p:cNvSpPr>
              <a:spLocks noChangeShapeType="1"/>
            </p:cNvSpPr>
            <p:nvPr/>
          </p:nvSpPr>
          <p:spPr bwMode="auto">
            <a:xfrm>
              <a:off x="8427" y="7856"/>
              <a:ext cx="19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84" name="Line 36"/>
            <p:cNvSpPr>
              <a:spLocks noChangeShapeType="1"/>
            </p:cNvSpPr>
            <p:nvPr/>
          </p:nvSpPr>
          <p:spPr bwMode="auto">
            <a:xfrm flipV="1">
              <a:off x="10365" y="2868"/>
              <a:ext cx="0" cy="49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85" name="Line 37"/>
            <p:cNvSpPr>
              <a:spLocks noChangeShapeType="1"/>
            </p:cNvSpPr>
            <p:nvPr/>
          </p:nvSpPr>
          <p:spPr bwMode="auto">
            <a:xfrm flipH="1">
              <a:off x="9396" y="2897"/>
              <a:ext cx="96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5686" name="Text Box 38"/>
          <p:cNvSpPr txBox="1">
            <a:spLocks noChangeArrowheads="1"/>
          </p:cNvSpPr>
          <p:nvPr/>
        </p:nvSpPr>
        <p:spPr bwMode="auto">
          <a:xfrm>
            <a:off x="4144963" y="3570288"/>
            <a:ext cx="17256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da-DK" b="1">
                <a:latin typeface="Verdana" pitchFamily="34" charset="0"/>
              </a:rPr>
              <a:t>CDMA as victim</a:t>
            </a:r>
            <a:endParaRPr lang="en-US" b="1">
              <a:latin typeface="Verdana" pitchFamily="34" charset="0"/>
            </a:endParaRPr>
          </a:p>
        </p:txBody>
      </p:sp>
      <p:grpSp>
        <p:nvGrpSpPr>
          <p:cNvPr id="155687" name="Group 39"/>
          <p:cNvGrpSpPr>
            <a:grpSpLocks/>
          </p:cNvGrpSpPr>
          <p:nvPr/>
        </p:nvGrpSpPr>
        <p:grpSpPr bwMode="auto">
          <a:xfrm>
            <a:off x="2132013" y="3689350"/>
            <a:ext cx="1882775" cy="1990725"/>
            <a:chOff x="1875" y="2751"/>
            <a:chExt cx="1186" cy="1254"/>
          </a:xfrm>
        </p:grpSpPr>
        <p:sp>
          <p:nvSpPr>
            <p:cNvPr id="155688" name="AutoShape 40"/>
            <p:cNvSpPr>
              <a:spLocks noChangeArrowheads="1"/>
            </p:cNvSpPr>
            <p:nvPr/>
          </p:nvSpPr>
          <p:spPr bwMode="auto">
            <a:xfrm>
              <a:off x="1875" y="3070"/>
              <a:ext cx="1095" cy="11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Generate position data of It</a:t>
              </a:r>
              <a:r>
                <a:rPr lang="en-US" sz="800" baseline="-25000"/>
                <a:t>j</a:t>
              </a:r>
              <a:r>
                <a:rPr lang="en-US" sz="800"/>
                <a:t>, Wr</a:t>
              </a:r>
              <a:r>
                <a:rPr lang="en-US" sz="800" baseline="-25000"/>
                <a:t>j</a:t>
              </a:r>
              <a:endParaRPr lang="en-US" sz="2400"/>
            </a:p>
          </p:txBody>
        </p:sp>
        <p:sp>
          <p:nvSpPr>
            <p:cNvPr id="155689" name="AutoShape 41"/>
            <p:cNvSpPr>
              <a:spLocks noChangeArrowheads="1"/>
            </p:cNvSpPr>
            <p:nvPr/>
          </p:nvSpPr>
          <p:spPr bwMode="auto">
            <a:xfrm>
              <a:off x="2331" y="2751"/>
              <a:ext cx="156" cy="114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</a:t>
              </a:r>
              <a:endParaRPr lang="en-US" sz="2400"/>
            </a:p>
          </p:txBody>
        </p:sp>
        <p:sp>
          <p:nvSpPr>
            <p:cNvPr id="155690" name="AutoShape 42"/>
            <p:cNvSpPr>
              <a:spLocks noChangeArrowheads="1"/>
            </p:cNvSpPr>
            <p:nvPr/>
          </p:nvSpPr>
          <p:spPr bwMode="auto">
            <a:xfrm>
              <a:off x="2354" y="3891"/>
              <a:ext cx="156" cy="114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D</a:t>
              </a:r>
              <a:endParaRPr lang="en-US" sz="2400"/>
            </a:p>
          </p:txBody>
        </p:sp>
        <p:sp>
          <p:nvSpPr>
            <p:cNvPr id="155691" name="Line 43"/>
            <p:cNvSpPr>
              <a:spLocks noChangeShapeType="1"/>
            </p:cNvSpPr>
            <p:nvPr/>
          </p:nvSpPr>
          <p:spPr bwMode="auto">
            <a:xfrm>
              <a:off x="2422" y="2865"/>
              <a:ext cx="0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2" name="Line 44"/>
            <p:cNvSpPr>
              <a:spLocks noChangeShapeType="1"/>
            </p:cNvSpPr>
            <p:nvPr/>
          </p:nvSpPr>
          <p:spPr bwMode="auto">
            <a:xfrm>
              <a:off x="2422" y="3184"/>
              <a:ext cx="0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3" name="AutoShape 45"/>
            <p:cNvSpPr>
              <a:spLocks noChangeArrowheads="1"/>
            </p:cNvSpPr>
            <p:nvPr/>
          </p:nvSpPr>
          <p:spPr bwMode="auto">
            <a:xfrm>
              <a:off x="2012" y="2933"/>
              <a:ext cx="798" cy="95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While j=1, M</a:t>
              </a:r>
              <a:endParaRPr lang="en-US" sz="2400"/>
            </a:p>
          </p:txBody>
        </p:sp>
        <p:sp>
          <p:nvSpPr>
            <p:cNvPr id="155694" name="Line 46"/>
            <p:cNvSpPr>
              <a:spLocks noChangeShapeType="1"/>
            </p:cNvSpPr>
            <p:nvPr/>
          </p:nvSpPr>
          <p:spPr bwMode="auto">
            <a:xfrm>
              <a:off x="2422" y="3028"/>
              <a:ext cx="0" cy="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5" name="Line 47"/>
            <p:cNvSpPr>
              <a:spLocks noChangeShapeType="1"/>
            </p:cNvSpPr>
            <p:nvPr/>
          </p:nvSpPr>
          <p:spPr bwMode="auto">
            <a:xfrm flipV="1">
              <a:off x="3061" y="3002"/>
              <a:ext cx="0" cy="2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6" name="Line 48"/>
            <p:cNvSpPr>
              <a:spLocks noChangeShapeType="1"/>
            </p:cNvSpPr>
            <p:nvPr/>
          </p:nvSpPr>
          <p:spPr bwMode="auto">
            <a:xfrm flipH="1" flipV="1">
              <a:off x="2810" y="3002"/>
              <a:ext cx="25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7" name="Line 49"/>
            <p:cNvSpPr>
              <a:spLocks noChangeShapeType="1"/>
            </p:cNvSpPr>
            <p:nvPr/>
          </p:nvSpPr>
          <p:spPr bwMode="auto">
            <a:xfrm>
              <a:off x="2422" y="3210"/>
              <a:ext cx="6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698" name="AutoShape 50"/>
            <p:cNvSpPr>
              <a:spLocks noChangeArrowheads="1"/>
            </p:cNvSpPr>
            <p:nvPr/>
          </p:nvSpPr>
          <p:spPr bwMode="auto">
            <a:xfrm>
              <a:off x="1875" y="3252"/>
              <a:ext cx="1095" cy="183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Iterative process of power balancing in CDMA cells</a:t>
              </a:r>
              <a:endParaRPr lang="en-US" sz="2400"/>
            </a:p>
          </p:txBody>
        </p:sp>
        <p:sp>
          <p:nvSpPr>
            <p:cNvPr id="155699" name="AutoShape 51"/>
            <p:cNvSpPr>
              <a:spLocks noChangeArrowheads="1"/>
            </p:cNvSpPr>
            <p:nvPr/>
          </p:nvSpPr>
          <p:spPr bwMode="auto">
            <a:xfrm>
              <a:off x="1875" y="3712"/>
              <a:ext cx="1095" cy="11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Calculate iRSS</a:t>
              </a:r>
              <a:r>
                <a:rPr lang="en-US" sz="800" baseline="-25000"/>
                <a:t>i,j</a:t>
              </a:r>
              <a:endParaRPr lang="en-US" sz="2400"/>
            </a:p>
          </p:txBody>
        </p:sp>
        <p:sp>
          <p:nvSpPr>
            <p:cNvPr id="155700" name="Line 52"/>
            <p:cNvSpPr>
              <a:spLocks noChangeShapeType="1"/>
            </p:cNvSpPr>
            <p:nvPr/>
          </p:nvSpPr>
          <p:spPr bwMode="auto">
            <a:xfrm>
              <a:off x="2422" y="3435"/>
              <a:ext cx="0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701" name="Line 53"/>
            <p:cNvSpPr>
              <a:spLocks noChangeShapeType="1"/>
            </p:cNvSpPr>
            <p:nvPr/>
          </p:nvSpPr>
          <p:spPr bwMode="auto">
            <a:xfrm>
              <a:off x="2422" y="3826"/>
              <a:ext cx="0" cy="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702" name="AutoShape 54"/>
            <p:cNvSpPr>
              <a:spLocks noChangeArrowheads="1"/>
            </p:cNvSpPr>
            <p:nvPr/>
          </p:nvSpPr>
          <p:spPr bwMode="auto">
            <a:xfrm>
              <a:off x="2012" y="3503"/>
              <a:ext cx="798" cy="118"/>
            </a:xfrm>
            <a:prstGeom prst="flowChartPreparation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/>
              <a:r>
                <a:rPr lang="en-US" sz="800"/>
                <a:t>While j=1, M</a:t>
              </a:r>
              <a:endParaRPr lang="en-US" sz="2400"/>
            </a:p>
          </p:txBody>
        </p:sp>
        <p:sp>
          <p:nvSpPr>
            <p:cNvPr id="155703" name="Line 55"/>
            <p:cNvSpPr>
              <a:spLocks noChangeShapeType="1"/>
            </p:cNvSpPr>
            <p:nvPr/>
          </p:nvSpPr>
          <p:spPr bwMode="auto">
            <a:xfrm>
              <a:off x="2422" y="3621"/>
              <a:ext cx="0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704" name="Line 56"/>
            <p:cNvSpPr>
              <a:spLocks noChangeShapeType="1"/>
            </p:cNvSpPr>
            <p:nvPr/>
          </p:nvSpPr>
          <p:spPr bwMode="auto">
            <a:xfrm flipV="1">
              <a:off x="3061" y="3575"/>
              <a:ext cx="0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705" name="Line 57"/>
            <p:cNvSpPr>
              <a:spLocks noChangeShapeType="1"/>
            </p:cNvSpPr>
            <p:nvPr/>
          </p:nvSpPr>
          <p:spPr bwMode="auto">
            <a:xfrm flipH="1" flipV="1">
              <a:off x="2810" y="3575"/>
              <a:ext cx="25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5706" name="Line 58"/>
            <p:cNvSpPr>
              <a:spLocks noChangeShapeType="1"/>
            </p:cNvSpPr>
            <p:nvPr/>
          </p:nvSpPr>
          <p:spPr bwMode="auto">
            <a:xfrm>
              <a:off x="2422" y="3849"/>
              <a:ext cx="6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5707" name="Text Box 59"/>
          <p:cNvSpPr txBox="1">
            <a:spLocks noChangeArrowheads="1"/>
          </p:cNvSpPr>
          <p:nvPr/>
        </p:nvSpPr>
        <p:spPr bwMode="auto">
          <a:xfrm>
            <a:off x="484188" y="3587750"/>
            <a:ext cx="1427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da-DK" b="1" dirty="0">
                <a:latin typeface="Verdana" pitchFamily="34" charset="0"/>
              </a:rPr>
              <a:t>CDMA as </a:t>
            </a:r>
          </a:p>
          <a:p>
            <a:pPr algn="l" eaLnBrk="0" hangingPunct="0"/>
            <a:r>
              <a:rPr lang="da-DK" b="1" dirty="0">
                <a:latin typeface="Verdana" pitchFamily="34" charset="0"/>
              </a:rPr>
              <a:t>interferer</a:t>
            </a:r>
            <a:endParaRPr lang="en-US" b="1" dirty="0">
              <a:latin typeface="Verdana" pitchFamily="34" charset="0"/>
            </a:endParaRPr>
          </a:p>
        </p:txBody>
      </p:sp>
      <p:sp>
        <p:nvSpPr>
          <p:cNvPr id="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dirty="0" smtClean="0"/>
              <a:t>CDMA system modelling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0234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CDMA </a:t>
            </a:r>
            <a:r>
              <a:rPr lang="en-GB" dirty="0" err="1"/>
              <a:t>vs</a:t>
            </a:r>
            <a:r>
              <a:rPr lang="en-GB" dirty="0"/>
              <a:t> OFDMA simulation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6375"/>
            <a:ext cx="4040188" cy="377407"/>
          </a:xfrm>
        </p:spPr>
        <p:txBody>
          <a:bodyPr/>
          <a:lstStyle/>
          <a:p>
            <a:r>
              <a:rPr lang="da-DK" dirty="0" smtClean="0"/>
              <a:t>CDMA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80072"/>
            <a:ext cx="3803427" cy="1902339"/>
          </a:xfrm>
        </p:spPr>
        <p:txBody>
          <a:bodyPr/>
          <a:lstStyle/>
          <a:p>
            <a:r>
              <a:rPr lang="en-GB" sz="2000" dirty="0">
                <a:latin typeface="Verdana" pitchFamily="34" charset="0"/>
              </a:rPr>
              <a:t>CDMA </a:t>
            </a:r>
            <a:r>
              <a:rPr lang="en-GB" sz="2000" dirty="0" smtClean="0">
                <a:latin typeface="Verdana" pitchFamily="34" charset="0"/>
              </a:rPr>
              <a:t>performs a power </a:t>
            </a:r>
            <a:r>
              <a:rPr lang="en-GB" sz="2000" dirty="0">
                <a:latin typeface="Verdana" pitchFamily="34" charset="0"/>
              </a:rPr>
              <a:t>tuning </a:t>
            </a:r>
            <a:r>
              <a:rPr lang="en-GB" sz="2000" dirty="0" smtClean="0">
                <a:latin typeface="Verdana" pitchFamily="34" charset="0"/>
              </a:rPr>
              <a:t>process when </a:t>
            </a:r>
            <a:r>
              <a:rPr lang="en-GB" sz="2000" dirty="0" smtClean="0"/>
              <a:t>surrounded </a:t>
            </a:r>
            <a:r>
              <a:rPr lang="en-GB" sz="2000" dirty="0"/>
              <a:t>by two tiers of auxiliary cells, and total cluster of </a:t>
            </a:r>
            <a:r>
              <a:rPr lang="en-GB" sz="2000" dirty="0" smtClean="0"/>
              <a:t>19.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42694" y="3296375"/>
            <a:ext cx="4586168" cy="377407"/>
          </a:xfrm>
        </p:spPr>
        <p:txBody>
          <a:bodyPr/>
          <a:lstStyle/>
          <a:p>
            <a:r>
              <a:rPr lang="da-DK" dirty="0" smtClean="0"/>
              <a:t>OFDMA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42694" y="3680072"/>
            <a:ext cx="4890849" cy="1902339"/>
          </a:xfrm>
        </p:spPr>
        <p:txBody>
          <a:bodyPr/>
          <a:lstStyle/>
          <a:p>
            <a:r>
              <a:rPr lang="en-GB" sz="2000" dirty="0" smtClean="0">
                <a:latin typeface="Verdana" pitchFamily="34" charset="0"/>
              </a:rPr>
              <a:t>OFDMA performs an iterative </a:t>
            </a:r>
            <a:r>
              <a:rPr lang="en-GB" sz="2000" dirty="0">
                <a:latin typeface="Verdana" pitchFamily="34" charset="0"/>
              </a:rPr>
              <a:t>process of assigning a variable number of traffic sub-carriers and calculating the overall carried traffic per base station.</a:t>
            </a:r>
            <a:endParaRPr lang="en-US" sz="2000" dirty="0">
              <a:latin typeface="Verdana" pitchFamily="34" charset="0"/>
            </a:endParaRPr>
          </a:p>
          <a:p>
            <a:endParaRPr lang="en-GB" sz="20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44277" y="1752600"/>
            <a:ext cx="7632700" cy="298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OFDMA systems similar to CDMA systems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 u="sng" dirty="0" smtClean="0">
                <a:latin typeface="Verdana" pitchFamily="34" charset="0"/>
              </a:rPr>
              <a:t>Except:</a:t>
            </a:r>
            <a:r>
              <a:rPr lang="en-GB" sz="2000" dirty="0" smtClean="0">
                <a:latin typeface="Verdana" pitchFamily="34" charset="0"/>
              </a:rPr>
              <a:t> After </a:t>
            </a:r>
            <a:r>
              <a:rPr lang="en-GB" sz="2000" dirty="0">
                <a:latin typeface="Verdana" pitchFamily="34" charset="0"/>
              </a:rPr>
              <a:t>the overall two-tiers cellular system structure (incl. wrap-around) is built and populated with </a:t>
            </a:r>
            <a:r>
              <a:rPr lang="en-GB" sz="2000" dirty="0" smtClean="0">
                <a:latin typeface="Verdana" pitchFamily="34" charset="0"/>
              </a:rPr>
              <a:t>mobiles</a:t>
            </a:r>
            <a:endParaRPr lang="en-US" sz="2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964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727076" y="1418555"/>
            <a:ext cx="6508296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err="1" smtClean="0">
                <a:latin typeface="Verdana" pitchFamily="34" charset="0"/>
              </a:rPr>
              <a:t>Harmonised</a:t>
            </a:r>
            <a:r>
              <a:rPr lang="en-US" sz="2000" dirty="0" smtClean="0">
                <a:latin typeface="Verdana" pitchFamily="34" charset="0"/>
              </a:rPr>
              <a:t> interface between generic and CDMA/OFDMA modules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Versatile tool to configure victim and interferer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62105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663</TotalTime>
  <Words>454</Words>
  <Application>Microsoft Office PowerPoint</Application>
  <PresentationFormat>On-screen Show (4:3)</PresentationFormat>
  <Paragraphs>111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ECO Presentation Template</vt:lpstr>
      <vt:lpstr>Overview of Systems in SEAMCAT</vt:lpstr>
      <vt:lpstr>Outline</vt:lpstr>
      <vt:lpstr>System type</vt:lpstr>
      <vt:lpstr>Generic system</vt:lpstr>
      <vt:lpstr>Simple and harmonised interface</vt:lpstr>
      <vt:lpstr>Cellular modelling</vt:lpstr>
      <vt:lpstr>CDMA system modelling</vt:lpstr>
      <vt:lpstr>CDMA vs OFDMA simulation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of Unwanted and Blocking  Interference Modes Introduction to Overloading</dc:title>
  <dc:subject/>
  <dc:creator>marc</dc:creator>
  <cp:lastModifiedBy>Jean-Philippe Kermoal</cp:lastModifiedBy>
  <cp:revision>44</cp:revision>
  <cp:lastPrinted>2012-06-01T07:02:38Z</cp:lastPrinted>
  <dcterms:created xsi:type="dcterms:W3CDTF">2009-11-26T16:02:25Z</dcterms:created>
  <dcterms:modified xsi:type="dcterms:W3CDTF">2012-11-26T13:43:42Z</dcterms:modified>
</cp:coreProperties>
</file>