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314" r:id="rId4"/>
    <p:sldId id="315" r:id="rId5"/>
    <p:sldId id="317" r:id="rId6"/>
    <p:sldId id="318" r:id="rId7"/>
    <p:sldId id="319" r:id="rId8"/>
    <p:sldId id="320" r:id="rId9"/>
    <p:sldId id="321" r:id="rId10"/>
    <p:sldId id="322" r:id="rId11"/>
    <p:sldId id="311" r:id="rId12"/>
  </p:sldIdLst>
  <p:sldSz cx="9144000" cy="6858000" type="screen4x3"/>
  <p:notesSz cx="6797675" cy="9874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00"/>
    <a:srgbClr val="0033CC"/>
    <a:srgbClr val="3333FF"/>
    <a:srgbClr val="CCFFCC"/>
    <a:srgbClr val="CCFFFF"/>
    <a:srgbClr val="FFFFC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0" autoAdjust="0"/>
    <p:restoredTop sz="94533" autoAdjust="0"/>
  </p:normalViewPr>
  <p:slideViewPr>
    <p:cSldViewPr snapToGrid="0" showGuides="1">
      <p:cViewPr>
        <p:scale>
          <a:sx n="100" d="100"/>
          <a:sy n="100" d="100"/>
        </p:scale>
        <p:origin x="-1950" y="-852"/>
      </p:cViewPr>
      <p:guideLst>
        <p:guide orient="horz" pos="3414"/>
        <p:guide pos="69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89F0AD-7E34-43E5-9B8D-8929CA8171BA}" type="doc">
      <dgm:prSet loTypeId="urn:microsoft.com/office/officeart/2008/layout/VerticalCurvedList" loCatId="list" qsTypeId="urn:microsoft.com/office/officeart/2005/8/quickstyle/3d6" qsCatId="3D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803FE2F6-E2AC-4576-A71F-10BFEA78C81E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Antenna pattern</a:t>
          </a:r>
          <a:endParaRPr lang="en-GB" dirty="0">
            <a:solidFill>
              <a:srgbClr val="FFFFFF"/>
            </a:solidFill>
          </a:endParaRPr>
        </a:p>
      </dgm:t>
    </dgm:pt>
    <dgm:pt modelId="{B0C88CD9-39C1-4637-A282-87D43C6A1AE1}" type="parTrans" cxnId="{3C7F40A7-9BD6-4DBD-80EA-E1612676559A}">
      <dgm:prSet/>
      <dgm:spPr/>
      <dgm:t>
        <a:bodyPr/>
        <a:lstStyle/>
        <a:p>
          <a:endParaRPr lang="en-GB"/>
        </a:p>
      </dgm:t>
    </dgm:pt>
    <dgm:pt modelId="{5D09C5B2-B334-4AC0-8AF2-5BD15E62E53D}" type="sibTrans" cxnId="{3C7F40A7-9BD6-4DBD-80EA-E1612676559A}">
      <dgm:prSet/>
      <dgm:spPr/>
      <dgm:t>
        <a:bodyPr/>
        <a:lstStyle/>
        <a:p>
          <a:endParaRPr lang="en-GB"/>
        </a:p>
      </dgm:t>
    </dgm:pt>
    <dgm:pt modelId="{6C206189-6A8B-47D6-B577-DF433555A6DF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Antenna pointing</a:t>
          </a:r>
          <a:endParaRPr lang="en-GB" dirty="0">
            <a:solidFill>
              <a:srgbClr val="FFFFFF"/>
            </a:solidFill>
          </a:endParaRPr>
        </a:p>
      </dgm:t>
    </dgm:pt>
    <dgm:pt modelId="{1CB240D2-58A1-4F42-9D69-CFFF1AE63D3F}" type="parTrans" cxnId="{05734444-16A3-4333-BDC5-E96D6D2DAA0E}">
      <dgm:prSet/>
      <dgm:spPr/>
      <dgm:t>
        <a:bodyPr/>
        <a:lstStyle/>
        <a:p>
          <a:endParaRPr lang="en-GB"/>
        </a:p>
      </dgm:t>
    </dgm:pt>
    <dgm:pt modelId="{2783A8F5-9C12-4BC6-8DAF-E566E548B006}" type="sibTrans" cxnId="{05734444-16A3-4333-BDC5-E96D6D2DAA0E}">
      <dgm:prSet/>
      <dgm:spPr/>
      <dgm:t>
        <a:bodyPr/>
        <a:lstStyle/>
        <a:p>
          <a:endParaRPr lang="en-GB"/>
        </a:p>
      </dgm:t>
    </dgm:pt>
    <dgm:pt modelId="{46BE3320-B7AD-48AA-93A9-C03399F3CE28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Exercise #9</a:t>
          </a:r>
          <a:endParaRPr lang="en-GB" dirty="0">
            <a:solidFill>
              <a:srgbClr val="FFFFFF"/>
            </a:solidFill>
          </a:endParaRPr>
        </a:p>
      </dgm:t>
    </dgm:pt>
    <dgm:pt modelId="{8D8570EE-3268-483F-B0F2-9E51FEBA8098}" type="parTrans" cxnId="{D4F1C831-0935-41E8-A421-7C81A8E0FDC0}">
      <dgm:prSet/>
      <dgm:spPr/>
      <dgm:t>
        <a:bodyPr/>
        <a:lstStyle/>
        <a:p>
          <a:endParaRPr lang="en-GB"/>
        </a:p>
      </dgm:t>
    </dgm:pt>
    <dgm:pt modelId="{394CA5AA-1199-4EA2-935E-B5479D3E41B2}" type="sibTrans" cxnId="{D4F1C831-0935-41E8-A421-7C81A8E0FDC0}">
      <dgm:prSet/>
      <dgm:spPr/>
      <dgm:t>
        <a:bodyPr/>
        <a:lstStyle/>
        <a:p>
          <a:endParaRPr lang="en-GB"/>
        </a:p>
      </dgm:t>
    </dgm:pt>
    <dgm:pt modelId="{B2425517-FE5A-440F-9932-A6BE98DA3198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Reports + debug mode</a:t>
          </a:r>
          <a:endParaRPr lang="en-GB" dirty="0">
            <a:solidFill>
              <a:srgbClr val="FFFFFF"/>
            </a:solidFill>
          </a:endParaRPr>
        </a:p>
      </dgm:t>
    </dgm:pt>
    <dgm:pt modelId="{47420D6A-FE15-4879-B1E1-B167633D5FD5}" type="parTrans" cxnId="{E6A302ED-2DFC-41D9-9D8E-73C97C18DC85}">
      <dgm:prSet/>
      <dgm:spPr/>
      <dgm:t>
        <a:bodyPr/>
        <a:lstStyle/>
        <a:p>
          <a:endParaRPr lang="en-GB"/>
        </a:p>
      </dgm:t>
    </dgm:pt>
    <dgm:pt modelId="{38B7FDA0-17B6-407B-93E5-78D4E8142796}" type="sibTrans" cxnId="{E6A302ED-2DFC-41D9-9D8E-73C97C18DC85}">
      <dgm:prSet/>
      <dgm:spPr/>
      <dgm:t>
        <a:bodyPr/>
        <a:lstStyle/>
        <a:p>
          <a:endParaRPr lang="en-GB"/>
        </a:p>
      </dgm:t>
    </dgm:pt>
    <dgm:pt modelId="{C179709B-4873-41AC-A7B7-B2D482A67927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Exercise #10</a:t>
          </a:r>
          <a:endParaRPr lang="en-GB" dirty="0">
            <a:solidFill>
              <a:srgbClr val="FFFFFF"/>
            </a:solidFill>
          </a:endParaRPr>
        </a:p>
      </dgm:t>
    </dgm:pt>
    <dgm:pt modelId="{5B7D44AB-7F45-44C1-895B-C59B9B934098}" type="parTrans" cxnId="{EE0E93A5-1F9C-4FCA-8995-F4C85794ADAB}">
      <dgm:prSet/>
      <dgm:spPr/>
      <dgm:t>
        <a:bodyPr/>
        <a:lstStyle/>
        <a:p>
          <a:endParaRPr lang="en-GB"/>
        </a:p>
      </dgm:t>
    </dgm:pt>
    <dgm:pt modelId="{0090F0B8-B2BA-4523-ADB9-D5425C9F1C6B}" type="sibTrans" cxnId="{EE0E93A5-1F9C-4FCA-8995-F4C85794ADAB}">
      <dgm:prSet/>
      <dgm:spPr/>
      <dgm:t>
        <a:bodyPr/>
        <a:lstStyle/>
        <a:p>
          <a:endParaRPr lang="en-GB"/>
        </a:p>
      </dgm:t>
    </dgm:pt>
    <dgm:pt modelId="{2D407713-5F0F-4A32-82CD-E4E9D852B59D}" type="pres">
      <dgm:prSet presAssocID="{9989F0AD-7E34-43E5-9B8D-8929CA8171B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GB"/>
        </a:p>
      </dgm:t>
    </dgm:pt>
    <dgm:pt modelId="{F2E2C7D7-EE3A-44A2-9F8E-2386E19E933F}" type="pres">
      <dgm:prSet presAssocID="{9989F0AD-7E34-43E5-9B8D-8929CA8171BA}" presName="Name1" presStyleCnt="0"/>
      <dgm:spPr/>
    </dgm:pt>
    <dgm:pt modelId="{B0E9A388-86D8-40DD-ACF2-444698672024}" type="pres">
      <dgm:prSet presAssocID="{9989F0AD-7E34-43E5-9B8D-8929CA8171BA}" presName="cycle" presStyleCnt="0"/>
      <dgm:spPr/>
    </dgm:pt>
    <dgm:pt modelId="{01A8FD31-26DD-4298-9247-239514808DA0}" type="pres">
      <dgm:prSet presAssocID="{9989F0AD-7E34-43E5-9B8D-8929CA8171BA}" presName="srcNode" presStyleLbl="node1" presStyleIdx="0" presStyleCnt="5"/>
      <dgm:spPr/>
    </dgm:pt>
    <dgm:pt modelId="{0A8B37C6-498C-4208-BF8E-6AC2EB4F4BCB}" type="pres">
      <dgm:prSet presAssocID="{9989F0AD-7E34-43E5-9B8D-8929CA8171BA}" presName="conn" presStyleLbl="parChTrans1D2" presStyleIdx="0" presStyleCnt="1"/>
      <dgm:spPr/>
      <dgm:t>
        <a:bodyPr/>
        <a:lstStyle/>
        <a:p>
          <a:endParaRPr lang="en-GB"/>
        </a:p>
      </dgm:t>
    </dgm:pt>
    <dgm:pt modelId="{B3E74355-5E18-4EE0-87D4-F4410FF53739}" type="pres">
      <dgm:prSet presAssocID="{9989F0AD-7E34-43E5-9B8D-8929CA8171BA}" presName="extraNode" presStyleLbl="node1" presStyleIdx="0" presStyleCnt="5"/>
      <dgm:spPr/>
    </dgm:pt>
    <dgm:pt modelId="{EB343CFF-B486-40AF-81CE-F367846CE573}" type="pres">
      <dgm:prSet presAssocID="{9989F0AD-7E34-43E5-9B8D-8929CA8171BA}" presName="dstNode" presStyleLbl="node1" presStyleIdx="0" presStyleCnt="5"/>
      <dgm:spPr/>
    </dgm:pt>
    <dgm:pt modelId="{3AEA8BA4-9A45-4A1C-9B26-CDF594671F66}" type="pres">
      <dgm:prSet presAssocID="{803FE2F6-E2AC-4576-A71F-10BFEA78C81E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FB9CD2E-7B53-40CD-82C6-E96EFE56A009}" type="pres">
      <dgm:prSet presAssocID="{803FE2F6-E2AC-4576-A71F-10BFEA78C81E}" presName="accent_1" presStyleCnt="0"/>
      <dgm:spPr/>
    </dgm:pt>
    <dgm:pt modelId="{5A6EDB9A-47F8-4BC2-A6BF-C15D761462AC}" type="pres">
      <dgm:prSet presAssocID="{803FE2F6-E2AC-4576-A71F-10BFEA78C81E}" presName="accentRepeatNode" presStyleLbl="solidFgAcc1" presStyleIdx="0" presStyleCnt="5"/>
      <dgm:spPr/>
    </dgm:pt>
    <dgm:pt modelId="{82E25579-7ACA-4D77-99DB-2B10B98B3431}" type="pres">
      <dgm:prSet presAssocID="{6C206189-6A8B-47D6-B577-DF433555A6DF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C5BEA5C-9F54-4520-B6D7-532612389139}" type="pres">
      <dgm:prSet presAssocID="{6C206189-6A8B-47D6-B577-DF433555A6DF}" presName="accent_2" presStyleCnt="0"/>
      <dgm:spPr/>
    </dgm:pt>
    <dgm:pt modelId="{17B61A3A-030F-4C09-BF3A-1E69B3FB1E7F}" type="pres">
      <dgm:prSet presAssocID="{6C206189-6A8B-47D6-B577-DF433555A6DF}" presName="accentRepeatNode" presStyleLbl="solidFgAcc1" presStyleIdx="1" presStyleCnt="5"/>
      <dgm:spPr/>
    </dgm:pt>
    <dgm:pt modelId="{E6BF4851-E970-400A-9EEA-146399DA2848}" type="pres">
      <dgm:prSet presAssocID="{46BE3320-B7AD-48AA-93A9-C03399F3CE28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AD6F21C-5DA0-4A04-8FD7-0406A1C8C8BD}" type="pres">
      <dgm:prSet presAssocID="{46BE3320-B7AD-48AA-93A9-C03399F3CE28}" presName="accent_3" presStyleCnt="0"/>
      <dgm:spPr/>
    </dgm:pt>
    <dgm:pt modelId="{EA6FD59D-056E-4FE1-A1CB-DAEC6D41C205}" type="pres">
      <dgm:prSet presAssocID="{46BE3320-B7AD-48AA-93A9-C03399F3CE28}" presName="accentRepeatNode" presStyleLbl="solidFgAcc1" presStyleIdx="2" presStyleCnt="5"/>
      <dgm:spPr/>
    </dgm:pt>
    <dgm:pt modelId="{1C88BF05-F5F2-4326-B7D5-E6CDFE532D73}" type="pres">
      <dgm:prSet presAssocID="{B2425517-FE5A-440F-9932-A6BE98DA3198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CAD22D6-909E-4E95-9FAA-0167555EE317}" type="pres">
      <dgm:prSet presAssocID="{B2425517-FE5A-440F-9932-A6BE98DA3198}" presName="accent_4" presStyleCnt="0"/>
      <dgm:spPr/>
    </dgm:pt>
    <dgm:pt modelId="{4E8DFE91-7249-4ED7-9ACF-E0C1BC08038A}" type="pres">
      <dgm:prSet presAssocID="{B2425517-FE5A-440F-9932-A6BE98DA3198}" presName="accentRepeatNode" presStyleLbl="solidFgAcc1" presStyleIdx="3" presStyleCnt="5"/>
      <dgm:spPr/>
    </dgm:pt>
    <dgm:pt modelId="{45FA3000-EDFF-41A3-987A-4701F4210C39}" type="pres">
      <dgm:prSet presAssocID="{C179709B-4873-41AC-A7B7-B2D482A67927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3233182-F11B-4646-8DC5-3EFE8A528F50}" type="pres">
      <dgm:prSet presAssocID="{C179709B-4873-41AC-A7B7-B2D482A67927}" presName="accent_5" presStyleCnt="0"/>
      <dgm:spPr/>
    </dgm:pt>
    <dgm:pt modelId="{CBBFB879-E368-455B-9D95-D0E733C0F0F5}" type="pres">
      <dgm:prSet presAssocID="{C179709B-4873-41AC-A7B7-B2D482A67927}" presName="accentRepeatNode" presStyleLbl="solidFgAcc1" presStyleIdx="4" presStyleCnt="5"/>
      <dgm:spPr/>
    </dgm:pt>
  </dgm:ptLst>
  <dgm:cxnLst>
    <dgm:cxn modelId="{3C7F40A7-9BD6-4DBD-80EA-E1612676559A}" srcId="{9989F0AD-7E34-43E5-9B8D-8929CA8171BA}" destId="{803FE2F6-E2AC-4576-A71F-10BFEA78C81E}" srcOrd="0" destOrd="0" parTransId="{B0C88CD9-39C1-4637-A282-87D43C6A1AE1}" sibTransId="{5D09C5B2-B334-4AC0-8AF2-5BD15E62E53D}"/>
    <dgm:cxn modelId="{1BF22B6D-0B9D-44C4-8685-FA09EB7ACD4E}" type="presOf" srcId="{46BE3320-B7AD-48AA-93A9-C03399F3CE28}" destId="{E6BF4851-E970-400A-9EEA-146399DA2848}" srcOrd="0" destOrd="0" presId="urn:microsoft.com/office/officeart/2008/layout/VerticalCurvedList"/>
    <dgm:cxn modelId="{8898AB56-23B6-4B1A-8E4E-817C9E8C15AE}" type="presOf" srcId="{803FE2F6-E2AC-4576-A71F-10BFEA78C81E}" destId="{3AEA8BA4-9A45-4A1C-9B26-CDF594671F66}" srcOrd="0" destOrd="0" presId="urn:microsoft.com/office/officeart/2008/layout/VerticalCurvedList"/>
    <dgm:cxn modelId="{D4F1C831-0935-41E8-A421-7C81A8E0FDC0}" srcId="{9989F0AD-7E34-43E5-9B8D-8929CA8171BA}" destId="{46BE3320-B7AD-48AA-93A9-C03399F3CE28}" srcOrd="2" destOrd="0" parTransId="{8D8570EE-3268-483F-B0F2-9E51FEBA8098}" sibTransId="{394CA5AA-1199-4EA2-935E-B5479D3E41B2}"/>
    <dgm:cxn modelId="{7E2FCD8F-D25E-4889-B160-4B2CE78A0139}" type="presOf" srcId="{9989F0AD-7E34-43E5-9B8D-8929CA8171BA}" destId="{2D407713-5F0F-4A32-82CD-E4E9D852B59D}" srcOrd="0" destOrd="0" presId="urn:microsoft.com/office/officeart/2008/layout/VerticalCurvedList"/>
    <dgm:cxn modelId="{B3DBF83E-FB00-41B9-BA96-8486243AF30D}" type="presOf" srcId="{6C206189-6A8B-47D6-B577-DF433555A6DF}" destId="{82E25579-7ACA-4D77-99DB-2B10B98B3431}" srcOrd="0" destOrd="0" presId="urn:microsoft.com/office/officeart/2008/layout/VerticalCurvedList"/>
    <dgm:cxn modelId="{E6A302ED-2DFC-41D9-9D8E-73C97C18DC85}" srcId="{9989F0AD-7E34-43E5-9B8D-8929CA8171BA}" destId="{B2425517-FE5A-440F-9932-A6BE98DA3198}" srcOrd="3" destOrd="0" parTransId="{47420D6A-FE15-4879-B1E1-B167633D5FD5}" sibTransId="{38B7FDA0-17B6-407B-93E5-78D4E8142796}"/>
    <dgm:cxn modelId="{05734444-16A3-4333-BDC5-E96D6D2DAA0E}" srcId="{9989F0AD-7E34-43E5-9B8D-8929CA8171BA}" destId="{6C206189-6A8B-47D6-B577-DF433555A6DF}" srcOrd="1" destOrd="0" parTransId="{1CB240D2-58A1-4F42-9D69-CFFF1AE63D3F}" sibTransId="{2783A8F5-9C12-4BC6-8DAF-E566E548B006}"/>
    <dgm:cxn modelId="{D9F61828-4709-4B66-8651-5F573E1EEA93}" type="presOf" srcId="{5D09C5B2-B334-4AC0-8AF2-5BD15E62E53D}" destId="{0A8B37C6-498C-4208-BF8E-6AC2EB4F4BCB}" srcOrd="0" destOrd="0" presId="urn:microsoft.com/office/officeart/2008/layout/VerticalCurvedList"/>
    <dgm:cxn modelId="{EE0E93A5-1F9C-4FCA-8995-F4C85794ADAB}" srcId="{9989F0AD-7E34-43E5-9B8D-8929CA8171BA}" destId="{C179709B-4873-41AC-A7B7-B2D482A67927}" srcOrd="4" destOrd="0" parTransId="{5B7D44AB-7F45-44C1-895B-C59B9B934098}" sibTransId="{0090F0B8-B2BA-4523-ADB9-D5425C9F1C6B}"/>
    <dgm:cxn modelId="{B8A1E80A-AC38-4824-BF59-EAFB8A0C56EA}" type="presOf" srcId="{B2425517-FE5A-440F-9932-A6BE98DA3198}" destId="{1C88BF05-F5F2-4326-B7D5-E6CDFE532D73}" srcOrd="0" destOrd="0" presId="urn:microsoft.com/office/officeart/2008/layout/VerticalCurvedList"/>
    <dgm:cxn modelId="{9E400681-EE31-4D79-A730-C78A1CB072C0}" type="presOf" srcId="{C179709B-4873-41AC-A7B7-B2D482A67927}" destId="{45FA3000-EDFF-41A3-987A-4701F4210C39}" srcOrd="0" destOrd="0" presId="urn:microsoft.com/office/officeart/2008/layout/VerticalCurvedList"/>
    <dgm:cxn modelId="{85F25D0F-664D-4BC5-9F68-BA8FBF402CF7}" type="presParOf" srcId="{2D407713-5F0F-4A32-82CD-E4E9D852B59D}" destId="{F2E2C7D7-EE3A-44A2-9F8E-2386E19E933F}" srcOrd="0" destOrd="0" presId="urn:microsoft.com/office/officeart/2008/layout/VerticalCurvedList"/>
    <dgm:cxn modelId="{E2CE368B-AF37-4A68-9607-2B137E68E362}" type="presParOf" srcId="{F2E2C7D7-EE3A-44A2-9F8E-2386E19E933F}" destId="{B0E9A388-86D8-40DD-ACF2-444698672024}" srcOrd="0" destOrd="0" presId="urn:microsoft.com/office/officeart/2008/layout/VerticalCurvedList"/>
    <dgm:cxn modelId="{3EF79A36-D247-4A39-9851-63B0F4A936EC}" type="presParOf" srcId="{B0E9A388-86D8-40DD-ACF2-444698672024}" destId="{01A8FD31-26DD-4298-9247-239514808DA0}" srcOrd="0" destOrd="0" presId="urn:microsoft.com/office/officeart/2008/layout/VerticalCurvedList"/>
    <dgm:cxn modelId="{AEA173CB-EF5B-4418-900B-E0EED9BFA59A}" type="presParOf" srcId="{B0E9A388-86D8-40DD-ACF2-444698672024}" destId="{0A8B37C6-498C-4208-BF8E-6AC2EB4F4BCB}" srcOrd="1" destOrd="0" presId="urn:microsoft.com/office/officeart/2008/layout/VerticalCurvedList"/>
    <dgm:cxn modelId="{0FA120DE-6A9F-4491-A0BB-AA56AC00C7E2}" type="presParOf" srcId="{B0E9A388-86D8-40DD-ACF2-444698672024}" destId="{B3E74355-5E18-4EE0-87D4-F4410FF53739}" srcOrd="2" destOrd="0" presId="urn:microsoft.com/office/officeart/2008/layout/VerticalCurvedList"/>
    <dgm:cxn modelId="{AC9BA771-FE81-4BDB-ABD7-8C6B8ACDA299}" type="presParOf" srcId="{B0E9A388-86D8-40DD-ACF2-444698672024}" destId="{EB343CFF-B486-40AF-81CE-F367846CE573}" srcOrd="3" destOrd="0" presId="urn:microsoft.com/office/officeart/2008/layout/VerticalCurvedList"/>
    <dgm:cxn modelId="{810BEA59-3606-488A-8011-DDB39E78704C}" type="presParOf" srcId="{F2E2C7D7-EE3A-44A2-9F8E-2386E19E933F}" destId="{3AEA8BA4-9A45-4A1C-9B26-CDF594671F66}" srcOrd="1" destOrd="0" presId="urn:microsoft.com/office/officeart/2008/layout/VerticalCurvedList"/>
    <dgm:cxn modelId="{C9B87348-EACE-4008-BC12-4108806CFF83}" type="presParOf" srcId="{F2E2C7D7-EE3A-44A2-9F8E-2386E19E933F}" destId="{FFB9CD2E-7B53-40CD-82C6-E96EFE56A009}" srcOrd="2" destOrd="0" presId="urn:microsoft.com/office/officeart/2008/layout/VerticalCurvedList"/>
    <dgm:cxn modelId="{3C7FEDA3-933E-4552-9003-743B5276A261}" type="presParOf" srcId="{FFB9CD2E-7B53-40CD-82C6-E96EFE56A009}" destId="{5A6EDB9A-47F8-4BC2-A6BF-C15D761462AC}" srcOrd="0" destOrd="0" presId="urn:microsoft.com/office/officeart/2008/layout/VerticalCurvedList"/>
    <dgm:cxn modelId="{C7D9B591-3251-4CC6-94A2-EE6DC1BFACA9}" type="presParOf" srcId="{F2E2C7D7-EE3A-44A2-9F8E-2386E19E933F}" destId="{82E25579-7ACA-4D77-99DB-2B10B98B3431}" srcOrd="3" destOrd="0" presId="urn:microsoft.com/office/officeart/2008/layout/VerticalCurvedList"/>
    <dgm:cxn modelId="{9845EF3A-4BB4-4427-B4BC-12BCCA259B01}" type="presParOf" srcId="{F2E2C7D7-EE3A-44A2-9F8E-2386E19E933F}" destId="{AC5BEA5C-9F54-4520-B6D7-532612389139}" srcOrd="4" destOrd="0" presId="urn:microsoft.com/office/officeart/2008/layout/VerticalCurvedList"/>
    <dgm:cxn modelId="{2E8D37D0-FC81-4049-A5D7-B3E8B8B153B2}" type="presParOf" srcId="{AC5BEA5C-9F54-4520-B6D7-532612389139}" destId="{17B61A3A-030F-4C09-BF3A-1E69B3FB1E7F}" srcOrd="0" destOrd="0" presId="urn:microsoft.com/office/officeart/2008/layout/VerticalCurvedList"/>
    <dgm:cxn modelId="{643EC85F-0A0C-4F81-9D15-CBD65A7206B4}" type="presParOf" srcId="{F2E2C7D7-EE3A-44A2-9F8E-2386E19E933F}" destId="{E6BF4851-E970-400A-9EEA-146399DA2848}" srcOrd="5" destOrd="0" presId="urn:microsoft.com/office/officeart/2008/layout/VerticalCurvedList"/>
    <dgm:cxn modelId="{91F6E7BE-D08A-4F6F-B7DC-CE0FA6E5D75E}" type="presParOf" srcId="{F2E2C7D7-EE3A-44A2-9F8E-2386E19E933F}" destId="{0AD6F21C-5DA0-4A04-8FD7-0406A1C8C8BD}" srcOrd="6" destOrd="0" presId="urn:microsoft.com/office/officeart/2008/layout/VerticalCurvedList"/>
    <dgm:cxn modelId="{069090A3-3E65-4327-A577-6EBA26CE8CBA}" type="presParOf" srcId="{0AD6F21C-5DA0-4A04-8FD7-0406A1C8C8BD}" destId="{EA6FD59D-056E-4FE1-A1CB-DAEC6D41C205}" srcOrd="0" destOrd="0" presId="urn:microsoft.com/office/officeart/2008/layout/VerticalCurvedList"/>
    <dgm:cxn modelId="{FC872667-099C-4C94-9FFC-C2A7BEA83405}" type="presParOf" srcId="{F2E2C7D7-EE3A-44A2-9F8E-2386E19E933F}" destId="{1C88BF05-F5F2-4326-B7D5-E6CDFE532D73}" srcOrd="7" destOrd="0" presId="urn:microsoft.com/office/officeart/2008/layout/VerticalCurvedList"/>
    <dgm:cxn modelId="{C9584362-5C66-486A-964C-A444AB4E453E}" type="presParOf" srcId="{F2E2C7D7-EE3A-44A2-9F8E-2386E19E933F}" destId="{0CAD22D6-909E-4E95-9FAA-0167555EE317}" srcOrd="8" destOrd="0" presId="urn:microsoft.com/office/officeart/2008/layout/VerticalCurvedList"/>
    <dgm:cxn modelId="{91AC51AD-FCC9-4E92-ABED-81BE6CFA22FD}" type="presParOf" srcId="{0CAD22D6-909E-4E95-9FAA-0167555EE317}" destId="{4E8DFE91-7249-4ED7-9ACF-E0C1BC08038A}" srcOrd="0" destOrd="0" presId="urn:microsoft.com/office/officeart/2008/layout/VerticalCurvedList"/>
    <dgm:cxn modelId="{BDFDCE84-D7AE-49B8-9D6D-30EF92CA7F66}" type="presParOf" srcId="{F2E2C7D7-EE3A-44A2-9F8E-2386E19E933F}" destId="{45FA3000-EDFF-41A3-987A-4701F4210C39}" srcOrd="9" destOrd="0" presId="urn:microsoft.com/office/officeart/2008/layout/VerticalCurvedList"/>
    <dgm:cxn modelId="{685D1DB5-CDE1-45A4-8517-FF09BBC02DD2}" type="presParOf" srcId="{F2E2C7D7-EE3A-44A2-9F8E-2386E19E933F}" destId="{C3233182-F11B-4646-8DC5-3EFE8A528F50}" srcOrd="10" destOrd="0" presId="urn:microsoft.com/office/officeart/2008/layout/VerticalCurvedList"/>
    <dgm:cxn modelId="{FA3116D2-2CD0-41C2-9A62-D883BC676070}" type="presParOf" srcId="{C3233182-F11B-4646-8DC5-3EFE8A528F50}" destId="{CBBFB879-E368-455B-9D95-D0E733C0F0F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B37C6-498C-4208-BF8E-6AC2EB4F4BCB}">
      <dsp:nvSpPr>
        <dsp:cNvPr id="0" name=""/>
        <dsp:cNvSpPr/>
      </dsp:nvSpPr>
      <dsp:spPr>
        <a:xfrm>
          <a:off x="-5210386" y="-798064"/>
          <a:ext cx="6204640" cy="6204640"/>
        </a:xfrm>
        <a:prstGeom prst="blockArc">
          <a:avLst>
            <a:gd name="adj1" fmla="val 18900000"/>
            <a:gd name="adj2" fmla="val 2700000"/>
            <a:gd name="adj3" fmla="val 348"/>
          </a:avLst>
        </a:pr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AEA8BA4-9A45-4A1C-9B26-CDF594671F66}">
      <dsp:nvSpPr>
        <dsp:cNvPr id="0" name=""/>
        <dsp:cNvSpPr/>
      </dsp:nvSpPr>
      <dsp:spPr>
        <a:xfrm>
          <a:off x="434854" y="287939"/>
          <a:ext cx="5910071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000" kern="1200" dirty="0" smtClean="0">
              <a:solidFill>
                <a:srgbClr val="FFFFFF"/>
              </a:solidFill>
            </a:rPr>
            <a:t>Antenna pattern</a:t>
          </a:r>
          <a:endParaRPr lang="en-GB" sz="3000" kern="1200" dirty="0">
            <a:solidFill>
              <a:srgbClr val="FFFFFF"/>
            </a:solidFill>
          </a:endParaRPr>
        </a:p>
      </dsp:txBody>
      <dsp:txXfrm>
        <a:off x="434854" y="287939"/>
        <a:ext cx="5910071" cy="576248"/>
      </dsp:txXfrm>
    </dsp:sp>
    <dsp:sp modelId="{5A6EDB9A-47F8-4BC2-A6BF-C15D761462AC}">
      <dsp:nvSpPr>
        <dsp:cNvPr id="0" name=""/>
        <dsp:cNvSpPr/>
      </dsp:nvSpPr>
      <dsp:spPr>
        <a:xfrm>
          <a:off x="74699" y="215908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2E25579-7ACA-4D77-99DB-2B10B98B3431}">
      <dsp:nvSpPr>
        <dsp:cNvPr id="0" name=""/>
        <dsp:cNvSpPr/>
      </dsp:nvSpPr>
      <dsp:spPr>
        <a:xfrm>
          <a:off x="847777" y="1152035"/>
          <a:ext cx="5497148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000" kern="1200" dirty="0" smtClean="0">
              <a:solidFill>
                <a:srgbClr val="FFFFFF"/>
              </a:solidFill>
            </a:rPr>
            <a:t>Antenna pointing</a:t>
          </a:r>
          <a:endParaRPr lang="en-GB" sz="3000" kern="1200" dirty="0">
            <a:solidFill>
              <a:srgbClr val="FFFFFF"/>
            </a:solidFill>
          </a:endParaRPr>
        </a:p>
      </dsp:txBody>
      <dsp:txXfrm>
        <a:off x="847777" y="1152035"/>
        <a:ext cx="5497148" cy="576248"/>
      </dsp:txXfrm>
    </dsp:sp>
    <dsp:sp modelId="{17B61A3A-030F-4C09-BF3A-1E69B3FB1E7F}">
      <dsp:nvSpPr>
        <dsp:cNvPr id="0" name=""/>
        <dsp:cNvSpPr/>
      </dsp:nvSpPr>
      <dsp:spPr>
        <a:xfrm>
          <a:off x="487621" y="1080004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BF4851-E970-400A-9EEA-146399DA2848}">
      <dsp:nvSpPr>
        <dsp:cNvPr id="0" name=""/>
        <dsp:cNvSpPr/>
      </dsp:nvSpPr>
      <dsp:spPr>
        <a:xfrm>
          <a:off x="974511" y="2016131"/>
          <a:ext cx="5370414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000" kern="1200" dirty="0" smtClean="0">
              <a:solidFill>
                <a:srgbClr val="FFFFFF"/>
              </a:solidFill>
            </a:rPr>
            <a:t>Exercise #9</a:t>
          </a:r>
          <a:endParaRPr lang="en-GB" sz="3000" kern="1200" dirty="0">
            <a:solidFill>
              <a:srgbClr val="FFFFFF"/>
            </a:solidFill>
          </a:endParaRPr>
        </a:p>
      </dsp:txBody>
      <dsp:txXfrm>
        <a:off x="974511" y="2016131"/>
        <a:ext cx="5370414" cy="576248"/>
      </dsp:txXfrm>
    </dsp:sp>
    <dsp:sp modelId="{EA6FD59D-056E-4FE1-A1CB-DAEC6D41C205}">
      <dsp:nvSpPr>
        <dsp:cNvPr id="0" name=""/>
        <dsp:cNvSpPr/>
      </dsp:nvSpPr>
      <dsp:spPr>
        <a:xfrm>
          <a:off x="614355" y="1944100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C88BF05-F5F2-4326-B7D5-E6CDFE532D73}">
      <dsp:nvSpPr>
        <dsp:cNvPr id="0" name=""/>
        <dsp:cNvSpPr/>
      </dsp:nvSpPr>
      <dsp:spPr>
        <a:xfrm>
          <a:off x="847777" y="2880227"/>
          <a:ext cx="5497148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000" kern="1200" dirty="0" smtClean="0">
              <a:solidFill>
                <a:srgbClr val="FFFFFF"/>
              </a:solidFill>
            </a:rPr>
            <a:t>Reports + debug mode</a:t>
          </a:r>
          <a:endParaRPr lang="en-GB" sz="3000" kern="1200" dirty="0">
            <a:solidFill>
              <a:srgbClr val="FFFFFF"/>
            </a:solidFill>
          </a:endParaRPr>
        </a:p>
      </dsp:txBody>
      <dsp:txXfrm>
        <a:off x="847777" y="2880227"/>
        <a:ext cx="5497148" cy="576248"/>
      </dsp:txXfrm>
    </dsp:sp>
    <dsp:sp modelId="{4E8DFE91-7249-4ED7-9ACF-E0C1BC08038A}">
      <dsp:nvSpPr>
        <dsp:cNvPr id="0" name=""/>
        <dsp:cNvSpPr/>
      </dsp:nvSpPr>
      <dsp:spPr>
        <a:xfrm>
          <a:off x="487621" y="2808196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5FA3000-EDFF-41A3-987A-4701F4210C39}">
      <dsp:nvSpPr>
        <dsp:cNvPr id="0" name=""/>
        <dsp:cNvSpPr/>
      </dsp:nvSpPr>
      <dsp:spPr>
        <a:xfrm>
          <a:off x="434854" y="3744323"/>
          <a:ext cx="5910071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000" kern="1200" dirty="0" smtClean="0">
              <a:solidFill>
                <a:srgbClr val="FFFFFF"/>
              </a:solidFill>
            </a:rPr>
            <a:t>Exercise #10</a:t>
          </a:r>
          <a:endParaRPr lang="en-GB" sz="3000" kern="1200" dirty="0">
            <a:solidFill>
              <a:srgbClr val="FFFFFF"/>
            </a:solidFill>
          </a:endParaRPr>
        </a:p>
      </dsp:txBody>
      <dsp:txXfrm>
        <a:off x="434854" y="3744323"/>
        <a:ext cx="5910071" cy="576248"/>
      </dsp:txXfrm>
    </dsp:sp>
    <dsp:sp modelId="{CBBFB879-E368-455B-9D95-D0E733C0F0F5}">
      <dsp:nvSpPr>
        <dsp:cNvPr id="0" name=""/>
        <dsp:cNvSpPr/>
      </dsp:nvSpPr>
      <dsp:spPr>
        <a:xfrm>
          <a:off x="74699" y="3672292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C77FF8A-2AC0-4676-B354-A0EE9C102F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976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690269"/>
            <a:ext cx="5438140" cy="444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en-US"/>
              <a:t>Jukka Rakkolainen/ERO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7D4448E-FB97-4143-91CA-8758C1D4BE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29287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805D4A-E3E8-4740-8C87-BB39C4C0EB52}" type="slidenum">
              <a:rPr lang="en-US"/>
              <a:pPr/>
              <a:t>1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A750EF-D14C-4BD6-AB30-F345BED40794}" type="slidenum">
              <a:rPr lang="en-US"/>
              <a:pPr/>
              <a:t>2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358" y="4690269"/>
            <a:ext cx="4984962" cy="44434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815800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85051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02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02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33457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011703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4497702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294660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234146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426863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4934990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0944817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9877060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66" name="Text Box 42"/>
          <p:cNvSpPr txBox="1">
            <a:spLocks noChangeArrowheads="1"/>
          </p:cNvSpPr>
          <p:nvPr/>
        </p:nvSpPr>
        <p:spPr bwMode="auto">
          <a:xfrm>
            <a:off x="468313" y="6083300"/>
            <a:ext cx="2019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SEAMCAT workshop</a:t>
            </a:r>
          </a:p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Jean-Philippe Kermoal / ECO</a:t>
            </a:r>
          </a:p>
        </p:txBody>
      </p:sp>
      <p:sp>
        <p:nvSpPr>
          <p:cNvPr id="1067" name="Text Box 43"/>
          <p:cNvSpPr txBox="1">
            <a:spLocks noChangeArrowheads="1"/>
          </p:cNvSpPr>
          <p:nvPr/>
        </p:nvSpPr>
        <p:spPr bwMode="auto">
          <a:xfrm>
            <a:off x="4211638" y="6083300"/>
            <a:ext cx="7540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Page </a:t>
            </a:r>
            <a:fld id="{C0A7A916-1BFC-4ACF-AC11-84F7DC64B96B}" type="slidenum">
              <a:rPr lang="en-GB" sz="1000">
                <a:solidFill>
                  <a:schemeClr val="accent2"/>
                </a:solidFill>
                <a:latin typeface="Verdana" pitchFamily="34" charset="0"/>
              </a:rPr>
              <a:pPr algn="l"/>
              <a:t>‹#›</a:t>
            </a:fld>
            <a:endParaRPr lang="en-GB" sz="100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068" name="Line 44"/>
          <p:cNvSpPr>
            <a:spLocks noChangeShapeType="1"/>
          </p:cNvSpPr>
          <p:nvPr/>
        </p:nvSpPr>
        <p:spPr bwMode="auto">
          <a:xfrm>
            <a:off x="1403350" y="5949950"/>
            <a:ext cx="748982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070" name="Picture 46" descr="eco 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1" name="Group 47"/>
          <p:cNvGrpSpPr>
            <a:grpSpLocks/>
          </p:cNvGrpSpPr>
          <p:nvPr/>
        </p:nvGrpSpPr>
        <p:grpSpPr bwMode="auto">
          <a:xfrm>
            <a:off x="290513" y="5883275"/>
            <a:ext cx="844550" cy="131763"/>
            <a:chOff x="1781" y="3352"/>
            <a:chExt cx="532" cy="83"/>
          </a:xfrm>
        </p:grpSpPr>
        <p:sp>
          <p:nvSpPr>
            <p:cNvPr id="1072" name="Oval 48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3" name="Oval 49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4" name="Oval 50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3300"/>
        </a:buClr>
        <a:buSzPct val="11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Ø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o.d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05000"/>
            <a:ext cx="7772400" cy="1914525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chemeClr val="accent2"/>
                </a:solidFill>
              </a:rPr>
              <a:t>Basic </a:t>
            </a:r>
            <a:r>
              <a:rPr lang="en-US" sz="3200" dirty="0" smtClean="0">
                <a:solidFill>
                  <a:schemeClr val="accent2"/>
                </a:solidFill>
              </a:rPr>
              <a:t>functionality:</a:t>
            </a:r>
            <a:br>
              <a:rPr lang="en-US" sz="3200" dirty="0" smtClean="0">
                <a:solidFill>
                  <a:schemeClr val="accent2"/>
                </a:solidFill>
              </a:rPr>
            </a:br>
            <a:r>
              <a:rPr lang="en-US" sz="3200" dirty="0" smtClean="0">
                <a:solidFill>
                  <a:schemeClr val="accent2"/>
                </a:solidFill>
              </a:rPr>
              <a:t>Antenna Pattern</a:t>
            </a:r>
            <a:br>
              <a:rPr lang="en-US" sz="3200" dirty="0" smtClean="0">
                <a:solidFill>
                  <a:schemeClr val="accent2"/>
                </a:solidFill>
              </a:rPr>
            </a:br>
            <a:r>
              <a:rPr lang="en-US" sz="3200" dirty="0" smtClean="0">
                <a:solidFill>
                  <a:schemeClr val="accent2"/>
                </a:solidFill>
              </a:rPr>
              <a:t>Antenna positioning</a:t>
            </a:r>
            <a:br>
              <a:rPr lang="en-US" sz="3200" dirty="0" smtClean="0">
                <a:solidFill>
                  <a:schemeClr val="accent2"/>
                </a:solidFill>
              </a:rPr>
            </a:br>
            <a:r>
              <a:rPr lang="en-US" sz="3200" dirty="0" smtClean="0">
                <a:solidFill>
                  <a:schemeClr val="accent2"/>
                </a:solidFill>
              </a:rPr>
              <a:t>Reports and debug mode</a:t>
            </a:r>
            <a:endParaRPr lang="en-GB" sz="3200" dirty="0">
              <a:solidFill>
                <a:schemeClr val="accent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/>
          <a:p>
            <a:endParaRPr lang="en-GB" sz="1800" dirty="0">
              <a:solidFill>
                <a:schemeClr val="accent2"/>
              </a:solidFill>
            </a:endParaRPr>
          </a:p>
          <a:p>
            <a:r>
              <a:rPr lang="en-GB" sz="1400" dirty="0">
                <a:solidFill>
                  <a:schemeClr val="accent2"/>
                </a:solidFill>
              </a:rPr>
              <a:t>European Communications Office</a:t>
            </a:r>
          </a:p>
          <a:p>
            <a:r>
              <a:rPr lang="en-GB" sz="1400" dirty="0">
                <a:solidFill>
                  <a:schemeClr val="accent2"/>
                </a:solidFill>
              </a:rPr>
              <a:t>Jean-Philippe Kermoal (ECO)</a:t>
            </a:r>
          </a:p>
          <a:p>
            <a:r>
              <a:rPr lang="en-GB" sz="1400" dirty="0" smtClean="0">
                <a:solidFill>
                  <a:schemeClr val="accent2"/>
                </a:solidFill>
              </a:rPr>
              <a:t>27 November 2012</a:t>
            </a:r>
            <a:endParaRPr lang="en-GB" sz="1400" dirty="0">
              <a:solidFill>
                <a:schemeClr val="accent2"/>
              </a:solidFill>
            </a:endParaRPr>
          </a:p>
        </p:txBody>
      </p:sp>
      <p:graphicFrame>
        <p:nvGraphicFramePr>
          <p:cNvPr id="205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902078"/>
              </p:ext>
            </p:extLst>
          </p:nvPr>
        </p:nvGraphicFramePr>
        <p:xfrm>
          <a:off x="827088" y="6021388"/>
          <a:ext cx="7610475" cy="458788"/>
        </p:xfrm>
        <a:graphic>
          <a:graphicData uri="http://schemas.openxmlformats.org/drawingml/2006/table">
            <a:tbl>
              <a:tblPr/>
              <a:tblGrid>
                <a:gridCol w="1620837"/>
                <a:gridCol w="2027238"/>
                <a:gridCol w="1981200"/>
                <a:gridCol w="1981200"/>
              </a:tblGrid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EUROPEAN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COMMUNICATIONS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OFFICE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Nansensgade 19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DK-1366 Copenhagen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Denmark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Telephone:    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+ 45 33 89 63 00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Telefax: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	        + 45 33 89 63 30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E-mail: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eco@eco.cept.org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Web Site: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  <a:hlinkClick r:id="rId3"/>
                        </a:rPr>
                        <a:t>http://www.cept.org/eco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72" name="Picture 24" descr="eco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73" name="Group 25"/>
          <p:cNvGrpSpPr>
            <a:grpSpLocks/>
          </p:cNvGrpSpPr>
          <p:nvPr/>
        </p:nvGrpSpPr>
        <p:grpSpPr bwMode="auto">
          <a:xfrm>
            <a:off x="536575" y="5724525"/>
            <a:ext cx="844550" cy="131763"/>
            <a:chOff x="1781" y="3352"/>
            <a:chExt cx="532" cy="83"/>
          </a:xfrm>
        </p:grpSpPr>
        <p:sp>
          <p:nvSpPr>
            <p:cNvPr id="2074" name="Oval 26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5" name="Oval 27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6" name="Oval 28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42" t="20457" r="28830" b="45448"/>
          <a:stretch>
            <a:fillRect/>
          </a:stretch>
        </p:blipFill>
        <p:spPr bwMode="auto">
          <a:xfrm>
            <a:off x="0" y="0"/>
            <a:ext cx="1404938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Exercise #10 - debug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Generate your own report</a:t>
            </a:r>
          </a:p>
          <a:p>
            <a:r>
              <a:rPr lang="da-DK" dirty="0" smtClean="0"/>
              <a:t>Generate a logfile and cross </a:t>
            </a:r>
            <a:r>
              <a:rPr lang="da-DK" smtClean="0"/>
              <a:t>check </a:t>
            </a:r>
            <a:endParaRPr lang="da-DK" smtClean="0"/>
          </a:p>
          <a:p>
            <a:r>
              <a:rPr lang="da-DK" smtClean="0"/>
              <a:t>Allows </a:t>
            </a:r>
            <a:r>
              <a:rPr lang="da-DK" dirty="0" smtClean="0"/>
              <a:t>you to cross check the intermediary results of SEAMCAT</a:t>
            </a:r>
          </a:p>
          <a:p>
            <a:r>
              <a:rPr lang="da-DK" dirty="0" smtClean="0"/>
              <a:t>Should select only 1 or 2 events to limit the size of the logfile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4029499"/>
      </p:ext>
    </p:extLst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Thank you - Any Questions?</a:t>
            </a:r>
          </a:p>
        </p:txBody>
      </p:sp>
      <p:sp>
        <p:nvSpPr>
          <p:cNvPr id="14848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Outline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09193560"/>
              </p:ext>
            </p:extLst>
          </p:nvPr>
        </p:nvGraphicFramePr>
        <p:xfrm>
          <a:off x="1184175" y="1045974"/>
          <a:ext cx="640871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Antenna pattern</a:t>
            </a:r>
            <a:endParaRPr lang="en-US" dirty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9812" y="1560507"/>
            <a:ext cx="5036613" cy="1973267"/>
          </a:xfrm>
        </p:spPr>
        <p:txBody>
          <a:bodyPr/>
          <a:lstStyle/>
          <a:p>
            <a:r>
              <a:rPr lang="da-DK" dirty="0" smtClean="0"/>
              <a:t>”generic”, CDMA and OFDMA use the same antenna pattern convention</a:t>
            </a:r>
          </a:p>
          <a:p>
            <a:r>
              <a:rPr lang="da-DK" dirty="0" smtClean="0"/>
              <a:t>Horizontal: 0 to 360 deg</a:t>
            </a:r>
          </a:p>
          <a:p>
            <a:r>
              <a:rPr lang="da-DK" dirty="0" smtClean="0"/>
              <a:t>Vertical: -90 to 90 deg</a:t>
            </a:r>
          </a:p>
          <a:p>
            <a:r>
              <a:rPr lang="da-DK" dirty="0" smtClean="0"/>
              <a:t>Spherical: 0 to 180 deg</a:t>
            </a:r>
          </a:p>
          <a:p>
            <a:r>
              <a:rPr lang="da-DK" dirty="0" smtClean="0"/>
              <a:t>Hori. </a:t>
            </a:r>
            <a:r>
              <a:rPr lang="da-DK" dirty="0"/>
              <a:t>a</a:t>
            </a:r>
            <a:r>
              <a:rPr lang="da-DK" dirty="0" smtClean="0"/>
              <a:t>nd Vert. Can be combine (pseudo 3-D)</a:t>
            </a:r>
          </a:p>
          <a:p>
            <a:r>
              <a:rPr lang="da-DK" dirty="0" smtClean="0"/>
              <a:t>Use library to ease your work </a:t>
            </a:r>
          </a:p>
          <a:p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095375"/>
            <a:ext cx="3209925" cy="3096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412" y="4090719"/>
            <a:ext cx="2085975" cy="2767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192328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Antenna pointing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1214439"/>
            <a:ext cx="3350292" cy="1614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469462" y="2532057"/>
            <a:ext cx="3779313" cy="1973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11000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Wingdings" pitchFamily="2" charset="2"/>
              <a:buChar char="Ø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a-DK" dirty="0" smtClean="0"/>
              <a:t>Allows beamforming tracking (e.g. Airplane)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91" t="13181"/>
          <a:stretch/>
        </p:blipFill>
        <p:spPr bwMode="auto">
          <a:xfrm>
            <a:off x="338027" y="3065457"/>
            <a:ext cx="5131435" cy="355966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Freeform 3"/>
          <p:cNvSpPr/>
          <p:nvPr/>
        </p:nvSpPr>
        <p:spPr bwMode="auto">
          <a:xfrm>
            <a:off x="584689" y="1857375"/>
            <a:ext cx="644036" cy="1238250"/>
          </a:xfrm>
          <a:custGeom>
            <a:avLst/>
            <a:gdLst>
              <a:gd name="connsiteX0" fmla="*/ 644036 w 644036"/>
              <a:gd name="connsiteY0" fmla="*/ 0 h 1238250"/>
              <a:gd name="connsiteX1" fmla="*/ 34436 w 644036"/>
              <a:gd name="connsiteY1" fmla="*/ 333375 h 1238250"/>
              <a:gd name="connsiteX2" fmla="*/ 129686 w 644036"/>
              <a:gd name="connsiteY2" fmla="*/ 1238250 h 1238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4036" h="1238250">
                <a:moveTo>
                  <a:pt x="644036" y="0"/>
                </a:moveTo>
                <a:cubicBezTo>
                  <a:pt x="382098" y="63500"/>
                  <a:pt x="120161" y="127000"/>
                  <a:pt x="34436" y="333375"/>
                </a:cubicBezTo>
                <a:cubicBezTo>
                  <a:pt x="-51289" y="539750"/>
                  <a:pt x="39198" y="889000"/>
                  <a:pt x="129686" y="1238250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845882" y="2143125"/>
            <a:ext cx="478093" cy="1457325"/>
          </a:xfrm>
          <a:custGeom>
            <a:avLst/>
            <a:gdLst>
              <a:gd name="connsiteX0" fmla="*/ 344743 w 478093"/>
              <a:gd name="connsiteY0" fmla="*/ 0 h 1457325"/>
              <a:gd name="connsiteX1" fmla="*/ 1843 w 478093"/>
              <a:gd name="connsiteY1" fmla="*/ 323850 h 1457325"/>
              <a:gd name="connsiteX2" fmla="*/ 478093 w 478093"/>
              <a:gd name="connsiteY2" fmla="*/ 1457325 h 1457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8093" h="1457325">
                <a:moveTo>
                  <a:pt x="344743" y="0"/>
                </a:moveTo>
                <a:cubicBezTo>
                  <a:pt x="162180" y="40481"/>
                  <a:pt x="-20382" y="80963"/>
                  <a:pt x="1843" y="323850"/>
                </a:cubicBezTo>
                <a:cubicBezTo>
                  <a:pt x="24068" y="566737"/>
                  <a:pt x="251080" y="1012031"/>
                  <a:pt x="478093" y="1457325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3657600" y="2295525"/>
            <a:ext cx="2059086" cy="2647950"/>
          </a:xfrm>
          <a:custGeom>
            <a:avLst/>
            <a:gdLst>
              <a:gd name="connsiteX0" fmla="*/ 0 w 1316136"/>
              <a:gd name="connsiteY0" fmla="*/ 0 h 2400300"/>
              <a:gd name="connsiteX1" fmla="*/ 866775 w 1316136"/>
              <a:gd name="connsiteY1" fmla="*/ 276225 h 2400300"/>
              <a:gd name="connsiteX2" fmla="*/ 1314450 w 1316136"/>
              <a:gd name="connsiteY2" fmla="*/ 1647825 h 2400300"/>
              <a:gd name="connsiteX3" fmla="*/ 990600 w 1316136"/>
              <a:gd name="connsiteY3" fmla="*/ 2400300 h 2400300"/>
              <a:gd name="connsiteX0" fmla="*/ 0 w 2059086"/>
              <a:gd name="connsiteY0" fmla="*/ 0 h 2462300"/>
              <a:gd name="connsiteX1" fmla="*/ 1609725 w 2059086"/>
              <a:gd name="connsiteY1" fmla="*/ 338225 h 2462300"/>
              <a:gd name="connsiteX2" fmla="*/ 2057400 w 2059086"/>
              <a:gd name="connsiteY2" fmla="*/ 1709825 h 2462300"/>
              <a:gd name="connsiteX3" fmla="*/ 1733550 w 2059086"/>
              <a:gd name="connsiteY3" fmla="*/ 2462300 h 2462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59086" h="2462300">
                <a:moveTo>
                  <a:pt x="0" y="0"/>
                </a:moveTo>
                <a:cubicBezTo>
                  <a:pt x="323850" y="793"/>
                  <a:pt x="1266825" y="53254"/>
                  <a:pt x="1609725" y="338225"/>
                </a:cubicBezTo>
                <a:cubicBezTo>
                  <a:pt x="1952625" y="623196"/>
                  <a:pt x="2036763" y="1355813"/>
                  <a:pt x="2057400" y="1709825"/>
                </a:cubicBezTo>
                <a:cubicBezTo>
                  <a:pt x="2078037" y="2063837"/>
                  <a:pt x="1905793" y="2263068"/>
                  <a:pt x="1733550" y="246230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8102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Antenna pointing convention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914900" cy="4276725"/>
          </a:xfrm>
        </p:spPr>
        <p:txBody>
          <a:bodyPr/>
          <a:lstStyle/>
          <a:p>
            <a:r>
              <a:rPr lang="en-GB" sz="2000" dirty="0" smtClean="0"/>
              <a:t>Horizontal antenna </a:t>
            </a:r>
            <a:r>
              <a:rPr lang="en-GB" sz="2000" dirty="0"/>
              <a:t>pattern angle </a:t>
            </a:r>
            <a:r>
              <a:rPr lang="en-GB" sz="2000" dirty="0" smtClean="0"/>
              <a:t>definition:</a:t>
            </a:r>
          </a:p>
          <a:p>
            <a:pPr marL="0" indent="0">
              <a:buNone/>
            </a:pPr>
            <a:r>
              <a:rPr lang="en-GB" sz="2000" b="1" dirty="0" smtClean="0"/>
              <a:t>positive</a:t>
            </a:r>
            <a:r>
              <a:rPr lang="en-GB" sz="2000" dirty="0" smtClean="0"/>
              <a:t> </a:t>
            </a:r>
            <a:r>
              <a:rPr lang="en-GB" sz="2000" dirty="0">
                <a:sym typeface="Wingdings"/>
              </a:rPr>
              <a:t></a:t>
            </a:r>
            <a:r>
              <a:rPr lang="en-GB" sz="2000" dirty="0"/>
              <a:t> </a:t>
            </a:r>
            <a:r>
              <a:rPr lang="en-GB" sz="2000" b="1" dirty="0"/>
              <a:t>counter-clockwise</a:t>
            </a:r>
            <a:r>
              <a:rPr lang="en-GB" sz="2000" dirty="0"/>
              <a:t> to the 0 </a:t>
            </a:r>
            <a:r>
              <a:rPr lang="en-GB" sz="2000" dirty="0" err="1"/>
              <a:t>deg</a:t>
            </a:r>
            <a:r>
              <a:rPr lang="en-GB" sz="2000" dirty="0"/>
              <a:t> </a:t>
            </a:r>
            <a:r>
              <a:rPr lang="en-GB" sz="2000" dirty="0" smtClean="0"/>
              <a:t>reference</a:t>
            </a:r>
          </a:p>
          <a:p>
            <a:endParaRPr lang="da-DK" sz="2000" dirty="0" smtClean="0"/>
          </a:p>
          <a:p>
            <a:r>
              <a:rPr lang="en-GB" sz="2000" dirty="0" smtClean="0"/>
              <a:t>Azimuth </a:t>
            </a:r>
            <a:r>
              <a:rPr lang="en-GB" sz="2000" dirty="0"/>
              <a:t>angle: 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b="1" dirty="0" smtClean="0"/>
              <a:t>positive</a:t>
            </a:r>
            <a:r>
              <a:rPr lang="en-GB" sz="2000" dirty="0" smtClean="0"/>
              <a:t> </a:t>
            </a:r>
            <a:r>
              <a:rPr lang="en-GB" sz="2000" dirty="0">
                <a:sym typeface="Wingdings"/>
              </a:rPr>
              <a:t></a:t>
            </a:r>
            <a:r>
              <a:rPr lang="en-GB" sz="2000" dirty="0"/>
              <a:t> </a:t>
            </a:r>
            <a:r>
              <a:rPr lang="en-GB" sz="2000" b="1" dirty="0" smtClean="0"/>
              <a:t>counter-clockwise</a:t>
            </a:r>
            <a:r>
              <a:rPr lang="en-GB" sz="2000" dirty="0" smtClean="0"/>
              <a:t> </a:t>
            </a:r>
            <a:r>
              <a:rPr lang="en-GB" sz="2000" dirty="0"/>
              <a:t>to the 0 </a:t>
            </a:r>
            <a:r>
              <a:rPr lang="en-GB" sz="2000" dirty="0" err="1"/>
              <a:t>deg</a:t>
            </a:r>
            <a:r>
              <a:rPr lang="en-GB" sz="2000" dirty="0"/>
              <a:t> </a:t>
            </a:r>
            <a:r>
              <a:rPr lang="en-GB" sz="2000" dirty="0" smtClean="0"/>
              <a:t>reference</a:t>
            </a:r>
          </a:p>
          <a:p>
            <a:endParaRPr lang="en-GB" sz="2000" dirty="0"/>
          </a:p>
          <a:p>
            <a:r>
              <a:rPr lang="en-GB" sz="2000" dirty="0"/>
              <a:t>Elevation angle: 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b="1" dirty="0" smtClean="0"/>
              <a:t>positive</a:t>
            </a:r>
            <a:r>
              <a:rPr lang="en-GB" sz="2000" dirty="0" smtClean="0"/>
              <a:t> </a:t>
            </a:r>
            <a:r>
              <a:rPr lang="en-GB" sz="2000" dirty="0">
                <a:sym typeface="Wingdings"/>
              </a:rPr>
              <a:t></a:t>
            </a:r>
            <a:r>
              <a:rPr lang="en-GB" sz="2000" dirty="0"/>
              <a:t> </a:t>
            </a:r>
            <a:r>
              <a:rPr lang="en-GB" sz="2000" b="1" dirty="0"/>
              <a:t>clockwise</a:t>
            </a:r>
            <a:r>
              <a:rPr lang="en-GB" sz="2000" dirty="0"/>
              <a:t> to the 0 </a:t>
            </a:r>
            <a:r>
              <a:rPr lang="en-GB" sz="2000" dirty="0" err="1"/>
              <a:t>deg</a:t>
            </a:r>
            <a:r>
              <a:rPr lang="en-GB" sz="2000" dirty="0"/>
              <a:t> </a:t>
            </a:r>
            <a:r>
              <a:rPr lang="en-GB" sz="2000" dirty="0" smtClean="0"/>
              <a:t>reference</a:t>
            </a:r>
            <a:endParaRPr lang="en-GB" sz="2000" dirty="0"/>
          </a:p>
          <a:p>
            <a:endParaRPr lang="en-GB" sz="2000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5129530" y="1181417"/>
            <a:ext cx="2233295" cy="19999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4812" y="4997767"/>
            <a:ext cx="3540518" cy="1631633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5895" y="3425926"/>
            <a:ext cx="2275840" cy="1305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190944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5550" y="3731511"/>
            <a:ext cx="2838450" cy="2252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Exercise #9 - Antenna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7134225" cy="4276725"/>
          </a:xfrm>
        </p:spPr>
        <p:txBody>
          <a:bodyPr/>
          <a:lstStyle/>
          <a:p>
            <a:r>
              <a:rPr lang="en-GB" sz="2000" dirty="0" smtClean="0"/>
              <a:t>Focus on the </a:t>
            </a:r>
            <a:r>
              <a:rPr lang="en-GB" sz="2000" dirty="0" err="1" smtClean="0"/>
              <a:t>dRSS</a:t>
            </a:r>
            <a:r>
              <a:rPr lang="en-GB" sz="2000" dirty="0" smtClean="0"/>
              <a:t> (ILT and ILR not important)</a:t>
            </a:r>
          </a:p>
          <a:p>
            <a:r>
              <a:rPr lang="da-DK" sz="2000" dirty="0" smtClean="0"/>
              <a:t>Select VLT antenna: ”</a:t>
            </a:r>
            <a:r>
              <a:rPr lang="en-GB" sz="2000" dirty="0"/>
              <a:t> GSM Directional Antenna 870-960 MHz</a:t>
            </a:r>
            <a:r>
              <a:rPr lang="da-DK" sz="2000" dirty="0" smtClean="0"/>
              <a:t>”</a:t>
            </a:r>
            <a:endParaRPr lang="en-GB" sz="2000" dirty="0" smtClean="0"/>
          </a:p>
          <a:p>
            <a:r>
              <a:rPr lang="da-DK" sz="2000" dirty="0" smtClean="0"/>
              <a:t>Position the VLR arround the VLT in a circle (10 km radius)</a:t>
            </a:r>
          </a:p>
          <a:p>
            <a:r>
              <a:rPr lang="da-DK" sz="2000" dirty="0" smtClean="0"/>
              <a:t>Fix the path loss to free space and no variation</a:t>
            </a:r>
          </a:p>
          <a:p>
            <a:r>
              <a:rPr lang="da-DK" sz="2000" dirty="0" smtClean="0"/>
              <a:t>6 positions of the VLR</a:t>
            </a:r>
          </a:p>
          <a:p>
            <a:pPr lvl="1"/>
            <a:r>
              <a:rPr lang="da-DK" sz="1600" dirty="0" smtClean="0"/>
              <a:t>0, 30, 60, 90, 120 deg</a:t>
            </a:r>
          </a:p>
          <a:p>
            <a:r>
              <a:rPr lang="da-DK" sz="2000" dirty="0" smtClean="0"/>
              <a:t>Calculate the dRSS where VLT azimuth ref. is:</a:t>
            </a:r>
          </a:p>
          <a:p>
            <a:pPr lvl="1"/>
            <a:r>
              <a:rPr lang="da-DK" sz="1600" dirty="0" smtClean="0"/>
              <a:t>Selected</a:t>
            </a:r>
          </a:p>
          <a:p>
            <a:pPr lvl="1"/>
            <a:r>
              <a:rPr lang="da-DK" sz="1600" dirty="0" smtClean="0"/>
              <a:t>Not selected</a:t>
            </a:r>
          </a:p>
          <a:p>
            <a:pPr lvl="1"/>
            <a:r>
              <a:rPr lang="da-DK" sz="1600" dirty="0" smtClean="0"/>
              <a:t>Not selected with + 60 deg azi. shift</a:t>
            </a:r>
          </a:p>
          <a:p>
            <a:pPr lvl="1"/>
            <a:endParaRPr lang="da-DK" sz="1600" dirty="0" smtClean="0"/>
          </a:p>
          <a:p>
            <a:endParaRPr lang="en-GB" sz="1800" dirty="0" smtClean="0"/>
          </a:p>
        </p:txBody>
      </p:sp>
      <p:sp>
        <p:nvSpPr>
          <p:cNvPr id="7" name="Oval 6"/>
          <p:cNvSpPr/>
          <p:nvPr/>
        </p:nvSpPr>
        <p:spPr bwMode="auto">
          <a:xfrm>
            <a:off x="8839200" y="4667250"/>
            <a:ext cx="209550" cy="190684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7791450" y="3800475"/>
            <a:ext cx="209550" cy="190684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7162800" y="3915051"/>
            <a:ext cx="209550" cy="190684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8315325" y="3915051"/>
            <a:ext cx="209550" cy="190684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8677275" y="4238901"/>
            <a:ext cx="209550" cy="190684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823098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Exercise #9 – dRSS results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2651433"/>
              </p:ext>
            </p:extLst>
          </p:nvPr>
        </p:nvGraphicFramePr>
        <p:xfrm>
          <a:off x="628653" y="2181225"/>
          <a:ext cx="7458072" cy="1661160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1323972"/>
                <a:gridCol w="1100820"/>
                <a:gridCol w="1212396"/>
                <a:gridCol w="1212396"/>
                <a:gridCol w="1212396"/>
                <a:gridCol w="1396092"/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position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0 deg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30 deg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60 deg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90 deg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120 deg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-58.99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 smtClean="0"/>
                        <a:t>-58.99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 smtClean="0"/>
                        <a:t>-58.99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 smtClean="0"/>
                        <a:t>-58.99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 smtClean="0"/>
                        <a:t>-58.99</a:t>
                      </a: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 smtClean="0"/>
                        <a:t>-58.99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-59.07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-73.3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-78.59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-81.78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a-DK" dirty="0" smtClean="0"/>
                    </a:p>
                    <a:p>
                      <a:r>
                        <a:rPr lang="da-DK" sz="1200" dirty="0" smtClean="0"/>
                        <a:t>+ 60 deg</a:t>
                      </a:r>
                      <a:r>
                        <a:rPr lang="da-DK" sz="1200" baseline="0" dirty="0" smtClean="0"/>
                        <a:t> Azi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-73.05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-58.99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-58.99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-59.07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-73.3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2586038"/>
            <a:ext cx="8953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3028950"/>
            <a:ext cx="90487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099" y="3343275"/>
            <a:ext cx="90487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" y="4672013"/>
            <a:ext cx="328612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 bwMode="auto">
          <a:xfrm>
            <a:off x="609600" y="3343275"/>
            <a:ext cx="1266825" cy="638175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285750" y="3800146"/>
            <a:ext cx="314325" cy="876629"/>
          </a:xfrm>
          <a:custGeom>
            <a:avLst/>
            <a:gdLst>
              <a:gd name="connsiteX0" fmla="*/ 314325 w 314325"/>
              <a:gd name="connsiteY0" fmla="*/ 329 h 876629"/>
              <a:gd name="connsiteX1" fmla="*/ 95250 w 314325"/>
              <a:gd name="connsiteY1" fmla="*/ 143204 h 876629"/>
              <a:gd name="connsiteX2" fmla="*/ 0 w 314325"/>
              <a:gd name="connsiteY2" fmla="*/ 876629 h 876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4325" h="876629">
                <a:moveTo>
                  <a:pt x="314325" y="329"/>
                </a:moveTo>
                <a:cubicBezTo>
                  <a:pt x="230981" y="-1259"/>
                  <a:pt x="147637" y="-2846"/>
                  <a:pt x="95250" y="143204"/>
                </a:cubicBezTo>
                <a:cubicBezTo>
                  <a:pt x="42863" y="289254"/>
                  <a:pt x="21431" y="582941"/>
                  <a:pt x="0" y="876629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1095375" y="4905375"/>
            <a:ext cx="933449" cy="233363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66675" y="4672012"/>
            <a:ext cx="376238" cy="233363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562723"/>
      </p:ext>
    </p:extLst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Report generation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3" y="1462088"/>
            <a:ext cx="4029075" cy="235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225" y="1890714"/>
            <a:ext cx="5324475" cy="4010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421078"/>
      </p:ext>
    </p:extLst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Debug mode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Allows you to cross check the intermediary results of SEAMCAT</a:t>
            </a:r>
          </a:p>
          <a:p>
            <a:r>
              <a:rPr lang="da-DK" dirty="0" smtClean="0"/>
              <a:t>Should select only 1 or 2 events to limit the size of the logfile</a:t>
            </a:r>
            <a:endParaRPr lang="en-GB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8" y="3190875"/>
            <a:ext cx="7081837" cy="1703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429" b="68276"/>
          <a:stretch/>
        </p:blipFill>
        <p:spPr bwMode="auto">
          <a:xfrm>
            <a:off x="4487864" y="4529364"/>
            <a:ext cx="3389312" cy="13235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le 3"/>
          <p:cNvSpPr/>
          <p:nvPr/>
        </p:nvSpPr>
        <p:spPr bwMode="auto">
          <a:xfrm>
            <a:off x="5238750" y="5114925"/>
            <a:ext cx="1104900" cy="30480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120702"/>
      </p:ext>
    </p:extLst>
  </p:cSld>
  <p:clrMapOvr>
    <a:masterClrMapping/>
  </p:clrMapOvr>
  <p:transition advClick="0"/>
</p:sld>
</file>

<file path=ppt/theme/theme1.xml><?xml version="1.0" encoding="utf-8"?>
<a:theme xmlns:a="http://schemas.openxmlformats.org/drawingml/2006/main" name="ECO Presentation Template">
  <a:themeElements>
    <a:clrScheme name="ECO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CO Presentation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O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ECO Presentation Template</Template>
  <TotalTime>1040</TotalTime>
  <Words>374</Words>
  <Application>Microsoft Office PowerPoint</Application>
  <PresentationFormat>On-screen Show (4:3)</PresentationFormat>
  <Paragraphs>88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ECO Presentation Template</vt:lpstr>
      <vt:lpstr>Basic functionality: Antenna Pattern Antenna positioning Reports and debug mode</vt:lpstr>
      <vt:lpstr>Outline</vt:lpstr>
      <vt:lpstr>Antenna pattern</vt:lpstr>
      <vt:lpstr>Antenna pointing</vt:lpstr>
      <vt:lpstr>Antenna pointing convention</vt:lpstr>
      <vt:lpstr>Exercise #9 - Antenna</vt:lpstr>
      <vt:lpstr>Exercise #9 – dRSS results</vt:lpstr>
      <vt:lpstr>Report generation</vt:lpstr>
      <vt:lpstr>Debug mode</vt:lpstr>
      <vt:lpstr>Exercise #10 - debug</vt:lpstr>
      <vt:lpstr>Thank you - Any Questions?</vt:lpstr>
    </vt:vector>
  </TitlesOfParts>
  <Company>ERO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Jean-Philippe Kermoal (ERO)</dc:creator>
  <cp:lastModifiedBy>Jean-Philippe Kermoal</cp:lastModifiedBy>
  <cp:revision>82</cp:revision>
  <cp:lastPrinted>2012-06-01T12:04:14Z</cp:lastPrinted>
  <dcterms:created xsi:type="dcterms:W3CDTF">2009-11-16T11:05:03Z</dcterms:created>
  <dcterms:modified xsi:type="dcterms:W3CDTF">2012-11-26T13:47:39Z</dcterms:modified>
</cp:coreProperties>
</file>