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314" r:id="rId3"/>
    <p:sldId id="311" r:id="rId4"/>
  </p:sldIdLst>
  <p:sldSz cx="9144000" cy="6858000" type="screen4x3"/>
  <p:notesSz cx="6797675" cy="9874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  <a:srgbClr val="0033CC"/>
    <a:srgbClr val="3333FF"/>
    <a:srgbClr val="CCFFCC"/>
    <a:srgbClr val="CCFFFF"/>
    <a:srgbClr val="FFFFCC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94533" autoAdjust="0"/>
  </p:normalViewPr>
  <p:slideViewPr>
    <p:cSldViewPr snapToGrid="0" showGuides="1">
      <p:cViewPr>
        <p:scale>
          <a:sx n="100" d="100"/>
          <a:sy n="100" d="100"/>
        </p:scale>
        <p:origin x="-1908" y="-768"/>
      </p:cViewPr>
      <p:guideLst>
        <p:guide orient="horz" pos="3414"/>
        <p:guide pos="69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659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2"/>
            <a:ext cx="2945659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826"/>
            <a:ext cx="2945659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378826"/>
            <a:ext cx="2945659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77FF8A-2AC0-4676-B354-A0EE9C102F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76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659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2"/>
            <a:ext cx="2945659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6"/>
            <a:ext cx="2945659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Jukka Rakkolainen/ERO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8826"/>
            <a:ext cx="2945659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D4448E-FB97-4143-91CA-8758C1D4BE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9287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Jukka Rakkolainen/ERO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805D4A-E3E8-4740-8C87-BB39C4C0EB52}" type="slidenum">
              <a:rPr lang="en-US"/>
              <a:pPr/>
              <a:t>1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815800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685051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02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02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33457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011703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4497702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294660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234146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426863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4934990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0944817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9877060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66" name="Text Box 42"/>
          <p:cNvSpPr txBox="1">
            <a:spLocks noChangeArrowheads="1"/>
          </p:cNvSpPr>
          <p:nvPr/>
        </p:nvSpPr>
        <p:spPr bwMode="auto">
          <a:xfrm>
            <a:off x="468313" y="6083300"/>
            <a:ext cx="2019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sz="1000">
                <a:solidFill>
                  <a:schemeClr val="accent2"/>
                </a:solidFill>
                <a:latin typeface="Verdana" pitchFamily="34" charset="0"/>
              </a:rPr>
              <a:t>SEAMCAT workshop</a:t>
            </a:r>
          </a:p>
          <a:p>
            <a:pPr algn="l"/>
            <a:r>
              <a:rPr lang="en-GB" sz="1000">
                <a:solidFill>
                  <a:schemeClr val="accent2"/>
                </a:solidFill>
                <a:latin typeface="Verdana" pitchFamily="34" charset="0"/>
              </a:rPr>
              <a:t>Jean-Philippe Kermoal / ECO</a:t>
            </a:r>
          </a:p>
        </p:txBody>
      </p:sp>
      <p:sp>
        <p:nvSpPr>
          <p:cNvPr id="1067" name="Text Box 43"/>
          <p:cNvSpPr txBox="1">
            <a:spLocks noChangeArrowheads="1"/>
          </p:cNvSpPr>
          <p:nvPr/>
        </p:nvSpPr>
        <p:spPr bwMode="auto">
          <a:xfrm>
            <a:off x="4211638" y="6083300"/>
            <a:ext cx="7540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GB" sz="1000">
                <a:solidFill>
                  <a:schemeClr val="accent2"/>
                </a:solidFill>
                <a:latin typeface="Verdana" pitchFamily="34" charset="0"/>
              </a:rPr>
              <a:t>Page </a:t>
            </a:r>
            <a:fld id="{C0A7A916-1BFC-4ACF-AC11-84F7DC64B96B}" type="slidenum">
              <a:rPr lang="en-GB" sz="1000">
                <a:solidFill>
                  <a:schemeClr val="accent2"/>
                </a:solidFill>
                <a:latin typeface="Verdana" pitchFamily="34" charset="0"/>
              </a:rPr>
              <a:pPr algn="l"/>
              <a:t>‹#›</a:t>
            </a:fld>
            <a:endParaRPr lang="en-GB" sz="1000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068" name="Line 44"/>
          <p:cNvSpPr>
            <a:spLocks noChangeShapeType="1"/>
          </p:cNvSpPr>
          <p:nvPr/>
        </p:nvSpPr>
        <p:spPr bwMode="auto">
          <a:xfrm>
            <a:off x="1403350" y="5949950"/>
            <a:ext cx="748982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7067550" y="6083300"/>
            <a:ext cx="16383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GB" sz="1000" dirty="0">
                <a:solidFill>
                  <a:schemeClr val="accent2"/>
                </a:solidFill>
                <a:latin typeface="Verdana" pitchFamily="34" charset="0"/>
              </a:rPr>
              <a:t>05 </a:t>
            </a:r>
            <a:r>
              <a:rPr lang="en-GB" sz="1000" dirty="0" smtClean="0">
                <a:solidFill>
                  <a:schemeClr val="accent2"/>
                </a:solidFill>
                <a:latin typeface="Verdana" pitchFamily="34" charset="0"/>
              </a:rPr>
              <a:t>June 2012</a:t>
            </a:r>
            <a:endParaRPr lang="en-GB" sz="1000" dirty="0">
              <a:solidFill>
                <a:schemeClr val="accent2"/>
              </a:solidFill>
              <a:latin typeface="Verdana" pitchFamily="34" charset="0"/>
            </a:endParaRPr>
          </a:p>
        </p:txBody>
      </p:sp>
      <p:pic>
        <p:nvPicPr>
          <p:cNvPr id="1070" name="Picture 46" descr="eco 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250825"/>
            <a:ext cx="1508125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71" name="Group 47"/>
          <p:cNvGrpSpPr>
            <a:grpSpLocks/>
          </p:cNvGrpSpPr>
          <p:nvPr/>
        </p:nvGrpSpPr>
        <p:grpSpPr bwMode="auto">
          <a:xfrm>
            <a:off x="290513" y="5883275"/>
            <a:ext cx="844550" cy="131763"/>
            <a:chOff x="1781" y="3352"/>
            <a:chExt cx="532" cy="83"/>
          </a:xfrm>
        </p:grpSpPr>
        <p:sp>
          <p:nvSpPr>
            <p:cNvPr id="1072" name="Oval 48"/>
            <p:cNvSpPr>
              <a:spLocks noChangeArrowheads="1"/>
            </p:cNvSpPr>
            <p:nvPr/>
          </p:nvSpPr>
          <p:spPr bwMode="auto">
            <a:xfrm>
              <a:off x="1781" y="3352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73" name="Oval 49"/>
            <p:cNvSpPr>
              <a:spLocks noChangeArrowheads="1"/>
            </p:cNvSpPr>
            <p:nvPr/>
          </p:nvSpPr>
          <p:spPr bwMode="auto">
            <a:xfrm>
              <a:off x="2006" y="3353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74" name="Oval 50"/>
            <p:cNvSpPr>
              <a:spLocks noChangeArrowheads="1"/>
            </p:cNvSpPr>
            <p:nvPr/>
          </p:nvSpPr>
          <p:spPr bwMode="auto">
            <a:xfrm>
              <a:off x="2231" y="3353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33CC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3300"/>
        </a:buClr>
        <a:buSzPct val="11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Ø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o.d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05000"/>
            <a:ext cx="7772400" cy="1914525"/>
          </a:xfrm>
        </p:spPr>
        <p:txBody>
          <a:bodyPr/>
          <a:lstStyle/>
          <a:p>
            <a:pPr algn="ctr"/>
            <a:r>
              <a:rPr lang="en-GB" sz="3200" dirty="0">
                <a:solidFill>
                  <a:schemeClr val="accent2"/>
                </a:solidFill>
              </a:rPr>
              <a:t>Analysis of real compatibility problem using SEAMCAT</a:t>
            </a:r>
            <a:endParaRPr lang="en-GB" sz="3200" dirty="0">
              <a:solidFill>
                <a:schemeClr val="accent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/>
          <a:p>
            <a:endParaRPr lang="en-GB" sz="1800" dirty="0">
              <a:solidFill>
                <a:schemeClr val="accent2"/>
              </a:solidFill>
            </a:endParaRPr>
          </a:p>
          <a:p>
            <a:r>
              <a:rPr lang="en-GB" sz="1400" dirty="0">
                <a:solidFill>
                  <a:schemeClr val="accent2"/>
                </a:solidFill>
              </a:rPr>
              <a:t>European Communications Office</a:t>
            </a:r>
          </a:p>
          <a:p>
            <a:r>
              <a:rPr lang="en-GB" sz="1400" dirty="0">
                <a:solidFill>
                  <a:schemeClr val="accent2"/>
                </a:solidFill>
              </a:rPr>
              <a:t>Jean-Philippe Kermoal (ECO)</a:t>
            </a:r>
          </a:p>
          <a:p>
            <a:r>
              <a:rPr lang="en-GB" sz="1400" dirty="0" smtClean="0">
                <a:solidFill>
                  <a:schemeClr val="accent2"/>
                </a:solidFill>
              </a:rPr>
              <a:t>05 June 2012</a:t>
            </a:r>
            <a:endParaRPr lang="en-GB" sz="1400" dirty="0">
              <a:solidFill>
                <a:schemeClr val="accent2"/>
              </a:solidFill>
            </a:endParaRPr>
          </a:p>
        </p:txBody>
      </p:sp>
      <p:graphicFrame>
        <p:nvGraphicFramePr>
          <p:cNvPr id="205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902078"/>
              </p:ext>
            </p:extLst>
          </p:nvPr>
        </p:nvGraphicFramePr>
        <p:xfrm>
          <a:off x="827088" y="6021388"/>
          <a:ext cx="7610475" cy="458788"/>
        </p:xfrm>
        <a:graphic>
          <a:graphicData uri="http://schemas.openxmlformats.org/drawingml/2006/table">
            <a:tbl>
              <a:tblPr/>
              <a:tblGrid>
                <a:gridCol w="1620837"/>
                <a:gridCol w="2027238"/>
                <a:gridCol w="1981200"/>
                <a:gridCol w="1981200"/>
              </a:tblGrid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EUROPEAN</a:t>
                      </a: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COMMUNICATIONS</a:t>
                      </a: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OFFICE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Nansensgade 19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DK-1366 Copenhagen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Denmark</a:t>
                      </a:r>
                      <a:endParaRPr kumimoji="0" lang="en-GB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Telephone:    </a:t>
                      </a:r>
                      <a:r>
                        <a:rPr kumimoji="0" lang="en-GB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+ 45 33 89 63 00</a:t>
                      </a: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Telefax:</a:t>
                      </a:r>
                      <a:r>
                        <a:rPr kumimoji="0" lang="en-GB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	        + 45 33 89 63 30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E-mail:</a:t>
                      </a:r>
                      <a:r>
                        <a:rPr kumimoji="0" lang="en-GB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eco@eco.cept.org</a:t>
                      </a: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Pct val="110000"/>
                        <a:buFontTx/>
                        <a:buNone/>
                        <a:tabLst>
                          <a:tab pos="457200" algn="r"/>
                          <a:tab pos="3060700" algn="ctr"/>
                          <a:tab pos="5759450" algn="r"/>
                        </a:tabLst>
                      </a:pPr>
                      <a:r>
                        <a:rPr kumimoji="0" lang="en-GB" sz="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Web Site:</a:t>
                      </a:r>
                      <a:r>
                        <a:rPr kumimoji="0" lang="en-GB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  <a:hlinkClick r:id="rId3"/>
                        </a:rPr>
                        <a:t>http://www.cept.org/eco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72" name="Picture 24" descr="eco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250825"/>
            <a:ext cx="1508125" cy="151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73" name="Group 25"/>
          <p:cNvGrpSpPr>
            <a:grpSpLocks/>
          </p:cNvGrpSpPr>
          <p:nvPr/>
        </p:nvGrpSpPr>
        <p:grpSpPr bwMode="auto">
          <a:xfrm>
            <a:off x="536575" y="5724525"/>
            <a:ext cx="844550" cy="131763"/>
            <a:chOff x="1781" y="3352"/>
            <a:chExt cx="532" cy="83"/>
          </a:xfrm>
        </p:grpSpPr>
        <p:sp>
          <p:nvSpPr>
            <p:cNvPr id="2074" name="Oval 26"/>
            <p:cNvSpPr>
              <a:spLocks noChangeArrowheads="1"/>
            </p:cNvSpPr>
            <p:nvPr/>
          </p:nvSpPr>
          <p:spPr bwMode="auto">
            <a:xfrm>
              <a:off x="1781" y="3352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75" name="Oval 27"/>
            <p:cNvSpPr>
              <a:spLocks noChangeArrowheads="1"/>
            </p:cNvSpPr>
            <p:nvPr/>
          </p:nvSpPr>
          <p:spPr bwMode="auto">
            <a:xfrm>
              <a:off x="2006" y="3353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76" name="Oval 28"/>
            <p:cNvSpPr>
              <a:spLocks noChangeArrowheads="1"/>
            </p:cNvSpPr>
            <p:nvPr/>
          </p:nvSpPr>
          <p:spPr bwMode="auto">
            <a:xfrm>
              <a:off x="2231" y="3353"/>
              <a:ext cx="82" cy="8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pic>
        <p:nvPicPr>
          <p:cNvPr id="2077" name="Picture 2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42" t="20457" r="28830" b="45448"/>
          <a:stretch>
            <a:fillRect/>
          </a:stretch>
        </p:blipFill>
        <p:spPr bwMode="auto">
          <a:xfrm>
            <a:off x="0" y="0"/>
            <a:ext cx="1404938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Hands on - TETRA </a:t>
            </a:r>
            <a:r>
              <a:rPr lang="en-GB" dirty="0" err="1"/>
              <a:t>vs</a:t>
            </a:r>
            <a:r>
              <a:rPr lang="en-GB" dirty="0"/>
              <a:t> PMR</a:t>
            </a:r>
            <a:endParaRPr lang="en-US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9812" y="1560507"/>
            <a:ext cx="7513113" cy="1973267"/>
          </a:xfrm>
        </p:spPr>
        <p:txBody>
          <a:bodyPr/>
          <a:lstStyle/>
          <a:p>
            <a:r>
              <a:rPr lang="en-GB" dirty="0"/>
              <a:t>Use the exercise from the SEAMCAT Handbook</a:t>
            </a:r>
          </a:p>
          <a:p>
            <a:r>
              <a:rPr lang="en-GB" dirty="0"/>
              <a:t>Split the group in two small learning groups</a:t>
            </a:r>
          </a:p>
          <a:p>
            <a:pPr lvl="1"/>
            <a:r>
              <a:rPr lang="en-GB" dirty="0" err="1" smtClean="0"/>
              <a:t>Hamlett</a:t>
            </a:r>
            <a:r>
              <a:rPr lang="en-GB" dirty="0" smtClean="0"/>
              <a:t> </a:t>
            </a:r>
            <a:r>
              <a:rPr lang="en-GB" dirty="0"/>
              <a:t>room (JPK)</a:t>
            </a:r>
          </a:p>
          <a:p>
            <a:pPr lvl="1"/>
            <a:r>
              <a:rPr lang="en-GB" dirty="0" err="1" smtClean="0"/>
              <a:t>Langelinie</a:t>
            </a:r>
            <a:r>
              <a:rPr lang="en-GB" dirty="0" smtClean="0"/>
              <a:t> </a:t>
            </a:r>
            <a:r>
              <a:rPr lang="en-GB" dirty="0"/>
              <a:t>room </a:t>
            </a:r>
            <a:r>
              <a:rPr lang="en-GB" dirty="0" smtClean="0"/>
              <a:t>(MLD)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92328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 you - Any Questions?</a:t>
            </a:r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ECO Presentation Template">
  <a:themeElements>
    <a:clrScheme name="ECO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CO Presentation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O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ECO Presentation Template</Template>
  <TotalTime>1066</TotalTime>
  <Words>85</Words>
  <Application>Microsoft Office PowerPoint</Application>
  <PresentationFormat>On-screen Show (4:3)</PresentationFormat>
  <Paragraphs>23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ECO Presentation Template</vt:lpstr>
      <vt:lpstr>Analysis of real compatibility problem using SEAMCAT</vt:lpstr>
      <vt:lpstr>Hands on - TETRA vs PMR</vt:lpstr>
      <vt:lpstr>Thank you - Any Questions?</vt:lpstr>
    </vt:vector>
  </TitlesOfParts>
  <Company>ERO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Jean-Philippe Kermoal (ERO)</dc:creator>
  <cp:lastModifiedBy>Jean-Philippe Kermoal</cp:lastModifiedBy>
  <cp:revision>80</cp:revision>
  <cp:lastPrinted>2012-06-01T12:04:14Z</cp:lastPrinted>
  <dcterms:created xsi:type="dcterms:W3CDTF">2009-11-16T11:05:03Z</dcterms:created>
  <dcterms:modified xsi:type="dcterms:W3CDTF">2012-06-04T14:20:12Z</dcterms:modified>
</cp:coreProperties>
</file>