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sldIdLst>
    <p:sldId id="256" r:id="rId2"/>
    <p:sldId id="336" r:id="rId3"/>
    <p:sldId id="348" r:id="rId4"/>
    <p:sldId id="354" r:id="rId5"/>
    <p:sldId id="355" r:id="rId6"/>
    <p:sldId id="356" r:id="rId7"/>
    <p:sldId id="357" r:id="rId8"/>
    <p:sldId id="338" r:id="rId9"/>
    <p:sldId id="353" r:id="rId10"/>
    <p:sldId id="358" r:id="rId11"/>
    <p:sldId id="351" r:id="rId12"/>
  </p:sldIdLst>
  <p:sldSz cx="9144000" cy="6858000" type="screen4x3"/>
  <p:notesSz cx="6797675" cy="9928225"/>
  <p:defaultTextStyle>
    <a:defPPr>
      <a:defRPr lang="en-US"/>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FF"/>
    <a:srgbClr val="000099"/>
    <a:srgbClr val="000066"/>
    <a:srgbClr val="BDE4FF"/>
    <a:srgbClr val="33CC33"/>
    <a:srgbClr val="FF0000"/>
    <a:srgbClr val="FF3300"/>
    <a:srgbClr val="BFC5C8"/>
    <a:srgbClr val="887F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153" autoAdjust="0"/>
    <p:restoredTop sz="90929"/>
  </p:normalViewPr>
  <p:slideViewPr>
    <p:cSldViewPr>
      <p:cViewPr>
        <p:scale>
          <a:sx n="100" d="100"/>
          <a:sy n="100" d="100"/>
        </p:scale>
        <p:origin x="-2814" y="-10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Existing Usage,</a:t>
            </a:r>
            <a:r>
              <a:rPr lang="en-US" baseline="0"/>
              <a:t> also taking into account current planning (43 of countries)</a:t>
            </a:r>
            <a:endParaRPr lang="en-US"/>
          </a:p>
        </c:rich>
      </c:tx>
      <c:layout>
        <c:manualLayout>
          <c:xMode val="edge"/>
          <c:yMode val="edge"/>
          <c:x val="0.14067712890055387"/>
          <c:y val="3.9473684210526348E-2"/>
        </c:manualLayout>
      </c:layout>
      <c:overlay val="0"/>
    </c:title>
    <c:autoTitleDeleted val="0"/>
    <c:plotArea>
      <c:layout/>
      <c:barChart>
        <c:barDir val="col"/>
        <c:grouping val="clustered"/>
        <c:varyColors val="0"/>
        <c:ser>
          <c:idx val="0"/>
          <c:order val="0"/>
          <c:tx>
            <c:strRef>
              <c:f>Sheet1!$B$1</c:f>
              <c:strCache>
                <c:ptCount val="1"/>
                <c:pt idx="0">
                  <c:v>Usage Level 862-863 based on x Answers</c:v>
                </c:pt>
              </c:strCache>
            </c:strRef>
          </c:tx>
          <c:spPr>
            <a:solidFill>
              <a:schemeClr val="lt1"/>
            </a:solidFill>
            <a:ln w="25400" cap="flat" cmpd="sng" algn="ctr">
              <a:solidFill>
                <a:schemeClr val="accent3"/>
              </a:solidFill>
              <a:prstDash val="solid"/>
            </a:ln>
            <a:effectLst/>
          </c:spPr>
          <c:invertIfNegative val="0"/>
          <c:cat>
            <c:strRef>
              <c:f>Sheet1!$A$2:$A$6</c:f>
              <c:strCache>
                <c:ptCount val="5"/>
                <c:pt idx="0">
                  <c:v>No usage- whole bands</c:v>
                </c:pt>
                <c:pt idx="1">
                  <c:v>No usage - part of bands</c:v>
                </c:pt>
                <c:pt idx="2">
                  <c:v>PMR/PAMR</c:v>
                </c:pt>
                <c:pt idx="3">
                  <c:v>military/governmental</c:v>
                </c:pt>
                <c:pt idx="4">
                  <c:v>Planned future E-GSM-R</c:v>
                </c:pt>
              </c:strCache>
            </c:strRef>
          </c:cat>
          <c:val>
            <c:numRef>
              <c:f>Sheet1!$B$2:$B$6</c:f>
              <c:numCache>
                <c:formatCode>General</c:formatCode>
                <c:ptCount val="5"/>
                <c:pt idx="0">
                  <c:v>22</c:v>
                </c:pt>
                <c:pt idx="1">
                  <c:v>12</c:v>
                </c:pt>
                <c:pt idx="2">
                  <c:v>4</c:v>
                </c:pt>
                <c:pt idx="3">
                  <c:v>11</c:v>
                </c:pt>
                <c:pt idx="4">
                  <c:v>5</c:v>
                </c:pt>
              </c:numCache>
            </c:numRef>
          </c:val>
        </c:ser>
        <c:dLbls>
          <c:showLegendKey val="0"/>
          <c:showVal val="0"/>
          <c:showCatName val="0"/>
          <c:showSerName val="0"/>
          <c:showPercent val="0"/>
          <c:showBubbleSize val="0"/>
        </c:dLbls>
        <c:gapWidth val="100"/>
        <c:axId val="28208512"/>
        <c:axId val="28206976"/>
      </c:barChart>
      <c:valAx>
        <c:axId val="28206976"/>
        <c:scaling>
          <c:orientation val="minMax"/>
        </c:scaling>
        <c:delete val="0"/>
        <c:axPos val="l"/>
        <c:majorGridlines/>
        <c:numFmt formatCode="General" sourceLinked="1"/>
        <c:majorTickMark val="out"/>
        <c:minorTickMark val="none"/>
        <c:tickLblPos val="nextTo"/>
        <c:crossAx val="28208512"/>
        <c:crosses val="autoZero"/>
        <c:crossBetween val="between"/>
      </c:valAx>
      <c:catAx>
        <c:axId val="28208512"/>
        <c:scaling>
          <c:orientation val="minMax"/>
        </c:scaling>
        <c:delete val="0"/>
        <c:axPos val="b"/>
        <c:majorTickMark val="out"/>
        <c:minorTickMark val="none"/>
        <c:tickLblPos val="nextTo"/>
        <c:crossAx val="28206976"/>
        <c:crosses val="autoZero"/>
        <c:auto val="1"/>
        <c:lblAlgn val="ctr"/>
        <c:lblOffset val="100"/>
        <c:noMultiLvlLbl val="0"/>
      </c:cat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6400" cy="49688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b="1">
                <a:latin typeface="Times" pitchFamily="-32" charset="0"/>
                <a:cs typeface="+mn-cs"/>
              </a:defRPr>
            </a:lvl1pPr>
          </a:lstStyle>
          <a:p>
            <a:pPr>
              <a:defRPr/>
            </a:pPr>
            <a:endParaRPr lang="en-GB"/>
          </a:p>
        </p:txBody>
      </p:sp>
      <p:sp>
        <p:nvSpPr>
          <p:cNvPr id="12291" name="Rectangle 3"/>
          <p:cNvSpPr>
            <a:spLocks noGrp="1" noChangeArrowheads="1"/>
          </p:cNvSpPr>
          <p:nvPr>
            <p:ph type="dt" idx="1"/>
          </p:nvPr>
        </p:nvSpPr>
        <p:spPr bwMode="auto">
          <a:xfrm>
            <a:off x="3851275" y="1"/>
            <a:ext cx="2946400" cy="496887"/>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b="1">
                <a:latin typeface="Times" pitchFamily="-32" charset="0"/>
                <a:cs typeface="+mn-cs"/>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06463" y="4716464"/>
            <a:ext cx="4984750" cy="4467224"/>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2294" name="Rectangle 6"/>
          <p:cNvSpPr>
            <a:spLocks noGrp="1" noChangeArrowheads="1"/>
          </p:cNvSpPr>
          <p:nvPr>
            <p:ph type="ftr" sz="quarter" idx="4"/>
          </p:nvPr>
        </p:nvSpPr>
        <p:spPr bwMode="auto">
          <a:xfrm>
            <a:off x="0" y="9431340"/>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b="1">
                <a:latin typeface="Times" pitchFamily="-32" charset="0"/>
                <a:cs typeface="+mn-cs"/>
              </a:defRPr>
            </a:lvl1pPr>
          </a:lstStyle>
          <a:p>
            <a:pPr>
              <a:defRPr/>
            </a:pPr>
            <a:endParaRPr lang="en-GB"/>
          </a:p>
        </p:txBody>
      </p:sp>
      <p:sp>
        <p:nvSpPr>
          <p:cNvPr id="12295" name="Rectangle 7"/>
          <p:cNvSpPr>
            <a:spLocks noGrp="1" noChangeArrowheads="1"/>
          </p:cNvSpPr>
          <p:nvPr>
            <p:ph type="sldNum" sz="quarter" idx="5"/>
          </p:nvPr>
        </p:nvSpPr>
        <p:spPr bwMode="auto">
          <a:xfrm>
            <a:off x="3851275" y="9431340"/>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b="1">
                <a:latin typeface="Times" pitchFamily="-32" charset="0"/>
                <a:cs typeface="+mn-cs"/>
              </a:defRPr>
            </a:lvl1pPr>
          </a:lstStyle>
          <a:p>
            <a:pPr>
              <a:defRPr/>
            </a:pPr>
            <a:fld id="{8AF0DC94-B7FF-449D-9335-2C49820EDB1F}" type="slidenum">
              <a:rPr lang="en-GB"/>
              <a:pPr>
                <a:defRPr/>
              </a:pPr>
              <a:t>‹#›</a:t>
            </a:fld>
            <a:endParaRPr lang="en-GB"/>
          </a:p>
        </p:txBody>
      </p:sp>
    </p:spTree>
    <p:extLst>
      <p:ext uri="{BB962C8B-B14F-4D97-AF65-F5344CB8AC3E}">
        <p14:creationId xmlns:p14="http://schemas.microsoft.com/office/powerpoint/2010/main" val="3179298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32"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2"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2"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2"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acintosh%20HD:Users:bess:Library:Mail%20Downloads:"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Macintosh HD:Users:bess:Library:Mail Downloads:"/>
          <p:cNvPicPr>
            <a:picLocks noChangeAspect="1" noChangeArrowheads="1"/>
          </p:cNvPicPr>
          <p:nvPr userDrawn="1"/>
        </p:nvPicPr>
        <p:blipFill>
          <a:blip r:embed="rId2" r:link="rId3"/>
          <a:srcRect/>
          <a:stretch>
            <a:fillRect/>
          </a:stretch>
        </p:blipFill>
        <p:spPr bwMode="auto">
          <a:xfrm>
            <a:off x="0" y="0"/>
            <a:ext cx="9144000" cy="6858000"/>
          </a:xfrm>
          <a:prstGeom prst="rect">
            <a:avLst/>
          </a:prstGeom>
          <a:noFill/>
          <a:ln w="9525">
            <a:noFill/>
            <a:miter lim="800000"/>
            <a:headEnd/>
            <a:tailEnd/>
          </a:ln>
        </p:spPr>
      </p:pic>
      <p:sp>
        <p:nvSpPr>
          <p:cNvPr id="8195" name="Rectangle 3"/>
          <p:cNvSpPr>
            <a:spLocks noGrp="1" noChangeArrowheads="1"/>
          </p:cNvSpPr>
          <p:nvPr>
            <p:ph type="ctrTitle"/>
          </p:nvPr>
        </p:nvSpPr>
        <p:spPr>
          <a:xfrm>
            <a:off x="533400" y="2514600"/>
            <a:ext cx="7772400" cy="990600"/>
          </a:xfrm>
        </p:spPr>
        <p:txBody>
          <a:bodyPr/>
          <a:lstStyle>
            <a:lvl1pPr>
              <a:defRPr/>
            </a:lvl1pPr>
          </a:lstStyle>
          <a:p>
            <a:pPr lvl="0"/>
            <a:r>
              <a:rPr lang="en-GB" noProof="0" smtClean="0"/>
              <a:t>Click to edit Master title style</a:t>
            </a:r>
          </a:p>
        </p:txBody>
      </p:sp>
      <p:sp>
        <p:nvSpPr>
          <p:cNvPr id="8196" name="Rectangle 4"/>
          <p:cNvSpPr>
            <a:spLocks noGrp="1" noChangeArrowheads="1"/>
          </p:cNvSpPr>
          <p:nvPr>
            <p:ph type="subTitle" idx="1"/>
          </p:nvPr>
        </p:nvSpPr>
        <p:spPr>
          <a:xfrm>
            <a:off x="1905000" y="3352800"/>
            <a:ext cx="6400800" cy="381000"/>
          </a:xfrm>
        </p:spPr>
        <p:txBody>
          <a:bodyPr/>
          <a:lstStyle>
            <a:lvl1pPr marL="0" indent="0" algn="r">
              <a:buFontTx/>
              <a:buNone/>
              <a:defRPr sz="1600">
                <a:solidFill>
                  <a:srgbClr val="FFFFFF"/>
                </a:solidFill>
              </a:defRPr>
            </a:lvl1pPr>
          </a:lstStyle>
          <a:p>
            <a:pPr lvl="0"/>
            <a:r>
              <a:rPr lang="en-GB"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Vertical Title 1"/>
          <p:cNvSpPr>
            <a:spLocks noGrp="1"/>
          </p:cNvSpPr>
          <p:nvPr>
            <p:ph type="title" orient="vert"/>
          </p:nvPr>
        </p:nvSpPr>
        <p:spPr>
          <a:xfrm>
            <a:off x="6572250" y="1446213"/>
            <a:ext cx="1885950" cy="47259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1446213"/>
            <a:ext cx="5505450" cy="4725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914400" y="2362200"/>
            <a:ext cx="7543800" cy="3810000"/>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itle 1"/>
          <p:cNvSpPr txBox="1">
            <a:spLocks/>
          </p:cNvSpPr>
          <p:nvPr userDrawn="1"/>
        </p:nvSpPr>
        <p:spPr bwMode="auto">
          <a:xfrm>
            <a:off x="914400" y="1446213"/>
            <a:ext cx="7543800" cy="533400"/>
          </a:xfrm>
          <a:prstGeom prst="rect">
            <a:avLst/>
          </a:prstGeom>
          <a:noFill/>
          <a:ln>
            <a:noFill/>
          </a:ln>
          <a:effectLst/>
          <a:extLst/>
        </p:spPr>
        <p:txBody>
          <a:bodyPr anchor="ctr"/>
          <a:lst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a:lstStyle>
          <a:p>
            <a:pPr>
              <a:defRPr/>
            </a:pPr>
            <a:r>
              <a:rPr lang="en-US" smtClean="0"/>
              <a:t>Click to edit Master title style</a:t>
            </a:r>
            <a:endParaRPr lang="en-GB"/>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0"/>
          </p:nvPr>
        </p:nvSpPr>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4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62500" y="2362200"/>
            <a:ext cx="36957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914400" y="1446213"/>
            <a:ext cx="7543800" cy="533400"/>
          </a:xfrm>
        </p:spPr>
        <p:txBody>
          <a:bodyPr/>
          <a:lstStyle/>
          <a:p>
            <a:r>
              <a:rPr lang="en-US" smtClean="0"/>
              <a:t>Click to edit Master title style</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Footer copy here</a:t>
            </a:r>
            <a:endParaRPr lang="en-US" sz="1400">
              <a:solidFill>
                <a:schemeClr val="tx1"/>
              </a:solidFill>
              <a:latin typeface="Times" pitchFamily="-3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acintosh%20HD:Users:bess:Library:Mail%20Download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Macintosh HD:Users:bess:Library:Mail Downloads:"/>
          <p:cNvPicPr>
            <a:picLocks noChangeAspect="1" noChangeArrowheads="1"/>
          </p:cNvPicPr>
          <p:nvPr userDrawn="1"/>
        </p:nvPicPr>
        <p:blipFill>
          <a:blip r:embed="rId15" r:link="rId16"/>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914400" y="1446213"/>
            <a:ext cx="7543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914400" y="2362200"/>
            <a:ext cx="75438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914400" y="6324600"/>
            <a:ext cx="28956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900">
                <a:solidFill>
                  <a:srgbClr val="887F6E"/>
                </a:solidFill>
                <a:latin typeface="Arial" pitchFamily="34" charset="0"/>
                <a:cs typeface="+mn-cs"/>
              </a:defRPr>
            </a:lvl1pPr>
          </a:lstStyle>
          <a:p>
            <a:pPr>
              <a:defRPr/>
            </a:pPr>
            <a:r>
              <a:rPr lang="en-US"/>
              <a:t>Footer copy here</a:t>
            </a:r>
            <a:endParaRPr lang="en-US" sz="1400">
              <a:solidFill>
                <a:schemeClr val="tx1"/>
              </a:solidFill>
              <a:latin typeface="Times" pitchFamily="-32" charset="0"/>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 id="2147483716" r:id="rId3"/>
    <p:sldLayoutId id="2147483713" r:id="rId4"/>
    <p:sldLayoutId id="2147483712" r:id="rId5"/>
    <p:sldLayoutId id="2147483711" r:id="rId6"/>
    <p:sldLayoutId id="2147483710" r:id="rId7"/>
    <p:sldLayoutId id="2147483709" r:id="rId8"/>
    <p:sldLayoutId id="2147483708" r:id="rId9"/>
    <p:sldLayoutId id="2147483707" r:id="rId10"/>
    <p:sldLayoutId id="2147483717" r:id="rId11"/>
    <p:sldLayoutId id="2147483706" r:id="rId12"/>
    <p:sldLayoutId id="2147483705" r:id="rId13"/>
  </p:sldLayoutIdLst>
  <p:hf sldNum="0" hdr="0" ftr="0" dt="0"/>
  <p:txStyles>
    <p:titleStyle>
      <a:lvl1pPr algn="r" rtl="0" eaLnBrk="0" fontAlgn="base" hangingPunct="0">
        <a:spcBef>
          <a:spcPct val="0"/>
        </a:spcBef>
        <a:spcAft>
          <a:spcPct val="0"/>
        </a:spcAft>
        <a:defRPr sz="2400" b="1">
          <a:solidFill>
            <a:srgbClr val="FFFFFF"/>
          </a:solidFill>
          <a:latin typeface="+mj-lt"/>
          <a:ea typeface="+mj-ea"/>
          <a:cs typeface="+mj-cs"/>
        </a:defRPr>
      </a:lvl1pPr>
      <a:lvl2pPr algn="r" rtl="0" eaLnBrk="0" fontAlgn="base" hangingPunct="0">
        <a:spcBef>
          <a:spcPct val="0"/>
        </a:spcBef>
        <a:spcAft>
          <a:spcPct val="0"/>
        </a:spcAft>
        <a:defRPr sz="2400" b="1">
          <a:solidFill>
            <a:srgbClr val="FFFFFF"/>
          </a:solidFill>
          <a:latin typeface="Arial" pitchFamily="34" charset="0"/>
        </a:defRPr>
      </a:lvl2pPr>
      <a:lvl3pPr algn="r" rtl="0" eaLnBrk="0" fontAlgn="base" hangingPunct="0">
        <a:spcBef>
          <a:spcPct val="0"/>
        </a:spcBef>
        <a:spcAft>
          <a:spcPct val="0"/>
        </a:spcAft>
        <a:defRPr sz="2400" b="1">
          <a:solidFill>
            <a:srgbClr val="FFFFFF"/>
          </a:solidFill>
          <a:latin typeface="Arial" pitchFamily="34" charset="0"/>
        </a:defRPr>
      </a:lvl3pPr>
      <a:lvl4pPr algn="r" rtl="0" eaLnBrk="0" fontAlgn="base" hangingPunct="0">
        <a:spcBef>
          <a:spcPct val="0"/>
        </a:spcBef>
        <a:spcAft>
          <a:spcPct val="0"/>
        </a:spcAft>
        <a:defRPr sz="2400" b="1">
          <a:solidFill>
            <a:srgbClr val="FFFFFF"/>
          </a:solidFill>
          <a:latin typeface="Arial" pitchFamily="34" charset="0"/>
        </a:defRPr>
      </a:lvl4pPr>
      <a:lvl5pPr algn="r" rtl="0" eaLnBrk="0" fontAlgn="base" hangingPunct="0">
        <a:spcBef>
          <a:spcPct val="0"/>
        </a:spcBef>
        <a:spcAft>
          <a:spcPct val="0"/>
        </a:spcAft>
        <a:defRPr sz="2400" b="1">
          <a:solidFill>
            <a:srgbClr val="FFFFFF"/>
          </a:solidFill>
          <a:latin typeface="Arial" pitchFamily="34" charset="0"/>
        </a:defRPr>
      </a:lvl5pPr>
      <a:lvl6pPr marL="457200" algn="r" rtl="0" fontAlgn="base">
        <a:spcBef>
          <a:spcPct val="0"/>
        </a:spcBef>
        <a:spcAft>
          <a:spcPct val="0"/>
        </a:spcAft>
        <a:defRPr sz="2400" b="1">
          <a:solidFill>
            <a:srgbClr val="FFFFFF"/>
          </a:solidFill>
          <a:latin typeface="Arial" pitchFamily="34" charset="0"/>
        </a:defRPr>
      </a:lvl6pPr>
      <a:lvl7pPr marL="914400" algn="r" rtl="0" fontAlgn="base">
        <a:spcBef>
          <a:spcPct val="0"/>
        </a:spcBef>
        <a:spcAft>
          <a:spcPct val="0"/>
        </a:spcAft>
        <a:defRPr sz="2400" b="1">
          <a:solidFill>
            <a:srgbClr val="FFFFFF"/>
          </a:solidFill>
          <a:latin typeface="Arial" pitchFamily="34" charset="0"/>
        </a:defRPr>
      </a:lvl7pPr>
      <a:lvl8pPr marL="1371600" algn="r" rtl="0" fontAlgn="base">
        <a:spcBef>
          <a:spcPct val="0"/>
        </a:spcBef>
        <a:spcAft>
          <a:spcPct val="0"/>
        </a:spcAft>
        <a:defRPr sz="2400" b="1">
          <a:solidFill>
            <a:srgbClr val="FFFFFF"/>
          </a:solidFill>
          <a:latin typeface="Arial" pitchFamily="34" charset="0"/>
        </a:defRPr>
      </a:lvl8pPr>
      <a:lvl9pPr marL="1828800" algn="r" rtl="0" fontAlgn="base">
        <a:spcBef>
          <a:spcPct val="0"/>
        </a:spcBef>
        <a:spcAft>
          <a:spcPct val="0"/>
        </a:spcAft>
        <a:defRPr sz="2400" b="1">
          <a:solidFill>
            <a:srgbClr val="FFFFFF"/>
          </a:solidFill>
          <a:latin typeface="Arial" pitchFamily="34"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cept.org/eco" TargetMode="External"/><Relationship Id="rId2" Type="http://schemas.openxmlformats.org/officeDocument/2006/relationships/hyperlink" Target="mailto:Thomas.Weber@eco.cept.org" TargetMode="External"/><Relationship Id="rId1" Type="http://schemas.openxmlformats.org/officeDocument/2006/relationships/slideLayout" Target="../slideLayouts/slideLayout7.xml"/><Relationship Id="rId4" Type="http://schemas.openxmlformats.org/officeDocument/2006/relationships/hyperlink" Target="http://www.cept.org/ec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5"/>
          <p:cNvSpPr>
            <a:spLocks noGrp="1" noChangeArrowheads="1"/>
          </p:cNvSpPr>
          <p:nvPr>
            <p:ph type="ctrTitle"/>
          </p:nvPr>
        </p:nvSpPr>
        <p:spPr>
          <a:xfrm>
            <a:off x="107950" y="2510408"/>
            <a:ext cx="8784530" cy="1206624"/>
          </a:xfrm>
        </p:spPr>
        <p:txBody>
          <a:bodyPr/>
          <a:lstStyle/>
          <a:p>
            <a:pPr eaLnBrk="1" hangingPunct="1"/>
            <a:r>
              <a:rPr lang="en-GB" dirty="0" smtClean="0"/>
              <a:t>Future Spectrum for RFID, Smart Metering and SRDs in the UHF Frequencies</a:t>
            </a:r>
            <a:br>
              <a:rPr lang="en-GB" dirty="0" smtClean="0"/>
            </a:br>
            <a:r>
              <a:rPr lang="en-GB" sz="1400" dirty="0" smtClean="0"/>
              <a:t>WGFM Civil/Military Meeting </a:t>
            </a:r>
            <a:br>
              <a:rPr lang="en-GB" sz="1400" dirty="0" smtClean="0"/>
            </a:br>
            <a:r>
              <a:rPr lang="en-GB" sz="1400" dirty="0" smtClean="0"/>
              <a:t>Dublin, 26-27 November  2013</a:t>
            </a:r>
            <a:br>
              <a:rPr lang="en-GB" sz="1400" dirty="0" smtClean="0"/>
            </a:br>
            <a:r>
              <a:rPr lang="en-GB" sz="1400" dirty="0" smtClean="0"/>
              <a:t>Thomas Weber (ECO), SRD/MG Chairman</a:t>
            </a:r>
            <a:r>
              <a:rPr lang="en-GB" sz="1800" dirty="0" smtClean="0"/>
              <a:t/>
            </a:r>
            <a:br>
              <a:rPr lang="en-GB" sz="1800" dirty="0" smtClean="0"/>
            </a:br>
            <a:endParaRPr lang="en-GB"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SRD Approach</a:t>
            </a:r>
            <a:endParaRPr lang="da-DK" dirty="0"/>
          </a:p>
        </p:txBody>
      </p:sp>
      <p:sp>
        <p:nvSpPr>
          <p:cNvPr id="3" name="TextBox 2"/>
          <p:cNvSpPr txBox="1"/>
          <p:nvPr/>
        </p:nvSpPr>
        <p:spPr>
          <a:xfrm>
            <a:off x="179512" y="2132856"/>
            <a:ext cx="8640960" cy="4031873"/>
          </a:xfrm>
          <a:prstGeom prst="rect">
            <a:avLst/>
          </a:prstGeom>
          <a:noFill/>
        </p:spPr>
        <p:txBody>
          <a:bodyPr wrap="square" rtlCol="0">
            <a:spAutoFit/>
          </a:bodyPr>
          <a:lstStyle/>
          <a:p>
            <a:pPr marL="742950" lvl="1" indent="-285750">
              <a:buFont typeface="Arial" panose="020B0604020202020204" pitchFamily="34" charset="0"/>
              <a:buChar char="•"/>
            </a:pPr>
            <a:r>
              <a:rPr lang="en-US" sz="1600" dirty="0" smtClean="0">
                <a:solidFill>
                  <a:srgbClr val="FF0000"/>
                </a:solidFill>
              </a:rPr>
              <a:t>No ECC Decision</a:t>
            </a:r>
            <a:r>
              <a:rPr lang="en-US" sz="1600" dirty="0" smtClean="0">
                <a:solidFill>
                  <a:srgbClr val="333399"/>
                </a:solidFill>
              </a:rPr>
              <a:t>!</a:t>
            </a:r>
          </a:p>
          <a:p>
            <a:pPr marL="742950" lvl="1" indent="-285750">
              <a:buFont typeface="Arial" panose="020B0604020202020204" pitchFamily="34" charset="0"/>
              <a:buChar char="•"/>
            </a:pPr>
            <a:endParaRPr lang="en-US" sz="1600" dirty="0">
              <a:solidFill>
                <a:srgbClr val="333399"/>
              </a:solidFill>
            </a:endParaRPr>
          </a:p>
          <a:p>
            <a:pPr marL="742950" lvl="1" indent="-285750">
              <a:buFont typeface="Arial" panose="020B0604020202020204" pitchFamily="34" charset="0"/>
              <a:buChar char="•"/>
            </a:pPr>
            <a:r>
              <a:rPr lang="en-US" sz="1600" dirty="0" smtClean="0">
                <a:solidFill>
                  <a:srgbClr val="333399"/>
                </a:solidFill>
              </a:rPr>
              <a:t>This </a:t>
            </a:r>
            <a:r>
              <a:rPr lang="en-US" sz="1600" dirty="0">
                <a:solidFill>
                  <a:srgbClr val="333399"/>
                </a:solidFill>
              </a:rPr>
              <a:t>particular approach provides a good example of the ECC's use of ‘soft </a:t>
            </a:r>
            <a:r>
              <a:rPr lang="en-US" sz="1600" dirty="0" err="1">
                <a:solidFill>
                  <a:srgbClr val="333399"/>
                </a:solidFill>
              </a:rPr>
              <a:t>harmonisation</a:t>
            </a:r>
            <a:r>
              <a:rPr lang="en-US" sz="1600" dirty="0">
                <a:solidFill>
                  <a:srgbClr val="333399"/>
                </a:solidFill>
              </a:rPr>
              <a:t>’, where existing services remain protected to the extent that national administrations deem it necessary, yet providing the opportunity for the </a:t>
            </a:r>
            <a:r>
              <a:rPr lang="en-US" sz="1600" dirty="0" err="1">
                <a:solidFill>
                  <a:srgbClr val="333399"/>
                </a:solidFill>
              </a:rPr>
              <a:t>harmonised</a:t>
            </a:r>
            <a:r>
              <a:rPr lang="en-US" sz="1600" dirty="0">
                <a:solidFill>
                  <a:srgbClr val="333399"/>
                </a:solidFill>
              </a:rPr>
              <a:t> development of new services in the majority of European countries. </a:t>
            </a:r>
            <a:endParaRPr lang="en-US" sz="1600" dirty="0" smtClean="0">
              <a:solidFill>
                <a:srgbClr val="333399"/>
              </a:solidFill>
            </a:endParaRPr>
          </a:p>
          <a:p>
            <a:pPr marL="742950" lvl="1" indent="-285750">
              <a:buFont typeface="Arial" panose="020B0604020202020204" pitchFamily="34" charset="0"/>
              <a:buChar char="•"/>
            </a:pPr>
            <a:endParaRPr lang="en-US" sz="1600" dirty="0">
              <a:solidFill>
                <a:srgbClr val="333399"/>
              </a:solidFill>
            </a:endParaRPr>
          </a:p>
          <a:p>
            <a:pPr marL="742950" lvl="1" indent="-285750">
              <a:buFont typeface="Arial" panose="020B0604020202020204" pitchFamily="34" charset="0"/>
              <a:buChar char="•"/>
            </a:pPr>
            <a:r>
              <a:rPr lang="en-US" sz="1600" dirty="0" smtClean="0">
                <a:solidFill>
                  <a:srgbClr val="333399"/>
                </a:solidFill>
              </a:rPr>
              <a:t>The </a:t>
            </a:r>
            <a:r>
              <a:rPr lang="en-US" sz="1600" dirty="0">
                <a:solidFill>
                  <a:srgbClr val="333399"/>
                </a:solidFill>
              </a:rPr>
              <a:t>success of ERC Recommendation 70-03 owes much to its ‘soft </a:t>
            </a:r>
            <a:r>
              <a:rPr lang="en-US" sz="1600" dirty="0" err="1">
                <a:solidFill>
                  <a:srgbClr val="333399"/>
                </a:solidFill>
              </a:rPr>
              <a:t>harmonisation</a:t>
            </a:r>
            <a:r>
              <a:rPr lang="en-US" sz="1600" dirty="0">
                <a:solidFill>
                  <a:srgbClr val="333399"/>
                </a:solidFill>
              </a:rPr>
              <a:t>’ approach, which is quicker to set up than a more rigid, </a:t>
            </a:r>
            <a:r>
              <a:rPr lang="en-US" sz="1600" dirty="0" err="1">
                <a:solidFill>
                  <a:srgbClr val="333399"/>
                </a:solidFill>
              </a:rPr>
              <a:t>centralised</a:t>
            </a:r>
            <a:r>
              <a:rPr lang="en-US" sz="1600" dirty="0">
                <a:solidFill>
                  <a:srgbClr val="333399"/>
                </a:solidFill>
              </a:rPr>
              <a:t> </a:t>
            </a:r>
            <a:r>
              <a:rPr lang="en-US" sz="1600" dirty="0" err="1">
                <a:solidFill>
                  <a:srgbClr val="333399"/>
                </a:solidFill>
              </a:rPr>
              <a:t>harmonisation</a:t>
            </a:r>
            <a:r>
              <a:rPr lang="en-US" sz="1600" dirty="0">
                <a:solidFill>
                  <a:srgbClr val="333399"/>
                </a:solidFill>
              </a:rPr>
              <a:t> process, where the measures needed to deal with important but limited incumbent interest can block or delay the process at the European level</a:t>
            </a:r>
            <a:r>
              <a:rPr lang="en-US" sz="1600" dirty="0" smtClean="0">
                <a:solidFill>
                  <a:srgbClr val="333399"/>
                </a:solidFill>
              </a:rPr>
              <a:t>.</a:t>
            </a:r>
          </a:p>
          <a:p>
            <a:pPr marL="742950" lvl="1" indent="-285750">
              <a:buFont typeface="Arial" panose="020B0604020202020204" pitchFamily="34" charset="0"/>
              <a:buChar char="•"/>
            </a:pPr>
            <a:endParaRPr lang="en-US" sz="1600" dirty="0">
              <a:solidFill>
                <a:srgbClr val="333399"/>
              </a:solidFill>
            </a:endParaRPr>
          </a:p>
          <a:p>
            <a:pPr marL="742950" lvl="1" indent="-285750">
              <a:buFont typeface="Arial" panose="020B0604020202020204" pitchFamily="34" charset="0"/>
              <a:buChar char="•"/>
            </a:pPr>
            <a:r>
              <a:rPr lang="en-US" sz="1600" dirty="0" smtClean="0">
                <a:solidFill>
                  <a:srgbClr val="FF0000"/>
                </a:solidFill>
              </a:rPr>
              <a:t>Administrations can freely decide </a:t>
            </a:r>
            <a:r>
              <a:rPr lang="en-US" sz="1600" dirty="0" smtClean="0">
                <a:solidFill>
                  <a:srgbClr val="333399"/>
                </a:solidFill>
              </a:rPr>
              <a:t>which part of the ERC/REC 70-03 new entries they can implement – in line and in balance with incumbent use.</a:t>
            </a:r>
          </a:p>
          <a:p>
            <a:pPr marL="742950" lvl="1" indent="-285750">
              <a:buFont typeface="Arial" panose="020B0604020202020204" pitchFamily="34" charset="0"/>
              <a:buChar char="•"/>
            </a:pPr>
            <a:endParaRPr lang="en-US" sz="1600" dirty="0">
              <a:solidFill>
                <a:srgbClr val="333399"/>
              </a:solidFill>
            </a:endParaRPr>
          </a:p>
          <a:p>
            <a:pPr marL="742950" lvl="1" indent="-285750">
              <a:buFont typeface="Arial" panose="020B0604020202020204" pitchFamily="34" charset="0"/>
              <a:buChar char="•"/>
            </a:pPr>
            <a:endParaRPr lang="en-US" sz="1600" dirty="0">
              <a:solidFill>
                <a:srgbClr val="333399"/>
              </a:solidFill>
            </a:endParaRPr>
          </a:p>
        </p:txBody>
      </p:sp>
    </p:spTree>
    <p:extLst>
      <p:ext uri="{BB962C8B-B14F-4D97-AF65-F5344CB8AC3E}">
        <p14:creationId xmlns:p14="http://schemas.microsoft.com/office/powerpoint/2010/main" val="3100977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Thank you </a:t>
            </a:r>
            <a:r>
              <a:rPr lang="da-DK" smtClean="0"/>
              <a:t>for your </a:t>
            </a:r>
            <a:r>
              <a:rPr lang="da-DK" dirty="0" smtClean="0"/>
              <a:t>attention</a:t>
            </a:r>
            <a:endParaRPr lang="en-US" dirty="0"/>
          </a:p>
        </p:txBody>
      </p:sp>
      <p:sp>
        <p:nvSpPr>
          <p:cNvPr id="3" name="Rectangle 2"/>
          <p:cNvSpPr/>
          <p:nvPr/>
        </p:nvSpPr>
        <p:spPr>
          <a:xfrm>
            <a:off x="5580112" y="5013177"/>
            <a:ext cx="3384376" cy="1588127"/>
          </a:xfrm>
          <a:prstGeom prst="rect">
            <a:avLst/>
          </a:prstGeom>
        </p:spPr>
        <p:txBody>
          <a:bodyPr wrap="square">
            <a:spAutoFit/>
          </a:bodyPr>
          <a:lstStyle/>
          <a:p>
            <a:pPr algn="r">
              <a:lnSpc>
                <a:spcPct val="120000"/>
              </a:lnSpc>
              <a:spcBef>
                <a:spcPct val="20000"/>
              </a:spcBef>
              <a:buFont typeface="Arial" pitchFamily="34" charset="0"/>
              <a:buNone/>
              <a:defRPr/>
            </a:pPr>
            <a:r>
              <a:rPr lang="en-US" sz="1800" dirty="0" smtClean="0">
                <a:ea typeface="ＭＳ Ｐゴシック" pitchFamily="34" charset="-128"/>
                <a:hlinkClick r:id="rId2"/>
              </a:rPr>
              <a:t>Thomas.Weber@eco.cept.org</a:t>
            </a:r>
            <a:endParaRPr lang="en-US" sz="1800" dirty="0">
              <a:ea typeface="ＭＳ Ｐゴシック" pitchFamily="34" charset="-128"/>
            </a:endParaRPr>
          </a:p>
          <a:p>
            <a:pPr algn="r">
              <a:lnSpc>
                <a:spcPct val="120000"/>
              </a:lnSpc>
              <a:spcBef>
                <a:spcPct val="20000"/>
              </a:spcBef>
              <a:buFont typeface="Arial" pitchFamily="34" charset="0"/>
              <a:buNone/>
              <a:defRPr/>
            </a:pPr>
            <a:r>
              <a:rPr lang="en-US" sz="1800" dirty="0" smtClean="0">
                <a:ea typeface="ＭＳ Ｐゴシック" pitchFamily="34" charset="-128"/>
                <a:hlinkClick r:id="rId3"/>
              </a:rPr>
              <a:t>www.cept.org/eco</a:t>
            </a:r>
            <a:endParaRPr lang="en-US" sz="1800" dirty="0" smtClean="0">
              <a:ea typeface="ＭＳ Ｐゴシック" pitchFamily="34" charset="-128"/>
            </a:endParaRPr>
          </a:p>
          <a:p>
            <a:pPr algn="r">
              <a:lnSpc>
                <a:spcPct val="120000"/>
              </a:lnSpc>
              <a:spcBef>
                <a:spcPct val="20000"/>
              </a:spcBef>
              <a:buFont typeface="Arial" pitchFamily="34" charset="0"/>
              <a:buNone/>
              <a:defRPr/>
            </a:pPr>
            <a:r>
              <a:rPr lang="en-US" sz="1800" dirty="0" smtClean="0">
                <a:ea typeface="ＭＳ Ｐゴシック" pitchFamily="34" charset="-128"/>
                <a:hlinkClick r:id="rId4"/>
              </a:rPr>
              <a:t>www.cept.org/ecc</a:t>
            </a:r>
            <a:endParaRPr lang="en-US" sz="1800" dirty="0" smtClean="0">
              <a:ea typeface="ＭＳ Ｐゴシック" pitchFamily="34" charset="-128"/>
            </a:endParaRPr>
          </a:p>
          <a:p>
            <a:pPr algn="r">
              <a:lnSpc>
                <a:spcPct val="120000"/>
              </a:lnSpc>
              <a:spcBef>
                <a:spcPct val="20000"/>
              </a:spcBef>
              <a:buFont typeface="Arial" pitchFamily="34" charset="0"/>
              <a:buNone/>
              <a:defRPr/>
            </a:pPr>
            <a:endParaRPr lang="en-US" sz="1800" dirty="0" smtClean="0">
              <a:ea typeface="ＭＳ Ｐゴシック" pitchFamily="34" charset="-128"/>
            </a:endParaRPr>
          </a:p>
        </p:txBody>
      </p:sp>
      <p:sp>
        <p:nvSpPr>
          <p:cNvPr id="4" name="TextBox 3"/>
          <p:cNvSpPr txBox="1"/>
          <p:nvPr/>
        </p:nvSpPr>
        <p:spPr>
          <a:xfrm>
            <a:off x="2051720" y="3068960"/>
            <a:ext cx="1914307" cy="461665"/>
          </a:xfrm>
          <a:prstGeom prst="rect">
            <a:avLst/>
          </a:prstGeom>
          <a:noFill/>
        </p:spPr>
        <p:txBody>
          <a:bodyPr wrap="none" rtlCol="0">
            <a:spAutoFit/>
          </a:bodyPr>
          <a:lstStyle/>
          <a:p>
            <a:r>
              <a:rPr lang="da-DK" sz="2400" dirty="0" smtClean="0"/>
              <a:t>Questions??</a:t>
            </a:r>
            <a:endParaRPr lang="en-US" sz="2400" dirty="0"/>
          </a:p>
        </p:txBody>
      </p:sp>
    </p:spTree>
    <p:extLst>
      <p:ext uri="{BB962C8B-B14F-4D97-AF65-F5344CB8AC3E}">
        <p14:creationId xmlns:p14="http://schemas.microsoft.com/office/powerpoint/2010/main" val="229658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Content</a:t>
            </a:r>
            <a:endParaRPr lang="da-DK" sz="1200" dirty="0"/>
          </a:p>
        </p:txBody>
      </p:sp>
      <p:sp>
        <p:nvSpPr>
          <p:cNvPr id="3" name="Rectangle 2"/>
          <p:cNvSpPr/>
          <p:nvPr/>
        </p:nvSpPr>
        <p:spPr>
          <a:xfrm>
            <a:off x="323528" y="2348880"/>
            <a:ext cx="8493571" cy="3939540"/>
          </a:xfrm>
          <a:prstGeom prst="rect">
            <a:avLst/>
          </a:prstGeom>
        </p:spPr>
        <p:txBody>
          <a:bodyPr wrap="square">
            <a:spAutoFit/>
          </a:bodyPr>
          <a:lstStyle/>
          <a:p>
            <a:pPr marL="285750" indent="-285750">
              <a:buFont typeface="Arial" pitchFamily="34" charset="0"/>
              <a:buChar char="•"/>
            </a:pPr>
            <a:r>
              <a:rPr lang="en-US" sz="1800" dirty="0" smtClean="0">
                <a:solidFill>
                  <a:schemeClr val="accent2"/>
                </a:solidFill>
              </a:rPr>
              <a:t>Demand expressed</a:t>
            </a:r>
          </a:p>
          <a:p>
            <a:pPr marL="285750" indent="-285750">
              <a:buFont typeface="Arial" pitchFamily="34" charset="0"/>
              <a:buChar char="•"/>
            </a:pPr>
            <a:endParaRPr lang="en-US" sz="1800" dirty="0" smtClean="0">
              <a:solidFill>
                <a:schemeClr val="accent2"/>
              </a:solidFill>
            </a:endParaRPr>
          </a:p>
          <a:p>
            <a:pPr marL="285750" indent="-285750">
              <a:buFont typeface="Arial" pitchFamily="34" charset="0"/>
              <a:buChar char="•"/>
            </a:pPr>
            <a:r>
              <a:rPr lang="en-US" sz="1800" dirty="0" smtClean="0">
                <a:solidFill>
                  <a:schemeClr val="accent2"/>
                </a:solidFill>
              </a:rPr>
              <a:t>Situation 863-870 MHz</a:t>
            </a:r>
          </a:p>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r>
              <a:rPr lang="en-US" sz="1800" dirty="0" smtClean="0">
                <a:solidFill>
                  <a:schemeClr val="accent2"/>
                </a:solidFill>
              </a:rPr>
              <a:t>Significant Considerations</a:t>
            </a:r>
          </a:p>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r>
              <a:rPr lang="en-US" sz="1800" dirty="0">
                <a:solidFill>
                  <a:schemeClr val="accent2"/>
                </a:solidFill>
              </a:rPr>
              <a:t>Existing usage 870-876/915-921 </a:t>
            </a:r>
            <a:r>
              <a:rPr lang="en-US" sz="1800" dirty="0" smtClean="0">
                <a:solidFill>
                  <a:schemeClr val="accent2"/>
                </a:solidFill>
              </a:rPr>
              <a:t>MHz</a:t>
            </a:r>
          </a:p>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r>
              <a:rPr lang="en-US" sz="1800" dirty="0">
                <a:solidFill>
                  <a:schemeClr val="accent2"/>
                </a:solidFill>
              </a:rPr>
              <a:t>Investigations in the ECC and </a:t>
            </a:r>
            <a:r>
              <a:rPr lang="en-US" sz="1800" dirty="0" smtClean="0">
                <a:solidFill>
                  <a:schemeClr val="accent2"/>
                </a:solidFill>
              </a:rPr>
              <a:t>Results</a:t>
            </a:r>
          </a:p>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r>
              <a:rPr lang="en-US" sz="1800" dirty="0" smtClean="0">
                <a:solidFill>
                  <a:schemeClr val="accent2"/>
                </a:solidFill>
              </a:rPr>
              <a:t>Foreseen Band Plans </a:t>
            </a:r>
          </a:p>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r>
              <a:rPr lang="en-US" sz="1800" dirty="0" smtClean="0">
                <a:solidFill>
                  <a:schemeClr val="accent2"/>
                </a:solidFill>
              </a:rPr>
              <a:t>The “SRD” Approach</a:t>
            </a:r>
          </a:p>
          <a:p>
            <a:pPr marL="285750" indent="-285750">
              <a:buFont typeface="Arial" pitchFamily="34" charset="0"/>
              <a:buChar char="•"/>
            </a:pPr>
            <a:endParaRPr lang="en-US" sz="1600" dirty="0">
              <a:solidFill>
                <a:schemeClr val="accent2"/>
              </a:solidFill>
            </a:endParaRPr>
          </a:p>
        </p:txBody>
      </p:sp>
    </p:spTree>
    <p:extLst>
      <p:ext uri="{BB962C8B-B14F-4D97-AF65-F5344CB8AC3E}">
        <p14:creationId xmlns:p14="http://schemas.microsoft.com/office/powerpoint/2010/main" val="79335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84783"/>
            <a:ext cx="8856984" cy="494829"/>
          </a:xfrm>
        </p:spPr>
        <p:txBody>
          <a:bodyPr/>
          <a:lstStyle/>
          <a:p>
            <a:r>
              <a:rPr lang="en-US" dirty="0" smtClean="0"/>
              <a:t>Demand Expressed</a:t>
            </a:r>
            <a:r>
              <a:rPr lang="en-US" dirty="0"/>
              <a:t/>
            </a:r>
            <a:br>
              <a:rPr lang="en-US" dirty="0"/>
            </a:br>
            <a:endParaRPr lang="en-US" dirty="0"/>
          </a:p>
        </p:txBody>
      </p:sp>
      <p:sp>
        <p:nvSpPr>
          <p:cNvPr id="3" name="TextBox 2"/>
          <p:cNvSpPr txBox="1"/>
          <p:nvPr/>
        </p:nvSpPr>
        <p:spPr>
          <a:xfrm>
            <a:off x="179512" y="2204864"/>
            <a:ext cx="8640960" cy="3385542"/>
          </a:xfrm>
          <a:prstGeom prst="rect">
            <a:avLst/>
          </a:prstGeom>
          <a:noFill/>
        </p:spPr>
        <p:txBody>
          <a:bodyPr wrap="square" rtlCol="0">
            <a:spAutoFit/>
          </a:bodyPr>
          <a:lstStyle/>
          <a:p>
            <a:pPr lvl="1"/>
            <a:r>
              <a:rPr lang="en-US" sz="1600" dirty="0" smtClean="0">
                <a:solidFill>
                  <a:srgbClr val="002060"/>
                </a:solidFill>
              </a:rPr>
              <a:t>ETSI published 5 System Reference Documents</a:t>
            </a:r>
            <a:r>
              <a:rPr lang="en-US" sz="1600" dirty="0">
                <a:solidFill>
                  <a:srgbClr val="002060"/>
                </a:solidFill>
              </a:rPr>
              <a:t>: </a:t>
            </a:r>
            <a:endParaRPr lang="en-US" sz="1600" dirty="0" smtClean="0">
              <a:solidFill>
                <a:srgbClr val="002060"/>
              </a:solidFill>
            </a:endParaRPr>
          </a:p>
          <a:p>
            <a:pPr lvl="1"/>
            <a:endParaRPr lang="en-US" sz="1600" dirty="0" smtClean="0">
              <a:solidFill>
                <a:srgbClr val="002060"/>
              </a:solidFill>
            </a:endParaRPr>
          </a:p>
          <a:p>
            <a:pPr marL="800100" lvl="1" indent="-342900">
              <a:buAutoNum type="arabicPeriod"/>
            </a:pPr>
            <a:r>
              <a:rPr lang="en-US" sz="1600" dirty="0" smtClean="0">
                <a:solidFill>
                  <a:srgbClr val="002060"/>
                </a:solidFill>
              </a:rPr>
              <a:t>Generic </a:t>
            </a:r>
            <a:r>
              <a:rPr lang="en-US" sz="1600" dirty="0">
                <a:solidFill>
                  <a:srgbClr val="002060"/>
                </a:solidFill>
              </a:rPr>
              <a:t>SRD, RFID, Home Automation &amp; Sub Metering and Automotive SRD, </a:t>
            </a:r>
            <a:r>
              <a:rPr lang="en-US" sz="1600" dirty="0" smtClean="0">
                <a:solidFill>
                  <a:srgbClr val="002060"/>
                </a:solidFill>
              </a:rPr>
              <a:t>        TR </a:t>
            </a:r>
            <a:r>
              <a:rPr lang="en-US" sz="1600" dirty="0">
                <a:solidFill>
                  <a:srgbClr val="002060"/>
                </a:solidFill>
              </a:rPr>
              <a:t>102-649-2; </a:t>
            </a:r>
            <a:endParaRPr lang="en-US" sz="1600" dirty="0" smtClean="0">
              <a:solidFill>
                <a:srgbClr val="002060"/>
              </a:solidFill>
            </a:endParaRPr>
          </a:p>
          <a:p>
            <a:pPr marL="800100" lvl="1" indent="-342900">
              <a:buAutoNum type="arabicPeriod"/>
            </a:pPr>
            <a:r>
              <a:rPr lang="en-US" sz="1600" dirty="0" smtClean="0">
                <a:solidFill>
                  <a:srgbClr val="002060"/>
                </a:solidFill>
              </a:rPr>
              <a:t>Smart </a:t>
            </a:r>
            <a:r>
              <a:rPr lang="en-US" sz="1600" dirty="0">
                <a:solidFill>
                  <a:srgbClr val="002060"/>
                </a:solidFill>
              </a:rPr>
              <a:t>Meters and Smart Grids, TR 102 </a:t>
            </a:r>
            <a:r>
              <a:rPr lang="en-US" sz="1600" dirty="0" smtClean="0">
                <a:solidFill>
                  <a:srgbClr val="002060"/>
                </a:solidFill>
              </a:rPr>
              <a:t>886; </a:t>
            </a:r>
          </a:p>
          <a:p>
            <a:pPr marL="800100" lvl="1" indent="-342900">
              <a:buAutoNum type="arabicPeriod"/>
            </a:pPr>
            <a:r>
              <a:rPr lang="en-US" sz="1600" dirty="0" smtClean="0">
                <a:solidFill>
                  <a:srgbClr val="002060"/>
                </a:solidFill>
              </a:rPr>
              <a:t>Metropolitan </a:t>
            </a:r>
            <a:r>
              <a:rPr lang="en-US" sz="1600" dirty="0">
                <a:solidFill>
                  <a:srgbClr val="002060"/>
                </a:solidFill>
              </a:rPr>
              <a:t>Mesh Machine Networks (M3N) </a:t>
            </a:r>
            <a:r>
              <a:rPr lang="en-US" sz="1600" dirty="0" smtClean="0">
                <a:solidFill>
                  <a:srgbClr val="002060"/>
                </a:solidFill>
              </a:rPr>
              <a:t>applications, TR </a:t>
            </a:r>
            <a:r>
              <a:rPr lang="en-US" sz="1600" dirty="0">
                <a:solidFill>
                  <a:srgbClr val="002060"/>
                </a:solidFill>
              </a:rPr>
              <a:t>103 055; </a:t>
            </a:r>
            <a:endParaRPr lang="en-US" sz="1600" dirty="0" smtClean="0">
              <a:solidFill>
                <a:srgbClr val="002060"/>
              </a:solidFill>
            </a:endParaRPr>
          </a:p>
          <a:p>
            <a:pPr marL="800100" lvl="1" indent="-342900">
              <a:buAutoNum type="arabicPeriod"/>
            </a:pPr>
            <a:r>
              <a:rPr lang="en-US" sz="1600" dirty="0" smtClean="0">
                <a:solidFill>
                  <a:srgbClr val="002060"/>
                </a:solidFill>
              </a:rPr>
              <a:t>Alarm </a:t>
            </a:r>
            <a:r>
              <a:rPr lang="en-US" sz="1600" dirty="0">
                <a:solidFill>
                  <a:srgbClr val="002060"/>
                </a:solidFill>
              </a:rPr>
              <a:t>and Social Alarm systems, TR 103 056 and </a:t>
            </a:r>
            <a:endParaRPr lang="en-US" sz="1600" dirty="0" smtClean="0">
              <a:solidFill>
                <a:srgbClr val="002060"/>
              </a:solidFill>
            </a:endParaRPr>
          </a:p>
          <a:p>
            <a:pPr marL="800100" lvl="1" indent="-342900">
              <a:buAutoNum type="arabicPeriod"/>
            </a:pPr>
            <a:r>
              <a:rPr lang="en-US" sz="1600" dirty="0" smtClean="0">
                <a:solidFill>
                  <a:srgbClr val="002060"/>
                </a:solidFill>
              </a:rPr>
              <a:t>Assistive </a:t>
            </a:r>
            <a:r>
              <a:rPr lang="en-US" sz="1600" dirty="0">
                <a:solidFill>
                  <a:srgbClr val="002060"/>
                </a:solidFill>
              </a:rPr>
              <a:t>Listening Devices, TR 102 791</a:t>
            </a:r>
            <a:r>
              <a:rPr lang="en-US" sz="1600" dirty="0" smtClean="0">
                <a:solidFill>
                  <a:srgbClr val="002060"/>
                </a:solidFill>
              </a:rPr>
              <a:t>.</a:t>
            </a:r>
          </a:p>
          <a:p>
            <a:pPr marL="800100" lvl="1" indent="-342900">
              <a:buAutoNum type="arabicPeriod"/>
            </a:pPr>
            <a:endParaRPr lang="en-US" sz="1600" dirty="0">
              <a:solidFill>
                <a:srgbClr val="002060"/>
              </a:solidFill>
            </a:endParaRPr>
          </a:p>
          <a:p>
            <a:pPr marL="800100" lvl="1" indent="-342900">
              <a:buAutoNum type="arabicPeriod"/>
            </a:pPr>
            <a:endParaRPr lang="en-US" sz="1600" dirty="0" smtClean="0">
              <a:solidFill>
                <a:srgbClr val="002060"/>
              </a:solidFill>
            </a:endParaRPr>
          </a:p>
          <a:p>
            <a:pPr lvl="1"/>
            <a:r>
              <a:rPr lang="en-GB" sz="1800" dirty="0">
                <a:solidFill>
                  <a:srgbClr val="FF0000"/>
                </a:solidFill>
                <a:latin typeface="Calibri"/>
                <a:ea typeface="Calibri"/>
                <a:cs typeface="Times New Roman"/>
              </a:rPr>
              <a:t>These devices have a huge significance in our daily lives, whether as assistance for people with a hearing impairment, or bringing down the costs of supermarket goods, or as part of making an intruder alarm system affordable, to give just three examples.</a:t>
            </a:r>
            <a:endParaRPr lang="en-US" sz="1800" dirty="0" smtClean="0">
              <a:solidFill>
                <a:srgbClr val="FF0000"/>
              </a:solidFill>
            </a:endParaRPr>
          </a:p>
        </p:txBody>
      </p:sp>
    </p:spTree>
    <p:extLst>
      <p:ext uri="{BB962C8B-B14F-4D97-AF65-F5344CB8AC3E}">
        <p14:creationId xmlns:p14="http://schemas.microsoft.com/office/powerpoint/2010/main" val="2267951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33" y="1340768"/>
            <a:ext cx="8784976" cy="533400"/>
          </a:xfrm>
        </p:spPr>
        <p:txBody>
          <a:bodyPr/>
          <a:lstStyle/>
          <a:p>
            <a:r>
              <a:rPr lang="da-DK" dirty="0" smtClean="0"/>
              <a:t>863-870 MHz (Existing SRD Range) Survey – End of 2010</a:t>
            </a:r>
            <a:endParaRPr lang="da-DK" dirty="0"/>
          </a:p>
        </p:txBody>
      </p:sp>
      <p:sp>
        <p:nvSpPr>
          <p:cNvPr id="4" name="TextBox 3"/>
          <p:cNvSpPr txBox="1"/>
          <p:nvPr/>
        </p:nvSpPr>
        <p:spPr>
          <a:xfrm>
            <a:off x="179512" y="2204864"/>
            <a:ext cx="8640960" cy="1323439"/>
          </a:xfrm>
          <a:prstGeom prst="rect">
            <a:avLst/>
          </a:prstGeom>
          <a:noFill/>
        </p:spPr>
        <p:txBody>
          <a:bodyPr wrap="square" rtlCol="0">
            <a:spAutoFit/>
          </a:bodyPr>
          <a:lstStyle/>
          <a:p>
            <a:pPr lvl="1"/>
            <a:r>
              <a:rPr lang="en-US" sz="1600" dirty="0">
                <a:solidFill>
                  <a:srgbClr val="002060"/>
                </a:solidFill>
              </a:rPr>
              <a:t>At present the range 863 to 870 MHz is used extensively for </a:t>
            </a:r>
            <a:r>
              <a:rPr lang="en-US" sz="1600" dirty="0" smtClean="0">
                <a:solidFill>
                  <a:srgbClr val="002060"/>
                </a:solidFill>
              </a:rPr>
              <a:t>SRD applications. </a:t>
            </a:r>
            <a:r>
              <a:rPr lang="en-US" sz="1600" dirty="0">
                <a:solidFill>
                  <a:srgbClr val="002060"/>
                </a:solidFill>
              </a:rPr>
              <a:t>However, these ranges are filling up quickly and a lot of new developments are anticipated, as  by </a:t>
            </a:r>
            <a:r>
              <a:rPr lang="en-US" sz="1600" dirty="0">
                <a:solidFill>
                  <a:srgbClr val="FF0000"/>
                </a:solidFill>
              </a:rPr>
              <a:t>ECC Report 182 </a:t>
            </a:r>
            <a:r>
              <a:rPr lang="en-US" sz="1600" dirty="0">
                <a:solidFill>
                  <a:srgbClr val="002060"/>
                </a:solidFill>
              </a:rPr>
              <a:t>(Survey about the use of the frequency band 863-870 MHz) </a:t>
            </a:r>
            <a:endParaRPr lang="en-US" sz="1600" dirty="0" smtClean="0">
              <a:solidFill>
                <a:srgbClr val="002060"/>
              </a:solidFill>
            </a:endParaRPr>
          </a:p>
          <a:p>
            <a:pPr lvl="1"/>
            <a:endParaRPr lang="en-US" sz="1600" dirty="0">
              <a:solidFill>
                <a:srgbClr val="002060"/>
              </a:solidFill>
            </a:endParaRPr>
          </a:p>
          <a:p>
            <a:pPr lvl="1"/>
            <a:endParaRPr lang="en-US" sz="1600" dirty="0">
              <a:solidFill>
                <a:srgbClr val="002060"/>
              </a:solidFill>
            </a:endParaRPr>
          </a:p>
        </p:txBody>
      </p:sp>
      <p:sp>
        <p:nvSpPr>
          <p:cNvPr id="6" name="AutoShape 212"/>
          <p:cNvSpPr>
            <a:spLocks noChangeAspect="1" noChangeArrowheads="1"/>
          </p:cNvSpPr>
          <p:nvPr/>
        </p:nvSpPr>
        <p:spPr bwMode="auto">
          <a:xfrm>
            <a:off x="4499992" y="3068960"/>
            <a:ext cx="4540250" cy="409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rgbClr val="FF3300"/>
              </a:buClr>
              <a:buSzPct val="110000"/>
              <a:buChar char="•"/>
              <a:defRPr sz="2400">
                <a:solidFill>
                  <a:schemeClr val="tx1"/>
                </a:solidFill>
                <a:latin typeface="Verdana" pitchFamily="34" charset="0"/>
              </a:defRPr>
            </a:lvl1pPr>
            <a:lvl2pPr marL="742950" indent="-285750">
              <a:spcBef>
                <a:spcPct val="20000"/>
              </a:spcBef>
              <a:buClr>
                <a:srgbClr val="FF3300"/>
              </a:buClr>
              <a:buFont typeface="Arial" charset="0"/>
              <a:buChar char="–"/>
              <a:defRPr sz="2000">
                <a:solidFill>
                  <a:schemeClr val="tx1"/>
                </a:solidFill>
                <a:latin typeface="Verdana" pitchFamily="34" charset="0"/>
              </a:defRPr>
            </a:lvl2pPr>
            <a:lvl3pPr marL="1143000" indent="-228600">
              <a:spcBef>
                <a:spcPct val="20000"/>
              </a:spcBef>
              <a:buClr>
                <a:srgbClr val="FF3300"/>
              </a:buClr>
              <a:buFont typeface="Wingdings" pitchFamily="2" charset="2"/>
              <a:buChar char="§"/>
              <a:defRPr>
                <a:solidFill>
                  <a:schemeClr val="tx1"/>
                </a:solidFill>
                <a:latin typeface="Verdana" pitchFamily="34" charset="0"/>
              </a:defRPr>
            </a:lvl3pPr>
            <a:lvl4pPr marL="1600200" indent="-228600">
              <a:spcBef>
                <a:spcPct val="20000"/>
              </a:spcBef>
              <a:buClr>
                <a:srgbClr val="FF3300"/>
              </a:buClr>
              <a:buFont typeface="Wingdings" pitchFamily="2" charset="2"/>
              <a:buChar char="Ø"/>
              <a:defRPr sz="1600">
                <a:solidFill>
                  <a:schemeClr val="tx1"/>
                </a:solidFill>
                <a:latin typeface="Verdana" pitchFamily="34" charset="0"/>
              </a:defRPr>
            </a:lvl4pPr>
            <a:lvl5pPr marL="2057400" indent="-228600">
              <a:spcBef>
                <a:spcPct val="20000"/>
              </a:spcBef>
              <a:buClr>
                <a:srgbClr val="FF3300"/>
              </a:buClr>
              <a:buFont typeface="Arial" charset="0"/>
              <a:buChar char="»"/>
              <a:defRPr sz="1600">
                <a:solidFill>
                  <a:schemeClr val="tx1"/>
                </a:solidFill>
                <a:latin typeface="Verdana" pitchFamily="34" charset="0"/>
              </a:defRPr>
            </a:lvl5pPr>
            <a:lvl6pPr marL="2514600" indent="-228600" fontAlgn="base">
              <a:spcBef>
                <a:spcPct val="20000"/>
              </a:spcBef>
              <a:spcAft>
                <a:spcPct val="0"/>
              </a:spcAft>
              <a:buClr>
                <a:srgbClr val="FF3300"/>
              </a:buClr>
              <a:buFont typeface="Arial" charset="0"/>
              <a:buChar char="»"/>
              <a:defRPr sz="1600">
                <a:solidFill>
                  <a:schemeClr val="tx1"/>
                </a:solidFill>
                <a:latin typeface="Verdana" pitchFamily="34" charset="0"/>
              </a:defRPr>
            </a:lvl6pPr>
            <a:lvl7pPr marL="2971800" indent="-228600" fontAlgn="base">
              <a:spcBef>
                <a:spcPct val="20000"/>
              </a:spcBef>
              <a:spcAft>
                <a:spcPct val="0"/>
              </a:spcAft>
              <a:buClr>
                <a:srgbClr val="FF3300"/>
              </a:buClr>
              <a:buFont typeface="Arial" charset="0"/>
              <a:buChar char="»"/>
              <a:defRPr sz="1600">
                <a:solidFill>
                  <a:schemeClr val="tx1"/>
                </a:solidFill>
                <a:latin typeface="Verdana" pitchFamily="34" charset="0"/>
              </a:defRPr>
            </a:lvl7pPr>
            <a:lvl8pPr marL="3429000" indent="-228600" fontAlgn="base">
              <a:spcBef>
                <a:spcPct val="20000"/>
              </a:spcBef>
              <a:spcAft>
                <a:spcPct val="0"/>
              </a:spcAft>
              <a:buClr>
                <a:srgbClr val="FF3300"/>
              </a:buClr>
              <a:buFont typeface="Arial" charset="0"/>
              <a:buChar char="»"/>
              <a:defRPr sz="1600">
                <a:solidFill>
                  <a:schemeClr val="tx1"/>
                </a:solidFill>
                <a:latin typeface="Verdana" pitchFamily="34" charset="0"/>
              </a:defRPr>
            </a:lvl8pPr>
            <a:lvl9pPr marL="3886200" indent="-228600" fontAlgn="base">
              <a:spcBef>
                <a:spcPct val="20000"/>
              </a:spcBef>
              <a:spcAft>
                <a:spcPct val="0"/>
              </a:spcAft>
              <a:buClr>
                <a:srgbClr val="FF3300"/>
              </a:buClr>
              <a:buFont typeface="Arial" charset="0"/>
              <a:buChar char="»"/>
              <a:defRPr sz="1600">
                <a:solidFill>
                  <a:schemeClr val="tx1"/>
                </a:solidFill>
                <a:latin typeface="Verdana" pitchFamily="34" charset="0"/>
              </a:defRPr>
            </a:lvl9pPr>
          </a:lstStyle>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en-US" altLang="da-DK" sz="1400" b="0" i="0" u="none" strike="noStrike" kern="0" cap="none" spc="0" normalizeH="0" baseline="0" noProof="0" dirty="0" smtClean="0">
                <a:ln>
                  <a:noFill/>
                </a:ln>
                <a:solidFill>
                  <a:srgbClr val="000000"/>
                </a:solidFill>
                <a:effectLst/>
                <a:uLnTx/>
                <a:uFillTx/>
                <a:latin typeface="Arial" charset="0"/>
              </a:rPr>
              <a:t>24 responses representing &gt; 1 million devices (e.g. one responder stating that it was rather 10 millions instead of 1 million devices);</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en-US" altLang="da-DK" sz="1400" b="0" i="0" u="none" strike="noStrike" kern="0" cap="none" spc="0" normalizeH="0" baseline="0" noProof="0" dirty="0" smtClean="0">
                <a:ln>
                  <a:noFill/>
                </a:ln>
                <a:solidFill>
                  <a:srgbClr val="000000"/>
                </a:solidFill>
                <a:effectLst/>
                <a:uLnTx/>
                <a:uFillTx/>
                <a:latin typeface="Arial" charset="0"/>
              </a:rPr>
              <a:t>14 responses representing &gt; 100 000 devices;</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en-US" altLang="da-DK" sz="1400" b="0" i="0" u="none" strike="noStrike" kern="0" cap="none" spc="0" normalizeH="0" baseline="0" noProof="0" dirty="0" smtClean="0">
                <a:ln>
                  <a:noFill/>
                </a:ln>
                <a:solidFill>
                  <a:srgbClr val="000000"/>
                </a:solidFill>
                <a:effectLst/>
                <a:uLnTx/>
                <a:uFillTx/>
                <a:latin typeface="Arial" charset="0"/>
              </a:rPr>
              <a:t>25 responses representing less than 100 000 devices (but more than 1 000):</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en-US" altLang="da-DK" sz="1400" b="0" i="0" u="none" strike="noStrike" kern="0" cap="none" spc="0" normalizeH="0" baseline="0" noProof="0" dirty="0" smtClean="0">
                <a:ln>
                  <a:noFill/>
                </a:ln>
                <a:solidFill>
                  <a:srgbClr val="000000"/>
                </a:solidFill>
                <a:effectLst/>
                <a:uLnTx/>
                <a:uFillTx/>
                <a:latin typeface="Arial" charset="0"/>
              </a:rPr>
              <a:t>10 responses representing less than 1 000 devices (but more than 100);</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en-US" altLang="da-DK" sz="1400" b="0" i="0" u="none" strike="noStrike" kern="0" cap="none" spc="0" normalizeH="0" baseline="0" noProof="0" dirty="0" smtClean="0">
                <a:ln>
                  <a:noFill/>
                </a:ln>
                <a:solidFill>
                  <a:srgbClr val="000000"/>
                </a:solidFill>
                <a:effectLst/>
                <a:uLnTx/>
                <a:uFillTx/>
                <a:latin typeface="Arial" charset="0"/>
              </a:rPr>
              <a:t>1 response indicating less than 100 devices. </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da-DK" altLang="da-DK" sz="1400" b="0" i="0" u="none" strike="noStrike" kern="0" cap="none" spc="0" normalizeH="0" baseline="0" noProof="0" dirty="0" smtClean="0">
                <a:ln>
                  <a:noFill/>
                </a:ln>
                <a:solidFill>
                  <a:srgbClr val="FF3300"/>
                </a:solidFill>
                <a:effectLst/>
                <a:uLnTx/>
                <a:uFillTx/>
                <a:latin typeface="Arial" charset="0"/>
              </a:rPr>
              <a:t>-&gt; per annum; in 863-870 MHz, device population increase </a:t>
            </a:r>
          </a:p>
          <a:p>
            <a:pPr marL="342900" marR="0" lvl="0" indent="-342900" defTabSz="914400" eaLnBrk="1" fontAlgn="auto" latinLnBrk="0" hangingPunct="1">
              <a:lnSpc>
                <a:spcPct val="100000"/>
              </a:lnSpc>
              <a:spcBef>
                <a:spcPct val="20000"/>
              </a:spcBef>
              <a:spcAft>
                <a:spcPts val="0"/>
              </a:spcAft>
              <a:buClr>
                <a:srgbClr val="FF3300"/>
              </a:buClr>
              <a:buSzPct val="110000"/>
              <a:buFontTx/>
              <a:buChar char="•"/>
              <a:tabLst/>
              <a:defRPr/>
            </a:pPr>
            <a:r>
              <a:rPr kumimoji="0" lang="da-DK" altLang="da-DK" sz="1400" b="0" i="0" u="none" strike="noStrike" kern="0" cap="none" spc="0" normalizeH="0" baseline="0" noProof="0" dirty="0" smtClean="0">
                <a:ln>
                  <a:noFill/>
                </a:ln>
                <a:solidFill>
                  <a:srgbClr val="FF3300"/>
                </a:solidFill>
                <a:effectLst/>
                <a:uLnTx/>
                <a:uFillTx/>
                <a:latin typeface="Arial" charset="0"/>
              </a:rPr>
              <a:t>-&gt; only those who responded</a:t>
            </a:r>
            <a:r>
              <a:rPr kumimoji="0" lang="da-DK" altLang="da-DK" sz="1400" b="0" i="0" u="none" strike="noStrike" kern="0" cap="none" spc="0" normalizeH="0" baseline="0" noProof="0" dirty="0" smtClean="0">
                <a:ln>
                  <a:noFill/>
                </a:ln>
                <a:solidFill>
                  <a:srgbClr val="FF3300"/>
                </a:solidFill>
                <a:effectLst/>
                <a:uLnTx/>
                <a:uFillTx/>
                <a:latin typeface="Verdana" pitchFamily="34" charset="0"/>
              </a:rPr>
              <a:t> (real numbers must be higher)</a:t>
            </a:r>
            <a:endParaRPr kumimoji="0" lang="en-US" altLang="da-DK" sz="1400" b="0" i="0" u="none" strike="noStrike" kern="0" cap="none" spc="0" normalizeH="0" baseline="0" noProof="0" dirty="0" smtClean="0">
              <a:ln>
                <a:noFill/>
              </a:ln>
              <a:solidFill>
                <a:srgbClr val="FF3300"/>
              </a:solidFill>
              <a:effectLst/>
              <a:uLnTx/>
              <a:uFillTx/>
              <a:latin typeface="Verdana" pitchFamily="34" charset="0"/>
            </a:endParaRPr>
          </a:p>
          <a:p>
            <a:pPr marL="342900" marR="0" lvl="0" indent="-342900" defTabSz="914400" eaLnBrk="1" fontAlgn="auto" latinLnBrk="0" hangingPunct="1">
              <a:lnSpc>
                <a:spcPct val="100000"/>
              </a:lnSpc>
              <a:spcBef>
                <a:spcPct val="20000"/>
              </a:spcBef>
              <a:spcAft>
                <a:spcPts val="0"/>
              </a:spcAft>
              <a:buClr>
                <a:srgbClr val="FF3300"/>
              </a:buClr>
              <a:buSzPct val="110000"/>
              <a:buFontTx/>
              <a:buNone/>
              <a:tabLst/>
              <a:defRPr/>
            </a:pPr>
            <a:r>
              <a:rPr kumimoji="0" lang="en-US" altLang="da-DK" sz="1400" b="0" i="0" u="none" strike="noStrike" kern="0" cap="none" spc="0" normalizeH="0" baseline="0" noProof="0" dirty="0" smtClean="0">
                <a:ln>
                  <a:noFill/>
                </a:ln>
                <a:solidFill>
                  <a:srgbClr val="000000"/>
                </a:solidFill>
                <a:effectLst/>
                <a:uLnTx/>
                <a:uFillTx/>
                <a:latin typeface="Verdana" pitchFamily="34" charset="0"/>
              </a:rPr>
              <a:t/>
            </a:r>
            <a:br>
              <a:rPr kumimoji="0" lang="en-US" altLang="da-DK" sz="1400" b="0" i="0" u="none" strike="noStrike" kern="0" cap="none" spc="0" normalizeH="0" baseline="0" noProof="0" dirty="0" smtClean="0">
                <a:ln>
                  <a:noFill/>
                </a:ln>
                <a:solidFill>
                  <a:srgbClr val="000000"/>
                </a:solidFill>
                <a:effectLst/>
                <a:uLnTx/>
                <a:uFillTx/>
                <a:latin typeface="Verdana" pitchFamily="34" charset="0"/>
              </a:rPr>
            </a:br>
            <a:endParaRPr kumimoji="0" lang="en-US" altLang="da-DK" sz="1400" b="0" i="0" u="none" strike="noStrike" kern="0" cap="none" spc="0" normalizeH="0" baseline="0" noProof="0" dirty="0" smtClean="0">
              <a:ln>
                <a:noFill/>
              </a:ln>
              <a:solidFill>
                <a:srgbClr val="000000"/>
              </a:solidFill>
              <a:effectLst/>
              <a:uLnTx/>
              <a:uFillTx/>
              <a:latin typeface="Verdana" pitchFamily="34"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329" y="3212976"/>
            <a:ext cx="4333875"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21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Significant Considerations</a:t>
            </a:r>
            <a:endParaRPr lang="da-DK" dirty="0"/>
          </a:p>
        </p:txBody>
      </p:sp>
      <p:sp>
        <p:nvSpPr>
          <p:cNvPr id="3" name="TextBox 2"/>
          <p:cNvSpPr txBox="1"/>
          <p:nvPr/>
        </p:nvSpPr>
        <p:spPr>
          <a:xfrm>
            <a:off x="179512" y="2204864"/>
            <a:ext cx="8640960" cy="3539430"/>
          </a:xfrm>
          <a:prstGeom prst="rect">
            <a:avLst/>
          </a:prstGeom>
          <a:noFill/>
        </p:spPr>
        <p:txBody>
          <a:bodyPr wrap="square" rtlCol="0">
            <a:spAutoFit/>
          </a:bodyPr>
          <a:lstStyle/>
          <a:p>
            <a:pPr marL="742950" lvl="1" indent="-285750">
              <a:buFont typeface="Arial" panose="020B0604020202020204" pitchFamily="34" charset="0"/>
              <a:buChar char="•"/>
            </a:pPr>
            <a:r>
              <a:rPr lang="en-US" sz="1600" dirty="0" smtClean="0">
                <a:solidFill>
                  <a:srgbClr val="002060"/>
                </a:solidFill>
              </a:rPr>
              <a:t>Not only capacity </a:t>
            </a:r>
            <a:r>
              <a:rPr lang="en-US" sz="1600" dirty="0">
                <a:solidFill>
                  <a:srgbClr val="002060"/>
                </a:solidFill>
              </a:rPr>
              <a:t>constraints, the bandwidth of the existing plans is limiting to developing applications, e.g. </a:t>
            </a:r>
            <a:r>
              <a:rPr lang="en-US" sz="1600" dirty="0" smtClean="0">
                <a:solidFill>
                  <a:srgbClr val="002060"/>
                </a:solidFill>
              </a:rPr>
              <a:t>improve </a:t>
            </a:r>
            <a:r>
              <a:rPr lang="en-US" sz="1600" dirty="0">
                <a:solidFill>
                  <a:srgbClr val="002060"/>
                </a:solidFill>
              </a:rPr>
              <a:t>their performance and function. </a:t>
            </a:r>
          </a:p>
          <a:p>
            <a:pPr lvl="1"/>
            <a:endParaRPr lang="en-US" sz="1600" dirty="0">
              <a:solidFill>
                <a:srgbClr val="002060"/>
              </a:solidFill>
            </a:endParaRPr>
          </a:p>
          <a:p>
            <a:pPr marL="742950" lvl="1" indent="-285750">
              <a:buFont typeface="Arial" panose="020B0604020202020204" pitchFamily="34" charset="0"/>
              <a:buChar char="•"/>
            </a:pPr>
            <a:r>
              <a:rPr lang="en-US" sz="1600" dirty="0" smtClean="0">
                <a:solidFill>
                  <a:srgbClr val="002060"/>
                </a:solidFill>
              </a:rPr>
              <a:t>On </a:t>
            </a:r>
            <a:r>
              <a:rPr lang="en-US" sz="1600" dirty="0">
                <a:solidFill>
                  <a:srgbClr val="002060"/>
                </a:solidFill>
              </a:rPr>
              <a:t>the American continent nearby frequencies (902 to 928 MHz) are allocated to </a:t>
            </a:r>
            <a:r>
              <a:rPr lang="en-US" sz="1600" dirty="0" smtClean="0">
                <a:solidFill>
                  <a:srgbClr val="002060"/>
                </a:solidFill>
              </a:rPr>
              <a:t>ISM, </a:t>
            </a:r>
            <a:r>
              <a:rPr lang="en-US" sz="1600" dirty="0">
                <a:solidFill>
                  <a:srgbClr val="002060"/>
                </a:solidFill>
              </a:rPr>
              <a:t>which is a convenient basis for using SRDs, and therefore a lot of equipment is being developed to operate in this range. </a:t>
            </a:r>
            <a:endParaRPr lang="en-US" sz="1600" dirty="0" smtClean="0">
              <a:solidFill>
                <a:srgbClr val="002060"/>
              </a:solidFill>
            </a:endParaRPr>
          </a:p>
          <a:p>
            <a:pPr lvl="1"/>
            <a:endParaRPr lang="en-US" sz="1600" dirty="0">
              <a:solidFill>
                <a:srgbClr val="002060"/>
              </a:solidFill>
            </a:endParaRPr>
          </a:p>
          <a:p>
            <a:pPr marL="742950" lvl="1" indent="-285750">
              <a:buFont typeface="Arial" panose="020B0604020202020204" pitchFamily="34" charset="0"/>
              <a:buChar char="•"/>
            </a:pPr>
            <a:r>
              <a:rPr lang="en-US" sz="1600" dirty="0" smtClean="0">
                <a:solidFill>
                  <a:srgbClr val="002060"/>
                </a:solidFill>
              </a:rPr>
              <a:t>For </a:t>
            </a:r>
            <a:r>
              <a:rPr lang="en-US" sz="1600" dirty="0">
                <a:solidFill>
                  <a:srgbClr val="002060"/>
                </a:solidFill>
              </a:rPr>
              <a:t>Europe, as part of the ITU-R Region 1, no ISM band was identified at the World Administrative Radiocommunication Conference (WARC-79 ) in </a:t>
            </a:r>
            <a:r>
              <a:rPr lang="en-US" sz="1600" dirty="0" smtClean="0">
                <a:solidFill>
                  <a:srgbClr val="002060"/>
                </a:solidFill>
              </a:rPr>
              <a:t>1979 </a:t>
            </a:r>
            <a:r>
              <a:rPr lang="en-US" sz="1600" dirty="0">
                <a:solidFill>
                  <a:srgbClr val="002060"/>
                </a:solidFill>
              </a:rPr>
              <a:t>in this part of the spectrum. </a:t>
            </a:r>
            <a:endParaRPr lang="en-US" sz="1600" dirty="0" smtClean="0">
              <a:solidFill>
                <a:srgbClr val="002060"/>
              </a:solidFill>
            </a:endParaRPr>
          </a:p>
          <a:p>
            <a:pPr lvl="1"/>
            <a:endParaRPr lang="en-US" sz="1600" dirty="0">
              <a:solidFill>
                <a:srgbClr val="002060"/>
              </a:solidFill>
            </a:endParaRPr>
          </a:p>
          <a:p>
            <a:pPr marL="742950" lvl="1" indent="-285750">
              <a:buFont typeface="Arial" panose="020B0604020202020204" pitchFamily="34" charset="0"/>
              <a:buChar char="•"/>
            </a:pPr>
            <a:r>
              <a:rPr lang="en-US" sz="1600" dirty="0" smtClean="0">
                <a:solidFill>
                  <a:srgbClr val="002060"/>
                </a:solidFill>
              </a:rPr>
              <a:t>Frequencies which </a:t>
            </a:r>
            <a:r>
              <a:rPr lang="en-US" sz="1600" dirty="0">
                <a:solidFill>
                  <a:srgbClr val="002060"/>
                </a:solidFill>
              </a:rPr>
              <a:t>are seriously under-utilised in many countries: namely 870 - 876 MHz, and 915 - 921 MHz; these are frequencies which had been prepared for use by private mobile radio systems, but that development has seen very little take-up. </a:t>
            </a:r>
          </a:p>
        </p:txBody>
      </p:sp>
    </p:spTree>
    <p:extLst>
      <p:ext uri="{BB962C8B-B14F-4D97-AF65-F5344CB8AC3E}">
        <p14:creationId xmlns:p14="http://schemas.microsoft.com/office/powerpoint/2010/main" val="59521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Existing usage 870-876/915-921 MHz</a:t>
            </a:r>
            <a:endParaRPr lang="da-DK" dirty="0"/>
          </a:p>
        </p:txBody>
      </p:sp>
      <p:graphicFrame>
        <p:nvGraphicFramePr>
          <p:cNvPr id="3" name="Chart 2"/>
          <p:cNvGraphicFramePr/>
          <p:nvPr>
            <p:extLst>
              <p:ext uri="{D42A27DB-BD31-4B8C-83A1-F6EECF244321}">
                <p14:modId xmlns:p14="http://schemas.microsoft.com/office/powerpoint/2010/main" val="810003391"/>
              </p:ext>
            </p:extLst>
          </p:nvPr>
        </p:nvGraphicFramePr>
        <p:xfrm>
          <a:off x="1475656" y="2348880"/>
          <a:ext cx="6552728"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7367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Investigations in the ECC and Results</a:t>
            </a:r>
            <a:endParaRPr lang="da-DK" dirty="0"/>
          </a:p>
        </p:txBody>
      </p:sp>
      <p:sp>
        <p:nvSpPr>
          <p:cNvPr id="3" name="TextBox 2"/>
          <p:cNvSpPr txBox="1"/>
          <p:nvPr/>
        </p:nvSpPr>
        <p:spPr>
          <a:xfrm>
            <a:off x="179512" y="2204864"/>
            <a:ext cx="8640960" cy="4278094"/>
          </a:xfrm>
          <a:prstGeom prst="rect">
            <a:avLst/>
          </a:prstGeom>
          <a:noFill/>
        </p:spPr>
        <p:txBody>
          <a:bodyPr wrap="square" rtlCol="0">
            <a:spAutoFit/>
          </a:bodyPr>
          <a:lstStyle/>
          <a:p>
            <a:pPr marL="742950" lvl="1" indent="-285750">
              <a:buFont typeface="Arial" panose="020B0604020202020204" pitchFamily="34" charset="0"/>
              <a:buChar char="•"/>
            </a:pPr>
            <a:r>
              <a:rPr lang="en-US" sz="1600" dirty="0">
                <a:solidFill>
                  <a:srgbClr val="FF0000"/>
                </a:solidFill>
              </a:rPr>
              <a:t>ECC Report 200 </a:t>
            </a:r>
            <a:r>
              <a:rPr lang="en-US" sz="1600" dirty="0" smtClean="0">
                <a:solidFill>
                  <a:srgbClr val="002060"/>
                </a:solidFill>
              </a:rPr>
              <a:t>gives </a:t>
            </a:r>
            <a:r>
              <a:rPr lang="en-US" sz="1600" dirty="0">
                <a:solidFill>
                  <a:srgbClr val="002060"/>
                </a:solidFill>
              </a:rPr>
              <a:t>the background and conclusions to a comprehensive set of coexistence studies in these under-utilised UHF bands in Europe. </a:t>
            </a:r>
            <a:endParaRPr lang="en-US" sz="1600" dirty="0" smtClean="0">
              <a:solidFill>
                <a:srgbClr val="002060"/>
              </a:solidFill>
            </a:endParaRPr>
          </a:p>
          <a:p>
            <a:pPr marL="742950" lvl="1" indent="-285750">
              <a:buFont typeface="Arial" panose="020B0604020202020204" pitchFamily="34" charset="0"/>
              <a:buChar char="•"/>
            </a:pPr>
            <a:endParaRPr lang="en-US" sz="1600" dirty="0" smtClean="0">
              <a:solidFill>
                <a:srgbClr val="002060"/>
              </a:solidFill>
            </a:endParaRPr>
          </a:p>
          <a:p>
            <a:pPr marL="742950" lvl="1" indent="-285750">
              <a:buFont typeface="Arial" panose="020B0604020202020204" pitchFamily="34" charset="0"/>
              <a:buChar char="•"/>
            </a:pPr>
            <a:r>
              <a:rPr lang="en-US" sz="1600" dirty="0" smtClean="0">
                <a:solidFill>
                  <a:srgbClr val="002060"/>
                </a:solidFill>
              </a:rPr>
              <a:t>The </a:t>
            </a:r>
            <a:r>
              <a:rPr lang="en-US" sz="1600" dirty="0">
                <a:solidFill>
                  <a:srgbClr val="002060"/>
                </a:solidFill>
              </a:rPr>
              <a:t>related </a:t>
            </a:r>
            <a:r>
              <a:rPr lang="en-US" sz="1600" dirty="0">
                <a:solidFill>
                  <a:srgbClr val="FF0000"/>
                </a:solidFill>
              </a:rPr>
              <a:t>ECC Report 189</a:t>
            </a:r>
            <a:r>
              <a:rPr lang="en-US" sz="1600" dirty="0">
                <a:solidFill>
                  <a:srgbClr val="002060"/>
                </a:solidFill>
              </a:rPr>
              <a:t> </a:t>
            </a:r>
            <a:r>
              <a:rPr lang="en-US" sz="1600" dirty="0" smtClean="0">
                <a:solidFill>
                  <a:srgbClr val="002060"/>
                </a:solidFill>
              </a:rPr>
              <a:t>uses </a:t>
            </a:r>
            <a:r>
              <a:rPr lang="en-US" sz="1600" dirty="0">
                <a:solidFill>
                  <a:srgbClr val="002060"/>
                </a:solidFill>
              </a:rPr>
              <a:t>these conclusions to define recommended regulatory parameters for SRDs. </a:t>
            </a:r>
            <a:r>
              <a:rPr lang="en-US" sz="1600" dirty="0" smtClean="0">
                <a:solidFill>
                  <a:srgbClr val="002060"/>
                </a:solidFill>
              </a:rPr>
              <a:t>It </a:t>
            </a:r>
            <a:r>
              <a:rPr lang="en-US" sz="1600" dirty="0">
                <a:solidFill>
                  <a:srgbClr val="002060"/>
                </a:solidFill>
              </a:rPr>
              <a:t>is expected to  form part of the ECC’s key regulatory document on SRDs, Recommendation 70-03. </a:t>
            </a:r>
            <a:endParaRPr lang="en-US" sz="1600" dirty="0" smtClean="0">
              <a:solidFill>
                <a:srgbClr val="002060"/>
              </a:solidFill>
            </a:endParaRPr>
          </a:p>
          <a:p>
            <a:pPr marL="742950" lvl="1" indent="-285750">
              <a:buFont typeface="Arial" panose="020B0604020202020204" pitchFamily="34" charset="0"/>
              <a:buChar char="•"/>
            </a:pPr>
            <a:endParaRPr lang="en-US" sz="1600" dirty="0">
              <a:solidFill>
                <a:srgbClr val="002060"/>
              </a:solidFill>
            </a:endParaRPr>
          </a:p>
          <a:p>
            <a:pPr marL="742950" lvl="1" indent="-285750">
              <a:buFont typeface="Arial" panose="020B0604020202020204" pitchFamily="34" charset="0"/>
              <a:buChar char="•"/>
            </a:pPr>
            <a:r>
              <a:rPr lang="en-US" sz="1600" dirty="0" smtClean="0">
                <a:solidFill>
                  <a:srgbClr val="002060"/>
                </a:solidFill>
              </a:rPr>
              <a:t>Although </a:t>
            </a:r>
            <a:r>
              <a:rPr lang="en-US" sz="1600" dirty="0">
                <a:solidFill>
                  <a:srgbClr val="002060"/>
                </a:solidFill>
              </a:rPr>
              <a:t>under-utilised for Professional Mobile Radio (PMR), there are </a:t>
            </a:r>
            <a:r>
              <a:rPr lang="en-US" sz="1600" dirty="0">
                <a:solidFill>
                  <a:srgbClr val="FF0000"/>
                </a:solidFill>
              </a:rPr>
              <a:t>significant existing governmental services</a:t>
            </a:r>
            <a:r>
              <a:rPr lang="en-US" sz="1600" dirty="0">
                <a:solidFill>
                  <a:srgbClr val="002060"/>
                </a:solidFill>
              </a:rPr>
              <a:t> with access to part of </a:t>
            </a:r>
            <a:r>
              <a:rPr lang="en-US" sz="1600" dirty="0" smtClean="0">
                <a:solidFill>
                  <a:srgbClr val="002060"/>
                </a:solidFill>
              </a:rPr>
              <a:t>these </a:t>
            </a:r>
            <a:r>
              <a:rPr lang="en-US" sz="1600" dirty="0">
                <a:solidFill>
                  <a:srgbClr val="002060"/>
                </a:solidFill>
              </a:rPr>
              <a:t>frequencies in several countries which would need protection in the future at the discretion of the relevant national administrations. The review included an audit of these existing and planned uses, which revealed not only some of the military tactical systems as known about, but also some new uses such as remote control of unmanned aircraft (UAV).  </a:t>
            </a:r>
            <a:endParaRPr lang="en-US" sz="1600" dirty="0" smtClean="0">
              <a:solidFill>
                <a:srgbClr val="002060"/>
              </a:solidFill>
            </a:endParaRPr>
          </a:p>
          <a:p>
            <a:pPr marL="742950" lvl="1" indent="-285750">
              <a:buFont typeface="Arial" panose="020B0604020202020204" pitchFamily="34" charset="0"/>
              <a:buChar char="•"/>
            </a:pPr>
            <a:endParaRPr lang="en-US" sz="1600" dirty="0" smtClean="0">
              <a:solidFill>
                <a:srgbClr val="002060"/>
              </a:solidFill>
            </a:endParaRPr>
          </a:p>
          <a:p>
            <a:pPr marL="742950" lvl="1" indent="-285750">
              <a:buFont typeface="Arial" panose="020B0604020202020204" pitchFamily="34" charset="0"/>
              <a:buChar char="•"/>
            </a:pPr>
            <a:r>
              <a:rPr lang="en-US" sz="1600" dirty="0" smtClean="0">
                <a:solidFill>
                  <a:srgbClr val="002060"/>
                </a:solidFill>
              </a:rPr>
              <a:t>Some </a:t>
            </a:r>
            <a:r>
              <a:rPr lang="en-US" sz="1600" dirty="0">
                <a:solidFill>
                  <a:srgbClr val="002060"/>
                </a:solidFill>
              </a:rPr>
              <a:t>other countries anticipate needing to use the spectrum in some specific locations for an extension of the existing GSM-R bands. The studies in the ECC have covered this </a:t>
            </a:r>
            <a:r>
              <a:rPr lang="en-US" sz="1600" dirty="0" err="1">
                <a:solidFill>
                  <a:srgbClr val="002060"/>
                </a:solidFill>
              </a:rPr>
              <a:t>utilisation</a:t>
            </a:r>
            <a:r>
              <a:rPr lang="en-US" sz="1600" dirty="0">
                <a:solidFill>
                  <a:srgbClr val="002060"/>
                </a:solidFill>
              </a:rPr>
              <a:t> to provide a solution for spectrum sharing with GSM-R. </a:t>
            </a:r>
          </a:p>
        </p:txBody>
      </p:sp>
    </p:spTree>
    <p:extLst>
      <p:ext uri="{BB962C8B-B14F-4D97-AF65-F5344CB8AC3E}">
        <p14:creationId xmlns:p14="http://schemas.microsoft.com/office/powerpoint/2010/main" val="220651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07504" y="1455440"/>
            <a:ext cx="8786563" cy="533400"/>
          </a:xfrm>
        </p:spPr>
        <p:txBody>
          <a:bodyPr/>
          <a:lstStyle/>
          <a:p>
            <a:r>
              <a:rPr lang="en-US" dirty="0" smtClean="0"/>
              <a:t>Band Plan 870-876 MHz and Related Use </a:t>
            </a:r>
            <a:r>
              <a:rPr lang="en-US" dirty="0"/>
              <a:t>of </a:t>
            </a:r>
            <a:r>
              <a:rPr lang="en-US" dirty="0" smtClean="0"/>
              <a:t>Mitigation Techniques</a:t>
            </a:r>
            <a:endParaRPr lang="en-US" dirty="0"/>
          </a:p>
        </p:txBody>
      </p:sp>
      <p:sp>
        <p:nvSpPr>
          <p:cNvPr id="4" name="Rectangle 3"/>
          <p:cNvSpPr/>
          <p:nvPr/>
        </p:nvSpPr>
        <p:spPr>
          <a:xfrm>
            <a:off x="107504" y="1988840"/>
            <a:ext cx="8784976" cy="3970318"/>
          </a:xfrm>
          <a:prstGeom prst="rect">
            <a:avLst/>
          </a:prstGeom>
        </p:spPr>
        <p:txBody>
          <a:bodyPr wrap="square">
            <a:spAutoFit/>
          </a:bodyPr>
          <a:lstStyle/>
          <a:p>
            <a:pPr marL="285750" indent="-285750">
              <a:buFont typeface="Arial" pitchFamily="34" charset="0"/>
              <a:buChar char="•"/>
            </a:pPr>
            <a:endParaRPr lang="en-US" sz="1800"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marL="285750" indent="-285750">
              <a:buFont typeface="Arial" pitchFamily="34" charset="0"/>
              <a:buChar char="•"/>
            </a:pPr>
            <a:endParaRPr lang="da-DK" sz="1800" i="1" dirty="0">
              <a:solidFill>
                <a:schemeClr val="accent2"/>
              </a:solidFill>
            </a:endParaRPr>
          </a:p>
          <a:p>
            <a:pPr marL="285750" indent="-285750">
              <a:buFont typeface="Arial" pitchFamily="34" charset="0"/>
              <a:buChar char="•"/>
            </a:pPr>
            <a:endParaRPr lang="da-DK" sz="1800" i="1" dirty="0" smtClean="0">
              <a:solidFill>
                <a:schemeClr val="accent2"/>
              </a:solidFill>
            </a:endParaRPr>
          </a:p>
          <a:p>
            <a:pPr algn="ctr"/>
            <a:r>
              <a:rPr lang="da-DK" sz="1800" dirty="0" smtClean="0">
                <a:solidFill>
                  <a:srgbClr val="C00000"/>
                </a:solidFill>
              </a:rPr>
              <a:t>Duty Cycle Mitigation is very dominant !</a:t>
            </a:r>
            <a:endParaRPr lang="en-US" sz="1800" dirty="0">
              <a:solidFill>
                <a:srgbClr val="C00000"/>
              </a:solidFill>
            </a:endParaRPr>
          </a:p>
          <a:p>
            <a:endParaRPr lang="en-US" sz="1800" dirty="0">
              <a:solidFill>
                <a:schemeClr val="accent2"/>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8450" y="2348880"/>
            <a:ext cx="8382022" cy="3938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6769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Band Plan 915-921 MHz</a:t>
            </a: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664" y="1951495"/>
            <a:ext cx="7488832" cy="446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7504" y="2348880"/>
            <a:ext cx="2763390" cy="2462213"/>
          </a:xfrm>
          <a:prstGeom prst="rect">
            <a:avLst/>
          </a:prstGeom>
          <a:noFill/>
        </p:spPr>
        <p:txBody>
          <a:bodyPr wrap="square" rtlCol="0">
            <a:spAutoFit/>
          </a:bodyPr>
          <a:lstStyle/>
          <a:p>
            <a:r>
              <a:rPr lang="da-DK" dirty="0" smtClean="0"/>
              <a:t>Note:</a:t>
            </a:r>
          </a:p>
          <a:p>
            <a:r>
              <a:rPr lang="da-DK" dirty="0" smtClean="0"/>
              <a:t>RFID/ALD sharing</a:t>
            </a:r>
          </a:p>
          <a:p>
            <a:r>
              <a:rPr lang="da-DK" dirty="0" smtClean="0"/>
              <a:t>Safe harbours</a:t>
            </a:r>
          </a:p>
          <a:p>
            <a:r>
              <a:rPr lang="da-DK" dirty="0" smtClean="0"/>
              <a:t>Symmetry</a:t>
            </a:r>
          </a:p>
          <a:p>
            <a:r>
              <a:rPr lang="da-DK" dirty="0" smtClean="0"/>
              <a:t>Flat SRD regulation</a:t>
            </a:r>
          </a:p>
          <a:p>
            <a:r>
              <a:rPr lang="da-DK" dirty="0" smtClean="0"/>
              <a:t>RFID DAA for E-GSM-R </a:t>
            </a:r>
            <a:endParaRPr lang="en-US" dirty="0"/>
          </a:p>
        </p:txBody>
      </p:sp>
    </p:spTree>
    <p:extLst>
      <p:ext uri="{BB962C8B-B14F-4D97-AF65-F5344CB8AC3E}">
        <p14:creationId xmlns:p14="http://schemas.microsoft.com/office/powerpoint/2010/main" val="2838241603"/>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BFC5C8"/>
      </a:lt1>
      <a:dk2>
        <a:srgbClr val="000000"/>
      </a:dk2>
      <a:lt2>
        <a:srgbClr val="808080"/>
      </a:lt2>
      <a:accent1>
        <a:srgbClr val="BBE0E3"/>
      </a:accent1>
      <a:accent2>
        <a:srgbClr val="333399"/>
      </a:accent2>
      <a:accent3>
        <a:srgbClr val="DCDFE0"/>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2616</TotalTime>
  <Words>837</Words>
  <Application>Microsoft Office PowerPoint</Application>
  <PresentationFormat>On-screen Show (4:3)</PresentationFormat>
  <Paragraphs>88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 Presentation</vt:lpstr>
      <vt:lpstr>Future Spectrum for RFID, Smart Metering and SRDs in the UHF Frequencies WGFM Civil/Military Meeting  Dublin, 26-27 November  2013 Thomas Weber (ECO), SRD/MG Chairman </vt:lpstr>
      <vt:lpstr>Content</vt:lpstr>
      <vt:lpstr>Demand Expressed </vt:lpstr>
      <vt:lpstr>863-870 MHz (Existing SRD Range) Survey – End of 2010</vt:lpstr>
      <vt:lpstr>Significant Considerations</vt:lpstr>
      <vt:lpstr>Existing usage 870-876/915-921 MHz</vt:lpstr>
      <vt:lpstr>Investigations in the ECC and Results</vt:lpstr>
      <vt:lpstr>Band Plan 870-876 MHz and Related Use of Mitigation Techniques</vt:lpstr>
      <vt:lpstr>Band Plan 915-921 MHz</vt:lpstr>
      <vt:lpstr>SRD Approach</vt:lpstr>
      <vt:lpstr>Thank you for your attention</vt:lpstr>
    </vt:vector>
  </TitlesOfParts>
  <Company>WTA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PHB</dc:creator>
  <cp:lastModifiedBy>Author</cp:lastModifiedBy>
  <cp:revision>339</cp:revision>
  <cp:lastPrinted>2014-01-13T08:21:05Z</cp:lastPrinted>
  <dcterms:created xsi:type="dcterms:W3CDTF">2011-05-10T00:01:45Z</dcterms:created>
  <dcterms:modified xsi:type="dcterms:W3CDTF">2014-01-13T08:23:15Z</dcterms:modified>
</cp:coreProperties>
</file>