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828" r:id="rId2"/>
    <p:sldId id="838" r:id="rId3"/>
    <p:sldId id="846" r:id="rId4"/>
    <p:sldId id="840" r:id="rId5"/>
    <p:sldId id="844" r:id="rId6"/>
    <p:sldId id="835" r:id="rId7"/>
    <p:sldId id="839" r:id="rId8"/>
    <p:sldId id="847" r:id="rId9"/>
  </p:sldIdLst>
  <p:sldSz cx="12192000" cy="6858000"/>
  <p:notesSz cx="6985000" cy="92837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4" orient="horz" pos="3840">
          <p15:clr>
            <a:srgbClr val="A4A3A4"/>
          </p15:clr>
        </p15:guide>
        <p15:guide id="5" pos="3840">
          <p15:clr>
            <a:srgbClr val="A4A3A4"/>
          </p15:clr>
        </p15:guide>
        <p15:guide id="6" pos="384">
          <p15:clr>
            <a:srgbClr val="A4A3A4"/>
          </p15:clr>
        </p15:guide>
        <p15:guide id="7" pos="7296">
          <p15:clr>
            <a:srgbClr val="A4A3A4"/>
          </p15:clr>
        </p15:guide>
        <p15:guide id="8" orient="horz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3F2B4"/>
    <a:srgbClr val="FF0066"/>
    <a:srgbClr val="3366FF"/>
    <a:srgbClr val="A36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912C8C85-51F0-491E-9774-3900AFEF0F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35" autoAdjust="0"/>
    <p:restoredTop sz="91534" autoAdjust="0"/>
  </p:normalViewPr>
  <p:slideViewPr>
    <p:cSldViewPr>
      <p:cViewPr varScale="1">
        <p:scale>
          <a:sx n="149" d="100"/>
          <a:sy n="149" d="100"/>
        </p:scale>
        <p:origin x="204" y="96"/>
      </p:cViewPr>
      <p:guideLst>
        <p:guide orient="horz" pos="2160"/>
        <p:guide orient="horz" pos="3840"/>
        <p:guide pos="3840"/>
        <p:guide pos="384"/>
        <p:guide pos="7296"/>
        <p:guide orient="horz" pos="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189" d="100"/>
          <a:sy n="189" d="100"/>
        </p:scale>
        <p:origin x="7224" y="15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6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uck%20Lukaszewski\Documents\Programs%20-%20Spectrum\2016.11%206%20GHz%20Push\Advocacy%20-%20EU\SE45\6USC%20Contributions\2018.04%201%20Gbps%20OTA%20Measurements\Copy%20of%20CTO_Lab_SU_Scaling_2018032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uck%20Lukaszewski\Documents\Programs%20-%20Spectrum\2016.11%206%20GHz%20Push\Advocacy%20-%20EU\SE45\6USC%20Contributions\2018.04%201%20Gbps%20OTA%20Measurements\VHD_Lab_MU_Scaling_Test_Results_20180315_Intel_cli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uck%20Lukaszewski\Documents\Programs%20-%20Spectrum\2016.11%206%20GHz%20Push\Advocacy%20-%20EU\SE45\6USC%20Contributions\2018.04%201%20Gbps%20OTA%20Measurements\Masterson's%20P2%20RvR-%20jimf%20-11Oct20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CTO_Lab_SU_Scaling_20180329.xlsx]MBP!PivotTable1</c:name>
    <c:fmtId val="104"/>
  </c:pivotSource>
  <c:chart>
    <c:autoTitleDeleted val="1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2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MBP!$T$10:$T$14</c:f>
              <c:strCache>
                <c:ptCount val="1"/>
                <c:pt idx="0">
                  <c:v>no TxBF - TCP - Up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MBP!$S$15:$S$22</c:f>
              <c:strCache>
                <c:ptCount val="7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25</c:v>
                </c:pt>
                <c:pt idx="4">
                  <c:v>50</c:v>
                </c:pt>
                <c:pt idx="5">
                  <c:v>75</c:v>
                </c:pt>
                <c:pt idx="6">
                  <c:v>100</c:v>
                </c:pt>
              </c:strCache>
            </c:strRef>
          </c:cat>
          <c:val>
            <c:numRef>
              <c:f>MBP!$T$15:$T$22</c:f>
              <c:numCache>
                <c:formatCode>General</c:formatCode>
                <c:ptCount val="7"/>
                <c:pt idx="0">
                  <c:v>846.134231</c:v>
                </c:pt>
                <c:pt idx="1">
                  <c:v>895.33133299999997</c:v>
                </c:pt>
                <c:pt idx="2">
                  <c:v>891.74006966666673</c:v>
                </c:pt>
                <c:pt idx="3">
                  <c:v>900.20415000000003</c:v>
                </c:pt>
                <c:pt idx="4">
                  <c:v>875.57792900000004</c:v>
                </c:pt>
                <c:pt idx="5">
                  <c:v>851.0157856666666</c:v>
                </c:pt>
                <c:pt idx="6">
                  <c:v>843.9031623333334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00-410F-BF81-EB42A6BCC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2534336"/>
        <c:axId val="592534728"/>
      </c:lineChart>
      <c:catAx>
        <c:axId val="592534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Number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34728"/>
        <c:crosses val="autoZero"/>
        <c:auto val="1"/>
        <c:lblAlgn val="ctr"/>
        <c:lblOffset val="100"/>
        <c:noMultiLvlLbl val="0"/>
      </c:catAx>
      <c:valAx>
        <c:axId val="5925347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Throughput (Mbps)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\ &quot;Mbps&quot;\ ;\-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34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</c:pivotFmt>
      <c:pivotFmt>
        <c:idx val="1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</c:pivotFmt>
      <c:pivotFmt>
        <c:idx val="2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2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3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</c:pivotFmts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'MUnewlab AP345 6.5.4.0 Intel2SS'!$I$10:$R$10</c:f>
              <c:numCache>
                <c:formatCode>_(* #,##0_);_(* \(#,##0\);_(* "-"??_);_(@_)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</c:numCache>
            </c:numRef>
          </c:cat>
          <c:val>
            <c:numRef>
              <c:f>'MUnewlab AP345 6.5.4.0 Intel2SS'!$I$15:$S$15</c:f>
              <c:numCache>
                <c:formatCode>_(* #,##0.00_);_(* \(#,##0.00\);_(* "-"??_);_(@_)</c:formatCode>
                <c:ptCount val="7"/>
                <c:pt idx="0">
                  <c:v>635</c:v>
                </c:pt>
                <c:pt idx="1">
                  <c:v>816.23265019444443</c:v>
                </c:pt>
                <c:pt idx="2">
                  <c:v>878.61233972222226</c:v>
                </c:pt>
                <c:pt idx="3">
                  <c:v>1049.8632365666667</c:v>
                </c:pt>
                <c:pt idx="4">
                  <c:v>1023.0217616666667</c:v>
                </c:pt>
                <c:pt idx="5">
                  <c:v>958.48254822222225</c:v>
                </c:pt>
                <c:pt idx="6">
                  <c:v>935.72332200000017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34-4D23-A04B-4DAF3088D5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2534336"/>
        <c:axId val="592534728"/>
      </c:lineChart>
      <c:catAx>
        <c:axId val="592534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Number of Clients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34728"/>
        <c:crosses val="autoZero"/>
        <c:auto val="1"/>
        <c:lblAlgn val="ctr"/>
        <c:lblOffset val="100"/>
        <c:noMultiLvlLbl val="0"/>
      </c:catAx>
      <c:valAx>
        <c:axId val="5925347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Throughput (Mbps)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\ &quot;Mbps&quot;\ ;\-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53433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  <c:extLst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'TE Team 5G'!$U$12</c:f>
              <c:strCache>
                <c:ptCount val="1"/>
                <c:pt idx="0">
                  <c:v>Down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'TE Team 5G'!$T$13:$T$14</c:f>
              <c:strCache>
                <c:ptCount val="2"/>
                <c:pt idx="0">
                  <c:v>UDP</c:v>
                </c:pt>
                <c:pt idx="1">
                  <c:v>TCP</c:v>
                </c:pt>
              </c:strCache>
            </c:strRef>
          </c:cat>
          <c:val>
            <c:numRef>
              <c:f>'TE Team 5G'!$U$13:$U$14</c:f>
              <c:numCache>
                <c:formatCode>General</c:formatCode>
                <c:ptCount val="2"/>
                <c:pt idx="0">
                  <c:v>1314</c:v>
                </c:pt>
                <c:pt idx="1">
                  <c:v>1096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D7-4D1A-946F-F0890C1E899F}"/>
            </c:ext>
          </c:extLst>
        </c:ser>
        <c:ser>
          <c:idx val="1"/>
          <c:order val="1"/>
          <c:tx>
            <c:strRef>
              <c:f>'TE Team 5G'!$V$12</c:f>
              <c:strCache>
                <c:ptCount val="1"/>
                <c:pt idx="0">
                  <c:v>Up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'TE Team 5G'!$T$13:$T$14</c:f>
              <c:strCache>
                <c:ptCount val="2"/>
                <c:pt idx="0">
                  <c:v>UDP</c:v>
                </c:pt>
                <c:pt idx="1">
                  <c:v>TCP</c:v>
                </c:pt>
              </c:strCache>
            </c:strRef>
          </c:cat>
          <c:val>
            <c:numRef>
              <c:f>'TE Team 5G'!$V$13:$V$14</c:f>
              <c:numCache>
                <c:formatCode>General</c:formatCode>
                <c:ptCount val="2"/>
                <c:pt idx="0">
                  <c:v>921</c:v>
                </c:pt>
                <c:pt idx="1">
                  <c:v>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D7-4D1A-946F-F0890C1E89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154735"/>
        <c:axId val="177158063"/>
      </c:barChart>
      <c:catAx>
        <c:axId val="177154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58063"/>
        <c:crosses val="autoZero"/>
        <c:auto val="1"/>
        <c:lblAlgn val="ctr"/>
        <c:lblOffset val="100"/>
        <c:noMultiLvlLbl val="0"/>
      </c:catAx>
      <c:valAx>
        <c:axId val="177158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inorGridlines>
        <c:numFmt formatCode="#,##0\ &quot;Mbps&quot;;\-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1547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26" tIns="46464" rIns="92926" bIns="46464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26" tIns="46464" rIns="92926" bIns="46464" rtlCol="0"/>
          <a:lstStyle>
            <a:lvl1pPr algn="r">
              <a:defRPr sz="1200"/>
            </a:lvl1pPr>
          </a:lstStyle>
          <a:p>
            <a:fld id="{3CA61830-C416-483F-955E-54203C65B711}" type="datetimeFigureOut">
              <a:rPr lang="en-US"/>
              <a:t>5/10/2018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26" tIns="46464" rIns="92926" bIns="46464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4"/>
            <a:ext cx="3026833" cy="464185"/>
          </a:xfrm>
          <a:prstGeom prst="rect">
            <a:avLst/>
          </a:prstGeom>
        </p:spPr>
        <p:txBody>
          <a:bodyPr vert="horz" lIns="92926" tIns="46464" rIns="92926" bIns="46464" rtlCol="0" anchor="b"/>
          <a:lstStyle>
            <a:lvl1pPr algn="r">
              <a:defRPr sz="1200"/>
            </a:lvl1pPr>
          </a:lstStyle>
          <a:p>
            <a:fld id="{CEF31B20-3646-4475-8BC4-560CAF715D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9244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387350"/>
            <a:ext cx="4640263" cy="2611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6" tIns="46464" rIns="92926" bIns="4646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8056" y="3171931"/>
            <a:ext cx="6208889" cy="54154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058" y="8819517"/>
            <a:ext cx="4967111" cy="23048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976056" y="8819517"/>
            <a:ext cx="620889" cy="23048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/>
            </a:lvl1pPr>
          </a:lstStyle>
          <a:p>
            <a:fld id="{5BFEAE42-E3FE-4405-B7FC-4425D05B92A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63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" indent="-36576" algn="l" defTabSz="914400" rtl="0" eaLnBrk="1" latinLnBrk="0" hangingPunct="1">
      <a:spcBef>
        <a:spcPts val="600"/>
      </a:spcBef>
      <a:buSzPct val="25000"/>
      <a:buFont typeface="Arial" panose="020B0604020202020204" pitchFamily="34" charset="0"/>
      <a:buChar char=" "/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28600" indent="-137160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1050" kern="1200">
        <a:solidFill>
          <a:schemeClr val="tx1"/>
        </a:solidFill>
        <a:latin typeface="+mn-lt"/>
        <a:ea typeface="+mn-ea"/>
        <a:cs typeface="+mn-cs"/>
      </a:defRPr>
    </a:lvl2pPr>
    <a:lvl3pPr marL="36576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54864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73152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EAE42-E3FE-4405-B7FC-4425D05B92A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2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2205">
              <a:defRPr/>
            </a:pPr>
            <a:fld id="{5BFEAE42-E3FE-4405-B7FC-4425D05B92A0}" type="slidenum">
              <a:rPr lang="en-US" sz="1200">
                <a:solidFill>
                  <a:prstClr val="black"/>
                </a:solidFill>
                <a:latin typeface="Calibri" panose="020F0502020204030204"/>
              </a:rPr>
              <a:pPr defTabSz="912205">
                <a:defRPr/>
              </a:pPr>
              <a:t>2</a:t>
            </a:fld>
            <a:endParaRPr lang="en-US" sz="12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07815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986956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E23DAA74-1B7C-44F0-A484-D3AC6AC278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35522" y="457200"/>
            <a:ext cx="3646877" cy="354113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000" baseline="0">
                <a:solidFill>
                  <a:schemeClr val="accent5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278951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529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979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524000"/>
            <a:ext cx="530352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864" y="1524000"/>
            <a:ext cx="530352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324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3999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add 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1905000"/>
            <a:ext cx="530352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75864" y="1523999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add 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5864" y="1905000"/>
            <a:ext cx="530352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298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441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1500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50384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54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add heading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441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43816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add heading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1500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8" hasCustomPrompt="1"/>
          </p:nvPr>
        </p:nvSpPr>
        <p:spPr>
          <a:xfrm>
            <a:off x="81535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t>Click to add heading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50384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148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7DEA8-8160-4191-BE0E-B2F002C53A8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6529" y="1505585"/>
            <a:ext cx="10515600" cy="4351338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–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•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–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»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content text (32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 (28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 (24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 (20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057400" marR="0" lvl="4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CCC32"/>
              </a:buClr>
              <a:buSzTx/>
              <a:buFont typeface="Arial" panose="020B0604020202020204" pitchFamily="34" charset="0"/>
              <a:buChar char="»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 (20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735C157-3472-4588-ABD8-1DB132674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583680"/>
            <a:ext cx="3860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5F6062"/>
                </a:solidFill>
              </a:defRPr>
            </a:lvl1pPr>
          </a:lstStyle>
          <a:p>
            <a:r>
              <a:rPr lang="en-US" smtClean="0"/>
              <a:t>© 2018 Dynamic Spectrum Alliance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8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0A982"/>
          </a:solidFill>
          <a:ln w="1905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8212" y="6426104"/>
            <a:ext cx="995578" cy="210312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1049000" y="6430868"/>
            <a:ext cx="533399" cy="232147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600">
                <a:solidFill>
                  <a:schemeClr val="accent4"/>
                </a:solidFill>
              </a:defRPr>
            </a:lvl1pPr>
          </a:lstStyle>
          <a:p>
            <a:fld id="{B016F8AB-BCEA-4347-8BA6-BE776009BC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5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4" r:id="rId3"/>
    <p:sldLayoutId id="2147483652" r:id="rId4"/>
    <p:sldLayoutId id="2147483653" r:id="rId5"/>
    <p:sldLayoutId id="2147483671" r:id="rId6"/>
    <p:sldLayoutId id="2147483672" r:id="rId7"/>
    <p:sldLayoutId id="214748367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 userDrawn="1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33862-5870-4642-8923-5629AFE8A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13" y="2571746"/>
            <a:ext cx="8764587" cy="576263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Gbps</a:t>
            </a:r>
            <a:r>
              <a:rPr lang="en-US" dirty="0" smtClean="0"/>
              <a:t> Over-the-Air (OTA) Measurements of 802.11ac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51E019-3E9C-4E25-B625-74B37E92A1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400" dirty="0" smtClean="0"/>
              <a:t>Liang Li</a:t>
            </a:r>
          </a:p>
          <a:p>
            <a:r>
              <a:rPr lang="en-US" sz="2400" dirty="0" smtClean="0"/>
              <a:t>Chuck Lukaszewski</a:t>
            </a:r>
          </a:p>
          <a:p>
            <a:endParaRPr lang="en-US" sz="2400" dirty="0" smtClean="0"/>
          </a:p>
          <a:p>
            <a:r>
              <a:rPr lang="en-US" sz="2400" dirty="0" smtClean="0"/>
              <a:t>Hewlett Packard Enterprise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475E4-9400-4725-BB66-83FEA545B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4A47E1-4BEE-4D36-AE43-8E91FF8111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50136" y="457200"/>
            <a:ext cx="3646877" cy="354113"/>
          </a:xfrm>
        </p:spPr>
        <p:txBody>
          <a:bodyPr/>
          <a:lstStyle/>
          <a:p>
            <a:r>
              <a:rPr lang="en-US" dirty="0" smtClean="0"/>
              <a:t>May 10, 2018</a:t>
            </a:r>
          </a:p>
          <a:p>
            <a:r>
              <a:rPr lang="en-US" dirty="0" smtClean="0"/>
              <a:t>Version </a:t>
            </a: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75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358" y="1505584"/>
            <a:ext cx="7399583" cy="4693959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802.11ax and 3GPP NR-U are minimum technologies</a:t>
            </a:r>
          </a:p>
          <a:p>
            <a:pPr lvl="1"/>
            <a:r>
              <a:rPr lang="en-US" sz="2000" dirty="0" smtClean="0"/>
              <a:t>No legacy 802.11 a/n/ac or LTE radios are </a:t>
            </a:r>
            <a:r>
              <a:rPr lang="en-US" sz="2000" dirty="0" smtClean="0"/>
              <a:t>expected in 6 GHz</a:t>
            </a:r>
            <a:endParaRPr lang="en-US" sz="2000" dirty="0" smtClean="0"/>
          </a:p>
          <a:p>
            <a:pPr>
              <a:spcBef>
                <a:spcPts val="2000"/>
              </a:spcBef>
            </a:pPr>
            <a:r>
              <a:rPr lang="en-US" sz="2400" dirty="0" smtClean="0"/>
              <a:t>80% or more of </a:t>
            </a:r>
            <a:r>
              <a:rPr lang="en-US" sz="2400" dirty="0" smtClean="0"/>
              <a:t>6 GHz devices </a:t>
            </a:r>
            <a:r>
              <a:rPr lang="en-US" sz="2400" dirty="0" smtClean="0"/>
              <a:t>will use </a:t>
            </a:r>
            <a:r>
              <a:rPr lang="en-US" sz="2400" dirty="0" smtClean="0"/>
              <a:t>80 </a:t>
            </a:r>
            <a:r>
              <a:rPr lang="en-US" sz="2400" dirty="0" smtClean="0"/>
              <a:t>MHz </a:t>
            </a:r>
            <a:r>
              <a:rPr lang="en-US" sz="2400" dirty="0" smtClean="0"/>
              <a:t>or wider channels</a:t>
            </a:r>
            <a:endParaRPr lang="en-US" sz="2400" dirty="0" smtClean="0"/>
          </a:p>
          <a:p>
            <a:pPr>
              <a:spcBef>
                <a:spcPts val="2000"/>
              </a:spcBef>
            </a:pPr>
            <a:r>
              <a:rPr lang="en-US" sz="2400" dirty="0" smtClean="0"/>
              <a:t>11ax devices will be capable of bidirectional multi-user operation (OFDMA and MU-MIMO)</a:t>
            </a:r>
          </a:p>
          <a:p>
            <a:pPr>
              <a:spcBef>
                <a:spcPts val="2000"/>
              </a:spcBef>
            </a:pPr>
            <a:r>
              <a:rPr lang="en-US" sz="2400" dirty="0" smtClean="0"/>
              <a:t>Gigabit+ data rates allow very low duty cycles</a:t>
            </a:r>
          </a:p>
          <a:p>
            <a:pPr>
              <a:spcBef>
                <a:spcPts val="2000"/>
              </a:spcBef>
            </a:pPr>
            <a:r>
              <a:rPr lang="en-US" sz="2400" dirty="0" smtClean="0"/>
              <a:t>Gigabit+ data rates reduce time domain interference</a:t>
            </a:r>
          </a:p>
          <a:p>
            <a:pPr>
              <a:spcBef>
                <a:spcPts val="2000"/>
              </a:spcBef>
            </a:pPr>
            <a:r>
              <a:rPr lang="en-US" sz="2400" dirty="0" smtClean="0"/>
              <a:t>Wide channels reduce frequency domain interference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507020"/>
            <a:ext cx="10820400" cy="115728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Next-Gen 802.11ax Radios Will Enhance 6 GHz Coexistence… </a:t>
            </a:r>
            <a:endParaRPr lang="en-US" dirty="0"/>
          </a:p>
        </p:txBody>
      </p:sp>
      <p:graphicFrame>
        <p:nvGraphicFramePr>
          <p:cNvPr id="4" name="Content Placeholder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218699"/>
              </p:ext>
            </p:extLst>
          </p:nvPr>
        </p:nvGraphicFramePr>
        <p:xfrm>
          <a:off x="216648" y="4114800"/>
          <a:ext cx="3508844" cy="216405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233061">
                  <a:extLst>
                    <a:ext uri="{9D8B030D-6E8A-4147-A177-3AD203B41FA5}">
                      <a16:colId xmlns:a16="http://schemas.microsoft.com/office/drawing/2014/main" val="4185164932"/>
                    </a:ext>
                  </a:extLst>
                </a:gridCol>
                <a:gridCol w="1154443">
                  <a:extLst>
                    <a:ext uri="{9D8B030D-6E8A-4147-A177-3AD203B41FA5}">
                      <a16:colId xmlns:a16="http://schemas.microsoft.com/office/drawing/2014/main" val="3070382807"/>
                    </a:ext>
                  </a:extLst>
                </a:gridCol>
                <a:gridCol w="1121340">
                  <a:extLst>
                    <a:ext uri="{9D8B030D-6E8A-4147-A177-3AD203B41FA5}">
                      <a16:colId xmlns:a16="http://schemas.microsoft.com/office/drawing/2014/main" val="3738692462"/>
                    </a:ext>
                  </a:extLst>
                </a:gridCol>
              </a:tblGrid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Spatial</a:t>
                      </a:r>
                      <a:r>
                        <a:rPr lang="en-US" sz="1600" baseline="0" dirty="0" smtClean="0"/>
                        <a:t> Streams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</a:t>
                      </a:r>
                      <a:r>
                        <a:rPr lang="en-US" sz="1600" baseline="0" dirty="0" smtClean="0"/>
                        <a:t> MHz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160 MHz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extLst>
                  <a:ext uri="{0D108BD9-81ED-4DB2-BD59-A6C34878D82A}">
                    <a16:rowId xmlns:a16="http://schemas.microsoft.com/office/drawing/2014/main" val="4009332877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600 Mbps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1.2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2908684769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2SS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1.2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2.4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3021638330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4SS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2.4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4.8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2821047373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6SS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3.6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7.2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3276821856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8SS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4.8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9.6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3550888425"/>
                  </a:ext>
                </a:extLst>
              </a:tr>
            </a:tbl>
          </a:graphicData>
        </a:graphic>
      </p:graphicFrame>
      <p:sp>
        <p:nvSpPr>
          <p:cNvPr id="5" name="Trapezoid 4"/>
          <p:cNvSpPr/>
          <p:nvPr/>
        </p:nvSpPr>
        <p:spPr bwMode="auto">
          <a:xfrm>
            <a:off x="494146" y="2017659"/>
            <a:ext cx="73846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b="1" dirty="0"/>
              <a:t>40 MHz</a:t>
            </a:r>
          </a:p>
        </p:txBody>
      </p:sp>
      <p:sp>
        <p:nvSpPr>
          <p:cNvPr id="6" name="Trapezoid 5"/>
          <p:cNvSpPr/>
          <p:nvPr/>
        </p:nvSpPr>
        <p:spPr bwMode="auto">
          <a:xfrm>
            <a:off x="1232608" y="2017659"/>
            <a:ext cx="73846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200" b="1" dirty="0"/>
          </a:p>
        </p:txBody>
      </p:sp>
      <p:sp>
        <p:nvSpPr>
          <p:cNvPr id="7" name="Trapezoid 6"/>
          <p:cNvSpPr/>
          <p:nvPr/>
        </p:nvSpPr>
        <p:spPr bwMode="auto">
          <a:xfrm>
            <a:off x="1976168" y="2017659"/>
            <a:ext cx="73846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1200" b="1" dirty="0"/>
          </a:p>
        </p:txBody>
      </p:sp>
      <p:sp>
        <p:nvSpPr>
          <p:cNvPr id="8" name="Trapezoid 7"/>
          <p:cNvSpPr/>
          <p:nvPr/>
        </p:nvSpPr>
        <p:spPr bwMode="auto">
          <a:xfrm>
            <a:off x="494146" y="2493440"/>
            <a:ext cx="1496882" cy="381151"/>
          </a:xfrm>
          <a:prstGeom prst="trapezoid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b="1" dirty="0" smtClean="0"/>
              <a:t>80 MHz</a:t>
            </a:r>
            <a:endParaRPr lang="en-US" sz="1600" b="1" dirty="0"/>
          </a:p>
        </p:txBody>
      </p:sp>
      <p:sp>
        <p:nvSpPr>
          <p:cNvPr id="9" name="Trapezoid 8"/>
          <p:cNvSpPr/>
          <p:nvPr/>
        </p:nvSpPr>
        <p:spPr bwMode="auto">
          <a:xfrm>
            <a:off x="1991028" y="2493440"/>
            <a:ext cx="1496882" cy="381151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1200" b="1" dirty="0"/>
          </a:p>
        </p:txBody>
      </p:sp>
      <p:sp>
        <p:nvSpPr>
          <p:cNvPr id="10" name="Trapezoid 9"/>
          <p:cNvSpPr/>
          <p:nvPr/>
        </p:nvSpPr>
        <p:spPr bwMode="auto">
          <a:xfrm>
            <a:off x="494146" y="2970436"/>
            <a:ext cx="2993764" cy="381151"/>
          </a:xfrm>
          <a:prstGeom prst="trapezoid">
            <a:avLst/>
          </a:prstGeom>
          <a:solidFill>
            <a:schemeClr val="accent6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b="1" dirty="0" smtClean="0"/>
              <a:t>160 MHz</a:t>
            </a:r>
            <a:endParaRPr lang="en-US" sz="1600" b="1" dirty="0"/>
          </a:p>
        </p:txBody>
      </p:sp>
      <p:sp>
        <p:nvSpPr>
          <p:cNvPr id="11" name="Trapezoid 10"/>
          <p:cNvSpPr/>
          <p:nvPr/>
        </p:nvSpPr>
        <p:spPr bwMode="auto">
          <a:xfrm>
            <a:off x="2709532" y="2017659"/>
            <a:ext cx="73846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1200" b="1" dirty="0"/>
          </a:p>
        </p:txBody>
      </p:sp>
      <p:sp>
        <p:nvSpPr>
          <p:cNvPr id="12" name="Trapezoid 11"/>
          <p:cNvSpPr/>
          <p:nvPr/>
        </p:nvSpPr>
        <p:spPr bwMode="auto">
          <a:xfrm>
            <a:off x="494146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b="1" dirty="0" smtClean="0"/>
              <a:t>20</a:t>
            </a:r>
            <a:endParaRPr lang="en-US" sz="1600" b="1" dirty="0"/>
          </a:p>
        </p:txBody>
      </p:sp>
      <p:sp>
        <p:nvSpPr>
          <p:cNvPr id="13" name="Trapezoid 12"/>
          <p:cNvSpPr/>
          <p:nvPr/>
        </p:nvSpPr>
        <p:spPr bwMode="auto">
          <a:xfrm>
            <a:off x="861227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900" b="1" dirty="0"/>
          </a:p>
        </p:txBody>
      </p:sp>
      <p:sp>
        <p:nvSpPr>
          <p:cNvPr id="14" name="Trapezoid 13"/>
          <p:cNvSpPr/>
          <p:nvPr/>
        </p:nvSpPr>
        <p:spPr bwMode="auto">
          <a:xfrm>
            <a:off x="1587242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900" b="1" dirty="0" smtClean="0"/>
              <a:t>	</a:t>
            </a:r>
            <a:endParaRPr lang="en-US" sz="900" b="1" dirty="0"/>
          </a:p>
        </p:txBody>
      </p:sp>
      <p:sp>
        <p:nvSpPr>
          <p:cNvPr id="15" name="Trapezoid 14"/>
          <p:cNvSpPr/>
          <p:nvPr/>
        </p:nvSpPr>
        <p:spPr bwMode="auto">
          <a:xfrm>
            <a:off x="1952731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900" b="1" dirty="0"/>
          </a:p>
        </p:txBody>
      </p:sp>
      <p:sp>
        <p:nvSpPr>
          <p:cNvPr id="16" name="Trapezoid 15"/>
          <p:cNvSpPr/>
          <p:nvPr/>
        </p:nvSpPr>
        <p:spPr bwMode="auto">
          <a:xfrm>
            <a:off x="2318219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900" b="1" dirty="0"/>
          </a:p>
        </p:txBody>
      </p:sp>
      <p:sp>
        <p:nvSpPr>
          <p:cNvPr id="17" name="Trapezoid 16"/>
          <p:cNvSpPr/>
          <p:nvPr/>
        </p:nvSpPr>
        <p:spPr bwMode="auto">
          <a:xfrm>
            <a:off x="2683707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900" b="1" dirty="0"/>
          </a:p>
        </p:txBody>
      </p:sp>
      <p:sp>
        <p:nvSpPr>
          <p:cNvPr id="18" name="Trapezoid 17"/>
          <p:cNvSpPr/>
          <p:nvPr/>
        </p:nvSpPr>
        <p:spPr bwMode="auto">
          <a:xfrm>
            <a:off x="3057814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n-US" sz="900" b="1" dirty="0"/>
          </a:p>
        </p:txBody>
      </p:sp>
      <p:sp>
        <p:nvSpPr>
          <p:cNvPr id="19" name="Trapezoid 18"/>
          <p:cNvSpPr/>
          <p:nvPr/>
        </p:nvSpPr>
        <p:spPr bwMode="auto">
          <a:xfrm>
            <a:off x="1221754" y="1543255"/>
            <a:ext cx="359252" cy="384615"/>
          </a:xfrm>
          <a:prstGeom prst="trapezoid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900" b="1" dirty="0" smtClean="0"/>
              <a:t>	</a:t>
            </a:r>
            <a:endParaRPr lang="en-US" sz="9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" y="3810000"/>
            <a:ext cx="36576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 smtClean="0"/>
              <a:t>802.11ax Data Rates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52400" y="1243203"/>
            <a:ext cx="36576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 smtClean="0"/>
              <a:t>802.11ax </a:t>
            </a:r>
            <a:r>
              <a:rPr lang="en-US" b="1" dirty="0" err="1" smtClean="0"/>
              <a:t>Channelizations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537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But Current Generation 11ac Radios Already Deliver 1+ </a:t>
            </a:r>
            <a:r>
              <a:rPr lang="en-US" dirty="0" err="1" smtClean="0"/>
              <a:t>Gbps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802.11ac supports up to 4 spatial streams, and Multi-User MIMO in downlink direction</a:t>
            </a:r>
          </a:p>
          <a:p>
            <a:endParaRPr lang="en-US" dirty="0"/>
          </a:p>
          <a:p>
            <a:r>
              <a:rPr lang="en-US" dirty="0" smtClean="0"/>
              <a:t>802.11ac “Wave 1” products deliver ~900 Mbps using 3 spatial stream clients</a:t>
            </a:r>
          </a:p>
          <a:p>
            <a:pPr lvl="1"/>
            <a:r>
              <a:rPr lang="en-US" dirty="0" smtClean="0"/>
              <a:t>These products have been shipping since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802.11ac “Wave 2” products deliver 1 </a:t>
            </a:r>
            <a:r>
              <a:rPr lang="en-US" dirty="0" err="1" smtClean="0"/>
              <a:t>Gbps</a:t>
            </a:r>
            <a:r>
              <a:rPr lang="en-US" dirty="0" smtClean="0"/>
              <a:t> in multiple ways:</a:t>
            </a:r>
          </a:p>
          <a:p>
            <a:pPr lvl="1"/>
            <a:r>
              <a:rPr lang="en-US" dirty="0" smtClean="0"/>
              <a:t>Multi-User MIMO (MU-MIMO) to 4 single-stream clients in 80 MHz channel</a:t>
            </a:r>
          </a:p>
          <a:p>
            <a:pPr lvl="1"/>
            <a:r>
              <a:rPr lang="en-US" dirty="0" smtClean="0"/>
              <a:t>Single-User to 1 dual-stream client in 160 MHz channel</a:t>
            </a:r>
          </a:p>
          <a:p>
            <a:pPr lvl="1"/>
            <a:r>
              <a:rPr lang="en-US" dirty="0"/>
              <a:t>Single-User to 1 dual-stream client in 80 MHz channel with </a:t>
            </a:r>
            <a:r>
              <a:rPr lang="en-US" dirty="0" err="1" smtClean="0"/>
              <a:t>prestandard</a:t>
            </a:r>
            <a:r>
              <a:rPr lang="en-US" dirty="0" smtClean="0"/>
              <a:t> 1024QAM</a:t>
            </a:r>
            <a:endParaRPr lang="en-US" dirty="0"/>
          </a:p>
          <a:p>
            <a:pPr lvl="1"/>
            <a:r>
              <a:rPr lang="en-US" dirty="0" smtClean="0"/>
              <a:t>Single-User to 1 quad-stream client in 80 MHz channel </a:t>
            </a:r>
          </a:p>
          <a:p>
            <a:pPr lvl="1"/>
            <a:r>
              <a:rPr lang="en-US" dirty="0" smtClean="0"/>
              <a:t>These products have been shipping since 2017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contribution provides measurements </a:t>
            </a:r>
            <a:r>
              <a:rPr lang="en-US" u="sng" dirty="0" smtClean="0"/>
              <a:t>at Layer 4</a:t>
            </a:r>
            <a:r>
              <a:rPr lang="en-US" dirty="0" smtClean="0"/>
              <a:t> (e.g. UDP or TCP) of these modes  </a:t>
            </a:r>
          </a:p>
          <a:p>
            <a:pPr lvl="1"/>
            <a:r>
              <a:rPr lang="en-US" dirty="0" smtClean="0"/>
              <a:t>The Layer 1 PHY rate is 20-30% higher.</a:t>
            </a:r>
          </a:p>
          <a:p>
            <a:endParaRPr lang="en-US" dirty="0"/>
          </a:p>
        </p:txBody>
      </p:sp>
      <p:graphicFrame>
        <p:nvGraphicFramePr>
          <p:cNvPr id="5" name="Content Placeholder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038632"/>
              </p:ext>
            </p:extLst>
          </p:nvPr>
        </p:nvGraphicFramePr>
        <p:xfrm>
          <a:off x="8534400" y="3048000"/>
          <a:ext cx="3508844" cy="18440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233061">
                  <a:extLst>
                    <a:ext uri="{9D8B030D-6E8A-4147-A177-3AD203B41FA5}">
                      <a16:colId xmlns:a16="http://schemas.microsoft.com/office/drawing/2014/main" val="4185164932"/>
                    </a:ext>
                  </a:extLst>
                </a:gridCol>
                <a:gridCol w="1154443">
                  <a:extLst>
                    <a:ext uri="{9D8B030D-6E8A-4147-A177-3AD203B41FA5}">
                      <a16:colId xmlns:a16="http://schemas.microsoft.com/office/drawing/2014/main" val="3070382807"/>
                    </a:ext>
                  </a:extLst>
                </a:gridCol>
                <a:gridCol w="1121340">
                  <a:extLst>
                    <a:ext uri="{9D8B030D-6E8A-4147-A177-3AD203B41FA5}">
                      <a16:colId xmlns:a16="http://schemas.microsoft.com/office/drawing/2014/main" val="3738692462"/>
                    </a:ext>
                  </a:extLst>
                </a:gridCol>
              </a:tblGrid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Spatial</a:t>
                      </a:r>
                      <a:r>
                        <a:rPr lang="en-US" sz="1600" baseline="0" dirty="0" smtClean="0"/>
                        <a:t> Streams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MHz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160 MHz</a:t>
                      </a:r>
                      <a:endParaRPr lang="en-US" sz="1600" dirty="0"/>
                    </a:p>
                  </a:txBody>
                  <a:tcPr marL="76195" marR="76195" marT="38098" marB="38098" anchor="b"/>
                </a:tc>
                <a:extLst>
                  <a:ext uri="{0D108BD9-81ED-4DB2-BD59-A6C34878D82A}">
                    <a16:rowId xmlns:a16="http://schemas.microsoft.com/office/drawing/2014/main" val="4009332877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1SS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433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867 Mbps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2908684769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2SS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867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1.7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3021638330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1.3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2.7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6693197"/>
                  </a:ext>
                </a:extLst>
              </a:tr>
              <a:tr h="309015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4SS</a:t>
                      </a:r>
                      <a:endParaRPr lang="en-US" sz="1600" dirty="0"/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1.7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3.4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Gbps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6195" marR="76195" marT="38098" marB="38098"/>
                </a:tc>
                <a:extLst>
                  <a:ext uri="{0D108BD9-81ED-4DB2-BD59-A6C34878D82A}">
                    <a16:rowId xmlns:a16="http://schemas.microsoft.com/office/drawing/2014/main" val="282104737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60022" y="2743200"/>
            <a:ext cx="36576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b="1" dirty="0" smtClean="0"/>
              <a:t>802.11ac Data Rates (256QAM)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594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HPE High </a:t>
            </a:r>
            <a:r>
              <a:rPr lang="en-US" b="1" dirty="0"/>
              <a:t>Density </a:t>
            </a:r>
            <a:r>
              <a:rPr lang="en-US" b="1" dirty="0" smtClean="0"/>
              <a:t>Testbed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609440" y="1828800"/>
            <a:ext cx="5257960" cy="4351338"/>
          </a:xfrm>
        </p:spPr>
        <p:txBody>
          <a:bodyPr>
            <a:normAutofit/>
          </a:bodyPr>
          <a:lstStyle/>
          <a:p>
            <a:r>
              <a:rPr lang="en-US" sz="1800" dirty="0"/>
              <a:t>RF chamber 18m * 18m * 4m</a:t>
            </a:r>
          </a:p>
          <a:p>
            <a:r>
              <a:rPr lang="en-US" sz="1800" dirty="0"/>
              <a:t>Over 400 laptops, tablets and phones (802.11ac Wave 1 and Wave 2)</a:t>
            </a:r>
          </a:p>
          <a:p>
            <a:r>
              <a:rPr lang="en-US" sz="1800" dirty="0" smtClean="0"/>
              <a:t>10 </a:t>
            </a:r>
            <a:r>
              <a:rPr lang="en-US" sz="1800" dirty="0" err="1" smtClean="0"/>
              <a:t>Gbps</a:t>
            </a:r>
            <a:r>
              <a:rPr lang="en-US" sz="1800" dirty="0" smtClean="0"/>
              <a:t> backbone to enable multi-</a:t>
            </a:r>
            <a:r>
              <a:rPr lang="en-US" sz="1800" dirty="0" err="1" smtClean="0"/>
              <a:t>Gbps</a:t>
            </a:r>
            <a:r>
              <a:rPr lang="en-US" sz="1800" dirty="0" smtClean="0"/>
              <a:t> OTA tests</a:t>
            </a:r>
          </a:p>
          <a:p>
            <a:r>
              <a:rPr lang="en-US" sz="1800" dirty="0" err="1" smtClean="0"/>
              <a:t>IxChariot</a:t>
            </a:r>
            <a:r>
              <a:rPr lang="en-US" sz="1800" dirty="0" smtClean="0"/>
              <a:t> automation tool generates synchronized loads across large numbers of stations</a:t>
            </a:r>
          </a:p>
          <a:p>
            <a:r>
              <a:rPr lang="en-US" sz="1800" dirty="0" smtClean="0"/>
              <a:t>Multiple </a:t>
            </a:r>
            <a:r>
              <a:rPr lang="en-US" sz="1800" dirty="0" err="1" smtClean="0"/>
              <a:t>IxChariot</a:t>
            </a:r>
            <a:r>
              <a:rPr lang="en-US" sz="1800" dirty="0" smtClean="0"/>
              <a:t> wired </a:t>
            </a:r>
            <a:r>
              <a:rPr lang="en-US" sz="1800" dirty="0"/>
              <a:t>endpoint </a:t>
            </a:r>
            <a:r>
              <a:rPr lang="en-US" sz="1800" dirty="0" smtClean="0"/>
              <a:t>machines to enable multi-</a:t>
            </a:r>
            <a:r>
              <a:rPr lang="en-US" sz="1800" dirty="0" err="1" smtClean="0"/>
              <a:t>Gbps</a:t>
            </a:r>
            <a:r>
              <a:rPr lang="en-US" sz="1800" dirty="0" smtClean="0"/>
              <a:t> full buffer traffic loads</a:t>
            </a:r>
          </a:p>
          <a:p>
            <a:r>
              <a:rPr lang="en-US" sz="1800" dirty="0" err="1" smtClean="0"/>
              <a:t>IxChariot</a:t>
            </a:r>
            <a:r>
              <a:rPr lang="en-US" sz="1800" dirty="0" smtClean="0"/>
              <a:t> agent installed </a:t>
            </a:r>
            <a:r>
              <a:rPr lang="en-US" sz="1800" dirty="0"/>
              <a:t>on the wireless </a:t>
            </a:r>
            <a:r>
              <a:rPr lang="en-US" sz="1800" dirty="0" smtClean="0"/>
              <a:t>STAs</a:t>
            </a:r>
          </a:p>
          <a:p>
            <a:r>
              <a:rPr lang="en-US" sz="1800" dirty="0" smtClean="0"/>
              <a:t>Dedicated wireless sniffers for lossless packet capture</a:t>
            </a:r>
          </a:p>
          <a:p>
            <a:endParaRPr lang="en-US" sz="1800" dirty="0"/>
          </a:p>
          <a:p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56" b="16200"/>
          <a:stretch/>
        </p:blipFill>
        <p:spPr>
          <a:xfrm>
            <a:off x="6658927" y="4191000"/>
            <a:ext cx="4832797" cy="25367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272" y="1143000"/>
            <a:ext cx="5256108" cy="290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7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802.11ac Wave 1</a:t>
            </a:r>
            <a:r>
              <a:rPr lang="en-US" dirty="0"/>
              <a:t> </a:t>
            </a:r>
            <a:r>
              <a:rPr lang="en-US" dirty="0" smtClean="0"/>
              <a:t>Delivers 900 Mbps TCP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5577322"/>
            <a:ext cx="10969784" cy="747278"/>
          </a:xfrm>
        </p:spPr>
        <p:txBody>
          <a:bodyPr/>
          <a:lstStyle/>
          <a:p>
            <a:r>
              <a:rPr lang="en-US" dirty="0" smtClean="0"/>
              <a:t>802.11ac Wave 1 delivers up to 900 Mbps over the air at Layer 4 with TCP</a:t>
            </a:r>
          </a:p>
          <a:p>
            <a:r>
              <a:rPr lang="en-US" dirty="0" smtClean="0"/>
              <a:t>Performance is very stable </a:t>
            </a:r>
            <a:r>
              <a:rPr lang="en-US" b="1" u="sng" dirty="0" smtClean="0">
                <a:solidFill>
                  <a:schemeClr val="accent6"/>
                </a:solidFill>
              </a:rPr>
              <a:t>out to 100 stations</a:t>
            </a:r>
            <a:r>
              <a:rPr lang="en-US" b="1" dirty="0" smtClean="0">
                <a:solidFill>
                  <a:schemeClr val="accent6"/>
                </a:solidFill>
              </a:rPr>
              <a:t> </a:t>
            </a:r>
            <a:r>
              <a:rPr lang="en-US" dirty="0" smtClean="0"/>
              <a:t>all pushing full buffer traffic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72383"/>
              </p:ext>
            </p:extLst>
          </p:nvPr>
        </p:nvGraphicFramePr>
        <p:xfrm>
          <a:off x="8610600" y="1600200"/>
          <a:ext cx="3048000" cy="3622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4993865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15006135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Testbed Details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7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Aruba AP-335 (4x4:4 802.11ac Wave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5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Channel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149E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70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Bandwidth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80 MHz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1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Stations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18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Client Type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B 13” Laptop </a:t>
                      </a:r>
                      <a:r>
                        <a:rPr lang="en-US" sz="1400" dirty="0" smtClean="0">
                          <a:solidFill>
                            <a:schemeClr val="accent6"/>
                          </a:solidFill>
                        </a:rPr>
                        <a:t>(</a:t>
                      </a:r>
                      <a:r>
                        <a:rPr lang="en-US" sz="1400" dirty="0" smtClean="0">
                          <a:solidFill>
                            <a:schemeClr val="accent6"/>
                          </a:solidFill>
                        </a:rPr>
                        <a:t>2013</a:t>
                      </a:r>
                      <a:r>
                        <a:rPr lang="en-US" sz="140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accent6"/>
                          </a:solidFill>
                        </a:rPr>
                        <a:t>model)</a:t>
                      </a:r>
                      <a:endParaRPr lang="en-US" sz="1400" dirty="0" smtClean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529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Radio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M 3x3 802.11ac Wave 1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accent6"/>
                          </a:solidFill>
                        </a:rPr>
                        <a:t>(</a:t>
                      </a:r>
                      <a:r>
                        <a:rPr lang="en-US" sz="1400" dirty="0" smtClean="0">
                          <a:solidFill>
                            <a:schemeClr val="accent6"/>
                          </a:solidFill>
                        </a:rPr>
                        <a:t>2013</a:t>
                      </a:r>
                      <a:r>
                        <a:rPr lang="en-US" sz="1400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accent6"/>
                          </a:solidFill>
                        </a:rPr>
                        <a:t>model)</a:t>
                      </a:r>
                      <a:endParaRPr lang="en-US" sz="1400" dirty="0" smtClean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3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Traffic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TCP Uplink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990679"/>
                  </a:ext>
                </a:extLst>
              </a:tr>
            </a:tbl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261647"/>
              </p:ext>
            </p:extLst>
          </p:nvPr>
        </p:nvGraphicFramePr>
        <p:xfrm>
          <a:off x="609441" y="1252470"/>
          <a:ext cx="7315200" cy="3969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013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 2 Delivers Over 1 </a:t>
            </a:r>
            <a:r>
              <a:rPr lang="en-US" dirty="0" err="1"/>
              <a:t>Gbps</a:t>
            </a:r>
            <a:r>
              <a:rPr lang="en-US" dirty="0"/>
              <a:t> with </a:t>
            </a:r>
            <a:r>
              <a:rPr lang="en-US" dirty="0" smtClean="0"/>
              <a:t>Multi-User MIMO in 80 MHz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5715000"/>
            <a:ext cx="10969784" cy="685800"/>
          </a:xfrm>
        </p:spPr>
        <p:txBody>
          <a:bodyPr/>
          <a:lstStyle/>
          <a:p>
            <a:r>
              <a:rPr lang="en-US" dirty="0"/>
              <a:t>802.11ac Wave 2 delivers </a:t>
            </a:r>
            <a:r>
              <a:rPr lang="en-US" dirty="0" smtClean="0"/>
              <a:t>more than </a:t>
            </a:r>
            <a:r>
              <a:rPr lang="en-US" dirty="0"/>
              <a:t>1 </a:t>
            </a:r>
            <a:r>
              <a:rPr lang="en-US" dirty="0" err="1"/>
              <a:t>Gbps</a:t>
            </a:r>
            <a:r>
              <a:rPr lang="en-US" dirty="0"/>
              <a:t> over the air </a:t>
            </a:r>
            <a:r>
              <a:rPr lang="en-US" dirty="0" smtClean="0"/>
              <a:t>by addressing multiple users simultaneously</a:t>
            </a:r>
          </a:p>
          <a:p>
            <a:r>
              <a:rPr lang="en-US" dirty="0" smtClean="0"/>
              <a:t>Wave 2 supports up to 4 concurrent stations in a single transmission in downlink direction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0435"/>
              </p:ext>
            </p:extLst>
          </p:nvPr>
        </p:nvGraphicFramePr>
        <p:xfrm>
          <a:off x="8610600" y="1600200"/>
          <a:ext cx="3048000" cy="3622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4993865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15006135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Testbed Details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7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Aruba AP-345 (4x4:4 802.11ac Wave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5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Channel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149E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70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Bandwidth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80 MHz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1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Stations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18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Client Type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A 13” Laptop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(2016</a:t>
                      </a:r>
                      <a:r>
                        <a:rPr lang="en-US" sz="1400" baseline="0" dirty="0" smtClean="0"/>
                        <a:t> model)</a:t>
                      </a:r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529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Radio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N 2x2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802.11ac Wave 2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(2017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model)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3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Traffic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UDP Downlink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321716"/>
                  </a:ext>
                </a:extLst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3826144"/>
              </p:ext>
            </p:extLst>
          </p:nvPr>
        </p:nvGraphicFramePr>
        <p:xfrm>
          <a:off x="685800" y="1222402"/>
          <a:ext cx="7315200" cy="3959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81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 2 Delivers Over 1Gbps with 160 MHz Channels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050096"/>
              </p:ext>
            </p:extLst>
          </p:nvPr>
        </p:nvGraphicFramePr>
        <p:xfrm>
          <a:off x="8610600" y="1600200"/>
          <a:ext cx="3048000" cy="3622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4993865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15006135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Testbed Details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7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Aruba AP-345 (4x4:4 802.11ac Wave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5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Channel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36S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70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Bandwidth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160 MHz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1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Stations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18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Client Type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A 13” Laptop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(2016</a:t>
                      </a:r>
                      <a:r>
                        <a:rPr lang="en-US" sz="1400" baseline="0" dirty="0" smtClean="0"/>
                        <a:t> model)</a:t>
                      </a:r>
                      <a:endParaRPr 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529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Radio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N 2x2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802.11ac Wave 2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(2017 model)</a:t>
                      </a:r>
                      <a:endParaRPr lang="en-US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3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Traffic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UDP Downlink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815509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41" y="1252470"/>
            <a:ext cx="7315200" cy="3950587"/>
          </a:xfrm>
          <a:prstGeom prst="rect">
            <a:avLst/>
          </a:prstGeom>
        </p:spPr>
      </p:pic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609600" y="5715000"/>
            <a:ext cx="10969784" cy="685800"/>
          </a:xfrm>
        </p:spPr>
        <p:txBody>
          <a:bodyPr/>
          <a:lstStyle/>
          <a:p>
            <a:r>
              <a:rPr lang="en-US" dirty="0"/>
              <a:t>802.11ac Wave 2 delivers </a:t>
            </a:r>
            <a:r>
              <a:rPr lang="en-US" dirty="0" smtClean="0"/>
              <a:t>more than </a:t>
            </a:r>
            <a:r>
              <a:rPr lang="en-US" dirty="0"/>
              <a:t>1 </a:t>
            </a:r>
            <a:r>
              <a:rPr lang="en-US" dirty="0" err="1"/>
              <a:t>Gbps</a:t>
            </a:r>
            <a:r>
              <a:rPr lang="en-US" dirty="0"/>
              <a:t> over the air </a:t>
            </a:r>
            <a:r>
              <a:rPr lang="en-US" dirty="0" smtClean="0"/>
              <a:t>when using ultra-wide 160 MHz channels</a:t>
            </a:r>
          </a:p>
          <a:p>
            <a:r>
              <a:rPr lang="en-US" dirty="0" smtClean="0"/>
              <a:t>Stations are served one-at-a-time; The AP can maintain gigabit-level performance to multiple stations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 2 Delivers Over 1 </a:t>
            </a:r>
            <a:r>
              <a:rPr lang="en-US" dirty="0" err="1" smtClean="0"/>
              <a:t>Gbps</a:t>
            </a:r>
            <a:r>
              <a:rPr lang="en-US" dirty="0" smtClean="0"/>
              <a:t> with 4 Spatial Stream SU Clients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5715000"/>
            <a:ext cx="10969784" cy="685800"/>
          </a:xfrm>
        </p:spPr>
        <p:txBody>
          <a:bodyPr/>
          <a:lstStyle/>
          <a:p>
            <a:r>
              <a:rPr lang="en-US" dirty="0" smtClean="0"/>
              <a:t>Using 4 spatial streams, 802.11ac </a:t>
            </a:r>
            <a:r>
              <a:rPr lang="en-US" dirty="0"/>
              <a:t>Wave 2 </a:t>
            </a:r>
            <a:r>
              <a:rPr lang="en-US" dirty="0" smtClean="0"/>
              <a:t>delivers achieves over 1 </a:t>
            </a:r>
            <a:r>
              <a:rPr lang="en-US" dirty="0" err="1" smtClean="0"/>
              <a:t>Gbps</a:t>
            </a:r>
            <a:r>
              <a:rPr lang="en-US" dirty="0" smtClean="0"/>
              <a:t> between AP and STA</a:t>
            </a:r>
          </a:p>
          <a:p>
            <a:r>
              <a:rPr lang="en-US" dirty="0" smtClean="0"/>
              <a:t>This would be typical of 4K TV sets, set top boxes, and mesh links between consumer APs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49267"/>
              </p:ext>
            </p:extLst>
          </p:nvPr>
        </p:nvGraphicFramePr>
        <p:xfrm>
          <a:off x="8610600" y="1600200"/>
          <a:ext cx="3048000" cy="3622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4993865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15006135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Testbed Details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7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AP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Aruba AP-345 (4x4:4 802.11ac Wave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5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Channel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149E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70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Bandwidth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80 MHz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713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Stations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189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Client Type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(2018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model)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529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Radio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Vendor M 4x4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802.11ac Wave 2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(2018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model)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7341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Traffic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UDP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&amp; TCP</a:t>
                      </a:r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4439"/>
                  </a:ext>
                </a:extLst>
              </a:tr>
            </a:tbl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359627"/>
              </p:ext>
            </p:extLst>
          </p:nvPr>
        </p:nvGraphicFramePr>
        <p:xfrm>
          <a:off x="609440" y="1267219"/>
          <a:ext cx="7315202" cy="3990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748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PE_Standard_Arial_16x9_v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69|130">
      <a:srgbClr val="00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_v4.potx" id="{33E1E5A2-5199-4820-A66F-4091C073A05F}" vid="{002BF65F-E8AE-41C2-BA68-CEDEE5E69DD2}"/>
    </a:ext>
  </a:extLst>
</a:theme>
</file>

<file path=ppt/theme/theme2.xml><?xml version="1.0" encoding="utf-8"?>
<a:theme xmlns:a="http://schemas.openxmlformats.org/drawingml/2006/main" name="Office Theme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69|130">
      <a:srgbClr val="00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69|130">
      <a:srgbClr val="00A982"/>
    </a:custClr>
    <a:custClr name="128|116|110">
      <a:srgbClr val="80746E"/>
    </a:custClr>
    <a:custClr name="66|85|99">
      <a:srgbClr val="425563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HPE_Standard_Arial_16x9_v4</Template>
  <TotalTime>0</TotalTime>
  <Words>743</Words>
  <Application>Microsoft Office PowerPoint</Application>
  <PresentationFormat>Widescreen</PresentationFormat>
  <Paragraphs>171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HPE_Standard_Arial_16x9_v4</vt:lpstr>
      <vt:lpstr>1 Gbps Over-the-Air (OTA) Measurements of 802.11ac</vt:lpstr>
      <vt:lpstr>Next-Gen 802.11ax Radios Will Enhance 6 GHz Coexistence… </vt:lpstr>
      <vt:lpstr>… But Current Generation 11ac Radios Already Deliver 1+ Gbps</vt:lpstr>
      <vt:lpstr>HPE High Density Testbed</vt:lpstr>
      <vt:lpstr>802.11ac Wave 1 Delivers 900 Mbps TCP</vt:lpstr>
      <vt:lpstr>Wave 2 Delivers Over 1 Gbps with Multi-User MIMO in 80 MHz</vt:lpstr>
      <vt:lpstr>Wave 2 Delivers Over 1Gbps with 160 MHz Channels </vt:lpstr>
      <vt:lpstr>Wave 2 Delivers Over 1 Gbps with 4 Spatial Stream SU Clients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2017-10-01T22:36:35Z</dcterms:created>
  <dcterms:modified xsi:type="dcterms:W3CDTF">2018-05-11T06:49:51Z</dcterms:modified>
</cp:coreProperties>
</file>