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omments/modernComment_10C_394B3D1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4"/>
  </p:sldMasterIdLst>
  <p:notesMasterIdLst>
    <p:notesMasterId r:id="rId27"/>
  </p:notesMasterIdLst>
  <p:sldIdLst>
    <p:sldId id="261" r:id="rId5"/>
    <p:sldId id="288" r:id="rId6"/>
    <p:sldId id="287" r:id="rId7"/>
    <p:sldId id="256" r:id="rId8"/>
    <p:sldId id="280" r:id="rId9"/>
    <p:sldId id="290" r:id="rId10"/>
    <p:sldId id="286" r:id="rId11"/>
    <p:sldId id="284" r:id="rId12"/>
    <p:sldId id="259" r:id="rId13"/>
    <p:sldId id="266" r:id="rId14"/>
    <p:sldId id="268" r:id="rId15"/>
    <p:sldId id="275" r:id="rId16"/>
    <p:sldId id="276" r:id="rId17"/>
    <p:sldId id="269" r:id="rId18"/>
    <p:sldId id="270" r:id="rId19"/>
    <p:sldId id="271" r:id="rId20"/>
    <p:sldId id="272" r:id="rId21"/>
    <p:sldId id="291" r:id="rId22"/>
    <p:sldId id="267" r:id="rId23"/>
    <p:sldId id="292" r:id="rId24"/>
    <p:sldId id="289" r:id="rId25"/>
    <p:sldId id="27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8AAC217-E6DA-4274-8EB9-1C5179E92E3F}">
          <p14:sldIdLst>
            <p14:sldId id="261"/>
            <p14:sldId id="288"/>
            <p14:sldId id="287"/>
            <p14:sldId id="256"/>
            <p14:sldId id="280"/>
            <p14:sldId id="290"/>
          </p14:sldIdLst>
        </p14:section>
        <p14:section name="Backup slides" id="{3AB0FDC3-1B56-440C-A884-001C73267A63}">
          <p14:sldIdLst>
            <p14:sldId id="286"/>
            <p14:sldId id="284"/>
            <p14:sldId id="259"/>
            <p14:sldId id="266"/>
            <p14:sldId id="268"/>
            <p14:sldId id="275"/>
            <p14:sldId id="276"/>
            <p14:sldId id="269"/>
            <p14:sldId id="270"/>
            <p14:sldId id="271"/>
            <p14:sldId id="272"/>
            <p14:sldId id="291"/>
            <p14:sldId id="267"/>
            <p14:sldId id="292"/>
            <p14:sldId id="289"/>
            <p14:sldId id="279"/>
          </p14:sldIdLst>
        </p14:section>
      </p14:sectionLst>
    </p:ext>
    <p:ext uri="{EFAFB233-063F-42B5-8137-9DF3F51BA10A}">
      <p15:sldGuideLst xmlns:p15="http://schemas.microsoft.com/office/powerpoint/2012/main">
        <p15:guide id="1" orient="horz" pos="2184"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60E504-84EB-0385-7EE2-D97F03FC94A9}" name="Magnus Sommansson" initials="MS" userId="S::magnuss@qti.qualcomm.com::dcbf84d5-1fe0-4dc5-a025-6a1cfb20e5ad" providerId="AD"/>
  <p188:author id="{5A11AF5D-2C9C-5E0E-10AA-ABD648BE24EF}" name="John Mills" initials="JM" userId="S::john.b.mills@signify.com::5b77c416-448b-49f8-b494-d847beea08b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rrett Kroeter" initials="EK" lastIdx="5" clrIdx="0">
    <p:extLst>
      <p:ext uri="{19B8F6BF-5375-455C-9EA6-DF929625EA0E}">
        <p15:presenceInfo xmlns:p15="http://schemas.microsoft.com/office/powerpoint/2012/main" userId="S-1-5-21-2839391220-1153487178-2167095763-6659" providerId="AD"/>
      </p:ext>
    </p:extLst>
  </p:cmAuthor>
  <p:cmAuthor id="2" name="Teresa Sharp" initials="TS" lastIdx="4" clrIdx="1">
    <p:extLst>
      <p:ext uri="{19B8F6BF-5375-455C-9EA6-DF929625EA0E}">
        <p15:presenceInfo xmlns:p15="http://schemas.microsoft.com/office/powerpoint/2012/main" userId="Teresa Shar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EEEEEE"/>
    <a:srgbClr val="0082FC"/>
    <a:srgbClr val="AFAFAF"/>
    <a:srgbClr val="646569"/>
    <a:srgbClr val="D92672"/>
    <a:srgbClr val="A6C628"/>
    <a:srgbClr val="48BE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29" autoAdjust="0"/>
    <p:restoredTop sz="95220" autoAdjust="0"/>
  </p:normalViewPr>
  <p:slideViewPr>
    <p:cSldViewPr snapToGrid="0" showGuides="1">
      <p:cViewPr varScale="1">
        <p:scale>
          <a:sx n="79" d="100"/>
          <a:sy n="79" d="100"/>
        </p:scale>
        <p:origin x="336" y="72"/>
      </p:cViewPr>
      <p:guideLst>
        <p:guide orient="horz" pos="2184"/>
        <p:guide pos="3840"/>
      </p:guideLst>
    </p:cSldViewPr>
  </p:slideViewPr>
  <p:notesTextViewPr>
    <p:cViewPr>
      <p:scale>
        <a:sx n="1" d="1"/>
        <a:sy n="1" d="1"/>
      </p:scale>
      <p:origin x="0" y="0"/>
    </p:cViewPr>
  </p:notesTextViewPr>
  <p:sorterViewPr>
    <p:cViewPr>
      <p:scale>
        <a:sx n="125" d="100"/>
        <a:sy n="125" d="100"/>
      </p:scale>
      <p:origin x="0" y="0"/>
    </p:cViewPr>
  </p:sorterViewPr>
  <p:notesViewPr>
    <p:cSldViewPr snapToGrid="0"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omments/modernComment_10C_394B3D10.xml><?xml version="1.0" encoding="utf-8"?>
<p188:cmLst xmlns:a="http://schemas.openxmlformats.org/drawingml/2006/main" xmlns:r="http://schemas.openxmlformats.org/officeDocument/2006/relationships" xmlns:p188="http://schemas.microsoft.com/office/powerpoint/2018/8/main">
  <p188:cm id="{DF0D6901-601F-4B00-A288-77D560A460D1}" authorId="{5A11AF5D-2C9C-5E0E-10AA-ABD648BE24EF}" created="2024-04-24T21:25:34.314">
    <pc:sldMkLst xmlns:pc="http://schemas.microsoft.com/office/powerpoint/2013/main/command">
      <pc:docMk/>
      <pc:sldMk cId="961232144" sldId="268"/>
    </pc:sldMkLst>
    <p188:txBody>
      <a:bodyPr/>
      <a:lstStyle/>
      <a:p>
        <a:r>
          <a:rPr lang="en-NL"/>
          <a:t>Proposed split of Slide 5 content also highlighting what is in or out of the study more clearly</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D5E07-9852-4573-908B-118FC58E994D}" type="datetimeFigureOut">
              <a:rPr lang="en-US" smtClean="0"/>
              <a:t>2024-05-03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8F6919-DC8F-4A4C-AA86-559632CE7AF8}" type="slidenum">
              <a:rPr lang="en-US" smtClean="0"/>
              <a:t>‹#›</a:t>
            </a:fld>
            <a:endParaRPr lang="en-US"/>
          </a:p>
        </p:txBody>
      </p:sp>
    </p:spTree>
    <p:extLst>
      <p:ext uri="{BB962C8B-B14F-4D97-AF65-F5344CB8AC3E}">
        <p14:creationId xmlns:p14="http://schemas.microsoft.com/office/powerpoint/2010/main" val="3181590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www.bluetooth.com/about-us/governing-document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601770" y="708612"/>
            <a:ext cx="11214794" cy="2880988"/>
          </a:xfrm>
        </p:spPr>
        <p:txBody>
          <a:bodyPr tIns="0" bIns="274320" anchor="b" anchorCtr="0">
            <a:normAutofit/>
          </a:bodyPr>
          <a:lstStyle>
            <a:lvl1pPr>
              <a:defRPr sz="8000" b="0" baseline="0">
                <a:solidFill>
                  <a:schemeClr val="bg1"/>
                </a:solidFill>
              </a:defRPr>
            </a:lvl1pPr>
          </a:lstStyle>
          <a:p>
            <a:r>
              <a:rPr lang="en-US" dirty="0"/>
              <a:t>&lt;Presentation Name&gt;</a:t>
            </a:r>
          </a:p>
        </p:txBody>
      </p:sp>
      <p:sp>
        <p:nvSpPr>
          <p:cNvPr id="17" name="Text Placeholder 16"/>
          <p:cNvSpPr>
            <a:spLocks noGrp="1"/>
          </p:cNvSpPr>
          <p:nvPr>
            <p:ph type="body" sz="quarter" idx="10" hasCustomPrompt="1"/>
          </p:nvPr>
        </p:nvSpPr>
        <p:spPr>
          <a:xfrm>
            <a:off x="2946401" y="3637358"/>
            <a:ext cx="8888636" cy="1566006"/>
          </a:xfrm>
        </p:spPr>
        <p:txBody>
          <a:bodyPr tIns="45720" bIns="45720" anchor="b" anchorCtr="0">
            <a:normAutofit/>
          </a:bodyPr>
          <a:lstStyle>
            <a:lvl1pPr marL="0" indent="0">
              <a:buFontTx/>
              <a:buNone/>
              <a:defRPr sz="2000" b="0" baseline="0">
                <a:solidFill>
                  <a:schemeClr val="bg1"/>
                </a:solidFill>
              </a:defRPr>
            </a:lvl1pPr>
          </a:lstStyle>
          <a:p>
            <a:pPr lvl="0"/>
            <a:r>
              <a:rPr lang="en-US" dirty="0"/>
              <a:t>&lt;Name(s), Company(</a:t>
            </a:r>
            <a:r>
              <a:rPr lang="en-US" dirty="0" err="1"/>
              <a:t>ies</a:t>
            </a:r>
            <a:r>
              <a:rPr lang="en-US" dirty="0"/>
              <a:t>)&gt;</a:t>
            </a:r>
          </a:p>
        </p:txBody>
      </p:sp>
      <p:sp>
        <p:nvSpPr>
          <p:cNvPr id="3" name="Text Placeholder 2">
            <a:extLst>
              <a:ext uri="{FF2B5EF4-FFF2-40B4-BE49-F238E27FC236}">
                <a16:creationId xmlns:a16="http://schemas.microsoft.com/office/drawing/2014/main" id="{D1BDA4A7-13FF-492D-9A1A-D49F5CD61122}"/>
              </a:ext>
            </a:extLst>
          </p:cNvPr>
          <p:cNvSpPr>
            <a:spLocks noGrp="1"/>
          </p:cNvSpPr>
          <p:nvPr>
            <p:ph type="body" sz="quarter" idx="12" hasCustomPrompt="1"/>
          </p:nvPr>
        </p:nvSpPr>
        <p:spPr>
          <a:xfrm>
            <a:off x="2946400" y="5253265"/>
            <a:ext cx="8870163" cy="369332"/>
          </a:xfrm>
        </p:spPr>
        <p:txBody>
          <a:bodyPr anchor="b">
            <a:normAutofit/>
          </a:bodyPr>
          <a:lstStyle>
            <a:lvl1pPr marL="0" indent="0">
              <a:buNone/>
              <a:defRPr sz="2000">
                <a:solidFill>
                  <a:schemeClr val="bg1"/>
                </a:solidFill>
              </a:defRPr>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solidFill>
                  <a:schemeClr val="bg1"/>
                </a:solidFill>
              </a:rPr>
              <a:t>&lt;Technical proposal&gt;, &lt;Update slides&gt;, &lt;Meeting notes&gt; </a:t>
            </a:r>
          </a:p>
        </p:txBody>
      </p:sp>
      <p:sp>
        <p:nvSpPr>
          <p:cNvPr id="7" name="TextBox 6">
            <a:extLst>
              <a:ext uri="{FF2B5EF4-FFF2-40B4-BE49-F238E27FC236}">
                <a16:creationId xmlns:a16="http://schemas.microsoft.com/office/drawing/2014/main" id="{4114DEC1-796A-4D25-B9A6-46F069C08BA4}"/>
              </a:ext>
            </a:extLst>
          </p:cNvPr>
          <p:cNvSpPr txBox="1"/>
          <p:nvPr userDrawn="1"/>
        </p:nvSpPr>
        <p:spPr>
          <a:xfrm>
            <a:off x="601663" y="6287564"/>
            <a:ext cx="6096000" cy="261610"/>
          </a:xfrm>
          <a:prstGeom prst="rect">
            <a:avLst/>
          </a:prstGeom>
          <a:noFill/>
        </p:spPr>
        <p:txBody>
          <a:bodyPr wrap="square">
            <a:spAutoFit/>
          </a:bodyPr>
          <a:lstStyle/>
          <a:p>
            <a:r>
              <a:rPr lang="en-US" sz="1100" dirty="0">
                <a:solidFill>
                  <a:schemeClr val="bg1"/>
                </a:solidFill>
              </a:rPr>
              <a:t>Bluetooth SIG Confidential</a:t>
            </a:r>
          </a:p>
        </p:txBody>
      </p:sp>
      <p:sp>
        <p:nvSpPr>
          <p:cNvPr id="8" name="Text Placeholder 2">
            <a:extLst>
              <a:ext uri="{FF2B5EF4-FFF2-40B4-BE49-F238E27FC236}">
                <a16:creationId xmlns:a16="http://schemas.microsoft.com/office/drawing/2014/main" id="{810DF68B-2B9D-41DC-9337-7D8655E0EE39}"/>
              </a:ext>
            </a:extLst>
          </p:cNvPr>
          <p:cNvSpPr>
            <a:spLocks noGrp="1"/>
          </p:cNvSpPr>
          <p:nvPr>
            <p:ph type="body" sz="quarter" idx="13" hasCustomPrompt="1"/>
          </p:nvPr>
        </p:nvSpPr>
        <p:spPr>
          <a:xfrm>
            <a:off x="2946400" y="5670355"/>
            <a:ext cx="8870162" cy="371475"/>
          </a:xfrm>
        </p:spPr>
        <p:txBody>
          <a:bodyPr vert="horz" lIns="91440" tIns="45720" rIns="91440" bIns="45720" rtlCol="0" anchor="b">
            <a:noAutofit/>
          </a:bodyPr>
          <a:lstStyle>
            <a:lvl1pPr marL="0" indent="0">
              <a:buNone/>
              <a:defRPr lang="en-US" sz="2000" dirty="0">
                <a:solidFill>
                  <a:schemeClr val="bg1"/>
                </a:solidFill>
              </a:defRPr>
            </a:lvl1pPr>
          </a:lstStyle>
          <a:p>
            <a:pPr marL="347663" marR="0" lvl="0" indent="-347663" fontAlgn="auto">
              <a:spcAft>
                <a:spcPts val="0"/>
              </a:spcAft>
              <a:buClrTx/>
              <a:buSzTx/>
              <a:tabLst/>
            </a:pPr>
            <a:r>
              <a:rPr lang="en-US" dirty="0">
                <a:solidFill>
                  <a:schemeClr val="bg1"/>
                </a:solidFill>
              </a:rPr>
              <a:t>&lt;DD&gt; &lt;Month&gt; &lt;YYYY&gt;</a:t>
            </a:r>
          </a:p>
        </p:txBody>
      </p:sp>
      <p:sp>
        <p:nvSpPr>
          <p:cNvPr id="9" name="TextBox 8">
            <a:extLst>
              <a:ext uri="{FF2B5EF4-FFF2-40B4-BE49-F238E27FC236}">
                <a16:creationId xmlns:a16="http://schemas.microsoft.com/office/drawing/2014/main" id="{4946FFFE-7D63-4AB9-9E0A-6A9834A48EED}"/>
              </a:ext>
            </a:extLst>
          </p:cNvPr>
          <p:cNvSpPr txBox="1"/>
          <p:nvPr userDrawn="1"/>
        </p:nvSpPr>
        <p:spPr>
          <a:xfrm>
            <a:off x="601663" y="5253265"/>
            <a:ext cx="2344737" cy="369332"/>
          </a:xfrm>
          <a:prstGeom prst="rect">
            <a:avLst/>
          </a:prstGeom>
        </p:spPr>
        <p:txBody>
          <a:bodyPr vert="horz" lIns="91440" tIns="45720" rIns="91440" bIns="45720" rtlCol="0" anchor="b">
            <a:noAutofit/>
          </a:bodyPr>
          <a:lstStyle>
            <a:lvl1pPr marR="0" lvl="0" indent="0" fontAlgn="auto">
              <a:lnSpc>
                <a:spcPct val="100000"/>
              </a:lnSpc>
              <a:spcBef>
                <a:spcPts val="1000"/>
              </a:spcBef>
              <a:spcAft>
                <a:spcPts val="0"/>
              </a:spcAft>
              <a:buClrTx/>
              <a:buSzTx/>
              <a:buFont typeface="Arial" panose="020B0604020202020204" pitchFamily="34" charset="0"/>
              <a:buNone/>
              <a:tabLst/>
              <a:defRPr baseline="0">
                <a:solidFill>
                  <a:schemeClr val="bg1"/>
                </a:solidFill>
              </a:defRPr>
            </a:lvl1pPr>
            <a:lvl2pPr marL="682625" indent="-342900">
              <a:lnSpc>
                <a:spcPct val="100000"/>
              </a:lnSpc>
              <a:spcBef>
                <a:spcPts val="1000"/>
              </a:spcBef>
              <a:buFont typeface="Arial" panose="020B0604020202020204" pitchFamily="34" charset="0"/>
              <a:buChar char="–"/>
              <a:defRPr sz="2000" baseline="0">
                <a:solidFill>
                  <a:schemeClr val="tx2"/>
                </a:solidFill>
              </a:defRPr>
            </a:lvl2pPr>
            <a:lvl3pPr marL="1030288" indent="-342900">
              <a:lnSpc>
                <a:spcPct val="100000"/>
              </a:lnSpc>
              <a:spcBef>
                <a:spcPts val="1000"/>
              </a:spcBef>
              <a:buFont typeface="Wingdings" panose="05000000000000000000" pitchFamily="2" charset="2"/>
              <a:buChar char="§"/>
              <a:defRPr baseline="0">
                <a:solidFill>
                  <a:schemeClr val="tx2"/>
                </a:solidFill>
              </a:defRPr>
            </a:lvl3pPr>
            <a:lvl4pPr marL="1379538" indent="-347663">
              <a:lnSpc>
                <a:spcPct val="100000"/>
              </a:lnSpc>
              <a:spcBef>
                <a:spcPts val="1000"/>
              </a:spcBef>
              <a:buFont typeface="Courier New" panose="02070309020205020404" pitchFamily="49" charset="0"/>
              <a:buChar char="o"/>
              <a:defRPr sz="1600" baseline="0">
                <a:solidFill>
                  <a:schemeClr val="tx2"/>
                </a:solidFill>
              </a:defRPr>
            </a:lvl4pPr>
            <a:lvl5pPr marL="1712913" indent="-334963">
              <a:lnSpc>
                <a:spcPct val="100000"/>
              </a:lnSpc>
              <a:spcBef>
                <a:spcPts val="1000"/>
              </a:spcBef>
              <a:buFont typeface="Wingdings 3" panose="05040102010807070707" pitchFamily="18" charset="2"/>
              <a:buChar char=""/>
              <a:defRPr sz="1600" baseline="0">
                <a:solidFill>
                  <a:schemeClr val="tx2"/>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r>
              <a:rPr lang="en-US" sz="2000" dirty="0"/>
              <a:t>Presentation Type:</a:t>
            </a:r>
          </a:p>
        </p:txBody>
      </p:sp>
      <p:sp>
        <p:nvSpPr>
          <p:cNvPr id="10" name="TextBox 9">
            <a:extLst>
              <a:ext uri="{FF2B5EF4-FFF2-40B4-BE49-F238E27FC236}">
                <a16:creationId xmlns:a16="http://schemas.microsoft.com/office/drawing/2014/main" id="{1088AEEE-763F-4ED5-9E96-1A0F5E2B9AC5}"/>
              </a:ext>
            </a:extLst>
          </p:cNvPr>
          <p:cNvSpPr txBox="1"/>
          <p:nvPr userDrawn="1"/>
        </p:nvSpPr>
        <p:spPr>
          <a:xfrm>
            <a:off x="601663" y="5668213"/>
            <a:ext cx="2012228" cy="371475"/>
          </a:xfrm>
          <a:prstGeom prst="rect">
            <a:avLst/>
          </a:prstGeom>
        </p:spPr>
        <p:txBody>
          <a:bodyPr vert="horz" lIns="91440" tIns="45720" rIns="91440" bIns="45720" rtlCol="0" anchor="b">
            <a:noAutofit/>
          </a:bodyPr>
          <a:lstStyle>
            <a:lvl1pPr marR="0" lvl="0" indent="0" fontAlgn="auto">
              <a:lnSpc>
                <a:spcPct val="100000"/>
              </a:lnSpc>
              <a:spcBef>
                <a:spcPts val="1000"/>
              </a:spcBef>
              <a:spcAft>
                <a:spcPts val="0"/>
              </a:spcAft>
              <a:buClrTx/>
              <a:buSzTx/>
              <a:buFont typeface="Arial" panose="020B0604020202020204" pitchFamily="34" charset="0"/>
              <a:buNone/>
              <a:tabLst/>
              <a:defRPr baseline="0">
                <a:solidFill>
                  <a:schemeClr val="bg1"/>
                </a:solidFill>
              </a:defRPr>
            </a:lvl1pPr>
            <a:lvl2pPr marL="682625" indent="-342900">
              <a:lnSpc>
                <a:spcPct val="100000"/>
              </a:lnSpc>
              <a:spcBef>
                <a:spcPts val="1000"/>
              </a:spcBef>
              <a:buFont typeface="Arial" panose="020B0604020202020204" pitchFamily="34" charset="0"/>
              <a:buChar char="–"/>
              <a:defRPr sz="2000" baseline="0">
                <a:solidFill>
                  <a:schemeClr val="tx2"/>
                </a:solidFill>
              </a:defRPr>
            </a:lvl2pPr>
            <a:lvl3pPr marL="1030288" indent="-342900">
              <a:lnSpc>
                <a:spcPct val="100000"/>
              </a:lnSpc>
              <a:spcBef>
                <a:spcPts val="1000"/>
              </a:spcBef>
              <a:buFont typeface="Wingdings" panose="05000000000000000000" pitchFamily="2" charset="2"/>
              <a:buChar char="§"/>
              <a:defRPr baseline="0">
                <a:solidFill>
                  <a:schemeClr val="tx2"/>
                </a:solidFill>
              </a:defRPr>
            </a:lvl3pPr>
            <a:lvl4pPr marL="1379538" indent="-347663">
              <a:lnSpc>
                <a:spcPct val="100000"/>
              </a:lnSpc>
              <a:spcBef>
                <a:spcPts val="1000"/>
              </a:spcBef>
              <a:buFont typeface="Courier New" panose="02070309020205020404" pitchFamily="49" charset="0"/>
              <a:buChar char="o"/>
              <a:defRPr sz="1600" baseline="0">
                <a:solidFill>
                  <a:schemeClr val="tx2"/>
                </a:solidFill>
              </a:defRPr>
            </a:lvl4pPr>
            <a:lvl5pPr marL="1712913" indent="-334963">
              <a:lnSpc>
                <a:spcPct val="100000"/>
              </a:lnSpc>
              <a:spcBef>
                <a:spcPts val="1000"/>
              </a:spcBef>
              <a:buFont typeface="Wingdings 3" panose="05040102010807070707" pitchFamily="18" charset="2"/>
              <a:buChar char=""/>
              <a:defRPr sz="1600" baseline="0">
                <a:solidFill>
                  <a:schemeClr val="tx2"/>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r>
              <a:rPr lang="en-US" sz="2000" dirty="0"/>
              <a:t>Date Submitted:</a:t>
            </a:r>
          </a:p>
        </p:txBody>
      </p:sp>
      <p:sp>
        <p:nvSpPr>
          <p:cNvPr id="11" name="TextBox 10">
            <a:extLst>
              <a:ext uri="{FF2B5EF4-FFF2-40B4-BE49-F238E27FC236}">
                <a16:creationId xmlns:a16="http://schemas.microsoft.com/office/drawing/2014/main" id="{38F42425-416E-49B5-A5E5-0461CCB841A8}"/>
              </a:ext>
            </a:extLst>
          </p:cNvPr>
          <p:cNvSpPr txBox="1"/>
          <p:nvPr userDrawn="1"/>
        </p:nvSpPr>
        <p:spPr>
          <a:xfrm>
            <a:off x="601663" y="4767112"/>
            <a:ext cx="1310264" cy="436252"/>
          </a:xfrm>
          <a:prstGeom prst="rect">
            <a:avLst/>
          </a:prstGeom>
        </p:spPr>
        <p:txBody>
          <a:bodyPr vert="horz" lIns="91440" tIns="45720" rIns="91440" bIns="45720" rtlCol="0" anchor="b" anchorCtr="0">
            <a:noAutofit/>
          </a:bodyPr>
          <a:lstStyle>
            <a:lvl1pPr lvl="0" indent="0">
              <a:lnSpc>
                <a:spcPct val="100000"/>
              </a:lnSpc>
              <a:spcBef>
                <a:spcPts val="1000"/>
              </a:spcBef>
              <a:buFontTx/>
              <a:buNone/>
              <a:defRPr sz="2400" b="0" baseline="0">
                <a:solidFill>
                  <a:schemeClr val="bg1"/>
                </a:solidFill>
              </a:defRPr>
            </a:lvl1pPr>
            <a:lvl2pPr marL="682625" indent="-342900">
              <a:lnSpc>
                <a:spcPct val="100000"/>
              </a:lnSpc>
              <a:spcBef>
                <a:spcPts val="1000"/>
              </a:spcBef>
              <a:buFont typeface="Arial" panose="020B0604020202020204" pitchFamily="34" charset="0"/>
              <a:buChar char="–"/>
              <a:defRPr sz="2000" baseline="0">
                <a:solidFill>
                  <a:schemeClr val="tx2"/>
                </a:solidFill>
              </a:defRPr>
            </a:lvl2pPr>
            <a:lvl3pPr marL="1030288" indent="-342900">
              <a:lnSpc>
                <a:spcPct val="100000"/>
              </a:lnSpc>
              <a:spcBef>
                <a:spcPts val="1000"/>
              </a:spcBef>
              <a:buFont typeface="Wingdings" panose="05000000000000000000" pitchFamily="2" charset="2"/>
              <a:buChar char="§"/>
              <a:defRPr baseline="0">
                <a:solidFill>
                  <a:schemeClr val="tx2"/>
                </a:solidFill>
              </a:defRPr>
            </a:lvl3pPr>
            <a:lvl4pPr marL="1379538" indent="-347663">
              <a:lnSpc>
                <a:spcPct val="100000"/>
              </a:lnSpc>
              <a:spcBef>
                <a:spcPts val="1000"/>
              </a:spcBef>
              <a:buFont typeface="Courier New" panose="02070309020205020404" pitchFamily="49" charset="0"/>
              <a:buChar char="o"/>
              <a:defRPr sz="1600" baseline="0">
                <a:solidFill>
                  <a:schemeClr val="tx2"/>
                </a:solidFill>
              </a:defRPr>
            </a:lvl4pPr>
            <a:lvl5pPr marL="1712913" indent="-334963">
              <a:lnSpc>
                <a:spcPct val="100000"/>
              </a:lnSpc>
              <a:spcBef>
                <a:spcPts val="1000"/>
              </a:spcBef>
              <a:buFont typeface="Wingdings 3" panose="05040102010807070707" pitchFamily="18" charset="2"/>
              <a:buChar char=""/>
              <a:defRPr sz="1600" baseline="0">
                <a:solidFill>
                  <a:schemeClr val="tx2"/>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lvl="0"/>
            <a:r>
              <a:rPr lang="en-US" sz="2000" dirty="0"/>
              <a:t>Author(s):</a:t>
            </a:r>
          </a:p>
        </p:txBody>
      </p:sp>
    </p:spTree>
    <p:extLst>
      <p:ext uri="{BB962C8B-B14F-4D97-AF65-F5344CB8AC3E}">
        <p14:creationId xmlns:p14="http://schemas.microsoft.com/office/powerpoint/2010/main" val="2092451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_White">
    <p:spTree>
      <p:nvGrpSpPr>
        <p:cNvPr id="1" name=""/>
        <p:cNvGrpSpPr/>
        <p:nvPr/>
      </p:nvGrpSpPr>
      <p:grpSpPr>
        <a:xfrm>
          <a:off x="0" y="0"/>
          <a:ext cx="0" cy="0"/>
          <a:chOff x="0" y="0"/>
          <a:chExt cx="0" cy="0"/>
        </a:xfrm>
      </p:grpSpPr>
      <p:sp>
        <p:nvSpPr>
          <p:cNvPr id="3" name="Text Box: Body"/>
          <p:cNvSpPr>
            <a:spLocks noGrp="1" noChangeAspect="1"/>
          </p:cNvSpPr>
          <p:nvPr>
            <p:ph idx="1" hasCustomPrompt="1"/>
          </p:nvPr>
        </p:nvSpPr>
        <p:spPr>
          <a:xfrm>
            <a:off x="481257" y="1320799"/>
            <a:ext cx="11214795" cy="4702049"/>
          </a:xfrm>
        </p:spPr>
        <p:txBody>
          <a:bodyPr>
            <a:noAutofit/>
          </a:bodyPr>
          <a:lstStyle>
            <a:lvl1pPr>
              <a:lnSpc>
                <a:spcPct val="100000"/>
              </a:lnSpc>
              <a:spcBef>
                <a:spcPts val="1000"/>
              </a:spcBef>
              <a:defRPr>
                <a:solidFill>
                  <a:schemeClr val="tx2"/>
                </a:solidFill>
              </a:defRPr>
            </a:lvl1pPr>
            <a:lvl2pPr>
              <a:lnSpc>
                <a:spcPct val="100000"/>
              </a:lnSpc>
              <a:spcBef>
                <a:spcPts val="1000"/>
              </a:spcBef>
              <a:defRPr>
                <a:solidFill>
                  <a:schemeClr val="tx2"/>
                </a:solidFill>
              </a:defRPr>
            </a:lvl2pPr>
            <a:lvl3pPr>
              <a:lnSpc>
                <a:spcPct val="100000"/>
              </a:lnSpc>
              <a:spcBef>
                <a:spcPts val="1000"/>
              </a:spcBef>
              <a:defRPr>
                <a:solidFill>
                  <a:schemeClr val="tx2"/>
                </a:solidFill>
              </a:defRPr>
            </a:lvl3pPr>
            <a:lvl4pPr>
              <a:lnSpc>
                <a:spcPct val="100000"/>
              </a:lnSpc>
              <a:spcBef>
                <a:spcPts val="1000"/>
              </a:spcBef>
              <a:defRPr>
                <a:solidFill>
                  <a:schemeClr val="tx2"/>
                </a:solidFill>
              </a:defRPr>
            </a:lvl4pPr>
            <a:lvl5pPr>
              <a:lnSpc>
                <a:spcPct val="100000"/>
              </a:lnSpc>
              <a:spcBef>
                <a:spcPts val="1000"/>
              </a:spcBef>
              <a:defRPr baseline="0">
                <a:solidFill>
                  <a:schemeClr val="tx2"/>
                </a:solidFill>
              </a:defRPr>
            </a:lvl5pPr>
          </a:lstStyle>
          <a:p>
            <a:pPr lvl="0"/>
            <a:r>
              <a:rPr lang="en-US"/>
              <a:t>First bullet level is Arial 24 point text</a:t>
            </a:r>
          </a:p>
          <a:p>
            <a:pPr lvl="1"/>
            <a:r>
              <a:rPr lang="en-US"/>
              <a:t>Second bullet level is Arial 20 point text</a:t>
            </a:r>
          </a:p>
          <a:p>
            <a:pPr lvl="2"/>
            <a:r>
              <a:rPr lang="en-US"/>
              <a:t>Third bullet level is Arial 18 point text</a:t>
            </a:r>
          </a:p>
          <a:p>
            <a:pPr lvl="3"/>
            <a:r>
              <a:rPr lang="en-US"/>
              <a:t>Fourth bullet level is Arial 16 point text</a:t>
            </a:r>
          </a:p>
          <a:p>
            <a:pPr lvl="4"/>
            <a:r>
              <a:rPr lang="en-US"/>
              <a:t>Fifth bullet level is Arial 16 point text</a:t>
            </a:r>
          </a:p>
        </p:txBody>
      </p:sp>
      <p:sp>
        <p:nvSpPr>
          <p:cNvPr id="9" name="Footer: Slide Number"/>
          <p:cNvSpPr>
            <a:spLocks noGrp="1" noChangeAspect="1"/>
          </p:cNvSpPr>
          <p:nvPr>
            <p:ph type="sldNum" sz="quarter" idx="4"/>
          </p:nvPr>
        </p:nvSpPr>
        <p:spPr>
          <a:xfrm>
            <a:off x="10762161" y="6279591"/>
            <a:ext cx="933892" cy="353240"/>
          </a:xfrm>
          <a:prstGeom prst="rect">
            <a:avLst/>
          </a:prstGeom>
        </p:spPr>
        <p:txBody>
          <a:bodyPr vert="horz" lIns="91440" tIns="45720" rIns="91440" bIns="45720" rtlCol="0" anchor="ctr"/>
          <a:lstStyle>
            <a:lvl1pPr algn="r">
              <a:defRPr sz="1000">
                <a:solidFill>
                  <a:schemeClr val="accent1"/>
                </a:solidFill>
              </a:defRPr>
            </a:lvl1pPr>
          </a:lstStyle>
          <a:p>
            <a:fld id="{81BC661C-2700-4921-922A-F5117630EB72}" type="slidenum">
              <a:rPr lang="en-US" smtClean="0">
                <a:solidFill>
                  <a:srgbClr val="0082FC"/>
                </a:solidFill>
              </a:rPr>
              <a:pPr/>
              <a:t>‹#›</a:t>
            </a:fld>
            <a:endParaRPr lang="en-US">
              <a:solidFill>
                <a:srgbClr val="0082FC"/>
              </a:solidFill>
            </a:endParaRPr>
          </a:p>
        </p:txBody>
      </p:sp>
      <p:sp>
        <p:nvSpPr>
          <p:cNvPr id="14" name="Footer Placeholder 1">
            <a:extLst>
              <a:ext uri="{FF2B5EF4-FFF2-40B4-BE49-F238E27FC236}">
                <a16:creationId xmlns:a16="http://schemas.microsoft.com/office/drawing/2014/main" id="{0386B9CD-E2BA-4153-BCC3-935F8EEBDC34}"/>
              </a:ext>
            </a:extLst>
          </p:cNvPr>
          <p:cNvSpPr>
            <a:spLocks noGrp="1"/>
          </p:cNvSpPr>
          <p:nvPr>
            <p:ph type="ftr" sz="quarter" idx="3"/>
          </p:nvPr>
        </p:nvSpPr>
        <p:spPr>
          <a:xfrm>
            <a:off x="3352800" y="6279591"/>
            <a:ext cx="5486400" cy="353241"/>
          </a:xfrm>
          <a:prstGeom prst="rect">
            <a:avLst/>
          </a:prstGeom>
        </p:spPr>
        <p:txBody>
          <a:bodyPr anchor="ctr"/>
          <a:lstStyle>
            <a:lvl1pPr algn="ctr">
              <a:defRPr sz="1000">
                <a:solidFill>
                  <a:schemeClr val="accent1"/>
                </a:solidFill>
              </a:defRPr>
            </a:lvl1pPr>
          </a:lstStyle>
          <a:p>
            <a:endParaRPr lang="en-US" dirty="0">
              <a:solidFill>
                <a:srgbClr val="0082FC"/>
              </a:solidFill>
            </a:endParaRPr>
          </a:p>
        </p:txBody>
      </p:sp>
      <p:sp>
        <p:nvSpPr>
          <p:cNvPr id="4" name="Title 3">
            <a:extLst>
              <a:ext uri="{FF2B5EF4-FFF2-40B4-BE49-F238E27FC236}">
                <a16:creationId xmlns:a16="http://schemas.microsoft.com/office/drawing/2014/main" id="{326FE397-4836-4DC4-A3D5-D8F90E66CB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3966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claimer">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7BF7B19-B04A-42ED-82F9-150EAEACE30B}"/>
              </a:ext>
            </a:extLst>
          </p:cNvPr>
          <p:cNvSpPr txBox="1"/>
          <p:nvPr userDrawn="1"/>
        </p:nvSpPr>
        <p:spPr>
          <a:xfrm>
            <a:off x="640080" y="373985"/>
            <a:ext cx="11064240" cy="5850961"/>
          </a:xfrm>
          <a:prstGeom prst="rect">
            <a:avLst/>
          </a:prstGeom>
          <a:noFill/>
        </p:spPr>
        <p:txBody>
          <a:bodyPr wrap="square" rtlCol="0">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2400" b="1" i="0" u="none" strike="noStrike" kern="1200" cap="none" spc="0" normalizeH="0" baseline="0" noProof="0" dirty="0">
                <a:ln>
                  <a:noFill/>
                </a:ln>
                <a:solidFill>
                  <a:srgbClr val="0082FC"/>
                </a:solidFill>
                <a:effectLst/>
                <a:uLnTx/>
                <a:uFillTx/>
                <a:latin typeface="Arial"/>
                <a:ea typeface="Calibri" panose="020F0502020204030204" pitchFamily="34" charset="0"/>
                <a:cs typeface="Times New Roman" panose="02020603050405020304" pitchFamily="18" charset="0"/>
              </a:rPr>
              <a:t>Bluetooth SIG Meeting Guidelines</a:t>
            </a:r>
          </a:p>
          <a:p>
            <a:pPr marL="0" marR="0" lvl="0" indent="0" algn="l" defTabSz="914400" rtl="0" eaLnBrk="1" fontAlgn="auto" latinLnBrk="0" hangingPunct="1">
              <a:lnSpc>
                <a:spcPts val="2800"/>
              </a:lnSpc>
              <a:spcBef>
                <a:spcPts val="0"/>
              </a:spcBef>
              <a:spcAft>
                <a:spcPts val="0"/>
              </a:spcAft>
              <a:buClrTx/>
              <a:buSzTx/>
              <a:buFontTx/>
              <a:buNone/>
              <a:tabLst/>
              <a:defRPr/>
            </a:pPr>
            <a:r>
              <a:rPr kumimoji="0" lang="en-US" sz="1900" b="1" i="0" u="none" strike="noStrike" kern="1200" cap="none" spc="0" normalizeH="0" baseline="0" noProof="0" dirty="0">
                <a:ln>
                  <a:noFill/>
                </a:ln>
                <a:solidFill>
                  <a:srgbClr val="646569"/>
                </a:solidFill>
                <a:effectLst/>
                <a:uLnTx/>
                <a:uFillTx/>
                <a:latin typeface="Arial"/>
                <a:ea typeface="+mn-ea"/>
                <a:cs typeface="+mn-cs"/>
              </a:rPr>
              <a:t>Members are reminded that this meeting and all actions by members shall be conducted in compliance with all applicable laws and Bluetooth SIG policies, including the Rules Regarding Antitrust Compliance, Confidentiality Policy, and Code of Conduct. Copies are available at</a:t>
            </a:r>
            <a:r>
              <a:rPr kumimoji="0" lang="en-US" sz="1900" b="0" i="0" u="none" strike="noStrike" kern="1200" cap="none" spc="0" normalizeH="0" baseline="0" noProof="0" dirty="0">
                <a:ln>
                  <a:noFill/>
                </a:ln>
                <a:solidFill>
                  <a:srgbClr val="646569"/>
                </a:solidFill>
                <a:effectLst/>
                <a:uLnTx/>
                <a:uFillTx/>
                <a:latin typeface="Arial"/>
                <a:ea typeface="+mn-ea"/>
                <a:cs typeface="+mn-cs"/>
              </a:rPr>
              <a:t>: </a:t>
            </a:r>
            <a:r>
              <a:rPr kumimoji="0" lang="en-US" sz="1900" b="0" i="0" u="none" strike="noStrike" kern="1200" cap="none" spc="0" normalizeH="0" baseline="0" noProof="0" dirty="0">
                <a:ln>
                  <a:noFill/>
                </a:ln>
                <a:solidFill>
                  <a:srgbClr val="000000"/>
                </a:solidFill>
                <a:effectLst/>
                <a:uLnTx/>
                <a:uFillTx/>
                <a:latin typeface="Arial"/>
                <a:ea typeface="+mn-ea"/>
                <a:cs typeface="+mn-cs"/>
                <a:hlinkClick r:id="rId2"/>
              </a:rPr>
              <a:t>https://www.bluetooth.com/about-us/governing-documents/</a:t>
            </a:r>
            <a:endParaRPr kumimoji="0" lang="en-US" sz="1900" b="0" i="0" u="none" strike="sngStrike" kern="1200" cap="none" spc="0" normalizeH="0" baseline="0" noProof="0" dirty="0">
              <a:ln>
                <a:noFill/>
              </a:ln>
              <a:solidFill>
                <a:srgbClr val="000000"/>
              </a:solidFill>
              <a:effectLst/>
              <a:uLnTx/>
              <a:uFillTx/>
              <a:latin typeface="Arial"/>
              <a:ea typeface="+mn-ea"/>
              <a:cs typeface="+mn-cs"/>
            </a:endParaRPr>
          </a:p>
          <a:p>
            <a:pPr marL="28575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srgbClr val="646569"/>
                </a:solidFill>
                <a:effectLst/>
                <a:uLnTx/>
                <a:uFillTx/>
                <a:latin typeface="Arial"/>
                <a:ea typeface="+mn-ea"/>
                <a:cs typeface="+mn-cs"/>
              </a:rPr>
              <a:t>Do not discuss pricing</a:t>
            </a:r>
            <a:r>
              <a:rPr kumimoji="0" lang="en-US" sz="1400" b="0" i="0" u="none" strike="noStrike" kern="1200" cap="none" spc="0" normalizeH="0" baseline="0" noProof="0" dirty="0">
                <a:ln>
                  <a:noFill/>
                </a:ln>
                <a:solidFill>
                  <a:srgbClr val="646569"/>
                </a:solidFill>
                <a:effectLst/>
                <a:uLnTx/>
                <a:uFillTx/>
                <a:latin typeface="Arial"/>
                <a:ea typeface="+mn-ea"/>
                <a:cs typeface="+mn-cs"/>
              </a:rPr>
              <a:t>:  including prices; terms or conditions of purchases or sales; volume of production; territories; customers; credit terms; current or future business plans relating to any competitive issue, including sales, marketing, or distribution and any other matters as to which members compete; any issue unrelated to Bluetooth SIG; or any matter that would have the primary purpose of excluding competitors of companies participating in Bluetooth SIG.</a:t>
            </a:r>
          </a:p>
          <a:p>
            <a:pPr marL="28575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srgbClr val="646569"/>
                </a:solidFill>
                <a:effectLst/>
                <a:uLnTx/>
                <a:uFillTx/>
                <a:latin typeface="Arial"/>
                <a:ea typeface="+mn-ea"/>
                <a:cs typeface="+mn-cs"/>
              </a:rPr>
              <a:t>Do not discuss boycotts</a:t>
            </a:r>
            <a:r>
              <a:rPr kumimoji="0" lang="en-US" sz="1400" b="0" i="0" u="none" strike="noStrike" kern="1200" cap="none" spc="0" normalizeH="0" baseline="0" noProof="0" dirty="0">
                <a:ln>
                  <a:noFill/>
                </a:ln>
                <a:solidFill>
                  <a:srgbClr val="646569"/>
                </a:solidFill>
                <a:effectLst/>
                <a:uLnTx/>
                <a:uFillTx/>
                <a:latin typeface="Arial"/>
                <a:ea typeface="+mn-ea"/>
                <a:cs typeface="+mn-cs"/>
              </a:rPr>
              <a:t>:  anything that might be construed as an agreement or understanding to refrain, or to encourage a member to refrain, from purchasing or licensing any raw materials, equipment, intellectual property, services, or other supplies from any supplier or from dealing with any supplier.</a:t>
            </a:r>
          </a:p>
          <a:p>
            <a:pPr marL="28575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srgbClr val="646569"/>
                </a:solidFill>
                <a:effectLst/>
                <a:uLnTx/>
                <a:uFillTx/>
                <a:latin typeface="Arial"/>
                <a:ea typeface="+mn-ea"/>
                <a:cs typeface="+mn-cs"/>
              </a:rPr>
              <a:t>Do not discuss market access</a:t>
            </a:r>
            <a:r>
              <a:rPr kumimoji="0" lang="en-US" sz="1400" b="0" i="0" u="none" strike="noStrike" kern="1200" cap="none" spc="0" normalizeH="0" baseline="0" noProof="0" dirty="0">
                <a:ln>
                  <a:noFill/>
                </a:ln>
                <a:solidFill>
                  <a:srgbClr val="646569"/>
                </a:solidFill>
                <a:effectLst/>
                <a:uLnTx/>
                <a:uFillTx/>
                <a:latin typeface="Arial"/>
                <a:ea typeface="+mn-ea"/>
                <a:cs typeface="+mn-cs"/>
              </a:rPr>
              <a:t>:  anything that might be construed as an attempt to prevent any person or business entity from gaining access to any market or customer for goods and services, or to prevent any business entity from obtaining a supply of goods or services or otherwise purchasing goods or services freely in the market.</a:t>
            </a:r>
          </a:p>
          <a:p>
            <a:pPr marL="28575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sz="1400" b="0" i="0" u="sng" strike="noStrike" kern="1200" cap="none" spc="0" normalizeH="0" baseline="0" noProof="0" dirty="0">
                <a:ln>
                  <a:noFill/>
                </a:ln>
                <a:solidFill>
                  <a:srgbClr val="646569"/>
                </a:solidFill>
                <a:effectLst/>
                <a:uLnTx/>
                <a:uFillTx/>
                <a:latin typeface="Arial"/>
                <a:ea typeface="+mn-ea"/>
                <a:cs typeface="+mn-cs"/>
              </a:rPr>
              <a:t>Do not discuss patents</a:t>
            </a:r>
            <a:r>
              <a:rPr kumimoji="0" lang="en-US" sz="1400" b="0" i="0" u="none" strike="noStrike" kern="1200" cap="none" spc="0" normalizeH="0" baseline="0" noProof="0" dirty="0">
                <a:ln>
                  <a:noFill/>
                </a:ln>
                <a:solidFill>
                  <a:srgbClr val="646569"/>
                </a:solidFill>
                <a:effectLst/>
                <a:uLnTx/>
                <a:uFillTx/>
                <a:latin typeface="Arial"/>
                <a:ea typeface="+mn-ea"/>
                <a:cs typeface="+mn-cs"/>
              </a:rPr>
              <a:t>:  including discussion of member or third-party patents in connection with any Bluetooth SIG activities. Bluetooth SIG activities are activities engaged in by a member in its capacity as a member, including the development of Bluetooth specifications and participating in committees and working, study, expert, and other member groups within Bluetooth SIG.</a:t>
            </a:r>
          </a:p>
          <a:p>
            <a:pPr marL="290513" marR="0" lvl="0" indent="-290513"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altLang="en-US" sz="2000" b="1" i="0" u="none" strike="noStrike" kern="1200" cap="none" spc="0" normalizeH="0" baseline="0" noProof="0" dirty="0">
                <a:ln>
                  <a:noFill/>
                </a:ln>
                <a:solidFill>
                  <a:srgbClr val="646569"/>
                </a:solidFill>
                <a:effectLst/>
                <a:uLnTx/>
                <a:uFillTx/>
                <a:latin typeface="Arial"/>
                <a:ea typeface="+mn-ea"/>
                <a:cs typeface="+mn-cs"/>
              </a:rPr>
              <a:t>Do not remain silent if inappropriate topics are discussed. You must formally object.</a:t>
            </a:r>
            <a:endParaRPr lang="en-US" sz="1600" b="1" dirty="0">
              <a:solidFill>
                <a:schemeClr val="tx2"/>
              </a:solidFill>
              <a:latin typeface="+mn-lt"/>
              <a:cs typeface="Arial" panose="020B0604020202020204" pitchFamily="34" charset="0"/>
            </a:endParaRPr>
          </a:p>
        </p:txBody>
      </p:sp>
      <p:sp>
        <p:nvSpPr>
          <p:cNvPr id="7" name="Footer: Slide Number">
            <a:extLst>
              <a:ext uri="{FF2B5EF4-FFF2-40B4-BE49-F238E27FC236}">
                <a16:creationId xmlns:a16="http://schemas.microsoft.com/office/drawing/2014/main" id="{2B7F3AC0-EE77-425E-BD09-24A7CFE5F2BE}"/>
              </a:ext>
            </a:extLst>
          </p:cNvPr>
          <p:cNvSpPr>
            <a:spLocks noGrp="1" noChangeAspect="1"/>
          </p:cNvSpPr>
          <p:nvPr>
            <p:ph type="sldNum" sz="quarter" idx="4"/>
          </p:nvPr>
        </p:nvSpPr>
        <p:spPr>
          <a:xfrm>
            <a:off x="10762161" y="6279591"/>
            <a:ext cx="933892" cy="353240"/>
          </a:xfrm>
          <a:prstGeom prst="rect">
            <a:avLst/>
          </a:prstGeom>
        </p:spPr>
        <p:txBody>
          <a:bodyPr vert="horz" lIns="91440" tIns="45720" rIns="91440" bIns="45720" rtlCol="0" anchor="ctr"/>
          <a:lstStyle>
            <a:lvl1pPr algn="r">
              <a:defRPr sz="1000">
                <a:solidFill>
                  <a:schemeClr val="accent1"/>
                </a:solidFill>
              </a:defRPr>
            </a:lvl1pPr>
          </a:lstStyle>
          <a:p>
            <a:fld id="{81BC661C-2700-4921-922A-F5117630EB72}" type="slidenum">
              <a:rPr lang="en-US" smtClean="0">
                <a:solidFill>
                  <a:srgbClr val="0082FC"/>
                </a:solidFill>
              </a:rPr>
              <a:pPr/>
              <a:t>‹#›</a:t>
            </a:fld>
            <a:endParaRPr lang="en-US">
              <a:solidFill>
                <a:srgbClr val="0082FC"/>
              </a:solidFill>
            </a:endParaRPr>
          </a:p>
        </p:txBody>
      </p:sp>
      <p:sp>
        <p:nvSpPr>
          <p:cNvPr id="9" name="Footer Placeholder 1">
            <a:extLst>
              <a:ext uri="{FF2B5EF4-FFF2-40B4-BE49-F238E27FC236}">
                <a16:creationId xmlns:a16="http://schemas.microsoft.com/office/drawing/2014/main" id="{965A4BEA-5DCD-4F30-BD78-FC17B1BF9304}"/>
              </a:ext>
            </a:extLst>
          </p:cNvPr>
          <p:cNvSpPr>
            <a:spLocks noGrp="1"/>
          </p:cNvSpPr>
          <p:nvPr>
            <p:ph type="ftr" sz="quarter" idx="3"/>
          </p:nvPr>
        </p:nvSpPr>
        <p:spPr>
          <a:xfrm>
            <a:off x="3352800" y="6279591"/>
            <a:ext cx="5486400" cy="353241"/>
          </a:xfrm>
          <a:prstGeom prst="rect">
            <a:avLst/>
          </a:prstGeom>
        </p:spPr>
        <p:txBody>
          <a:bodyPr anchor="ctr"/>
          <a:lstStyle>
            <a:lvl1pPr algn="ctr">
              <a:defRPr sz="1000">
                <a:solidFill>
                  <a:schemeClr val="accent1"/>
                </a:solidFill>
              </a:defRPr>
            </a:lvl1pPr>
          </a:lstStyle>
          <a:p>
            <a:endParaRPr lang="en-US" dirty="0">
              <a:solidFill>
                <a:srgbClr val="0082FC"/>
              </a:solidFill>
            </a:endParaRPr>
          </a:p>
        </p:txBody>
      </p:sp>
    </p:spTree>
    <p:extLst>
      <p:ext uri="{BB962C8B-B14F-4D97-AF65-F5344CB8AC3E}">
        <p14:creationId xmlns:p14="http://schemas.microsoft.com/office/powerpoint/2010/main" val="236670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7BF7B19-B04A-42ED-82F9-150EAEACE30B}"/>
              </a:ext>
            </a:extLst>
          </p:cNvPr>
          <p:cNvSpPr txBox="1"/>
          <p:nvPr userDrawn="1"/>
        </p:nvSpPr>
        <p:spPr>
          <a:xfrm>
            <a:off x="640080" y="679790"/>
            <a:ext cx="11064240" cy="5330113"/>
          </a:xfrm>
          <a:prstGeom prst="rect">
            <a:avLst/>
          </a:prstGeom>
          <a:noFill/>
        </p:spPr>
        <p:txBody>
          <a:bodyPr wrap="square" rtlCol="0">
            <a:spAutoFit/>
          </a:bodyPr>
          <a:lstStyle/>
          <a:p>
            <a:pPr>
              <a:lnSpc>
                <a:spcPts val="1900"/>
              </a:lnSpc>
              <a:spcAft>
                <a:spcPts val="600"/>
              </a:spcAft>
            </a:pPr>
            <a:r>
              <a:rPr lang="en-US" sz="1400" b="1" dirty="0">
                <a:solidFill>
                  <a:schemeClr val="tx2"/>
                </a:solidFill>
                <a:latin typeface="Arial" panose="020B0604020202020204" pitchFamily="34" charset="0"/>
                <a:cs typeface="Arial" panose="020B0604020202020204" pitchFamily="34" charset="0"/>
              </a:rPr>
              <a:t>This document, regardless of its title or content, is not a Bluetooth Specification as defined in the Bluetooth Patent/Copyright License Agreement (“PCLA”) and Bluetooth Trademark License Agreement. Use of this document by members of Bluetooth SIG is governed by the membership and other related agreements between Bluetooth SIG Inc. (“Bluetooth SIG”) and its members, including the PCLA and other agreements posted on Bluetooth SIG’s website located at www.bluetooth.com.</a:t>
            </a:r>
          </a:p>
          <a:p>
            <a:pPr>
              <a:lnSpc>
                <a:spcPts val="1900"/>
              </a:lnSpc>
              <a:spcAft>
                <a:spcPts val="600"/>
              </a:spcAft>
            </a:pPr>
            <a:r>
              <a:rPr lang="en-US" sz="1400" b="1" dirty="0">
                <a:solidFill>
                  <a:schemeClr val="tx2"/>
                </a:solidFill>
                <a:latin typeface="Arial" panose="020B0604020202020204" pitchFamily="34" charset="0"/>
                <a:cs typeface="Arial" panose="020B0604020202020204" pitchFamily="34" charset="0"/>
              </a:rPr>
              <a:t>THIS DOCUMENT IS PROVIDED “AS IS” AND BLUETOOTH SIG, ITS MEMBERS, AND THEIR AFFILIATES MAKE NO REPRESENTATIONS OR WARRANTIES AND DISCLAIM ALL WARRANTIES, EXPRESS OR IMPLIED, INCLUDING ANY WARRANTY OF MERCHANTABILITY, TITLE, NON-INFRINGEMENT, FITNESS FOR ANY PARTICULAR PURPOSE, THAT THE CONTENT OF THIS DOCUMENT IS FREE OF ERRORS. </a:t>
            </a:r>
          </a:p>
          <a:p>
            <a:pPr>
              <a:lnSpc>
                <a:spcPts val="1900"/>
              </a:lnSpc>
              <a:spcAft>
                <a:spcPts val="600"/>
              </a:spcAft>
            </a:pPr>
            <a:r>
              <a:rPr lang="en-US" sz="1400" b="1" dirty="0">
                <a:solidFill>
                  <a:schemeClr val="tx2"/>
                </a:solidFill>
                <a:latin typeface="Arial" panose="020B0604020202020204" pitchFamily="34" charset="0"/>
                <a:cs typeface="Arial" panose="020B0604020202020204" pitchFamily="34" charset="0"/>
              </a:rPr>
              <a:t>TO THE EXTENT NOT PROHIBITED BY LAW, BLUETOOTH SIG, ITS MEMBERS, AND THEIR AFFILIATES DISCLAIM ALL LIABILITY ARISING OUT OF OR RELATING TO USE OF THIS DOCUMENT AND ANY INFORMATION CONTAINED IN THIS DOCUMENT, INCLUDING LOST REVENUE, PROFITS, DATA OR PROGRAMS, OR BUSINESS INTERRUPTION, OR FOR SPECIAL, INDIRECT, CONSEQUENTIAL, INCIDENTAL OR PUNITIVE DAMAGES, HOWEVER CAUSED AND REGARDLESS OF THE THEORY OF LIABILITY, AND EVEN IF BLUETOOTH SIG, ITS MEMBERS, OR THEIR AFFILIATES HAVE BEEN ADVISED OF THE POSSIBILITY OF SUCH DAMAGES.</a:t>
            </a:r>
          </a:p>
          <a:p>
            <a:pPr>
              <a:lnSpc>
                <a:spcPts val="1900"/>
              </a:lnSpc>
              <a:spcAft>
                <a:spcPts val="600"/>
              </a:spcAft>
            </a:pPr>
            <a:r>
              <a:rPr lang="en-US" sz="1400" b="1" dirty="0">
                <a:solidFill>
                  <a:schemeClr val="tx2"/>
                </a:solidFill>
                <a:latin typeface="Arial" panose="020B0604020202020204" pitchFamily="34" charset="0"/>
                <a:cs typeface="Arial" panose="020B0604020202020204" pitchFamily="34" charset="0"/>
              </a:rPr>
              <a:t>This document is proprietary to Bluetooth SIG. This document may contain or cover subject matter that is intellectual property of Bluetooth SIG and its members. The furnishing of this document does not grant any license to any intellectual property of Bluetooth SIG or its members.</a:t>
            </a:r>
          </a:p>
          <a:p>
            <a:pPr>
              <a:lnSpc>
                <a:spcPts val="1900"/>
              </a:lnSpc>
              <a:spcAft>
                <a:spcPts val="600"/>
              </a:spcAft>
            </a:pPr>
            <a:r>
              <a:rPr lang="en-US" sz="1400" b="1" dirty="0">
                <a:solidFill>
                  <a:schemeClr val="tx2"/>
                </a:solidFill>
                <a:latin typeface="Arial" panose="020B0604020202020204" pitchFamily="34" charset="0"/>
                <a:cs typeface="Arial" panose="020B0604020202020204" pitchFamily="34" charset="0"/>
              </a:rPr>
              <a:t>This document is subject to change without notice.</a:t>
            </a:r>
          </a:p>
          <a:p>
            <a:pPr>
              <a:lnSpc>
                <a:spcPts val="1900"/>
              </a:lnSpc>
              <a:spcAft>
                <a:spcPts val="600"/>
              </a:spcAft>
            </a:pPr>
            <a:r>
              <a:rPr lang="en-US" sz="1400" b="1" dirty="0">
                <a:solidFill>
                  <a:schemeClr val="tx2"/>
                </a:solidFill>
                <a:latin typeface="Arial" panose="020B0604020202020204" pitchFamily="34" charset="0"/>
                <a:cs typeface="Arial" panose="020B0604020202020204" pitchFamily="34" charset="0"/>
              </a:rPr>
              <a:t>The Bluetooth word mark and logos are owned by Bluetooth SIG, Inc. Other third-party brands and names are the property of their respective owners.</a:t>
            </a:r>
          </a:p>
        </p:txBody>
      </p:sp>
      <p:sp>
        <p:nvSpPr>
          <p:cNvPr id="7" name="Footer: Slide Number">
            <a:extLst>
              <a:ext uri="{FF2B5EF4-FFF2-40B4-BE49-F238E27FC236}">
                <a16:creationId xmlns:a16="http://schemas.microsoft.com/office/drawing/2014/main" id="{7AB2A561-671E-47FD-B092-8E63593C8D5E}"/>
              </a:ext>
            </a:extLst>
          </p:cNvPr>
          <p:cNvSpPr>
            <a:spLocks noGrp="1" noChangeAspect="1"/>
          </p:cNvSpPr>
          <p:nvPr>
            <p:ph type="sldNum" sz="quarter" idx="4"/>
          </p:nvPr>
        </p:nvSpPr>
        <p:spPr>
          <a:xfrm>
            <a:off x="10762161" y="6279591"/>
            <a:ext cx="933892" cy="353240"/>
          </a:xfrm>
          <a:prstGeom prst="rect">
            <a:avLst/>
          </a:prstGeom>
        </p:spPr>
        <p:txBody>
          <a:bodyPr vert="horz" lIns="91440" tIns="45720" rIns="91440" bIns="45720" rtlCol="0" anchor="ctr"/>
          <a:lstStyle>
            <a:lvl1pPr algn="r">
              <a:defRPr sz="1000">
                <a:solidFill>
                  <a:schemeClr val="accent1"/>
                </a:solidFill>
              </a:defRPr>
            </a:lvl1pPr>
          </a:lstStyle>
          <a:p>
            <a:fld id="{81BC661C-2700-4921-922A-F5117630EB72}" type="slidenum">
              <a:rPr lang="en-US" smtClean="0">
                <a:solidFill>
                  <a:srgbClr val="0082FC"/>
                </a:solidFill>
              </a:rPr>
              <a:pPr/>
              <a:t>‹#›</a:t>
            </a:fld>
            <a:endParaRPr lang="en-US">
              <a:solidFill>
                <a:srgbClr val="0082FC"/>
              </a:solidFill>
            </a:endParaRPr>
          </a:p>
        </p:txBody>
      </p:sp>
      <p:sp>
        <p:nvSpPr>
          <p:cNvPr id="9" name="Footer Placeholder 1">
            <a:extLst>
              <a:ext uri="{FF2B5EF4-FFF2-40B4-BE49-F238E27FC236}">
                <a16:creationId xmlns:a16="http://schemas.microsoft.com/office/drawing/2014/main" id="{3B780177-4C11-4C12-9D1B-F09694DA6A8F}"/>
              </a:ext>
            </a:extLst>
          </p:cNvPr>
          <p:cNvSpPr>
            <a:spLocks noGrp="1"/>
          </p:cNvSpPr>
          <p:nvPr>
            <p:ph type="ftr" sz="quarter" idx="3"/>
          </p:nvPr>
        </p:nvSpPr>
        <p:spPr>
          <a:xfrm>
            <a:off x="3352800" y="6279591"/>
            <a:ext cx="5486400" cy="353241"/>
          </a:xfrm>
          <a:prstGeom prst="rect">
            <a:avLst/>
          </a:prstGeom>
        </p:spPr>
        <p:txBody>
          <a:bodyPr anchor="ctr"/>
          <a:lstStyle>
            <a:lvl1pPr algn="ctr">
              <a:defRPr sz="1000">
                <a:solidFill>
                  <a:schemeClr val="accent1"/>
                </a:solidFill>
              </a:defRPr>
            </a:lvl1pPr>
          </a:lstStyle>
          <a:p>
            <a:endParaRPr lang="en-US" dirty="0">
              <a:solidFill>
                <a:srgbClr val="0082FC"/>
              </a:solidFill>
            </a:endParaRPr>
          </a:p>
        </p:txBody>
      </p:sp>
    </p:spTree>
    <p:extLst>
      <p:ext uri="{BB962C8B-B14F-4D97-AF65-F5344CB8AC3E}">
        <p14:creationId xmlns:p14="http://schemas.microsoft.com/office/powerpoint/2010/main" val="4056686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Divider_Blue">
    <p:bg>
      <p:bgPr>
        <a:solidFill>
          <a:schemeClr val="accent1"/>
        </a:solidFill>
        <a:effectLst/>
      </p:bgPr>
    </p:bg>
    <p:spTree>
      <p:nvGrpSpPr>
        <p:cNvPr id="1" name=""/>
        <p:cNvGrpSpPr/>
        <p:nvPr/>
      </p:nvGrpSpPr>
      <p:grpSpPr>
        <a:xfrm>
          <a:off x="0" y="0"/>
          <a:ext cx="0" cy="0"/>
          <a:chOff x="0" y="0"/>
          <a:chExt cx="0" cy="0"/>
        </a:xfrm>
      </p:grpSpPr>
      <p:sp>
        <p:nvSpPr>
          <p:cNvPr id="14" name="Presentation headline"/>
          <p:cNvSpPr>
            <a:spLocks noGrp="1" noChangeAspect="1"/>
          </p:cNvSpPr>
          <p:nvPr>
            <p:ph type="ctrTitle" hasCustomPrompt="1"/>
          </p:nvPr>
        </p:nvSpPr>
        <p:spPr>
          <a:xfrm>
            <a:off x="863600" y="863600"/>
            <a:ext cx="10483312" cy="4526388"/>
          </a:xfrm>
        </p:spPr>
        <p:txBody>
          <a:bodyPr anchor="t">
            <a:noAutofit/>
          </a:bodyPr>
          <a:lstStyle>
            <a:lvl1pPr algn="l">
              <a:lnSpc>
                <a:spcPct val="100000"/>
              </a:lnSpc>
              <a:spcBef>
                <a:spcPts val="0"/>
              </a:spcBef>
              <a:defRPr sz="6000" b="0" baseline="0">
                <a:solidFill>
                  <a:schemeClr val="bg1"/>
                </a:solidFill>
              </a:defRPr>
            </a:lvl1pPr>
          </a:lstStyle>
          <a:p>
            <a:r>
              <a:rPr lang="en-US"/>
              <a:t>Title Text Goes Here</a:t>
            </a:r>
          </a:p>
        </p:txBody>
      </p:sp>
      <p:sp>
        <p:nvSpPr>
          <p:cNvPr id="11" name="Footer: Slide Number"/>
          <p:cNvSpPr>
            <a:spLocks noGrp="1" noChangeAspect="1"/>
          </p:cNvSpPr>
          <p:nvPr>
            <p:ph type="sldNum" sz="quarter" idx="4"/>
          </p:nvPr>
        </p:nvSpPr>
        <p:spPr>
          <a:xfrm>
            <a:off x="10762161" y="6279591"/>
            <a:ext cx="933892" cy="353240"/>
          </a:xfrm>
          <a:prstGeom prst="rect">
            <a:avLst/>
          </a:prstGeom>
        </p:spPr>
        <p:txBody>
          <a:bodyPr vert="horz" lIns="91440" tIns="45720" rIns="91440" bIns="45720" rtlCol="0" anchor="ctr"/>
          <a:lstStyle>
            <a:lvl1pPr algn="r">
              <a:defRPr sz="1000">
                <a:solidFill>
                  <a:schemeClr val="bg1"/>
                </a:solidFill>
              </a:defRPr>
            </a:lvl1pPr>
          </a:lstStyle>
          <a:p>
            <a:fld id="{81BC661C-2700-4921-922A-F5117630EB72}" type="slidenum">
              <a:rPr lang="en-US" smtClean="0"/>
              <a:pPr/>
              <a:t>‹#›</a:t>
            </a:fld>
            <a:endParaRPr lang="en-US"/>
          </a:p>
        </p:txBody>
      </p:sp>
      <p:sp>
        <p:nvSpPr>
          <p:cNvPr id="12" name="Footer: Date"/>
          <p:cNvSpPr>
            <a:spLocks noGrp="1" noChangeAspect="1"/>
          </p:cNvSpPr>
          <p:nvPr>
            <p:ph type="dt" sz="half" idx="2"/>
          </p:nvPr>
        </p:nvSpPr>
        <p:spPr>
          <a:xfrm>
            <a:off x="481257" y="6279591"/>
            <a:ext cx="2231135" cy="341355"/>
          </a:xfrm>
          <a:prstGeom prst="rect">
            <a:avLst/>
          </a:prstGeom>
        </p:spPr>
        <p:txBody>
          <a:bodyPr anchor="ctr">
            <a:normAutofit/>
          </a:bodyPr>
          <a:lstStyle>
            <a:lvl1pPr>
              <a:defRPr sz="1000">
                <a:solidFill>
                  <a:schemeClr val="bg1"/>
                </a:solidFill>
              </a:defRPr>
            </a:lvl1pPr>
          </a:lstStyle>
          <a:p>
            <a:endParaRPr lang="en-US"/>
          </a:p>
        </p:txBody>
      </p:sp>
      <p:sp>
        <p:nvSpPr>
          <p:cNvPr id="13" name="Footer Placeholder 1">
            <a:extLst>
              <a:ext uri="{FF2B5EF4-FFF2-40B4-BE49-F238E27FC236}">
                <a16:creationId xmlns:a16="http://schemas.microsoft.com/office/drawing/2014/main" id="{0386B9CD-E2BA-4153-BCC3-935F8EEBDC34}"/>
              </a:ext>
            </a:extLst>
          </p:cNvPr>
          <p:cNvSpPr>
            <a:spLocks noGrp="1"/>
          </p:cNvSpPr>
          <p:nvPr>
            <p:ph type="ftr" sz="quarter" idx="3"/>
          </p:nvPr>
        </p:nvSpPr>
        <p:spPr>
          <a:xfrm>
            <a:off x="3352800" y="6279591"/>
            <a:ext cx="5486400" cy="353241"/>
          </a:xfrm>
          <a:prstGeom prst="rect">
            <a:avLst/>
          </a:prstGeom>
        </p:spPr>
        <p:txBody>
          <a:bodyPr anchor="ctr"/>
          <a:lstStyle>
            <a:lvl1pPr algn="ctr">
              <a:defRPr sz="1000">
                <a:solidFill>
                  <a:schemeClr val="bg1"/>
                </a:solidFill>
              </a:defRPr>
            </a:lvl1pPr>
          </a:lstStyle>
          <a:p>
            <a:endParaRPr lang="en-US"/>
          </a:p>
        </p:txBody>
      </p:sp>
    </p:spTree>
    <p:extLst>
      <p:ext uri="{BB962C8B-B14F-4D97-AF65-F5344CB8AC3E}">
        <p14:creationId xmlns:p14="http://schemas.microsoft.com/office/powerpoint/2010/main" val="1338997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DIvider_Gray">
    <p:bg>
      <p:bgPr>
        <a:solidFill>
          <a:schemeClr val="tx2"/>
        </a:solidFill>
        <a:effectLst/>
      </p:bgPr>
    </p:bg>
    <p:spTree>
      <p:nvGrpSpPr>
        <p:cNvPr id="1" name=""/>
        <p:cNvGrpSpPr/>
        <p:nvPr/>
      </p:nvGrpSpPr>
      <p:grpSpPr>
        <a:xfrm>
          <a:off x="0" y="0"/>
          <a:ext cx="0" cy="0"/>
          <a:chOff x="0" y="0"/>
          <a:chExt cx="0" cy="0"/>
        </a:xfrm>
      </p:grpSpPr>
      <p:sp>
        <p:nvSpPr>
          <p:cNvPr id="14" name="Presentation headline"/>
          <p:cNvSpPr>
            <a:spLocks noGrp="1" noChangeAspect="1"/>
          </p:cNvSpPr>
          <p:nvPr>
            <p:ph type="ctrTitle" hasCustomPrompt="1"/>
          </p:nvPr>
        </p:nvSpPr>
        <p:spPr>
          <a:xfrm>
            <a:off x="863600" y="863600"/>
            <a:ext cx="10483312" cy="4526388"/>
          </a:xfrm>
        </p:spPr>
        <p:txBody>
          <a:bodyPr anchor="t">
            <a:noAutofit/>
          </a:bodyPr>
          <a:lstStyle>
            <a:lvl1pPr algn="l">
              <a:lnSpc>
                <a:spcPct val="100000"/>
              </a:lnSpc>
              <a:spcBef>
                <a:spcPts val="0"/>
              </a:spcBef>
              <a:defRPr sz="6000" b="0" baseline="0">
                <a:solidFill>
                  <a:schemeClr val="bg1"/>
                </a:solidFill>
              </a:defRPr>
            </a:lvl1pPr>
          </a:lstStyle>
          <a:p>
            <a:r>
              <a:rPr lang="en-US"/>
              <a:t>Title Text Goes Here</a:t>
            </a:r>
          </a:p>
        </p:txBody>
      </p:sp>
      <p:sp>
        <p:nvSpPr>
          <p:cNvPr id="9" name="Footer: Slide Number"/>
          <p:cNvSpPr>
            <a:spLocks noGrp="1" noChangeAspect="1"/>
          </p:cNvSpPr>
          <p:nvPr>
            <p:ph type="sldNum" sz="quarter" idx="4"/>
          </p:nvPr>
        </p:nvSpPr>
        <p:spPr>
          <a:xfrm>
            <a:off x="10762161" y="6279591"/>
            <a:ext cx="933892" cy="353240"/>
          </a:xfrm>
          <a:prstGeom prst="rect">
            <a:avLst/>
          </a:prstGeom>
        </p:spPr>
        <p:txBody>
          <a:bodyPr vert="horz" lIns="91440" tIns="45720" rIns="91440" bIns="45720" rtlCol="0" anchor="ctr"/>
          <a:lstStyle>
            <a:lvl1pPr algn="r">
              <a:defRPr sz="1000">
                <a:solidFill>
                  <a:schemeClr val="bg1"/>
                </a:solidFill>
              </a:defRPr>
            </a:lvl1pPr>
          </a:lstStyle>
          <a:p>
            <a:fld id="{81BC661C-2700-4921-922A-F5117630EB72}" type="slidenum">
              <a:rPr lang="en-US" smtClean="0"/>
              <a:pPr/>
              <a:t>‹#›</a:t>
            </a:fld>
            <a:endParaRPr lang="en-US"/>
          </a:p>
        </p:txBody>
      </p:sp>
      <p:sp>
        <p:nvSpPr>
          <p:cNvPr id="10" name="Footer: Date"/>
          <p:cNvSpPr>
            <a:spLocks noGrp="1" noChangeAspect="1"/>
          </p:cNvSpPr>
          <p:nvPr>
            <p:ph type="dt" sz="half" idx="2"/>
          </p:nvPr>
        </p:nvSpPr>
        <p:spPr>
          <a:xfrm>
            <a:off x="481257" y="6279591"/>
            <a:ext cx="2231135" cy="341355"/>
          </a:xfrm>
          <a:prstGeom prst="rect">
            <a:avLst/>
          </a:prstGeom>
        </p:spPr>
        <p:txBody>
          <a:bodyPr anchor="ctr">
            <a:normAutofit/>
          </a:bodyPr>
          <a:lstStyle>
            <a:lvl1pPr>
              <a:defRPr sz="1000">
                <a:solidFill>
                  <a:schemeClr val="bg1"/>
                </a:solidFill>
              </a:defRPr>
            </a:lvl1pPr>
          </a:lstStyle>
          <a:p>
            <a:endParaRPr lang="en-US"/>
          </a:p>
        </p:txBody>
      </p:sp>
      <p:sp>
        <p:nvSpPr>
          <p:cNvPr id="11" name="Footer Placeholder 1">
            <a:extLst>
              <a:ext uri="{FF2B5EF4-FFF2-40B4-BE49-F238E27FC236}">
                <a16:creationId xmlns:a16="http://schemas.microsoft.com/office/drawing/2014/main" id="{0386B9CD-E2BA-4153-BCC3-935F8EEBDC34}"/>
              </a:ext>
            </a:extLst>
          </p:cNvPr>
          <p:cNvSpPr>
            <a:spLocks noGrp="1"/>
          </p:cNvSpPr>
          <p:nvPr>
            <p:ph type="ftr" sz="quarter" idx="3"/>
          </p:nvPr>
        </p:nvSpPr>
        <p:spPr>
          <a:xfrm>
            <a:off x="3352800" y="6279591"/>
            <a:ext cx="5486400" cy="353241"/>
          </a:xfrm>
          <a:prstGeom prst="rect">
            <a:avLst/>
          </a:prstGeom>
        </p:spPr>
        <p:txBody>
          <a:bodyPr anchor="ctr"/>
          <a:lstStyle>
            <a:lvl1pPr algn="ctr">
              <a:defRPr sz="1000">
                <a:solidFill>
                  <a:schemeClr val="bg1"/>
                </a:solidFill>
              </a:defRPr>
            </a:lvl1pPr>
          </a:lstStyle>
          <a:p>
            <a:endParaRPr lang="en-US"/>
          </a:p>
        </p:txBody>
      </p:sp>
    </p:spTree>
    <p:extLst>
      <p:ext uri="{BB962C8B-B14F-4D97-AF65-F5344CB8AC3E}">
        <p14:creationId xmlns:p14="http://schemas.microsoft.com/office/powerpoint/2010/main" val="2654644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 Yo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hank You"/>
          <p:cNvSpPr>
            <a:spLocks noGrp="1" noChangeAspect="1"/>
          </p:cNvSpPr>
          <p:nvPr>
            <p:ph type="ctrTitle" hasCustomPrompt="1"/>
          </p:nvPr>
        </p:nvSpPr>
        <p:spPr>
          <a:xfrm>
            <a:off x="601770" y="1920290"/>
            <a:ext cx="10959753" cy="3340641"/>
          </a:xfrm>
        </p:spPr>
        <p:txBody>
          <a:bodyPr anchor="ctr">
            <a:noAutofit/>
          </a:bodyPr>
          <a:lstStyle>
            <a:lvl1pPr algn="l">
              <a:lnSpc>
                <a:spcPts val="7700"/>
              </a:lnSpc>
              <a:defRPr sz="8000" b="0" u="none">
                <a:solidFill>
                  <a:schemeClr val="bg1"/>
                </a:solidFill>
              </a:defRPr>
            </a:lvl1pPr>
          </a:lstStyle>
          <a:p>
            <a:r>
              <a:rPr lang="en-US"/>
              <a:t>Thank You!</a:t>
            </a:r>
          </a:p>
        </p:txBody>
      </p:sp>
    </p:spTree>
    <p:extLst>
      <p:ext uri="{BB962C8B-B14F-4D97-AF65-F5344CB8AC3E}">
        <p14:creationId xmlns:p14="http://schemas.microsoft.com/office/powerpoint/2010/main" val="1899480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4708-7BC6-B450-403C-41CB6865566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99E355D-E44B-0D7A-CD27-EB8A13417F0E}"/>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69C5910A-801C-BD98-8ED6-A2047A6B3E4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45AEFD-53D8-A8AF-E618-87284C2A1C5D}"/>
              </a:ext>
            </a:extLst>
          </p:cNvPr>
          <p:cNvSpPr>
            <a:spLocks noGrp="1"/>
          </p:cNvSpPr>
          <p:nvPr>
            <p:ph type="sldNum" sz="quarter" idx="12"/>
          </p:nvPr>
        </p:nvSpPr>
        <p:spPr/>
        <p:txBody>
          <a:bodyPr/>
          <a:lstStyle/>
          <a:p>
            <a:fld id="{4835EF6B-D260-450E-9CF6-DF037EA026F2}" type="slidenum">
              <a:rPr lang="en-GB" smtClean="0"/>
              <a:t>‹#›</a:t>
            </a:fld>
            <a:endParaRPr lang="en-GB"/>
          </a:p>
        </p:txBody>
      </p:sp>
    </p:spTree>
    <p:extLst>
      <p:ext uri="{BB962C8B-B14F-4D97-AF65-F5344CB8AC3E}">
        <p14:creationId xmlns:p14="http://schemas.microsoft.com/office/powerpoint/2010/main" val="242554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B199A-DF98-E544-F12D-B0E50FC978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972EE53B-1145-BA1E-DEC0-EAE4E7C190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CC1FB993-74D9-B5BF-C2BC-5A546F350A65}"/>
              </a:ext>
            </a:extLst>
          </p:cNvPr>
          <p:cNvSpPr>
            <a:spLocks noGrp="1"/>
          </p:cNvSpPr>
          <p:nvPr>
            <p:ph type="dt" sz="half" idx="10"/>
          </p:nvPr>
        </p:nvSpPr>
        <p:spPr/>
        <p:txBody>
          <a:bodyPr/>
          <a:lstStyle/>
          <a:p>
            <a:endParaRPr lang="en-NL"/>
          </a:p>
        </p:txBody>
      </p:sp>
      <p:sp>
        <p:nvSpPr>
          <p:cNvPr id="5" name="Footer Placeholder 4">
            <a:extLst>
              <a:ext uri="{FF2B5EF4-FFF2-40B4-BE49-F238E27FC236}">
                <a16:creationId xmlns:a16="http://schemas.microsoft.com/office/drawing/2014/main" id="{85739F1B-B053-E853-7127-519823F48160}"/>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B9DA40E2-F07C-9277-DCEC-8F56BC98DA08}"/>
              </a:ext>
            </a:extLst>
          </p:cNvPr>
          <p:cNvSpPr>
            <a:spLocks noGrp="1"/>
          </p:cNvSpPr>
          <p:nvPr>
            <p:ph type="sldNum" sz="quarter" idx="12"/>
          </p:nvPr>
        </p:nvSpPr>
        <p:spPr/>
        <p:txBody>
          <a:bodyPr/>
          <a:lstStyle/>
          <a:p>
            <a:fld id="{D33C686B-4BA5-4409-BE6C-7F7D1787FF32}" type="slidenum">
              <a:rPr lang="en-NL" smtClean="0"/>
              <a:t>‹#›</a:t>
            </a:fld>
            <a:endParaRPr lang="en-NL"/>
          </a:p>
        </p:txBody>
      </p:sp>
    </p:spTree>
    <p:extLst>
      <p:ext uri="{BB962C8B-B14F-4D97-AF65-F5344CB8AC3E}">
        <p14:creationId xmlns:p14="http://schemas.microsoft.com/office/powerpoint/2010/main" val="1056976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Box: Body (various text sizes)"/>
          <p:cNvSpPr>
            <a:spLocks noGrp="1" noChangeAspect="1"/>
          </p:cNvSpPr>
          <p:nvPr>
            <p:ph type="body" idx="1"/>
          </p:nvPr>
        </p:nvSpPr>
        <p:spPr>
          <a:xfrm>
            <a:off x="481257" y="1320798"/>
            <a:ext cx="11214795" cy="4700016"/>
          </a:xfrm>
          <a:prstGeom prst="rect">
            <a:avLst/>
          </a:prstGeom>
        </p:spPr>
        <p:txBody>
          <a:bodyPr vert="horz" lIns="91440" tIns="45720" rIns="91440" bIns="45720" rtlCol="0">
            <a:normAutofit/>
          </a:bodyPr>
          <a:lstStyle/>
          <a:p>
            <a:pPr lvl="0"/>
            <a:r>
              <a:rPr lang="en-US"/>
              <a:t>First bullet level is Arial 24 point text</a:t>
            </a:r>
          </a:p>
          <a:p>
            <a:pPr lvl="1"/>
            <a:r>
              <a:rPr lang="en-US"/>
              <a:t>Second bullet level is Arial 20 point text</a:t>
            </a:r>
          </a:p>
          <a:p>
            <a:pPr lvl="2"/>
            <a:r>
              <a:rPr lang="en-US"/>
              <a:t>Third bullet level is Arial 18 point text</a:t>
            </a:r>
          </a:p>
          <a:p>
            <a:pPr lvl="3"/>
            <a:r>
              <a:rPr lang="en-US"/>
              <a:t>Fourth bullet level is Arial 16 point text</a:t>
            </a:r>
          </a:p>
          <a:p>
            <a:pPr lvl="4"/>
            <a:r>
              <a:rPr lang="en-US"/>
              <a:t>Fifth bullet level is Arial 16 point text</a:t>
            </a:r>
          </a:p>
          <a:p>
            <a:pPr lvl="4"/>
            <a:endParaRPr lang="en-US"/>
          </a:p>
        </p:txBody>
      </p:sp>
      <p:sp>
        <p:nvSpPr>
          <p:cNvPr id="2" name="Text Box: Headline"/>
          <p:cNvSpPr>
            <a:spLocks noGrp="1" noChangeAspect="1"/>
          </p:cNvSpPr>
          <p:nvPr>
            <p:ph type="title"/>
          </p:nvPr>
        </p:nvSpPr>
        <p:spPr>
          <a:xfrm>
            <a:off x="481258" y="479427"/>
            <a:ext cx="11214794" cy="752474"/>
          </a:xfrm>
          <a:prstGeom prst="rect">
            <a:avLst/>
          </a:prstGeom>
        </p:spPr>
        <p:txBody>
          <a:bodyPr vert="horz" lIns="91440" tIns="45720" rIns="91440" bIns="45720" rtlCol="0" anchor="t">
            <a:noAutofit/>
          </a:bodyPr>
          <a:lstStyle/>
          <a:p>
            <a:r>
              <a:rPr lang="en-US"/>
              <a:t>Headline Text Goes Here 32pt Arial</a:t>
            </a:r>
            <a:br>
              <a:rPr lang="en-US"/>
            </a:br>
            <a:endParaRPr lang="en-US"/>
          </a:p>
        </p:txBody>
      </p:sp>
      <p:sp>
        <p:nvSpPr>
          <p:cNvPr id="7" name="Footer: Slide Number"/>
          <p:cNvSpPr>
            <a:spLocks noGrp="1" noChangeAspect="1"/>
          </p:cNvSpPr>
          <p:nvPr>
            <p:ph type="sldNum" sz="quarter" idx="4"/>
          </p:nvPr>
        </p:nvSpPr>
        <p:spPr>
          <a:xfrm>
            <a:off x="10762161" y="6279591"/>
            <a:ext cx="933892" cy="353240"/>
          </a:xfrm>
          <a:prstGeom prst="rect">
            <a:avLst/>
          </a:prstGeom>
        </p:spPr>
        <p:txBody>
          <a:bodyPr vert="horz" lIns="91440" tIns="45720" rIns="91440" bIns="45720" rtlCol="0" anchor="ctr"/>
          <a:lstStyle>
            <a:lvl1pPr algn="r">
              <a:defRPr sz="1000">
                <a:solidFill>
                  <a:schemeClr val="accent1"/>
                </a:solidFill>
              </a:defRPr>
            </a:lvl1pPr>
          </a:lstStyle>
          <a:p>
            <a:fld id="{81BC661C-2700-4921-922A-F5117630EB72}" type="slidenum">
              <a:rPr lang="en-US" smtClean="0">
                <a:solidFill>
                  <a:srgbClr val="0082FC"/>
                </a:solidFill>
              </a:rPr>
              <a:pPr/>
              <a:t>‹#›</a:t>
            </a:fld>
            <a:endParaRPr lang="en-US">
              <a:solidFill>
                <a:srgbClr val="0082FC"/>
              </a:solidFill>
            </a:endParaRPr>
          </a:p>
        </p:txBody>
      </p:sp>
      <p:sp>
        <p:nvSpPr>
          <p:cNvPr id="10" name="Footer Placeholder 1">
            <a:extLst>
              <a:ext uri="{FF2B5EF4-FFF2-40B4-BE49-F238E27FC236}">
                <a16:creationId xmlns:a16="http://schemas.microsoft.com/office/drawing/2014/main" id="{0386B9CD-E2BA-4153-BCC3-935F8EEBDC34}"/>
              </a:ext>
            </a:extLst>
          </p:cNvPr>
          <p:cNvSpPr>
            <a:spLocks noGrp="1"/>
          </p:cNvSpPr>
          <p:nvPr>
            <p:ph type="ftr" sz="quarter" idx="3"/>
          </p:nvPr>
        </p:nvSpPr>
        <p:spPr>
          <a:xfrm>
            <a:off x="3352800" y="6279591"/>
            <a:ext cx="5486400" cy="353241"/>
          </a:xfrm>
          <a:prstGeom prst="rect">
            <a:avLst/>
          </a:prstGeom>
        </p:spPr>
        <p:txBody>
          <a:bodyPr anchor="ctr"/>
          <a:lstStyle>
            <a:lvl1pPr algn="ctr">
              <a:defRPr sz="1000">
                <a:solidFill>
                  <a:schemeClr val="accent1"/>
                </a:solidFill>
              </a:defRPr>
            </a:lvl1pPr>
          </a:lstStyle>
          <a:p>
            <a:endParaRPr lang="en-US" dirty="0">
              <a:solidFill>
                <a:srgbClr val="0082FC"/>
              </a:solidFill>
            </a:endParaRPr>
          </a:p>
        </p:txBody>
      </p:sp>
      <p:sp>
        <p:nvSpPr>
          <p:cNvPr id="5" name="TextBox 4">
            <a:extLst>
              <a:ext uri="{FF2B5EF4-FFF2-40B4-BE49-F238E27FC236}">
                <a16:creationId xmlns:a16="http://schemas.microsoft.com/office/drawing/2014/main" id="{1BF0CC8E-7131-B4A4-6DF6-825BD96658B2}"/>
              </a:ext>
            </a:extLst>
          </p:cNvPr>
          <p:cNvSpPr txBox="1"/>
          <p:nvPr userDrawn="1">
            <p:extLst>
              <p:ext uri="{1162E1C5-73C7-4A58-AE30-91384D911F3F}">
                <p184:classification xmlns:p184="http://schemas.microsoft.com/office/powerpoint/2018/4/main" val="hdr"/>
              </p:ext>
            </p:extLst>
          </p:nvPr>
        </p:nvSpPr>
        <p:spPr>
          <a:xfrm>
            <a:off x="63500" y="63500"/>
            <a:ext cx="509588" cy="152400"/>
          </a:xfrm>
          <a:prstGeom prst="rect">
            <a:avLst/>
          </a:prstGeom>
        </p:spPr>
        <p:txBody>
          <a:bodyPr horzOverflow="overflow" lIns="0" tIns="0" rIns="0" bIns="0">
            <a:spAutoFit/>
          </a:bodyPr>
          <a:lstStyle/>
          <a:p>
            <a:pPr algn="l"/>
            <a:r>
              <a:rPr lang="en-NL" sz="1000">
                <a:solidFill>
                  <a:srgbClr val="000000"/>
                </a:solidFill>
                <a:latin typeface="Calibri" panose="020F0502020204030204" pitchFamily="34" charset="0"/>
                <a:cs typeface="Calibri" panose="020F0502020204030204" pitchFamily="34" charset="0"/>
              </a:rPr>
              <a:t>Classified</a:t>
            </a:r>
          </a:p>
        </p:txBody>
      </p:sp>
    </p:spTree>
    <p:extLst>
      <p:ext uri="{BB962C8B-B14F-4D97-AF65-F5344CB8AC3E}">
        <p14:creationId xmlns:p14="http://schemas.microsoft.com/office/powerpoint/2010/main" val="150025490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711" r:id="rId3"/>
    <p:sldLayoutId id="2147483712" r:id="rId4"/>
    <p:sldLayoutId id="2147483700" r:id="rId5"/>
    <p:sldLayoutId id="2147483702" r:id="rId6"/>
    <p:sldLayoutId id="2147483710" r:id="rId7"/>
    <p:sldLayoutId id="2147483714" r:id="rId8"/>
    <p:sldLayoutId id="2147483715"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100000"/>
        </a:lnSpc>
        <a:spcBef>
          <a:spcPts val="1000"/>
        </a:spcBef>
        <a:buNone/>
        <a:defRPr lang="en-US" sz="3200" b="0" kern="1200" baseline="0" dirty="0" smtClean="0">
          <a:solidFill>
            <a:schemeClr val="accent1"/>
          </a:solidFill>
          <a:latin typeface="+mj-lt"/>
          <a:ea typeface="+mj-ea"/>
          <a:cs typeface="+mj-cs"/>
        </a:defRPr>
      </a:lvl1pPr>
    </p:titleStyle>
    <p:bodyStyle>
      <a:lvl1pPr marL="347663" indent="-347663" algn="l" defTabSz="914400" rtl="0" eaLnBrk="1" latinLnBrk="0" hangingPunct="1">
        <a:lnSpc>
          <a:spcPct val="100000"/>
        </a:lnSpc>
        <a:spcBef>
          <a:spcPts val="1000"/>
        </a:spcBef>
        <a:buFont typeface="Arial" panose="020B0604020202020204" pitchFamily="34" charset="0"/>
        <a:buChar char="•"/>
        <a:defRPr sz="2400" kern="1200" baseline="0">
          <a:solidFill>
            <a:schemeClr val="tx2"/>
          </a:solidFill>
          <a:latin typeface="+mn-lt"/>
          <a:ea typeface="+mn-ea"/>
          <a:cs typeface="+mn-cs"/>
        </a:defRPr>
      </a:lvl1pPr>
      <a:lvl2pPr marL="682625" indent="-342900" algn="l" defTabSz="914400" rtl="0" eaLnBrk="1" latinLnBrk="0" hangingPunct="1">
        <a:lnSpc>
          <a:spcPct val="100000"/>
        </a:lnSpc>
        <a:spcBef>
          <a:spcPts val="1000"/>
        </a:spcBef>
        <a:buFont typeface="Arial" panose="020B0604020202020204" pitchFamily="34" charset="0"/>
        <a:buChar char="–"/>
        <a:defRPr sz="2000" kern="1200" baseline="0">
          <a:solidFill>
            <a:schemeClr val="tx2"/>
          </a:solidFill>
          <a:latin typeface="+mn-lt"/>
          <a:ea typeface="+mn-ea"/>
          <a:cs typeface="+mn-cs"/>
        </a:defRPr>
      </a:lvl2pPr>
      <a:lvl3pPr marL="1030288" indent="-342900" algn="l" defTabSz="914400" rtl="0" eaLnBrk="1" latinLnBrk="0" hangingPunct="1">
        <a:lnSpc>
          <a:spcPct val="100000"/>
        </a:lnSpc>
        <a:spcBef>
          <a:spcPts val="1000"/>
        </a:spcBef>
        <a:buFont typeface="Wingdings" panose="05000000000000000000" pitchFamily="2" charset="2"/>
        <a:buChar char="§"/>
        <a:defRPr sz="1800" kern="1200" baseline="0">
          <a:solidFill>
            <a:schemeClr val="tx2"/>
          </a:solidFill>
          <a:latin typeface="+mn-lt"/>
          <a:ea typeface="+mn-ea"/>
          <a:cs typeface="+mn-cs"/>
        </a:defRPr>
      </a:lvl3pPr>
      <a:lvl4pPr marL="1379538" indent="-347663" algn="l" defTabSz="914400" rtl="0" eaLnBrk="1" latinLnBrk="0" hangingPunct="1">
        <a:lnSpc>
          <a:spcPct val="100000"/>
        </a:lnSpc>
        <a:spcBef>
          <a:spcPts val="1000"/>
        </a:spcBef>
        <a:buFont typeface="Courier New" panose="02070309020205020404" pitchFamily="49" charset="0"/>
        <a:buChar char="o"/>
        <a:defRPr sz="1600" kern="1200" baseline="0">
          <a:solidFill>
            <a:schemeClr val="tx2"/>
          </a:solidFill>
          <a:latin typeface="+mn-lt"/>
          <a:ea typeface="+mn-ea"/>
          <a:cs typeface="+mn-cs"/>
        </a:defRPr>
      </a:lvl4pPr>
      <a:lvl5pPr marL="1712913" indent="-334963" algn="l" defTabSz="914400" rtl="0" eaLnBrk="1" latinLnBrk="0" hangingPunct="1">
        <a:lnSpc>
          <a:spcPct val="100000"/>
        </a:lnSpc>
        <a:spcBef>
          <a:spcPts val="1000"/>
        </a:spcBef>
        <a:buFont typeface="Wingdings 3" panose="05040102010807070707" pitchFamily="18" charset="2"/>
        <a:buChar char=""/>
        <a:defRPr sz="1600" kern="1200" baseline="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0C_394B3D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www.analog.com/media/en/technical-documentation/data-sheets/AD9371.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pi.cept.org/documents/se-21/80398/se21-23-042_draft-ecc-recommendation-on-receivers-measurements-demonstrating-the-equivalence-between-the-5-mhz-ofdm-ri-and-cw-signals-for-conformance-tests" TargetMode="External"/><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4" name="Title 53">
            <a:extLst>
              <a:ext uri="{FF2B5EF4-FFF2-40B4-BE49-F238E27FC236}">
                <a16:creationId xmlns:a16="http://schemas.microsoft.com/office/drawing/2014/main" id="{059B742E-70FD-456E-BBBF-966D2F82C2ED}"/>
              </a:ext>
            </a:extLst>
          </p:cNvPr>
          <p:cNvSpPr>
            <a:spLocks noGrp="1"/>
          </p:cNvSpPr>
          <p:nvPr>
            <p:ph type="title"/>
          </p:nvPr>
        </p:nvSpPr>
        <p:spPr>
          <a:xfrm>
            <a:off x="520995" y="1115378"/>
            <a:ext cx="11214794" cy="2880988"/>
          </a:xfrm>
        </p:spPr>
        <p:txBody>
          <a:bodyPr>
            <a:noAutofit/>
          </a:bodyPr>
          <a:lstStyle/>
          <a:p>
            <a:r>
              <a:rPr lang="en-US" sz="4400" dirty="0"/>
              <a:t>Bluetooth SIG conclusions on the 5 MHz RI impact on WDTS battery powered RFIC receivers</a:t>
            </a:r>
          </a:p>
        </p:txBody>
      </p:sp>
      <p:sp>
        <p:nvSpPr>
          <p:cNvPr id="55" name="Text Placeholder 54">
            <a:extLst>
              <a:ext uri="{FF2B5EF4-FFF2-40B4-BE49-F238E27FC236}">
                <a16:creationId xmlns:a16="http://schemas.microsoft.com/office/drawing/2014/main" id="{476D5B62-0D47-4853-9FEE-FC9152BAF123}"/>
              </a:ext>
            </a:extLst>
          </p:cNvPr>
          <p:cNvSpPr>
            <a:spLocks noGrp="1"/>
          </p:cNvSpPr>
          <p:nvPr>
            <p:ph type="body" sz="quarter" idx="10"/>
          </p:nvPr>
        </p:nvSpPr>
        <p:spPr/>
        <p:txBody>
          <a:bodyPr>
            <a:normAutofit/>
          </a:bodyPr>
          <a:lstStyle/>
          <a:p>
            <a:r>
              <a:rPr lang="en-US" dirty="0"/>
              <a:t>Magnus Sommansson, vice chair Bluetooth SIG Regulatory Expert Group</a:t>
            </a:r>
          </a:p>
        </p:txBody>
      </p:sp>
      <p:sp>
        <p:nvSpPr>
          <p:cNvPr id="32" name="Text Placeholder 31">
            <a:extLst>
              <a:ext uri="{FF2B5EF4-FFF2-40B4-BE49-F238E27FC236}">
                <a16:creationId xmlns:a16="http://schemas.microsoft.com/office/drawing/2014/main" id="{11D83AF2-38BD-4C02-819B-0CEF4C961BB4}"/>
              </a:ext>
            </a:extLst>
          </p:cNvPr>
          <p:cNvSpPr>
            <a:spLocks noGrp="1"/>
          </p:cNvSpPr>
          <p:nvPr>
            <p:ph type="body" sz="quarter" idx="12"/>
          </p:nvPr>
        </p:nvSpPr>
        <p:spPr/>
        <p:txBody>
          <a:bodyPr>
            <a:normAutofit lnSpcReduction="10000"/>
          </a:bodyPr>
          <a:lstStyle/>
          <a:p>
            <a:r>
              <a:rPr lang="en-US" dirty="0"/>
              <a:t>WG SE #96 – input contribution</a:t>
            </a:r>
          </a:p>
        </p:txBody>
      </p:sp>
      <p:sp>
        <p:nvSpPr>
          <p:cNvPr id="33" name="Text Placeholder 32">
            <a:extLst>
              <a:ext uri="{FF2B5EF4-FFF2-40B4-BE49-F238E27FC236}">
                <a16:creationId xmlns:a16="http://schemas.microsoft.com/office/drawing/2014/main" id="{E5C19195-30B1-417A-926E-6E6DDA78B2C4}"/>
              </a:ext>
            </a:extLst>
          </p:cNvPr>
          <p:cNvSpPr>
            <a:spLocks noGrp="1"/>
          </p:cNvSpPr>
          <p:nvPr>
            <p:ph type="body" sz="quarter" idx="13"/>
          </p:nvPr>
        </p:nvSpPr>
        <p:spPr/>
        <p:txBody>
          <a:bodyPr/>
          <a:lstStyle/>
          <a:p>
            <a:r>
              <a:rPr lang="en-US" dirty="0"/>
              <a:t>3 May 2024</a:t>
            </a:r>
          </a:p>
        </p:txBody>
      </p:sp>
      <p:sp>
        <p:nvSpPr>
          <p:cNvPr id="2" name="TextBox 1">
            <a:extLst>
              <a:ext uri="{FF2B5EF4-FFF2-40B4-BE49-F238E27FC236}">
                <a16:creationId xmlns:a16="http://schemas.microsoft.com/office/drawing/2014/main" id="{05E83E98-B0C2-6685-F953-79F1F32DBDD9}"/>
              </a:ext>
            </a:extLst>
          </p:cNvPr>
          <p:cNvSpPr txBox="1"/>
          <p:nvPr/>
        </p:nvSpPr>
        <p:spPr>
          <a:xfrm>
            <a:off x="520995" y="6251944"/>
            <a:ext cx="2030818" cy="382772"/>
          </a:xfrm>
          <a:prstGeom prst="rect">
            <a:avLst/>
          </a:prstGeom>
          <a:solidFill>
            <a:schemeClr val="accent1"/>
          </a:solidFill>
        </p:spPr>
        <p:txBody>
          <a:bodyPr wrap="none" rtlCol="0">
            <a:noAutofit/>
          </a:bodyPr>
          <a:lstStyle/>
          <a:p>
            <a:endParaRPr lang="en-US" dirty="0">
              <a:solidFill>
                <a:schemeClr val="tx2"/>
              </a:solidFill>
            </a:endParaRPr>
          </a:p>
        </p:txBody>
      </p:sp>
    </p:spTree>
    <p:extLst>
      <p:ext uri="{BB962C8B-B14F-4D97-AF65-F5344CB8AC3E}">
        <p14:creationId xmlns:p14="http://schemas.microsoft.com/office/powerpoint/2010/main" val="84650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It is understandable that SE21 wish to use a simple “additive” mechanism for the on-channel interference that the parameter M refers to, for quantifying receiver desensitisation.  </a:t>
            </a:r>
          </a:p>
          <a:p>
            <a:r>
              <a:rPr lang="en-GB" dirty="0"/>
              <a:t>However, receiver blocking mechanisms are complex and can be highly non-linear.  </a:t>
            </a:r>
          </a:p>
          <a:p>
            <a:r>
              <a:rPr lang="en-GB" dirty="0"/>
              <a:t>Receiver AGC/RSSI performance is important and is a function of the signal type (wanted and blocking), being processed.  </a:t>
            </a:r>
          </a:p>
          <a:p>
            <a:r>
              <a:rPr lang="en-GB" dirty="0"/>
              <a:t>Next we summarise the various mechanisms and include the ones which are relevant to the results in this contribution.  </a:t>
            </a:r>
          </a:p>
          <a:p>
            <a:endParaRPr lang="en-GB" dirty="0"/>
          </a:p>
        </p:txBody>
      </p:sp>
      <p:sp>
        <p:nvSpPr>
          <p:cNvPr id="5" name="Title 4"/>
          <p:cNvSpPr>
            <a:spLocks noGrp="1"/>
          </p:cNvSpPr>
          <p:nvPr>
            <p:ph type="title"/>
          </p:nvPr>
        </p:nvSpPr>
        <p:spPr/>
        <p:txBody>
          <a:bodyPr/>
          <a:lstStyle/>
          <a:p>
            <a:r>
              <a:rPr lang="en-GB" dirty="0"/>
              <a:t>Receiver Blocking Interferer Mechanisms </a:t>
            </a:r>
          </a:p>
        </p:txBody>
      </p:sp>
    </p:spTree>
    <p:extLst>
      <p:ext uri="{BB962C8B-B14F-4D97-AF65-F5344CB8AC3E}">
        <p14:creationId xmlns:p14="http://schemas.microsoft.com/office/powerpoint/2010/main" val="3530173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0370" y="665018"/>
            <a:ext cx="11756571" cy="6108183"/>
          </a:xfrm>
        </p:spPr>
        <p:txBody>
          <a:bodyPr/>
          <a:lstStyle/>
          <a:p>
            <a:r>
              <a:rPr lang="en-US" sz="2000" b="1" dirty="0"/>
              <a:t>Mechanisms that cause a linear </a:t>
            </a:r>
            <a:r>
              <a:rPr lang="en-US" sz="2000" b="1" dirty="0" err="1"/>
              <a:t>dB</a:t>
            </a:r>
            <a:r>
              <a:rPr lang="en-US" sz="2000" b="1" baseline="-25000" dirty="0" err="1"/>
              <a:t>noise</a:t>
            </a:r>
            <a:r>
              <a:rPr lang="en-US" sz="2000" b="1" dirty="0"/>
              <a:t> for </a:t>
            </a:r>
            <a:r>
              <a:rPr lang="en-US" sz="2000" b="1" dirty="0" err="1"/>
              <a:t>dB</a:t>
            </a:r>
            <a:r>
              <a:rPr lang="en-US" sz="2000" b="1" baseline="-25000" dirty="0" err="1"/>
              <a:t>OOBB</a:t>
            </a:r>
            <a:r>
              <a:rPr lang="en-US" sz="2000" b="1" dirty="0"/>
              <a:t> noise increase (M in the SE21 calculations) ... </a:t>
            </a:r>
            <a:endParaRPr lang="en-US" sz="2000" dirty="0"/>
          </a:p>
          <a:p>
            <a:pPr lvl="1"/>
            <a:r>
              <a:rPr lang="en-US" sz="1600" dirty="0"/>
              <a:t>Reciprocal mixing due to LO phase noise (PN) mixing with the OOBB at the frequency offset between the Rx W and the OOBB signal.  </a:t>
            </a:r>
          </a:p>
          <a:p>
            <a:pPr lvl="2"/>
            <a:r>
              <a:rPr lang="en-US" sz="1400" dirty="0"/>
              <a:t>Affects CW and Modulated OOBB.  </a:t>
            </a:r>
            <a:r>
              <a:rPr lang="en-US" sz="1400" b="1" u="sng" dirty="0">
                <a:solidFill>
                  <a:srgbClr val="00B050"/>
                </a:solidFill>
              </a:rPr>
              <a:t>Included in this study</a:t>
            </a:r>
          </a:p>
          <a:p>
            <a:pPr lvl="1"/>
            <a:endParaRPr lang="en-US" sz="1600" dirty="0"/>
          </a:p>
          <a:p>
            <a:pPr lvl="1"/>
            <a:r>
              <a:rPr lang="en-US" sz="1600" dirty="0"/>
              <a:t>Rx NF rise due to OOBB AGC "gain stealing" in the Rx.  Gain stealing is where the level of the OOBB signal activates the RSSI detectors in the Rx causing the AGC to reduce Rx gain before the triggered RSSI to maintain Rx linearity.  The reduced Rx gain increases the Rx NF.  </a:t>
            </a:r>
          </a:p>
          <a:p>
            <a:pPr lvl="2"/>
            <a:r>
              <a:rPr lang="en-US" sz="1400" dirty="0"/>
              <a:t>Affects CW and Modulated OOBB.  </a:t>
            </a:r>
            <a:r>
              <a:rPr lang="en-US" sz="1400" b="1" u="sng" dirty="0">
                <a:solidFill>
                  <a:srgbClr val="00B050"/>
                </a:solidFill>
              </a:rPr>
              <a:t>Included in this study</a:t>
            </a:r>
            <a:r>
              <a:rPr lang="en-US" sz="1400" dirty="0"/>
              <a:t>. The higher PAPR of the RI signal activates more Rx gain reduction, which increases noise and desensitization</a:t>
            </a:r>
            <a:r>
              <a:rPr lang="en-US" sz="1200" dirty="0"/>
              <a:t>.  </a:t>
            </a:r>
          </a:p>
          <a:p>
            <a:pPr lvl="1"/>
            <a:endParaRPr lang="en-US" sz="1800" dirty="0"/>
          </a:p>
          <a:p>
            <a:pPr lvl="1"/>
            <a:r>
              <a:rPr lang="en-US" sz="1600" dirty="0"/>
              <a:t>Noise folding of image noise which appears at the image of the OOBB and the Rx wanted.  </a:t>
            </a:r>
          </a:p>
          <a:p>
            <a:pPr lvl="2"/>
            <a:r>
              <a:rPr lang="en-US" sz="1400" dirty="0"/>
              <a:t>Affects CW and Modulated OOBB.  </a:t>
            </a:r>
            <a:r>
              <a:rPr lang="en-US" sz="1400" b="1" u="sng" dirty="0">
                <a:solidFill>
                  <a:schemeClr val="accent6"/>
                </a:solidFill>
              </a:rPr>
              <a:t>Not included in this study</a:t>
            </a:r>
            <a:r>
              <a:rPr lang="en-US" sz="1400" dirty="0"/>
              <a:t> as this is normally a problem for very low SNR systems with potentially high blocker levels, e.g. GPS jam</a:t>
            </a:r>
            <a:r>
              <a:rPr lang="en-US" sz="1200" dirty="0"/>
              <a:t>ming</a:t>
            </a:r>
          </a:p>
          <a:p>
            <a:pPr lvl="1"/>
            <a:endParaRPr lang="en-US" sz="1600" dirty="0"/>
          </a:p>
          <a:p>
            <a:pPr lvl="1"/>
            <a:r>
              <a:rPr lang="en-US" sz="1600" dirty="0"/>
              <a:t>RF and Analogue filter attenuation floor limitations.  In effect LO PN reciprocal mixing generates an equivalent filter floor. </a:t>
            </a:r>
          </a:p>
          <a:p>
            <a:pPr lvl="2"/>
            <a:r>
              <a:rPr lang="en-US" sz="1400" dirty="0"/>
              <a:t>Affects CW and Modulated OOBB.  </a:t>
            </a:r>
            <a:r>
              <a:rPr lang="en-US" sz="1400" b="1" u="sng" dirty="0">
                <a:solidFill>
                  <a:schemeClr val="accent6"/>
                </a:solidFill>
              </a:rPr>
              <a:t>Not included in this study.</a:t>
            </a:r>
            <a:r>
              <a:rPr lang="en-US" sz="1400" dirty="0"/>
              <a:t>  </a:t>
            </a:r>
          </a:p>
          <a:p>
            <a:endParaRPr lang="en-GB" sz="1200" dirty="0"/>
          </a:p>
        </p:txBody>
      </p:sp>
      <p:sp>
        <p:nvSpPr>
          <p:cNvPr id="5" name="Title 4"/>
          <p:cNvSpPr>
            <a:spLocks noGrp="1"/>
          </p:cNvSpPr>
          <p:nvPr>
            <p:ph type="title"/>
          </p:nvPr>
        </p:nvSpPr>
        <p:spPr>
          <a:xfrm>
            <a:off x="481259" y="84799"/>
            <a:ext cx="11214794" cy="752474"/>
          </a:xfrm>
        </p:spPr>
        <p:txBody>
          <a:bodyPr/>
          <a:lstStyle/>
          <a:p>
            <a:r>
              <a:rPr lang="en-GB" dirty="0"/>
              <a:t>Receiver Blocking Mechanisms – single blocker only </a:t>
            </a:r>
          </a:p>
        </p:txBody>
      </p:sp>
    </p:spTree>
    <p:extLst>
      <p:ext uri="{BB962C8B-B14F-4D97-AF65-F5344CB8AC3E}">
        <p14:creationId xmlns:p14="http://schemas.microsoft.com/office/powerpoint/2010/main" val="961232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0370" y="665018"/>
            <a:ext cx="11756571" cy="5686795"/>
          </a:xfrm>
        </p:spPr>
        <p:txBody>
          <a:bodyPr/>
          <a:lstStyle/>
          <a:p>
            <a:r>
              <a:rPr lang="en-US" b="1" dirty="0"/>
              <a:t>Mechanisms that cause an expansive non-linear </a:t>
            </a:r>
            <a:r>
              <a:rPr lang="en-US" b="1" dirty="0" err="1"/>
              <a:t>dB</a:t>
            </a:r>
            <a:r>
              <a:rPr lang="en-US" b="1" baseline="-25000" dirty="0" err="1"/>
              <a:t>noise</a:t>
            </a:r>
            <a:r>
              <a:rPr lang="en-US" b="1" dirty="0"/>
              <a:t> for </a:t>
            </a:r>
            <a:r>
              <a:rPr lang="en-US" b="1" dirty="0" err="1"/>
              <a:t>dB</a:t>
            </a:r>
            <a:r>
              <a:rPr lang="en-US" b="1" baseline="-25000" dirty="0" err="1"/>
              <a:t>OOBB</a:t>
            </a:r>
            <a:r>
              <a:rPr lang="en-US" b="1" dirty="0"/>
              <a:t> noise increase (M in the SE21 calculations) ... </a:t>
            </a:r>
            <a:endParaRPr lang="en-US" dirty="0"/>
          </a:p>
          <a:p>
            <a:pPr lvl="1"/>
            <a:endParaRPr lang="en-US" dirty="0"/>
          </a:p>
          <a:p>
            <a:pPr lvl="1"/>
            <a:r>
              <a:rPr lang="en-US" dirty="0"/>
              <a:t>Intermodulation products from distortion of a single modulated OOBB.  </a:t>
            </a:r>
          </a:p>
          <a:p>
            <a:pPr lvl="2"/>
            <a:endParaRPr lang="en-US" sz="1400" dirty="0"/>
          </a:p>
          <a:p>
            <a:pPr lvl="2"/>
            <a:r>
              <a:rPr lang="en-US" sz="1400" dirty="0"/>
              <a:t>Modulated OOBB only for 1x OOBB signal.  </a:t>
            </a:r>
            <a:r>
              <a:rPr lang="en-US" sz="1400" b="1" u="sng" dirty="0">
                <a:solidFill>
                  <a:srgbClr val="FF0000"/>
                </a:solidFill>
              </a:rPr>
              <a:t>Not included in this study</a:t>
            </a:r>
            <a:r>
              <a:rPr lang="en-US" sz="1400" dirty="0"/>
              <a:t> as the center of 4.5MHz OFDM signal is at 22.5MHz offset (2380 MHz).  The order of modulation distortion that appears in the wanted BT channel at 2402 MHz will be 9</a:t>
            </a:r>
            <a:r>
              <a:rPr lang="en-US" sz="1400" baseline="30000" dirty="0"/>
              <a:t>th</a:t>
            </a:r>
            <a:r>
              <a:rPr lang="en-US" sz="1400" dirty="0"/>
              <a:t> and 11</a:t>
            </a:r>
            <a:r>
              <a:rPr lang="en-US" sz="1400" baseline="30000" dirty="0"/>
              <a:t>th</a:t>
            </a:r>
            <a:r>
              <a:rPr lang="en-US" sz="1400" dirty="0"/>
              <a:t> order.  </a:t>
            </a:r>
          </a:p>
          <a:p>
            <a:pPr lvl="1"/>
            <a:endParaRPr lang="en-US" dirty="0"/>
          </a:p>
          <a:p>
            <a:pPr lvl="1"/>
            <a:r>
              <a:rPr lang="en-US" dirty="0"/>
              <a:t>Square-law distortion from rectification of the power envelope of the modulated OOBB waveform, (also known as IMD2 and defined by IIP2).   </a:t>
            </a:r>
          </a:p>
          <a:p>
            <a:pPr lvl="2"/>
            <a:endParaRPr lang="en-US" sz="1400" dirty="0"/>
          </a:p>
          <a:p>
            <a:pPr lvl="2"/>
            <a:r>
              <a:rPr lang="en-US" sz="1400" dirty="0"/>
              <a:t>Modulated OOBB.  </a:t>
            </a:r>
            <a:r>
              <a:rPr lang="en-US" sz="1400" b="1" u="sng" dirty="0">
                <a:solidFill>
                  <a:srgbClr val="00B050"/>
                </a:solidFill>
              </a:rPr>
              <a:t>Included in this study</a:t>
            </a:r>
            <a:r>
              <a:rPr lang="en-US" sz="1400" dirty="0"/>
              <a:t>.  The mechanism is frequency offset agnostic, any modulated blocker within the tuned RF passband of the Rx can self-mix to the IQ baseband.  </a:t>
            </a:r>
          </a:p>
          <a:p>
            <a:endParaRPr lang="en-GB" sz="1200" dirty="0"/>
          </a:p>
        </p:txBody>
      </p:sp>
      <p:sp>
        <p:nvSpPr>
          <p:cNvPr id="5" name="Title 4"/>
          <p:cNvSpPr>
            <a:spLocks noGrp="1"/>
          </p:cNvSpPr>
          <p:nvPr>
            <p:ph type="title"/>
          </p:nvPr>
        </p:nvSpPr>
        <p:spPr>
          <a:xfrm>
            <a:off x="481259" y="84799"/>
            <a:ext cx="11214794" cy="752474"/>
          </a:xfrm>
        </p:spPr>
        <p:txBody>
          <a:bodyPr/>
          <a:lstStyle/>
          <a:p>
            <a:r>
              <a:rPr lang="en-GB" dirty="0"/>
              <a:t>Receiver Blocking Mechanisms – single blocker only </a:t>
            </a:r>
          </a:p>
        </p:txBody>
      </p:sp>
    </p:spTree>
    <p:extLst>
      <p:ext uri="{BB962C8B-B14F-4D97-AF65-F5344CB8AC3E}">
        <p14:creationId xmlns:p14="http://schemas.microsoft.com/office/powerpoint/2010/main" val="1832769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0370" y="665018"/>
            <a:ext cx="11756571" cy="5686795"/>
          </a:xfrm>
        </p:spPr>
        <p:txBody>
          <a:bodyPr/>
          <a:lstStyle/>
          <a:p>
            <a:pPr marL="0" indent="0">
              <a:buNone/>
            </a:pPr>
            <a:r>
              <a:rPr lang="en-US" sz="1000" dirty="0"/>
              <a:t>  </a:t>
            </a:r>
          </a:p>
          <a:p>
            <a:r>
              <a:rPr lang="en-US" b="1" dirty="0"/>
              <a:t>Mechanisms that </a:t>
            </a:r>
            <a:r>
              <a:rPr lang="en-US" b="1" u="sng" dirty="0"/>
              <a:t>do not </a:t>
            </a:r>
            <a:r>
              <a:rPr lang="en-US" b="1" dirty="0"/>
              <a:t>cause a noise rise (M) ... </a:t>
            </a:r>
            <a:endParaRPr lang="en-US" dirty="0"/>
          </a:p>
          <a:p>
            <a:pPr lvl="1"/>
            <a:endParaRPr lang="en-US" sz="1800" dirty="0"/>
          </a:p>
          <a:p>
            <a:pPr lvl="1"/>
            <a:r>
              <a:rPr lang="en-US" sz="1800" dirty="0"/>
              <a:t>Gain Compression from clipping of OOBB signal.  </a:t>
            </a:r>
          </a:p>
          <a:p>
            <a:pPr lvl="1"/>
            <a:r>
              <a:rPr lang="en-US" sz="1400" dirty="0"/>
              <a:t>Affects CW and Modulated OOBB.  Actually reduces noise, but also signal as well.  </a:t>
            </a:r>
            <a:r>
              <a:rPr lang="en-US" sz="1400" b="1" u="sng" dirty="0">
                <a:solidFill>
                  <a:srgbClr val="FF0000"/>
                </a:solidFill>
              </a:rPr>
              <a:t>Not included in study.  </a:t>
            </a:r>
          </a:p>
          <a:p>
            <a:pPr lvl="1"/>
            <a:endParaRPr lang="en-US" sz="1800" dirty="0"/>
          </a:p>
          <a:p>
            <a:pPr lvl="1"/>
            <a:r>
              <a:rPr lang="en-US" sz="1800" dirty="0"/>
              <a:t>Cross-modulation of the power envelope of the modulated OOBB signal onto the Rx wanted signal - reduces Rx Wanted SNR and is a problem for very high SNR systems, e.g. 1KQAM, 4KQAM.  </a:t>
            </a:r>
          </a:p>
          <a:p>
            <a:pPr lvl="1"/>
            <a:r>
              <a:rPr lang="en-US" sz="1400" dirty="0"/>
              <a:t>Modulated OOBB only.  </a:t>
            </a:r>
            <a:r>
              <a:rPr lang="en-US" sz="1400" b="1" u="sng" dirty="0">
                <a:solidFill>
                  <a:srgbClr val="FF0000"/>
                </a:solidFill>
              </a:rPr>
              <a:t>Not included in this study</a:t>
            </a:r>
            <a:r>
              <a:rPr lang="en-US" sz="1400" dirty="0"/>
              <a:t> since BT uses a relatively low SNR.  </a:t>
            </a:r>
            <a:endParaRPr lang="en-GB" sz="1200" dirty="0"/>
          </a:p>
          <a:p>
            <a:endParaRPr lang="en-GB" sz="1200" dirty="0"/>
          </a:p>
        </p:txBody>
      </p:sp>
      <p:sp>
        <p:nvSpPr>
          <p:cNvPr id="5" name="Title 4"/>
          <p:cNvSpPr>
            <a:spLocks noGrp="1"/>
          </p:cNvSpPr>
          <p:nvPr>
            <p:ph type="title"/>
          </p:nvPr>
        </p:nvSpPr>
        <p:spPr>
          <a:xfrm>
            <a:off x="481259" y="84799"/>
            <a:ext cx="11214794" cy="752474"/>
          </a:xfrm>
        </p:spPr>
        <p:txBody>
          <a:bodyPr/>
          <a:lstStyle/>
          <a:p>
            <a:r>
              <a:rPr lang="en-GB" dirty="0"/>
              <a:t>Receiver Blocking Mechanisms – single blocker only </a:t>
            </a:r>
          </a:p>
        </p:txBody>
      </p:sp>
    </p:spTree>
    <p:extLst>
      <p:ext uri="{BB962C8B-B14F-4D97-AF65-F5344CB8AC3E}">
        <p14:creationId xmlns:p14="http://schemas.microsoft.com/office/powerpoint/2010/main" val="1080419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2079" y="162704"/>
            <a:ext cx="11590564" cy="752474"/>
          </a:xfrm>
        </p:spPr>
        <p:txBody>
          <a:bodyPr/>
          <a:lstStyle/>
          <a:p>
            <a:r>
              <a:rPr lang="en-GB" dirty="0"/>
              <a:t>Rx Blocking RI vs CW, Inc LO PN, IMD2 and AGC Rx NF  </a:t>
            </a:r>
          </a:p>
        </p:txBody>
      </p:sp>
      <p:sp>
        <p:nvSpPr>
          <p:cNvPr id="7" name="TextBox 6"/>
          <p:cNvSpPr txBox="1"/>
          <p:nvPr/>
        </p:nvSpPr>
        <p:spPr>
          <a:xfrm>
            <a:off x="212271" y="988656"/>
            <a:ext cx="4653643" cy="4166590"/>
          </a:xfrm>
          <a:prstGeom prst="rect">
            <a:avLst/>
          </a:prstGeom>
          <a:noFill/>
        </p:spPr>
        <p:txBody>
          <a:bodyPr wrap="square" rtlCol="0">
            <a:noAutofit/>
          </a:bodyPr>
          <a:lstStyle/>
          <a:p>
            <a:r>
              <a:rPr lang="en-GB" dirty="0">
                <a:solidFill>
                  <a:schemeClr val="tx2"/>
                </a:solidFill>
              </a:rPr>
              <a:t>The plot on the right shows BT Rx sensitivity vs blocker level.  </a:t>
            </a:r>
          </a:p>
          <a:p>
            <a:r>
              <a:rPr lang="en-GB" dirty="0">
                <a:solidFill>
                  <a:schemeClr val="tx2"/>
                </a:solidFill>
              </a:rPr>
              <a:t>Red is the RI blocker, blue is CW.</a:t>
            </a:r>
          </a:p>
          <a:p>
            <a:r>
              <a:rPr lang="en-GB" dirty="0">
                <a:solidFill>
                  <a:schemeClr val="tx2"/>
                </a:solidFill>
              </a:rPr>
              <a:t>The EN 300 328 HS requirements for Rx blocking with CW at the wanted level for 2380 MHz are shown </a:t>
            </a:r>
          </a:p>
          <a:p>
            <a:r>
              <a:rPr lang="en-GB" dirty="0">
                <a:solidFill>
                  <a:schemeClr val="tx2"/>
                </a:solidFill>
              </a:rPr>
              <a:t>There is an 8dB difference between the results.</a:t>
            </a:r>
          </a:p>
          <a:p>
            <a:r>
              <a:rPr lang="en-GB" dirty="0">
                <a:solidFill>
                  <a:schemeClr val="tx2"/>
                </a:solidFill>
              </a:rPr>
              <a:t>RI passes the HS test with 4dB margin, CW passes with 12dB margin.  </a:t>
            </a:r>
          </a:p>
          <a:p>
            <a:endParaRPr lang="en-GB" dirty="0">
              <a:solidFill>
                <a:schemeClr val="tx2"/>
              </a:solidFill>
            </a:endParaRPr>
          </a:p>
          <a:p>
            <a:r>
              <a:rPr lang="en-GB" dirty="0">
                <a:solidFill>
                  <a:schemeClr val="tx2"/>
                </a:solidFill>
              </a:rPr>
              <a:t>The sources of noise/distortion are:</a:t>
            </a:r>
          </a:p>
          <a:p>
            <a:pPr marL="342900" indent="-342900">
              <a:buAutoNum type="arabicPeriod"/>
            </a:pPr>
            <a:r>
              <a:rPr lang="en-GB" dirty="0">
                <a:solidFill>
                  <a:schemeClr val="tx2"/>
                </a:solidFill>
              </a:rPr>
              <a:t>Rx noise figure rise due to AGC activity to keep the receiver operating in a linear region.  AGC steps are 6dB.  </a:t>
            </a:r>
          </a:p>
          <a:p>
            <a:endParaRPr lang="en-GB" dirty="0">
              <a:solidFill>
                <a:schemeClr val="tx2"/>
              </a:solidFill>
            </a:endParaRPr>
          </a:p>
          <a:p>
            <a:endParaRPr lang="en-GB" dirty="0">
              <a:solidFill>
                <a:schemeClr val="tx2"/>
              </a:solidFill>
            </a:endParaRPr>
          </a:p>
          <a:p>
            <a:endParaRPr lang="en-GB" dirty="0">
              <a:solidFill>
                <a:schemeClr val="tx2"/>
              </a:solidFill>
            </a:endParaRPr>
          </a:p>
        </p:txBody>
      </p:sp>
      <p:sp>
        <p:nvSpPr>
          <p:cNvPr id="8" name="TextBox 7"/>
          <p:cNvSpPr txBox="1"/>
          <p:nvPr/>
        </p:nvSpPr>
        <p:spPr>
          <a:xfrm>
            <a:off x="212271" y="5205706"/>
            <a:ext cx="11680372" cy="1204105"/>
          </a:xfrm>
          <a:prstGeom prst="rect">
            <a:avLst/>
          </a:prstGeom>
          <a:noFill/>
        </p:spPr>
        <p:txBody>
          <a:bodyPr wrap="square" rtlCol="0">
            <a:noAutofit/>
          </a:bodyPr>
          <a:lstStyle/>
          <a:p>
            <a:r>
              <a:rPr lang="en-GB" dirty="0">
                <a:solidFill>
                  <a:schemeClr val="tx2"/>
                </a:solidFill>
              </a:rPr>
              <a:t>2.  Phase noise (PN) from the Local Oscillator (LO) from reciprocal mixing at the blocker frequency offset </a:t>
            </a:r>
          </a:p>
          <a:p>
            <a:r>
              <a:rPr lang="en-GB" dirty="0">
                <a:solidFill>
                  <a:schemeClr val="tx2"/>
                </a:solidFill>
              </a:rPr>
              <a:t>3.  Square-law distortion from the IMD2 products resulting from the RI blocker self-mixing down to IQ baseband. Governed by IIP2 of receiver.  IIP2 calibration methods are used with some success.  Good AGC operation is important to avoid clipping on the peaks of the RI signal.  CW blockers can cause dc offsets.  </a:t>
            </a:r>
          </a:p>
        </p:txBody>
      </p:sp>
      <p:pic>
        <p:nvPicPr>
          <p:cNvPr id="9" name="Picture 8"/>
          <p:cNvPicPr>
            <a:picLocks noChangeAspect="1"/>
          </p:cNvPicPr>
          <p:nvPr/>
        </p:nvPicPr>
        <p:blipFill>
          <a:blip r:embed="rId2"/>
          <a:stretch>
            <a:fillRect/>
          </a:stretch>
        </p:blipFill>
        <p:spPr>
          <a:xfrm>
            <a:off x="4808764" y="718457"/>
            <a:ext cx="7280361" cy="4266603"/>
          </a:xfrm>
          <a:prstGeom prst="rect">
            <a:avLst/>
          </a:prstGeom>
        </p:spPr>
      </p:pic>
    </p:spTree>
    <p:extLst>
      <p:ext uri="{BB962C8B-B14F-4D97-AF65-F5344CB8AC3E}">
        <p14:creationId xmlns:p14="http://schemas.microsoft.com/office/powerpoint/2010/main" val="216739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88603" y="226334"/>
            <a:ext cx="11214794" cy="752474"/>
          </a:xfrm>
        </p:spPr>
        <p:txBody>
          <a:bodyPr/>
          <a:lstStyle/>
          <a:p>
            <a:r>
              <a:rPr lang="en-GB" dirty="0"/>
              <a:t>Rx Blocking RI vs CW -  AGC Rx NF rise only</a:t>
            </a:r>
          </a:p>
        </p:txBody>
      </p:sp>
      <p:sp>
        <p:nvSpPr>
          <p:cNvPr id="7" name="TextBox 6"/>
          <p:cNvSpPr txBox="1"/>
          <p:nvPr/>
        </p:nvSpPr>
        <p:spPr>
          <a:xfrm>
            <a:off x="179615" y="978808"/>
            <a:ext cx="4678136" cy="4156526"/>
          </a:xfrm>
          <a:prstGeom prst="rect">
            <a:avLst/>
          </a:prstGeom>
          <a:noFill/>
        </p:spPr>
        <p:txBody>
          <a:bodyPr wrap="square" rtlCol="0">
            <a:noAutofit/>
          </a:bodyPr>
          <a:lstStyle/>
          <a:p>
            <a:r>
              <a:rPr lang="en-GB" sz="1600" dirty="0">
                <a:solidFill>
                  <a:schemeClr val="tx2"/>
                </a:solidFill>
              </a:rPr>
              <a:t>Rx blocking is limited to AGC effects only.</a:t>
            </a:r>
          </a:p>
          <a:p>
            <a:r>
              <a:rPr lang="en-GB" sz="1600" dirty="0">
                <a:solidFill>
                  <a:schemeClr val="tx2"/>
                </a:solidFill>
              </a:rPr>
              <a:t>Increasing blocker levels are detected in the distributed RSSI and if an overload occurs the AGC is activated to reduce the gain from the stages before the overloading RSSI.  </a:t>
            </a:r>
          </a:p>
          <a:p>
            <a:r>
              <a:rPr lang="en-GB" sz="1600" dirty="0">
                <a:solidFill>
                  <a:schemeClr val="tx2"/>
                </a:solidFill>
              </a:rPr>
              <a:t>Reducing the gain increases the receiver noise figure (Rx NF).  </a:t>
            </a:r>
          </a:p>
          <a:p>
            <a:r>
              <a:rPr lang="en-GB" sz="1600" dirty="0">
                <a:solidFill>
                  <a:schemeClr val="tx2"/>
                </a:solidFill>
              </a:rPr>
              <a:t>If the RSSI detects the peaks accurately then the curves are offset by the PAPR of the RI signal.  </a:t>
            </a:r>
          </a:p>
          <a:p>
            <a:r>
              <a:rPr lang="en-GB" sz="1600" dirty="0">
                <a:solidFill>
                  <a:schemeClr val="tx2"/>
                </a:solidFill>
              </a:rPr>
              <a:t>In practical AGC for BT, the RSSI are sampled for short periods at the beginning of the packet and may miss the peaks.  </a:t>
            </a:r>
          </a:p>
          <a:p>
            <a:r>
              <a:rPr lang="en-GB" sz="1600" dirty="0">
                <a:solidFill>
                  <a:schemeClr val="tx2"/>
                </a:solidFill>
              </a:rPr>
              <a:t>The RSSI detectors themselves may not represent the peaks very accurately.  </a:t>
            </a:r>
          </a:p>
        </p:txBody>
      </p:sp>
      <p:sp>
        <p:nvSpPr>
          <p:cNvPr id="8" name="TextBox 7"/>
          <p:cNvSpPr txBox="1"/>
          <p:nvPr/>
        </p:nvSpPr>
        <p:spPr>
          <a:xfrm>
            <a:off x="179614" y="5135335"/>
            <a:ext cx="11620783" cy="1144255"/>
          </a:xfrm>
          <a:prstGeom prst="rect">
            <a:avLst/>
          </a:prstGeom>
          <a:noFill/>
        </p:spPr>
        <p:txBody>
          <a:bodyPr wrap="square" rtlCol="0">
            <a:noAutofit/>
          </a:bodyPr>
          <a:lstStyle/>
          <a:p>
            <a:r>
              <a:rPr lang="en-GB" sz="1600" dirty="0">
                <a:solidFill>
                  <a:schemeClr val="tx2"/>
                </a:solidFill>
              </a:rPr>
              <a:t>This RSSI measurement spread can lead to AGC convergence variation.  Failure to reduce the gain by enough can cause clipping of the blocking signal in the receiver.  If the gain drops by too much then Rx NF increases needlessly.  </a:t>
            </a:r>
          </a:p>
          <a:p>
            <a:r>
              <a:rPr lang="en-GB" sz="1600" dirty="0">
                <a:solidFill>
                  <a:schemeClr val="tx2"/>
                </a:solidFill>
              </a:rPr>
              <a:t>In the plot above, with perfect AGC, the peaks are detected resulting in an 8dB offset between RI and CW.  </a:t>
            </a:r>
          </a:p>
        </p:txBody>
      </p:sp>
      <p:pic>
        <p:nvPicPr>
          <p:cNvPr id="9" name="Picture 8"/>
          <p:cNvPicPr>
            <a:picLocks noChangeAspect="1"/>
          </p:cNvPicPr>
          <p:nvPr/>
        </p:nvPicPr>
        <p:blipFill>
          <a:blip r:embed="rId2"/>
          <a:stretch>
            <a:fillRect/>
          </a:stretch>
        </p:blipFill>
        <p:spPr>
          <a:xfrm>
            <a:off x="4784271" y="776583"/>
            <a:ext cx="7325115" cy="4139209"/>
          </a:xfrm>
          <a:prstGeom prst="rect">
            <a:avLst/>
          </a:prstGeom>
        </p:spPr>
      </p:pic>
    </p:spTree>
    <p:extLst>
      <p:ext uri="{BB962C8B-B14F-4D97-AF65-F5344CB8AC3E}">
        <p14:creationId xmlns:p14="http://schemas.microsoft.com/office/powerpoint/2010/main" val="2760716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614" y="260873"/>
            <a:ext cx="11800398" cy="752474"/>
          </a:xfrm>
        </p:spPr>
        <p:txBody>
          <a:bodyPr/>
          <a:lstStyle/>
          <a:p>
            <a:r>
              <a:rPr lang="en-GB" dirty="0"/>
              <a:t>Rx Blocking RI vs CW - LO PN dominating</a:t>
            </a:r>
          </a:p>
        </p:txBody>
      </p:sp>
      <p:sp>
        <p:nvSpPr>
          <p:cNvPr id="7" name="TextBox 6"/>
          <p:cNvSpPr txBox="1"/>
          <p:nvPr/>
        </p:nvSpPr>
        <p:spPr>
          <a:xfrm>
            <a:off x="114299" y="912689"/>
            <a:ext cx="4718957" cy="4475733"/>
          </a:xfrm>
          <a:prstGeom prst="rect">
            <a:avLst/>
          </a:prstGeom>
          <a:noFill/>
        </p:spPr>
        <p:txBody>
          <a:bodyPr wrap="square" rtlCol="0">
            <a:noAutofit/>
          </a:bodyPr>
          <a:lstStyle/>
          <a:p>
            <a:r>
              <a:rPr lang="en-GB" sz="1600" dirty="0">
                <a:solidFill>
                  <a:schemeClr val="tx2"/>
                </a:solidFill>
              </a:rPr>
              <a:t>RX blocking limited to LO phase noise only.  Failure aligned around HS signal levels.  Achieved by degrading BT LO PN by 19dB to make PN dominant.  </a:t>
            </a:r>
          </a:p>
          <a:p>
            <a:r>
              <a:rPr lang="en-GB" sz="1600" dirty="0">
                <a:solidFill>
                  <a:schemeClr val="tx2"/>
                </a:solidFill>
              </a:rPr>
              <a:t>Note how the PN drowns out the AGC “staircase” noise and reduces the difference between RI and CW.  </a:t>
            </a:r>
          </a:p>
          <a:p>
            <a:r>
              <a:rPr lang="en-GB" sz="1600" dirty="0">
                <a:solidFill>
                  <a:schemeClr val="tx2"/>
                </a:solidFill>
              </a:rPr>
              <a:t>RI is still approx. 2dB worse than CW due to contributions from the AGC staircase noise, which occurs at 8dB lower blocker rms level.  </a:t>
            </a:r>
          </a:p>
          <a:p>
            <a:r>
              <a:rPr lang="en-GB" sz="1600" dirty="0">
                <a:solidFill>
                  <a:schemeClr val="tx2"/>
                </a:solidFill>
              </a:rPr>
              <a:t>LO PN limitation is a small contributor to Bluetooth since the LO is shared with transmit and the transmit requirements are tougher than Rx (due to Tx mask measurement method), which results in plenty of margin for BT Rx LO PN</a:t>
            </a:r>
          </a:p>
        </p:txBody>
      </p:sp>
      <p:sp>
        <p:nvSpPr>
          <p:cNvPr id="8" name="TextBox 7"/>
          <p:cNvSpPr txBox="1"/>
          <p:nvPr/>
        </p:nvSpPr>
        <p:spPr>
          <a:xfrm>
            <a:off x="114300" y="5388423"/>
            <a:ext cx="11865712" cy="1244408"/>
          </a:xfrm>
          <a:prstGeom prst="rect">
            <a:avLst/>
          </a:prstGeom>
          <a:noFill/>
        </p:spPr>
        <p:txBody>
          <a:bodyPr wrap="square" rtlCol="0">
            <a:noAutofit/>
          </a:bodyPr>
          <a:lstStyle/>
          <a:p>
            <a:r>
              <a:rPr lang="en-GB" dirty="0">
                <a:solidFill>
                  <a:schemeClr val="tx2"/>
                </a:solidFill>
              </a:rPr>
              <a:t>In other receivers, LO PN is often a larger contributor hence the observation from SE21 of only a 2-3 dB difference between CW and RI from measurements.  Would be interesting to see which technologies were measured.  </a:t>
            </a:r>
          </a:p>
          <a:p>
            <a:r>
              <a:rPr lang="en-GB" dirty="0">
                <a:solidFill>
                  <a:schemeClr val="tx2"/>
                </a:solidFill>
              </a:rPr>
              <a:t>LO PN is the blocking mechanism that best fits the current SE21 methodology as it creates a dB for dB noise rise in the victim channel </a:t>
            </a:r>
          </a:p>
        </p:txBody>
      </p:sp>
      <p:pic>
        <p:nvPicPr>
          <p:cNvPr id="9" name="Picture 8"/>
          <p:cNvPicPr>
            <a:picLocks noChangeAspect="1"/>
          </p:cNvPicPr>
          <p:nvPr/>
        </p:nvPicPr>
        <p:blipFill>
          <a:blip r:embed="rId2"/>
          <a:stretch>
            <a:fillRect/>
          </a:stretch>
        </p:blipFill>
        <p:spPr>
          <a:xfrm>
            <a:off x="4759778" y="789082"/>
            <a:ext cx="7350862" cy="4153757"/>
          </a:xfrm>
          <a:prstGeom prst="rect">
            <a:avLst/>
          </a:prstGeom>
        </p:spPr>
      </p:pic>
    </p:spTree>
    <p:extLst>
      <p:ext uri="{BB962C8B-B14F-4D97-AF65-F5344CB8AC3E}">
        <p14:creationId xmlns:p14="http://schemas.microsoft.com/office/powerpoint/2010/main" val="2273822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36764" y="210006"/>
            <a:ext cx="11724511" cy="752474"/>
          </a:xfrm>
        </p:spPr>
        <p:txBody>
          <a:bodyPr/>
          <a:lstStyle/>
          <a:p>
            <a:r>
              <a:rPr lang="en-GB" dirty="0"/>
              <a:t>Rx Blocking RI vs CW - IMD2 dominating</a:t>
            </a:r>
          </a:p>
        </p:txBody>
      </p:sp>
      <p:sp>
        <p:nvSpPr>
          <p:cNvPr id="7" name="TextBox 6"/>
          <p:cNvSpPr txBox="1"/>
          <p:nvPr/>
        </p:nvSpPr>
        <p:spPr>
          <a:xfrm>
            <a:off x="122465" y="865413"/>
            <a:ext cx="4718956" cy="4689544"/>
          </a:xfrm>
          <a:prstGeom prst="rect">
            <a:avLst/>
          </a:prstGeom>
          <a:noFill/>
        </p:spPr>
        <p:txBody>
          <a:bodyPr wrap="square" rtlCol="0">
            <a:noAutofit/>
          </a:bodyPr>
          <a:lstStyle/>
          <a:p>
            <a:r>
              <a:rPr lang="en-GB" sz="1600" dirty="0">
                <a:solidFill>
                  <a:schemeClr val="tx2"/>
                </a:solidFill>
              </a:rPr>
              <a:t>In this example IMD2 distortion is dominating, which is achieved by degrading IIP2 by 8dB.  </a:t>
            </a:r>
          </a:p>
          <a:p>
            <a:r>
              <a:rPr lang="en-GB" sz="1600" dirty="0">
                <a:solidFill>
                  <a:schemeClr val="tx2"/>
                </a:solidFill>
              </a:rPr>
              <a:t>This distortion results from the blocker self-mixing down to IQ baseband in the ZIF or Lo IF RF front-end mixers.  </a:t>
            </a:r>
          </a:p>
          <a:p>
            <a:r>
              <a:rPr lang="en-GB" sz="1600" dirty="0">
                <a:solidFill>
                  <a:schemeClr val="tx2"/>
                </a:solidFill>
              </a:rPr>
              <a:t>For every dB increase in the blocker level, the noise in the IQ baseband increases by 2dB.  </a:t>
            </a:r>
          </a:p>
          <a:p>
            <a:r>
              <a:rPr lang="en-GB" sz="1600" dirty="0">
                <a:solidFill>
                  <a:schemeClr val="tx2"/>
                </a:solidFill>
              </a:rPr>
              <a:t>Notice around the AGC step transition points how the Rx sensitivity actually improves a little with increasing blocker level.  This is because a 6dB drop in Rx gain causes a 12dB drop in IQ baseband noise, which more than offsets the RF NF increase.  These Rx Sensitivity “switchbacks” are typical of an IIP2 limited system.  </a:t>
            </a:r>
          </a:p>
        </p:txBody>
      </p:sp>
      <p:sp>
        <p:nvSpPr>
          <p:cNvPr id="8" name="TextBox 7"/>
          <p:cNvSpPr txBox="1"/>
          <p:nvPr/>
        </p:nvSpPr>
        <p:spPr>
          <a:xfrm>
            <a:off x="122464" y="5540911"/>
            <a:ext cx="11573589" cy="1077686"/>
          </a:xfrm>
          <a:prstGeom prst="rect">
            <a:avLst/>
          </a:prstGeom>
          <a:noFill/>
        </p:spPr>
        <p:txBody>
          <a:bodyPr wrap="square" rtlCol="0">
            <a:noAutofit/>
          </a:bodyPr>
          <a:lstStyle/>
          <a:p>
            <a:r>
              <a:rPr lang="en-GB" dirty="0">
                <a:solidFill>
                  <a:schemeClr val="tx2"/>
                </a:solidFill>
              </a:rPr>
              <a:t>This can be due to poor design, or a calibration issue, or clipping due to poor AGC RSSI detection.</a:t>
            </a:r>
          </a:p>
          <a:p>
            <a:r>
              <a:rPr lang="en-GB" dirty="0">
                <a:solidFill>
                  <a:schemeClr val="tx2"/>
                </a:solidFill>
              </a:rPr>
              <a:t>The difference between CW and RI in this case is 12dB and the RI test is exposing a problem in the design.  </a:t>
            </a:r>
          </a:p>
        </p:txBody>
      </p:sp>
      <p:pic>
        <p:nvPicPr>
          <p:cNvPr id="9" name="Picture 8"/>
          <p:cNvPicPr>
            <a:picLocks noChangeAspect="1"/>
          </p:cNvPicPr>
          <p:nvPr/>
        </p:nvPicPr>
        <p:blipFill>
          <a:blip r:embed="rId2"/>
          <a:stretch>
            <a:fillRect/>
          </a:stretch>
        </p:blipFill>
        <p:spPr>
          <a:xfrm>
            <a:off x="4756508" y="743926"/>
            <a:ext cx="7319066" cy="4277111"/>
          </a:xfrm>
          <a:prstGeom prst="rect">
            <a:avLst/>
          </a:prstGeom>
        </p:spPr>
      </p:pic>
    </p:spTree>
    <p:extLst>
      <p:ext uri="{BB962C8B-B14F-4D97-AF65-F5344CB8AC3E}">
        <p14:creationId xmlns:p14="http://schemas.microsoft.com/office/powerpoint/2010/main" val="92663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2465" y="4593240"/>
            <a:ext cx="11971041" cy="2189838"/>
          </a:xfrm>
        </p:spPr>
        <p:txBody>
          <a:bodyPr/>
          <a:lstStyle/>
          <a:p>
            <a:pPr marL="0" indent="0">
              <a:buNone/>
            </a:pPr>
            <a:r>
              <a:rPr lang="en-GB" sz="800" dirty="0"/>
              <a:t>The current FOS method has typically a 50:50 split between the desensitisation from the wanted channel ILR noise of the RI signal and the receiver blocking effect at the blocker frequency offset.  In the SE21 report-356, this is why the rms of the RI signal is -3dB lower than the CW signal, since the CW signal contains negligible ILR noise and is responsible for close-on 100% of the victim Rx blocking effect.  </a:t>
            </a:r>
          </a:p>
          <a:p>
            <a:pPr marL="0" indent="0">
              <a:buNone/>
            </a:pPr>
            <a:r>
              <a:rPr lang="en-GB" sz="800" dirty="0"/>
              <a:t>To justify a high Rx FOS, the blocker ILR needs to be very low.  The left hand plot shows a spectral plot of the SE21 golden waveform.  The right hand plot shows the output of a typical mobile infrastructure RF </a:t>
            </a:r>
            <a:r>
              <a:rPr lang="en-GB" sz="800" dirty="0" err="1"/>
              <a:t>SoC</a:t>
            </a:r>
            <a:r>
              <a:rPr lang="en-GB" sz="800" dirty="0"/>
              <a:t>, AD9371.  This is a 10MHz LTE signal at a -15MHz offset IF.  The baseband IQ bandwidth is set to 40MHz and the image at +15MHz is just visible above the noise from the DACs, Analogue filters, RF mixers and RF buffers.  The rms output level is -8dBm.  The plot is using an RBW of 1MHz.  </a:t>
            </a:r>
          </a:p>
          <a:p>
            <a:pPr marL="0" indent="0">
              <a:buNone/>
            </a:pPr>
            <a:r>
              <a:rPr lang="en-GB" sz="800" dirty="0"/>
              <a:t>In the SE21 waveform, for signals &gt;1GHz (in red), the flat floor noise (ILR) is -74dBc.  The was derived from +48dBm/5MHz - -33dBm/MHz +7dBMHz = 74dBc.  However the practical signal source (AD9371), is more like 68dBc, 6dB worse.  </a:t>
            </a:r>
          </a:p>
          <a:p>
            <a:pPr marL="0" indent="0">
              <a:buNone/>
            </a:pPr>
            <a:r>
              <a:rPr lang="en-GB" sz="800" dirty="0"/>
              <a:t>Neither of these waveforms have any contribution from the RF transmit line-up that needs to translate the low power signal up to +48dBm for a macro cell level transmission.  This gain would be around +51.5dB for the RI waveform and +66dB for the AD9371 waveform.  It would not be unreasonable to add a further +3dB for the noise contribution of the succeeding RF stages, bringing the RI waveform up to -71dBc, and the practical waveform up to -65dBc.  3GPP spec for wide area macro cell inband floor noise is -15dBm/MHz which is 56dBc from a 48dBm/5MHz transmission.  The RF </a:t>
            </a:r>
            <a:r>
              <a:rPr lang="en-GB" sz="800" dirty="0" err="1"/>
              <a:t>SoC</a:t>
            </a:r>
            <a:r>
              <a:rPr lang="en-GB" sz="800" dirty="0"/>
              <a:t> + RF transmit line-up would have 9dB margin to this 3GPP spec.  </a:t>
            </a:r>
          </a:p>
          <a:p>
            <a:pPr marL="0" indent="0">
              <a:buNone/>
            </a:pPr>
            <a:r>
              <a:rPr lang="en-GB" sz="800" dirty="0"/>
              <a:t>The RI waveform would just meet the -30dBm/MHz OOBE noise floor limit without any RF filtering, whereas the practical waveform would be at -24dBm/MHz and need a further 6dB attenuation (from RF filtering), to get below the OOBE limit.  This is why there is typically a 10MHz guard-band at either edge of the downlink bands to provide some transition bandwidth for the RF filtering.  </a:t>
            </a:r>
          </a:p>
          <a:p>
            <a:pPr marL="0" indent="0">
              <a:buNone/>
            </a:pPr>
            <a:r>
              <a:rPr lang="en-GB" sz="800" dirty="0"/>
              <a:t>The RI waveform is not representative of a blocking case where the interferer band edge is very close to the victim band edge as the OOBE noise level is not representative of practical infrastructure equipment.  Allowing for real-world RF transmit noise and the spectral purity of a typical RF </a:t>
            </a:r>
            <a:r>
              <a:rPr lang="en-GB" sz="800" dirty="0" err="1"/>
              <a:t>SoC</a:t>
            </a:r>
            <a:r>
              <a:rPr lang="en-GB" sz="800" dirty="0"/>
              <a:t> used in a base station, the band-edge to band-edge ILR should be relaxed by 9dB, with a resulting relaxation of the maximum RI FOS of 9dB.  </a:t>
            </a:r>
          </a:p>
        </p:txBody>
      </p:sp>
      <p:sp>
        <p:nvSpPr>
          <p:cNvPr id="5" name="Title 4"/>
          <p:cNvSpPr>
            <a:spLocks noGrp="1"/>
          </p:cNvSpPr>
          <p:nvPr>
            <p:ph type="title"/>
          </p:nvPr>
        </p:nvSpPr>
        <p:spPr>
          <a:xfrm>
            <a:off x="481257" y="61714"/>
            <a:ext cx="11214794" cy="871713"/>
          </a:xfrm>
        </p:spPr>
        <p:txBody>
          <a:bodyPr/>
          <a:lstStyle/>
          <a:p>
            <a:r>
              <a:rPr lang="en-GB" sz="2800" dirty="0"/>
              <a:t>Modulated (RI) Signal Spectra for &gt;1GHz – RI signal isn’t very representative of a practical LTE infrastructure transmission</a:t>
            </a:r>
          </a:p>
        </p:txBody>
      </p:sp>
      <p:pic>
        <p:nvPicPr>
          <p:cNvPr id="6" name="Picture 5" descr="Chart, line chart&#10;&#10;Description automatically generated"/>
          <p:cNvPicPr/>
          <p:nvPr/>
        </p:nvPicPr>
        <p:blipFill>
          <a:blip r:embed="rId2">
            <a:extLst>
              <a:ext uri="{28A0092B-C50C-407E-A947-70E740481C1C}">
                <a14:useLocalDpi xmlns:a14="http://schemas.microsoft.com/office/drawing/2010/main" val="0"/>
              </a:ext>
            </a:extLst>
          </a:blip>
          <a:srcRect/>
          <a:stretch>
            <a:fillRect/>
          </a:stretch>
        </p:blipFill>
        <p:spPr bwMode="auto">
          <a:xfrm>
            <a:off x="762546" y="1300660"/>
            <a:ext cx="4197927" cy="3262804"/>
          </a:xfrm>
          <a:prstGeom prst="rect">
            <a:avLst/>
          </a:prstGeom>
          <a:noFill/>
          <a:ln>
            <a:noFill/>
          </a:ln>
        </p:spPr>
      </p:pic>
      <p:pic>
        <p:nvPicPr>
          <p:cNvPr id="7" name="Picture 6"/>
          <p:cNvPicPr>
            <a:picLocks noChangeAspect="1"/>
          </p:cNvPicPr>
          <p:nvPr/>
        </p:nvPicPr>
        <p:blipFill>
          <a:blip r:embed="rId3"/>
          <a:stretch>
            <a:fillRect/>
          </a:stretch>
        </p:blipFill>
        <p:spPr>
          <a:xfrm>
            <a:off x="7854042" y="1200997"/>
            <a:ext cx="4103265" cy="3462130"/>
          </a:xfrm>
          <a:prstGeom prst="rect">
            <a:avLst/>
          </a:prstGeom>
        </p:spPr>
      </p:pic>
      <p:sp>
        <p:nvSpPr>
          <p:cNvPr id="8" name="TextBox 7"/>
          <p:cNvSpPr txBox="1"/>
          <p:nvPr/>
        </p:nvSpPr>
        <p:spPr>
          <a:xfrm>
            <a:off x="5815615" y="2509780"/>
            <a:ext cx="2038427" cy="515442"/>
          </a:xfrm>
          <a:prstGeom prst="rect">
            <a:avLst/>
          </a:prstGeom>
          <a:noFill/>
        </p:spPr>
        <p:txBody>
          <a:bodyPr wrap="square" rtlCol="0">
            <a:noAutofit/>
          </a:bodyPr>
          <a:lstStyle/>
          <a:p>
            <a:r>
              <a:rPr lang="en-GB" sz="1000" dirty="0">
                <a:hlinkClick r:id="rId4"/>
              </a:rPr>
              <a:t>https://www.analog.com/media/en/technical-documentation/data-sheets/AD9371.pdf</a:t>
            </a:r>
            <a:r>
              <a:rPr lang="en-GB" sz="1000" dirty="0"/>
              <a:t>       </a:t>
            </a:r>
            <a:r>
              <a:rPr lang="en-GB" sz="1000" dirty="0">
                <a:sym typeface="Wingdings" panose="05000000000000000000" pitchFamily="2" charset="2"/>
              </a:rPr>
              <a:t></a:t>
            </a:r>
            <a:endParaRPr lang="en-GB" sz="1000" dirty="0"/>
          </a:p>
          <a:p>
            <a:endParaRPr lang="en-GB" sz="1000" dirty="0">
              <a:solidFill>
                <a:schemeClr val="tx2"/>
              </a:solidFill>
            </a:endParaRPr>
          </a:p>
        </p:txBody>
      </p:sp>
      <p:sp>
        <p:nvSpPr>
          <p:cNvPr id="10" name="TextBox 9">
            <a:extLst>
              <a:ext uri="{FF2B5EF4-FFF2-40B4-BE49-F238E27FC236}">
                <a16:creationId xmlns:a16="http://schemas.microsoft.com/office/drawing/2014/main" id="{ACDEBE97-8E12-25ED-94E4-6D8E240B2EDF}"/>
              </a:ext>
            </a:extLst>
          </p:cNvPr>
          <p:cNvSpPr txBox="1"/>
          <p:nvPr/>
        </p:nvSpPr>
        <p:spPr>
          <a:xfrm>
            <a:off x="5045529" y="1062524"/>
            <a:ext cx="3173185" cy="646331"/>
          </a:xfrm>
          <a:prstGeom prst="rect">
            <a:avLst/>
          </a:prstGeom>
          <a:noFill/>
        </p:spPr>
        <p:txBody>
          <a:bodyPr wrap="square">
            <a:spAutoFit/>
          </a:bodyPr>
          <a:lstStyle/>
          <a:p>
            <a:r>
              <a:rPr lang="en-US" dirty="0">
                <a:solidFill>
                  <a:schemeClr val="accent6"/>
                </a:solidFill>
              </a:rPr>
              <a:t>Noted as BTSIG/8 comment to PC on report 356 </a:t>
            </a:r>
          </a:p>
        </p:txBody>
      </p:sp>
    </p:spTree>
    <p:extLst>
      <p:ext uri="{BB962C8B-B14F-4D97-AF65-F5344CB8AC3E}">
        <p14:creationId xmlns:p14="http://schemas.microsoft.com/office/powerpoint/2010/main" val="1010941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Static receiver blocking is one of many parameters that influence the user experience in a dense radio environment.  This normally manifests as a “dead zone” within a few meters of the offending interferer.  </a:t>
            </a:r>
          </a:p>
          <a:p>
            <a:r>
              <a:rPr lang="en-GB" dirty="0"/>
              <a:t>But time-domain radio systems can use ARQ/HARQ and MCS rate adaption to help mitigate against interference.  </a:t>
            </a:r>
          </a:p>
          <a:p>
            <a:r>
              <a:rPr lang="en-GB" dirty="0"/>
              <a:t>Bluetooth and LE use Adaptive Frequency Hopping (AFH) with frequent band-scanning to identify and avoid </a:t>
            </a:r>
            <a:r>
              <a:rPr lang="en-GB" dirty="0" err="1"/>
              <a:t>inband</a:t>
            </a:r>
            <a:r>
              <a:rPr lang="en-GB" dirty="0"/>
              <a:t> inference  </a:t>
            </a:r>
          </a:p>
          <a:p>
            <a:r>
              <a:rPr lang="en-GB" dirty="0"/>
              <a:t>Very few radio links are running at close to 100% utilisation. Bluetooth audio is often running at around 30% occupancy. There is time between bursts of packets for retransmissions or just avoiding the interference all together – note the interference itself is often temporal.  </a:t>
            </a:r>
          </a:p>
        </p:txBody>
      </p:sp>
      <p:sp>
        <p:nvSpPr>
          <p:cNvPr id="5" name="Title 4"/>
          <p:cNvSpPr>
            <a:spLocks noGrp="1"/>
          </p:cNvSpPr>
          <p:nvPr>
            <p:ph type="title"/>
          </p:nvPr>
        </p:nvSpPr>
        <p:spPr/>
        <p:txBody>
          <a:bodyPr/>
          <a:lstStyle/>
          <a:p>
            <a:r>
              <a:rPr lang="en-GB" dirty="0"/>
              <a:t>Other Real World Effects</a:t>
            </a:r>
          </a:p>
        </p:txBody>
      </p:sp>
    </p:spTree>
    <p:extLst>
      <p:ext uri="{BB962C8B-B14F-4D97-AF65-F5344CB8AC3E}">
        <p14:creationId xmlns:p14="http://schemas.microsoft.com/office/powerpoint/2010/main" val="3486576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5846" y="963212"/>
            <a:ext cx="11840308" cy="5384800"/>
          </a:xfrm>
        </p:spPr>
        <p:txBody>
          <a:bodyPr/>
          <a:lstStyle/>
          <a:p>
            <a:r>
              <a:rPr lang="en-GB" sz="1800" dirty="0">
                <a:solidFill>
                  <a:schemeClr val="tx1"/>
                </a:solidFill>
                <a:latin typeface="Arial" panose="020B0604020202020204" pitchFamily="34" charset="0"/>
                <a:cs typeface="Times New Roman" panose="02020603050405020304" pitchFamily="18" charset="0"/>
              </a:rPr>
              <a:t>Initially SE21 only referred to WAS/RLAN; Bluetooth was added for clarity due to the shared HS: EN 300 328</a:t>
            </a:r>
          </a:p>
          <a:p>
            <a:r>
              <a:rPr lang="en-GB" sz="1800" dirty="0">
                <a:solidFill>
                  <a:schemeClr val="tx1"/>
                </a:solidFill>
                <a:latin typeface="Arial" panose="020B0604020202020204" pitchFamily="34" charset="0"/>
                <a:cs typeface="Times New Roman" panose="02020603050405020304" pitchFamily="18" charset="0"/>
              </a:rPr>
              <a:t>To manage, from WG SE #95 the public consultation on Rec(24)01 was associated the following cover note</a:t>
            </a:r>
          </a:p>
          <a:p>
            <a:pPr marL="342900" indent="0">
              <a:buNone/>
            </a:pPr>
            <a:r>
              <a:rPr lang="en-GB" sz="1400" i="1" dirty="0">
                <a:effectLst/>
                <a:latin typeface="Arial" panose="020B0604020202020204" pitchFamily="34" charset="0"/>
                <a:ea typeface="Times New Roman" panose="02020603050405020304" pitchFamily="18" charset="0"/>
                <a:cs typeface="Times New Roman" panose="02020603050405020304" pitchFamily="18" charset="0"/>
              </a:rPr>
              <a:t>During the consideration of the RLAN 2.4 GHz at WG SE 95</a:t>
            </a:r>
            <a:r>
              <a:rPr lang="en-GB" sz="1400" i="1" baseline="30000" dirty="0">
                <a:effectLst/>
                <a:latin typeface="Arial" panose="020B0604020202020204" pitchFamily="34" charset="0"/>
                <a:ea typeface="Times New Roman" panose="02020603050405020304" pitchFamily="18" charset="0"/>
                <a:cs typeface="Times New Roman" panose="02020603050405020304" pitchFamily="18" charset="0"/>
              </a:rPr>
              <a:t>th</a:t>
            </a:r>
            <a:r>
              <a:rPr lang="en-GB" sz="1400" i="1" dirty="0">
                <a:effectLst/>
                <a:latin typeface="Arial" panose="020B0604020202020204" pitchFamily="34" charset="0"/>
                <a:ea typeface="Times New Roman" panose="02020603050405020304" pitchFamily="18" charset="0"/>
                <a:cs typeface="Times New Roman" panose="02020603050405020304" pitchFamily="18" charset="0"/>
              </a:rPr>
              <a:t> meeting, it was agreed to point out for the public consultation that it may be required to split the current table (Annex 6, Table 29) to create a dedicated table for Bluetooth and a dedicated table for medical devices and a dedicated table for RLAN client devices in the same format as this current table (to note that this current table would remain applicable for RLAN access points). These values could be based </a:t>
            </a:r>
            <a:r>
              <a:rPr lang="en-GB" sz="1400" i="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on the current standards </a:t>
            </a:r>
            <a:r>
              <a:rPr lang="en-GB" sz="1400" i="1" dirty="0">
                <a:effectLst/>
                <a:latin typeface="Arial" panose="020B0604020202020204" pitchFamily="34" charset="0"/>
                <a:ea typeface="Times New Roman" panose="02020603050405020304" pitchFamily="18" charset="0"/>
                <a:cs typeface="Times New Roman" panose="02020603050405020304" pitchFamily="18" charset="0"/>
              </a:rPr>
              <a:t>and extended with additional values as necessary. This may be also applicable for medical devices in other frequency bands.</a:t>
            </a:r>
          </a:p>
          <a:p>
            <a:pPr marL="342900" indent="0">
              <a:buNone/>
            </a:pPr>
            <a:endParaRPr lang="en-US" sz="1400" i="1" dirty="0">
              <a:effectLst/>
              <a:latin typeface="Arial" panose="020B0604020202020204" pitchFamily="34" charset="0"/>
              <a:ea typeface="Times New Roman" panose="02020603050405020304" pitchFamily="18" charset="0"/>
              <a:cs typeface="Times New Roman" panose="02020603050405020304" pitchFamily="18" charset="0"/>
            </a:endParaRPr>
          </a:p>
          <a:p>
            <a:r>
              <a:rPr lang="en-GB" sz="1800" dirty="0">
                <a:solidFill>
                  <a:schemeClr val="tx1"/>
                </a:solidFill>
              </a:rPr>
              <a:t>The Bluetooth SIG public consultation response included only a CW table values derived from current HS. </a:t>
            </a:r>
          </a:p>
          <a:p>
            <a:endParaRPr lang="en-GB" sz="1800" dirty="0">
              <a:solidFill>
                <a:schemeClr val="tx1"/>
              </a:solidFill>
            </a:endParaRPr>
          </a:p>
          <a:p>
            <a:r>
              <a:rPr lang="en-GB" sz="1800" dirty="0">
                <a:solidFill>
                  <a:schemeClr val="tx1"/>
                </a:solidFill>
              </a:rPr>
              <a:t>In the WG SE 21, 10-12 April:</a:t>
            </a:r>
          </a:p>
          <a:p>
            <a:pPr lvl="1"/>
            <a:r>
              <a:rPr lang="en-GB" sz="1600" dirty="0">
                <a:solidFill>
                  <a:schemeClr val="tx1"/>
                </a:solidFill>
              </a:rPr>
              <a:t>the addition of 5 MHz RI equivalent for Bluetooth was mandated and</a:t>
            </a:r>
          </a:p>
          <a:p>
            <a:pPr lvl="1"/>
            <a:r>
              <a:rPr lang="en-GB" sz="1600" dirty="0">
                <a:solidFill>
                  <a:schemeClr val="tx1"/>
                </a:solidFill>
              </a:rPr>
              <a:t>it was indicated that France (and other administrations) and the EC are strongly in favour of applying RI instead of CW</a:t>
            </a:r>
          </a:p>
          <a:p>
            <a:r>
              <a:rPr lang="en-GB" sz="1800" dirty="0">
                <a:solidFill>
                  <a:schemeClr val="tx1"/>
                </a:solidFill>
              </a:rPr>
              <a:t>In parallel with the WG SE 21 comment resolution sessions, a substantial number of members of the Bluetooth SIG managed to do first measurements for the CW and RI signal, using the golden wave form from JRC representing the RI signal</a:t>
            </a:r>
          </a:p>
        </p:txBody>
      </p:sp>
      <p:sp>
        <p:nvSpPr>
          <p:cNvPr id="5" name="Title 4"/>
          <p:cNvSpPr>
            <a:spLocks noGrp="1"/>
          </p:cNvSpPr>
          <p:nvPr>
            <p:ph type="title"/>
          </p:nvPr>
        </p:nvSpPr>
        <p:spPr>
          <a:xfrm>
            <a:off x="488603" y="294788"/>
            <a:ext cx="11214794" cy="752474"/>
          </a:xfrm>
        </p:spPr>
        <p:txBody>
          <a:bodyPr/>
          <a:lstStyle/>
          <a:p>
            <a:r>
              <a:rPr lang="en-GB" dirty="0"/>
              <a:t>Bluetooth SIG summary of events</a:t>
            </a:r>
          </a:p>
        </p:txBody>
      </p:sp>
    </p:spTree>
    <p:extLst>
      <p:ext uri="{BB962C8B-B14F-4D97-AF65-F5344CB8AC3E}">
        <p14:creationId xmlns:p14="http://schemas.microsoft.com/office/powerpoint/2010/main" val="797348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4108" y="933549"/>
            <a:ext cx="11617778" cy="5346042"/>
          </a:xfrm>
        </p:spPr>
        <p:txBody>
          <a:bodyPr/>
          <a:lstStyle/>
          <a:p>
            <a:r>
              <a:rPr lang="en-GB" sz="2200" dirty="0"/>
              <a:t>Some compromise should be made on the blocking levels for RI and CW.  </a:t>
            </a:r>
          </a:p>
          <a:p>
            <a:r>
              <a:rPr lang="en-GB" sz="2200" dirty="0"/>
              <a:t>If the RI level is the same as CW, then the RI test will drive design making the CW test redundant.  </a:t>
            </a:r>
          </a:p>
          <a:p>
            <a:r>
              <a:rPr lang="en-GB" sz="2200" dirty="0"/>
              <a:t>LO PN reduces the gap between RI and CW.  </a:t>
            </a:r>
          </a:p>
          <a:p>
            <a:r>
              <a:rPr lang="en-GB" sz="2200" dirty="0"/>
              <a:t>In BT Rx, LO PN is not a limiting factor.  </a:t>
            </a:r>
          </a:p>
          <a:p>
            <a:r>
              <a:rPr lang="en-GB" sz="2200" dirty="0"/>
              <a:t>Poor IIP2 performance exacerbates the gap between RI and CW.  This is a good reason why the RI waveform should be used.  </a:t>
            </a:r>
          </a:p>
          <a:p>
            <a:r>
              <a:rPr lang="en-GB" sz="2200" dirty="0"/>
              <a:t>But there needs to be a compromise to reach rough equivalence with the current HS for a “well designed” receiver.  </a:t>
            </a:r>
          </a:p>
          <a:p>
            <a:r>
              <a:rPr lang="en-GB" sz="2200" dirty="0"/>
              <a:t>2dB seems to be the minimum for an LO PN limited system, while 8dB is around the upper limit for a well designed Rx.  More work should be done to narrow down this range</a:t>
            </a:r>
          </a:p>
          <a:p>
            <a:r>
              <a:rPr lang="en-GB" sz="2200" dirty="0"/>
              <a:t>In the current HS, the -34dBm CW signal would have an equivalent victim receiver blocking effect to a  -36 to -42 dBm RI signal.  </a:t>
            </a:r>
          </a:p>
        </p:txBody>
      </p:sp>
      <p:sp>
        <p:nvSpPr>
          <p:cNvPr id="3" name="Slide Number Placeholder 2"/>
          <p:cNvSpPr>
            <a:spLocks noGrp="1"/>
          </p:cNvSpPr>
          <p:nvPr>
            <p:ph type="sldNum" sz="quarter" idx="4"/>
          </p:nvPr>
        </p:nvSpPr>
        <p:spPr/>
        <p:txBody>
          <a:bodyPr/>
          <a:lstStyle/>
          <a:p>
            <a:fld id="{81BC661C-2700-4921-922A-F5117630EB72}" type="slidenum">
              <a:rPr lang="en-US" smtClean="0">
                <a:solidFill>
                  <a:srgbClr val="0082FC"/>
                </a:solidFill>
              </a:rPr>
              <a:pPr/>
              <a:t>20</a:t>
            </a:fld>
            <a:endParaRPr lang="en-US">
              <a:solidFill>
                <a:srgbClr val="0082FC"/>
              </a:solidFill>
            </a:endParaRPr>
          </a:p>
        </p:txBody>
      </p:sp>
      <p:sp>
        <p:nvSpPr>
          <p:cNvPr id="4" name="Footer Placeholder 3"/>
          <p:cNvSpPr>
            <a:spLocks noGrp="1"/>
          </p:cNvSpPr>
          <p:nvPr>
            <p:ph type="ftr" sz="quarter" idx="3"/>
          </p:nvPr>
        </p:nvSpPr>
        <p:spPr/>
        <p:txBody>
          <a:bodyPr/>
          <a:lstStyle/>
          <a:p>
            <a:r>
              <a:rPr lang="en-US">
                <a:solidFill>
                  <a:srgbClr val="0082FC"/>
                </a:solidFill>
              </a:rPr>
              <a:t>Bluetooth SIG Confidential</a:t>
            </a:r>
            <a:endParaRPr lang="en-US" dirty="0">
              <a:solidFill>
                <a:srgbClr val="0082FC"/>
              </a:solidFill>
            </a:endParaRPr>
          </a:p>
        </p:txBody>
      </p:sp>
      <p:sp>
        <p:nvSpPr>
          <p:cNvPr id="5" name="Title 4"/>
          <p:cNvSpPr>
            <a:spLocks noGrp="1"/>
          </p:cNvSpPr>
          <p:nvPr>
            <p:ph type="title"/>
          </p:nvPr>
        </p:nvSpPr>
        <p:spPr>
          <a:xfrm>
            <a:off x="481259" y="319868"/>
            <a:ext cx="11214794" cy="752474"/>
          </a:xfrm>
        </p:spPr>
        <p:txBody>
          <a:bodyPr/>
          <a:lstStyle/>
          <a:p>
            <a:r>
              <a:rPr lang="en-GB" dirty="0"/>
              <a:t>Proposal</a:t>
            </a:r>
          </a:p>
        </p:txBody>
      </p:sp>
    </p:spTree>
    <p:extLst>
      <p:ext uri="{BB962C8B-B14F-4D97-AF65-F5344CB8AC3E}">
        <p14:creationId xmlns:p14="http://schemas.microsoft.com/office/powerpoint/2010/main" val="437739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E3A3DD-56EC-0FF1-D493-B49555060969}"/>
              </a:ext>
            </a:extLst>
          </p:cNvPr>
          <p:cNvSpPr>
            <a:spLocks noGrp="1"/>
          </p:cNvSpPr>
          <p:nvPr>
            <p:ph idx="1"/>
          </p:nvPr>
        </p:nvSpPr>
        <p:spPr/>
        <p:txBody>
          <a:bodyPr/>
          <a:lstStyle/>
          <a:p>
            <a:r>
              <a:rPr lang="nl-NL" sz="2000" dirty="0"/>
              <a:t>A </a:t>
            </a:r>
            <a:r>
              <a:rPr lang="nl-NL" sz="2000" dirty="0" err="1"/>
              <a:t>considerable</a:t>
            </a:r>
            <a:r>
              <a:rPr lang="nl-NL" sz="2000" dirty="0"/>
              <a:t> </a:t>
            </a:r>
            <a:r>
              <a:rPr lang="nl-NL" sz="2000" dirty="0" err="1"/>
              <a:t>number</a:t>
            </a:r>
            <a:r>
              <a:rPr lang="nl-NL" sz="2000" dirty="0"/>
              <a:t> </a:t>
            </a:r>
            <a:r>
              <a:rPr lang="nl-NL" sz="2000" dirty="0" err="1"/>
              <a:t>arguments</a:t>
            </a:r>
            <a:r>
              <a:rPr lang="nl-NL" sz="2000" dirty="0"/>
              <a:t> </a:t>
            </a:r>
            <a:r>
              <a:rPr lang="nl-NL" sz="2000" dirty="0" err="1"/>
              <a:t>were</a:t>
            </a:r>
            <a:r>
              <a:rPr lang="nl-NL" sz="2000" dirty="0"/>
              <a:t> </a:t>
            </a:r>
            <a:r>
              <a:rPr lang="nl-NL" sz="2000" dirty="0" err="1"/>
              <a:t>raised</a:t>
            </a:r>
            <a:r>
              <a:rPr lang="nl-NL" sz="2000" dirty="0"/>
              <a:t> </a:t>
            </a:r>
            <a:r>
              <a:rPr lang="nl-NL" sz="2000" dirty="0" err="1"/>
              <a:t>during</a:t>
            </a:r>
            <a:r>
              <a:rPr lang="nl-NL" sz="2000" dirty="0"/>
              <a:t> PCR </a:t>
            </a:r>
            <a:r>
              <a:rPr lang="nl-NL" sz="2000" dirty="0" err="1"/>
              <a:t>to</a:t>
            </a:r>
            <a:r>
              <a:rPr lang="nl-NL" sz="2000" dirty="0"/>
              <a:t> have </a:t>
            </a:r>
            <a:r>
              <a:rPr lang="nl-NL" sz="2000" dirty="0" err="1"/>
              <a:t>mitigation</a:t>
            </a:r>
            <a:r>
              <a:rPr lang="nl-NL" sz="2000" dirty="0"/>
              <a:t> of </a:t>
            </a:r>
            <a:r>
              <a:rPr lang="nl-NL" sz="2000" dirty="0" err="1"/>
              <a:t>the</a:t>
            </a:r>
            <a:r>
              <a:rPr lang="nl-NL" sz="2000" dirty="0"/>
              <a:t> MRR </a:t>
            </a:r>
            <a:r>
              <a:rPr lang="nl-NL" sz="2000" dirty="0" err="1"/>
              <a:t>based</a:t>
            </a:r>
            <a:r>
              <a:rPr lang="nl-NL" sz="2000" dirty="0"/>
              <a:t> “target </a:t>
            </a:r>
            <a:r>
              <a:rPr lang="nl-NL" sz="2000" dirty="0" err="1"/>
              <a:t>figures</a:t>
            </a:r>
            <a:r>
              <a:rPr lang="nl-NL" sz="2000" dirty="0"/>
              <a:t>”:</a:t>
            </a:r>
          </a:p>
          <a:p>
            <a:pPr lvl="1"/>
            <a:r>
              <a:rPr lang="en-GB" sz="1800" b="1" dirty="0"/>
              <a:t>There are no problems in practice</a:t>
            </a:r>
          </a:p>
          <a:p>
            <a:pPr lvl="1"/>
            <a:r>
              <a:rPr lang="en-GB" sz="1600" dirty="0"/>
              <a:t>Progress in recent past (EN 300 328 v2.2.2)  July-2019</a:t>
            </a:r>
          </a:p>
          <a:p>
            <a:pPr lvl="1"/>
            <a:r>
              <a:rPr lang="en-GB" sz="1600" dirty="0"/>
              <a:t>Interference mitigating factors like typical high link budgets, shielding (e.g. typical indoor use)</a:t>
            </a:r>
          </a:p>
          <a:p>
            <a:pPr lvl="1"/>
            <a:r>
              <a:rPr lang="en-GB" sz="1600" dirty="0"/>
              <a:t>No </a:t>
            </a:r>
            <a:r>
              <a:rPr lang="en-GB" sz="1600" dirty="0" err="1"/>
              <a:t>Seamcat</a:t>
            </a:r>
            <a:r>
              <a:rPr lang="en-GB" sz="1600" dirty="0"/>
              <a:t> simulation based analysis</a:t>
            </a:r>
          </a:p>
          <a:p>
            <a:pPr lvl="1"/>
            <a:r>
              <a:rPr lang="en-GB" sz="1600" dirty="0"/>
              <a:t>Resilience against interference in higher layers of the protocol stack</a:t>
            </a:r>
          </a:p>
          <a:p>
            <a:pPr lvl="1"/>
            <a:r>
              <a:rPr lang="en-GB" sz="1600" dirty="0"/>
              <a:t>Frequency hopping – automatically avoids worst parts of the 2.4GHz spectrum</a:t>
            </a:r>
          </a:p>
          <a:p>
            <a:pPr lvl="1"/>
            <a:r>
              <a:rPr lang="en-GB" sz="1600" dirty="0"/>
              <a:t>Need to take appropriate account for constraints in power consumption, size, cost</a:t>
            </a:r>
          </a:p>
          <a:p>
            <a:pPr lvl="1"/>
            <a:r>
              <a:rPr lang="en-GB" sz="1600" dirty="0"/>
              <a:t>Need to account for variance in noise figures in receiver populations</a:t>
            </a:r>
            <a:r>
              <a:rPr lang="en-GB" sz="1400" dirty="0"/>
              <a:t> (now a footnote in one annex)</a:t>
            </a:r>
          </a:p>
          <a:p>
            <a:r>
              <a:rPr lang="nl-NL" sz="2000" dirty="0"/>
              <a:t>All (except one) were rejected</a:t>
            </a:r>
          </a:p>
          <a:p>
            <a:endParaRPr lang="en-GB" dirty="0"/>
          </a:p>
        </p:txBody>
      </p:sp>
      <p:sp>
        <p:nvSpPr>
          <p:cNvPr id="4" name="Title 3">
            <a:extLst>
              <a:ext uri="{FF2B5EF4-FFF2-40B4-BE49-F238E27FC236}">
                <a16:creationId xmlns:a16="http://schemas.microsoft.com/office/drawing/2014/main" id="{F958C97D-1653-C48A-3EDA-CD00F1FAB84D}"/>
              </a:ext>
            </a:extLst>
          </p:cNvPr>
          <p:cNvSpPr>
            <a:spLocks noGrp="1"/>
          </p:cNvSpPr>
          <p:nvPr>
            <p:ph type="title"/>
          </p:nvPr>
        </p:nvSpPr>
        <p:spPr/>
        <p:txBody>
          <a:bodyPr/>
          <a:lstStyle/>
          <a:p>
            <a:r>
              <a:rPr lang="nl-NL" dirty="0"/>
              <a:t>Are next steps </a:t>
            </a:r>
            <a:r>
              <a:rPr lang="nl-NL" dirty="0" err="1"/>
              <a:t>for</a:t>
            </a:r>
            <a:r>
              <a:rPr lang="nl-NL" dirty="0"/>
              <a:t> Bluetooth </a:t>
            </a:r>
            <a:r>
              <a:rPr lang="nl-NL" dirty="0" err="1"/>
              <a:t>blocking</a:t>
            </a:r>
            <a:r>
              <a:rPr lang="nl-NL" dirty="0"/>
              <a:t> performance </a:t>
            </a:r>
            <a:r>
              <a:rPr lang="nl-NL" dirty="0" err="1"/>
              <a:t>needed</a:t>
            </a:r>
            <a:r>
              <a:rPr lang="nl-NL" dirty="0"/>
              <a:t>?</a:t>
            </a:r>
            <a:endParaRPr lang="en-GB" dirty="0"/>
          </a:p>
        </p:txBody>
      </p:sp>
    </p:spTree>
    <p:extLst>
      <p:ext uri="{BB962C8B-B14F-4D97-AF65-F5344CB8AC3E}">
        <p14:creationId xmlns:p14="http://schemas.microsoft.com/office/powerpoint/2010/main" val="3941392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EBA77AF-3556-2BBC-5045-07CE53652950}"/>
              </a:ext>
            </a:extLst>
          </p:cNvPr>
          <p:cNvSpPr>
            <a:spLocks noGrp="1"/>
          </p:cNvSpPr>
          <p:nvPr>
            <p:ph type="title"/>
          </p:nvPr>
        </p:nvSpPr>
        <p:spPr>
          <a:xfrm>
            <a:off x="280590" y="218139"/>
            <a:ext cx="11528788" cy="1110174"/>
          </a:xfrm>
        </p:spPr>
        <p:txBody>
          <a:bodyPr>
            <a:normAutofit/>
          </a:bodyPr>
          <a:lstStyle/>
          <a:p>
            <a:pPr algn="ctr"/>
            <a:r>
              <a:rPr lang="en-US" sz="2800" b="1" dirty="0"/>
              <a:t>Requirement predictability – </a:t>
            </a:r>
            <a:br>
              <a:rPr lang="en-US" sz="2800" b="1" dirty="0"/>
            </a:br>
            <a:r>
              <a:rPr lang="en-US" sz="2800" b="1" dirty="0"/>
              <a:t>a necessity in the integrated RF SOC life cycle</a:t>
            </a:r>
          </a:p>
        </p:txBody>
      </p:sp>
      <p:sp>
        <p:nvSpPr>
          <p:cNvPr id="7" name="Arrow: Chevron 6">
            <a:extLst>
              <a:ext uri="{FF2B5EF4-FFF2-40B4-BE49-F238E27FC236}">
                <a16:creationId xmlns:a16="http://schemas.microsoft.com/office/drawing/2014/main" id="{EBA97032-E16C-9E98-6A8E-139E4BD8851F}"/>
              </a:ext>
            </a:extLst>
          </p:cNvPr>
          <p:cNvSpPr/>
          <p:nvPr/>
        </p:nvSpPr>
        <p:spPr>
          <a:xfrm>
            <a:off x="1396237" y="3539554"/>
            <a:ext cx="2138486" cy="615461"/>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600">
              <a:solidFill>
                <a:schemeClr val="tx1"/>
              </a:solidFill>
            </a:endParaRPr>
          </a:p>
        </p:txBody>
      </p:sp>
      <p:sp>
        <p:nvSpPr>
          <p:cNvPr id="10" name="TextBox 9">
            <a:extLst>
              <a:ext uri="{FF2B5EF4-FFF2-40B4-BE49-F238E27FC236}">
                <a16:creationId xmlns:a16="http://schemas.microsoft.com/office/drawing/2014/main" id="{A4C818BC-E4DC-82E2-1FF8-94A7933F6E80}"/>
              </a:ext>
            </a:extLst>
          </p:cNvPr>
          <p:cNvSpPr txBox="1"/>
          <p:nvPr/>
        </p:nvSpPr>
        <p:spPr>
          <a:xfrm>
            <a:off x="1735174" y="3659025"/>
            <a:ext cx="1873303" cy="369332"/>
          </a:xfrm>
          <a:prstGeom prst="rect">
            <a:avLst/>
          </a:prstGeom>
          <a:noFill/>
        </p:spPr>
        <p:txBody>
          <a:bodyPr wrap="square" rtlCol="0">
            <a:spAutoFit/>
          </a:bodyPr>
          <a:lstStyle/>
          <a:p>
            <a:r>
              <a:rPr lang="nl-NL" dirty="0">
                <a:solidFill>
                  <a:schemeClr val="bg1"/>
                </a:solidFill>
              </a:rPr>
              <a:t>IP development</a:t>
            </a:r>
            <a:endParaRPr lang="en-GB" dirty="0">
              <a:solidFill>
                <a:schemeClr val="bg1"/>
              </a:solidFill>
            </a:endParaRPr>
          </a:p>
        </p:txBody>
      </p:sp>
      <p:sp>
        <p:nvSpPr>
          <p:cNvPr id="12" name="Arrow: Chevron 11">
            <a:extLst>
              <a:ext uri="{FF2B5EF4-FFF2-40B4-BE49-F238E27FC236}">
                <a16:creationId xmlns:a16="http://schemas.microsoft.com/office/drawing/2014/main" id="{CFFED8CF-FC5C-F483-731E-4164D8B6FDBE}"/>
              </a:ext>
            </a:extLst>
          </p:cNvPr>
          <p:cNvSpPr/>
          <p:nvPr/>
        </p:nvSpPr>
        <p:spPr>
          <a:xfrm>
            <a:off x="3460564" y="3563003"/>
            <a:ext cx="2138486" cy="615461"/>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Arrow: Chevron 12">
            <a:extLst>
              <a:ext uri="{FF2B5EF4-FFF2-40B4-BE49-F238E27FC236}">
                <a16:creationId xmlns:a16="http://schemas.microsoft.com/office/drawing/2014/main" id="{3531CDAB-E2DB-4B13-1EF7-2CB4CD409A1F}"/>
              </a:ext>
            </a:extLst>
          </p:cNvPr>
          <p:cNvSpPr/>
          <p:nvPr/>
        </p:nvSpPr>
        <p:spPr>
          <a:xfrm>
            <a:off x="5487118" y="3579970"/>
            <a:ext cx="2138486" cy="615461"/>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TextBox 13">
            <a:extLst>
              <a:ext uri="{FF2B5EF4-FFF2-40B4-BE49-F238E27FC236}">
                <a16:creationId xmlns:a16="http://schemas.microsoft.com/office/drawing/2014/main" id="{DA919B0C-A7BA-3161-CEF7-D19E424BF94E}"/>
              </a:ext>
            </a:extLst>
          </p:cNvPr>
          <p:cNvSpPr txBox="1"/>
          <p:nvPr/>
        </p:nvSpPr>
        <p:spPr>
          <a:xfrm>
            <a:off x="5904310" y="3665398"/>
            <a:ext cx="1727582" cy="338554"/>
          </a:xfrm>
          <a:prstGeom prst="rect">
            <a:avLst/>
          </a:prstGeom>
          <a:noFill/>
        </p:spPr>
        <p:txBody>
          <a:bodyPr wrap="square" rtlCol="0">
            <a:spAutoFit/>
          </a:bodyPr>
          <a:lstStyle/>
          <a:p>
            <a:r>
              <a:rPr lang="nl-NL" sz="1600" dirty="0">
                <a:solidFill>
                  <a:schemeClr val="bg1"/>
                </a:solidFill>
              </a:rPr>
              <a:t>new design-ins</a:t>
            </a:r>
          </a:p>
        </p:txBody>
      </p:sp>
      <p:sp>
        <p:nvSpPr>
          <p:cNvPr id="15" name="Arrow: Chevron 14">
            <a:extLst>
              <a:ext uri="{FF2B5EF4-FFF2-40B4-BE49-F238E27FC236}">
                <a16:creationId xmlns:a16="http://schemas.microsoft.com/office/drawing/2014/main" id="{081711C0-EB2B-5CD1-543B-2E7623064ADA}"/>
              </a:ext>
            </a:extLst>
          </p:cNvPr>
          <p:cNvSpPr/>
          <p:nvPr/>
        </p:nvSpPr>
        <p:spPr>
          <a:xfrm>
            <a:off x="7589217" y="3559285"/>
            <a:ext cx="2798803" cy="615461"/>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6" name="TextBox 15">
            <a:extLst>
              <a:ext uri="{FF2B5EF4-FFF2-40B4-BE49-F238E27FC236}">
                <a16:creationId xmlns:a16="http://schemas.microsoft.com/office/drawing/2014/main" id="{16F9B4E7-1094-913A-1D68-1834ED2F10DF}"/>
              </a:ext>
            </a:extLst>
          </p:cNvPr>
          <p:cNvSpPr txBox="1"/>
          <p:nvPr/>
        </p:nvSpPr>
        <p:spPr>
          <a:xfrm>
            <a:off x="7968637" y="3686065"/>
            <a:ext cx="2117124" cy="338554"/>
          </a:xfrm>
          <a:prstGeom prst="rect">
            <a:avLst/>
          </a:prstGeom>
          <a:noFill/>
        </p:spPr>
        <p:txBody>
          <a:bodyPr wrap="square" rtlCol="0">
            <a:spAutoFit/>
          </a:bodyPr>
          <a:lstStyle/>
          <a:p>
            <a:r>
              <a:rPr lang="nl-NL" sz="1600" dirty="0" err="1">
                <a:solidFill>
                  <a:schemeClr val="bg1"/>
                </a:solidFill>
              </a:rPr>
              <a:t>production</a:t>
            </a:r>
            <a:r>
              <a:rPr lang="nl-NL" sz="1600" dirty="0">
                <a:solidFill>
                  <a:schemeClr val="bg1"/>
                </a:solidFill>
              </a:rPr>
              <a:t> </a:t>
            </a:r>
            <a:r>
              <a:rPr lang="nl-NL" sz="1600" dirty="0" err="1">
                <a:solidFill>
                  <a:schemeClr val="bg1"/>
                </a:solidFill>
              </a:rPr>
              <a:t>till</a:t>
            </a:r>
            <a:r>
              <a:rPr lang="nl-NL" sz="1600" dirty="0">
                <a:solidFill>
                  <a:schemeClr val="bg1"/>
                </a:solidFill>
              </a:rPr>
              <a:t> EOL</a:t>
            </a:r>
          </a:p>
        </p:txBody>
      </p:sp>
      <p:sp>
        <p:nvSpPr>
          <p:cNvPr id="17" name="Arrow: Chevron 16">
            <a:extLst>
              <a:ext uri="{FF2B5EF4-FFF2-40B4-BE49-F238E27FC236}">
                <a16:creationId xmlns:a16="http://schemas.microsoft.com/office/drawing/2014/main" id="{C6DBA54B-4230-9F15-F4DC-DB0C74513999}"/>
              </a:ext>
            </a:extLst>
          </p:cNvPr>
          <p:cNvSpPr/>
          <p:nvPr/>
        </p:nvSpPr>
        <p:spPr>
          <a:xfrm>
            <a:off x="4062882" y="4366153"/>
            <a:ext cx="1741055" cy="615461"/>
          </a:xfrm>
          <a:prstGeom prst="chevron">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8" name="Arrow: Chevron 17">
            <a:extLst>
              <a:ext uri="{FF2B5EF4-FFF2-40B4-BE49-F238E27FC236}">
                <a16:creationId xmlns:a16="http://schemas.microsoft.com/office/drawing/2014/main" id="{B2CDD5F1-C75C-4307-6A0F-9AF47D262F24}"/>
              </a:ext>
            </a:extLst>
          </p:cNvPr>
          <p:cNvSpPr/>
          <p:nvPr/>
        </p:nvSpPr>
        <p:spPr>
          <a:xfrm>
            <a:off x="5747724" y="4366780"/>
            <a:ext cx="2821976" cy="615461"/>
          </a:xfrm>
          <a:prstGeom prst="chevron">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Arrow: Chevron 26">
            <a:extLst>
              <a:ext uri="{FF2B5EF4-FFF2-40B4-BE49-F238E27FC236}">
                <a16:creationId xmlns:a16="http://schemas.microsoft.com/office/drawing/2014/main" id="{350544B6-2F78-2C4C-AA21-AB7D3DA8126A}"/>
              </a:ext>
            </a:extLst>
          </p:cNvPr>
          <p:cNvSpPr/>
          <p:nvPr/>
        </p:nvSpPr>
        <p:spPr>
          <a:xfrm>
            <a:off x="4755127" y="5160355"/>
            <a:ext cx="7210096" cy="615461"/>
          </a:xfrm>
          <a:prstGeom prst="chevron">
            <a:avLst/>
          </a:prstGeom>
          <a:solidFill>
            <a:schemeClr val="accent6">
              <a:lumMod val="60000"/>
              <a:lumOff val="4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1A30F5AC-CDC2-119B-745D-B22CD2BD4989}"/>
              </a:ext>
            </a:extLst>
          </p:cNvPr>
          <p:cNvSpPr txBox="1"/>
          <p:nvPr/>
        </p:nvSpPr>
        <p:spPr>
          <a:xfrm>
            <a:off x="3873661" y="3547565"/>
            <a:ext cx="1651229" cy="584775"/>
          </a:xfrm>
          <a:prstGeom prst="rect">
            <a:avLst/>
          </a:prstGeom>
          <a:noFill/>
        </p:spPr>
        <p:txBody>
          <a:bodyPr wrap="square" rtlCol="0">
            <a:spAutoFit/>
          </a:bodyPr>
          <a:lstStyle/>
          <a:p>
            <a:r>
              <a:rPr lang="nl-NL" sz="1600" dirty="0" err="1">
                <a:solidFill>
                  <a:schemeClr val="bg1"/>
                </a:solidFill>
              </a:rPr>
              <a:t>productize</a:t>
            </a:r>
            <a:r>
              <a:rPr lang="nl-NL" sz="1600" dirty="0">
                <a:solidFill>
                  <a:schemeClr val="bg1"/>
                </a:solidFill>
              </a:rPr>
              <a:t> &amp; </a:t>
            </a:r>
            <a:r>
              <a:rPr lang="nl-NL" sz="1600" dirty="0" err="1">
                <a:solidFill>
                  <a:schemeClr val="bg1"/>
                </a:solidFill>
              </a:rPr>
              <a:t>derivatives</a:t>
            </a:r>
            <a:endParaRPr lang="nl-NL" sz="1600" dirty="0">
              <a:solidFill>
                <a:schemeClr val="bg1"/>
              </a:solidFill>
            </a:endParaRPr>
          </a:p>
        </p:txBody>
      </p:sp>
      <p:sp>
        <p:nvSpPr>
          <p:cNvPr id="28" name="TextBox 27">
            <a:extLst>
              <a:ext uri="{FF2B5EF4-FFF2-40B4-BE49-F238E27FC236}">
                <a16:creationId xmlns:a16="http://schemas.microsoft.com/office/drawing/2014/main" id="{BD085388-1F29-D369-7E2E-275E90BFD2DA}"/>
              </a:ext>
            </a:extLst>
          </p:cNvPr>
          <p:cNvSpPr txBox="1"/>
          <p:nvPr/>
        </p:nvSpPr>
        <p:spPr>
          <a:xfrm>
            <a:off x="292269" y="3428192"/>
            <a:ext cx="1192487" cy="646331"/>
          </a:xfrm>
          <a:prstGeom prst="rect">
            <a:avLst/>
          </a:prstGeom>
          <a:noFill/>
        </p:spPr>
        <p:txBody>
          <a:bodyPr wrap="square" rtlCol="0">
            <a:spAutoFit/>
          </a:bodyPr>
          <a:lstStyle/>
          <a:p>
            <a:r>
              <a:rPr lang="nl-NL" b="1" dirty="0" err="1">
                <a:solidFill>
                  <a:schemeClr val="tx2"/>
                </a:solidFill>
              </a:rPr>
              <a:t>Silicon</a:t>
            </a:r>
            <a:r>
              <a:rPr lang="nl-NL" b="1" dirty="0">
                <a:solidFill>
                  <a:schemeClr val="tx2"/>
                </a:solidFill>
              </a:rPr>
              <a:t> </a:t>
            </a:r>
            <a:br>
              <a:rPr lang="nl-NL" b="1" dirty="0">
                <a:solidFill>
                  <a:schemeClr val="tx2"/>
                </a:solidFill>
              </a:rPr>
            </a:br>
            <a:r>
              <a:rPr lang="nl-NL" b="1" dirty="0">
                <a:solidFill>
                  <a:schemeClr val="tx2"/>
                </a:solidFill>
              </a:rPr>
              <a:t>maker</a:t>
            </a:r>
            <a:endParaRPr lang="en-GB" b="1" dirty="0">
              <a:solidFill>
                <a:schemeClr val="tx2"/>
              </a:solidFill>
            </a:endParaRPr>
          </a:p>
        </p:txBody>
      </p:sp>
      <p:sp>
        <p:nvSpPr>
          <p:cNvPr id="29" name="Arrow: Chevron 28">
            <a:extLst>
              <a:ext uri="{FF2B5EF4-FFF2-40B4-BE49-F238E27FC236}">
                <a16:creationId xmlns:a16="http://schemas.microsoft.com/office/drawing/2014/main" id="{BF9F4A15-9434-B0D3-088E-144B55B82F06}"/>
              </a:ext>
            </a:extLst>
          </p:cNvPr>
          <p:cNvSpPr/>
          <p:nvPr/>
        </p:nvSpPr>
        <p:spPr>
          <a:xfrm>
            <a:off x="8511344" y="4377113"/>
            <a:ext cx="2096824" cy="615461"/>
          </a:xfrm>
          <a:prstGeom prst="chevron">
            <a:avLst/>
          </a:prstGeom>
          <a:solidFill>
            <a:schemeClr val="accent2">
              <a:lumMod val="75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0" name="TextBox 29">
            <a:extLst>
              <a:ext uri="{FF2B5EF4-FFF2-40B4-BE49-F238E27FC236}">
                <a16:creationId xmlns:a16="http://schemas.microsoft.com/office/drawing/2014/main" id="{B348123C-5912-607A-8429-D01E18164AEC}"/>
              </a:ext>
            </a:extLst>
          </p:cNvPr>
          <p:cNvSpPr txBox="1"/>
          <p:nvPr/>
        </p:nvSpPr>
        <p:spPr>
          <a:xfrm>
            <a:off x="280590" y="4455530"/>
            <a:ext cx="1192487" cy="369332"/>
          </a:xfrm>
          <a:prstGeom prst="rect">
            <a:avLst/>
          </a:prstGeom>
          <a:noFill/>
        </p:spPr>
        <p:txBody>
          <a:bodyPr wrap="square" rtlCol="0">
            <a:spAutoFit/>
          </a:bodyPr>
          <a:lstStyle/>
          <a:p>
            <a:r>
              <a:rPr lang="nl-NL" b="1" dirty="0">
                <a:solidFill>
                  <a:schemeClr val="accent2">
                    <a:lumMod val="75000"/>
                  </a:schemeClr>
                </a:solidFill>
              </a:rPr>
              <a:t>OEM </a:t>
            </a:r>
            <a:endParaRPr lang="en-GB" b="1" dirty="0">
              <a:solidFill>
                <a:schemeClr val="accent2">
                  <a:lumMod val="75000"/>
                </a:schemeClr>
              </a:solidFill>
            </a:endParaRPr>
          </a:p>
        </p:txBody>
      </p:sp>
      <p:sp>
        <p:nvSpPr>
          <p:cNvPr id="31" name="TextBox 30">
            <a:extLst>
              <a:ext uri="{FF2B5EF4-FFF2-40B4-BE49-F238E27FC236}">
                <a16:creationId xmlns:a16="http://schemas.microsoft.com/office/drawing/2014/main" id="{AA50689B-5B0E-AE94-E09A-8DB14280CF89}"/>
              </a:ext>
            </a:extLst>
          </p:cNvPr>
          <p:cNvSpPr txBox="1"/>
          <p:nvPr/>
        </p:nvSpPr>
        <p:spPr>
          <a:xfrm>
            <a:off x="280590" y="5160355"/>
            <a:ext cx="2679532" cy="369332"/>
          </a:xfrm>
          <a:prstGeom prst="rect">
            <a:avLst/>
          </a:prstGeom>
          <a:noFill/>
        </p:spPr>
        <p:txBody>
          <a:bodyPr wrap="square" rtlCol="0">
            <a:spAutoFit/>
          </a:bodyPr>
          <a:lstStyle/>
          <a:p>
            <a:r>
              <a:rPr lang="nl-NL" b="1" dirty="0"/>
              <a:t>Product in </a:t>
            </a:r>
            <a:r>
              <a:rPr lang="nl-NL" b="1" dirty="0" err="1"/>
              <a:t>the</a:t>
            </a:r>
            <a:r>
              <a:rPr lang="nl-NL" b="1" dirty="0"/>
              <a:t> field </a:t>
            </a:r>
            <a:endParaRPr lang="en-GB" b="1" dirty="0"/>
          </a:p>
        </p:txBody>
      </p:sp>
      <p:sp>
        <p:nvSpPr>
          <p:cNvPr id="32" name="TextBox 31">
            <a:extLst>
              <a:ext uri="{FF2B5EF4-FFF2-40B4-BE49-F238E27FC236}">
                <a16:creationId xmlns:a16="http://schemas.microsoft.com/office/drawing/2014/main" id="{4EC63B86-7BD5-0AC1-F682-8FC3FAA274D4}"/>
              </a:ext>
            </a:extLst>
          </p:cNvPr>
          <p:cNvSpPr txBox="1"/>
          <p:nvPr/>
        </p:nvSpPr>
        <p:spPr>
          <a:xfrm>
            <a:off x="4094360" y="4356577"/>
            <a:ext cx="1678098" cy="584775"/>
          </a:xfrm>
          <a:prstGeom prst="rect">
            <a:avLst/>
          </a:prstGeom>
          <a:noFill/>
        </p:spPr>
        <p:txBody>
          <a:bodyPr wrap="square" rtlCol="0">
            <a:spAutoFit/>
          </a:bodyPr>
          <a:lstStyle/>
          <a:p>
            <a:pPr algn="ctr"/>
            <a:r>
              <a:rPr lang="nl-NL" sz="1600" dirty="0">
                <a:solidFill>
                  <a:schemeClr val="bg1"/>
                </a:solidFill>
              </a:rPr>
              <a:t>first product</a:t>
            </a:r>
            <a:br>
              <a:rPr lang="nl-NL" sz="1600" dirty="0">
                <a:solidFill>
                  <a:schemeClr val="bg1"/>
                </a:solidFill>
              </a:rPr>
            </a:br>
            <a:r>
              <a:rPr lang="nl-NL" sz="1600" dirty="0">
                <a:solidFill>
                  <a:schemeClr val="bg1"/>
                </a:solidFill>
              </a:rPr>
              <a:t>development</a:t>
            </a:r>
            <a:endParaRPr lang="en-GB" sz="1600" dirty="0">
              <a:solidFill>
                <a:schemeClr val="bg1"/>
              </a:solidFill>
            </a:endParaRPr>
          </a:p>
        </p:txBody>
      </p:sp>
      <p:sp>
        <p:nvSpPr>
          <p:cNvPr id="33" name="TextBox 32">
            <a:extLst>
              <a:ext uri="{FF2B5EF4-FFF2-40B4-BE49-F238E27FC236}">
                <a16:creationId xmlns:a16="http://schemas.microsoft.com/office/drawing/2014/main" id="{AAF1ADC3-B1C6-23E8-C82C-0DAAFB2214D2}"/>
              </a:ext>
            </a:extLst>
          </p:cNvPr>
          <p:cNvSpPr txBox="1"/>
          <p:nvPr/>
        </p:nvSpPr>
        <p:spPr>
          <a:xfrm>
            <a:off x="6302852" y="4363196"/>
            <a:ext cx="1678098" cy="584775"/>
          </a:xfrm>
          <a:prstGeom prst="rect">
            <a:avLst/>
          </a:prstGeom>
          <a:noFill/>
        </p:spPr>
        <p:txBody>
          <a:bodyPr wrap="square" rtlCol="0">
            <a:spAutoFit/>
          </a:bodyPr>
          <a:lstStyle/>
          <a:p>
            <a:pPr algn="ctr"/>
            <a:r>
              <a:rPr lang="nl-NL" sz="1600" dirty="0">
                <a:solidFill>
                  <a:schemeClr val="bg1"/>
                </a:solidFill>
              </a:rPr>
              <a:t>new/</a:t>
            </a:r>
            <a:r>
              <a:rPr lang="nl-NL" sz="1600" dirty="0" err="1">
                <a:solidFill>
                  <a:schemeClr val="bg1"/>
                </a:solidFill>
              </a:rPr>
              <a:t>derivative</a:t>
            </a:r>
            <a:r>
              <a:rPr lang="nl-NL" sz="1600" dirty="0">
                <a:solidFill>
                  <a:schemeClr val="bg1"/>
                </a:solidFill>
              </a:rPr>
              <a:t> </a:t>
            </a:r>
            <a:br>
              <a:rPr lang="nl-NL" sz="1600" dirty="0">
                <a:solidFill>
                  <a:schemeClr val="bg1"/>
                </a:solidFill>
              </a:rPr>
            </a:br>
            <a:r>
              <a:rPr lang="nl-NL" sz="1600" dirty="0" err="1">
                <a:solidFill>
                  <a:schemeClr val="bg1"/>
                </a:solidFill>
              </a:rPr>
              <a:t>developments</a:t>
            </a:r>
            <a:endParaRPr lang="en-GB" sz="1600" dirty="0">
              <a:solidFill>
                <a:schemeClr val="bg1"/>
              </a:solidFill>
            </a:endParaRPr>
          </a:p>
        </p:txBody>
      </p:sp>
      <p:sp>
        <p:nvSpPr>
          <p:cNvPr id="34" name="TextBox 33">
            <a:extLst>
              <a:ext uri="{FF2B5EF4-FFF2-40B4-BE49-F238E27FC236}">
                <a16:creationId xmlns:a16="http://schemas.microsoft.com/office/drawing/2014/main" id="{F0AF34D4-935B-4FBE-4294-70AACE44D2B1}"/>
              </a:ext>
            </a:extLst>
          </p:cNvPr>
          <p:cNvSpPr txBox="1"/>
          <p:nvPr/>
        </p:nvSpPr>
        <p:spPr>
          <a:xfrm>
            <a:off x="8695943" y="4363195"/>
            <a:ext cx="1678098" cy="584775"/>
          </a:xfrm>
          <a:prstGeom prst="rect">
            <a:avLst/>
          </a:prstGeom>
          <a:noFill/>
        </p:spPr>
        <p:txBody>
          <a:bodyPr wrap="square" rtlCol="0">
            <a:spAutoFit/>
          </a:bodyPr>
          <a:lstStyle/>
          <a:p>
            <a:pPr algn="ctr"/>
            <a:r>
              <a:rPr lang="nl-NL" sz="1600" dirty="0" err="1">
                <a:solidFill>
                  <a:schemeClr val="bg1"/>
                </a:solidFill>
              </a:rPr>
              <a:t>derivative</a:t>
            </a:r>
            <a:r>
              <a:rPr lang="nl-NL" sz="1600" dirty="0">
                <a:solidFill>
                  <a:schemeClr val="bg1"/>
                </a:solidFill>
              </a:rPr>
              <a:t> </a:t>
            </a:r>
            <a:br>
              <a:rPr lang="nl-NL" sz="1600" dirty="0">
                <a:solidFill>
                  <a:schemeClr val="bg1"/>
                </a:solidFill>
              </a:rPr>
            </a:br>
            <a:r>
              <a:rPr lang="nl-NL" sz="1600" dirty="0" err="1">
                <a:solidFill>
                  <a:schemeClr val="bg1"/>
                </a:solidFill>
              </a:rPr>
              <a:t>developments</a:t>
            </a:r>
            <a:endParaRPr lang="en-GB" sz="1600" dirty="0">
              <a:solidFill>
                <a:schemeClr val="bg1"/>
              </a:solidFill>
            </a:endParaRPr>
          </a:p>
        </p:txBody>
      </p:sp>
      <p:grpSp>
        <p:nvGrpSpPr>
          <p:cNvPr id="59" name="Group 58">
            <a:extLst>
              <a:ext uri="{FF2B5EF4-FFF2-40B4-BE49-F238E27FC236}">
                <a16:creationId xmlns:a16="http://schemas.microsoft.com/office/drawing/2014/main" id="{7B0B3825-D4C8-51A7-81CD-E28497A93F93}"/>
              </a:ext>
            </a:extLst>
          </p:cNvPr>
          <p:cNvGrpSpPr/>
          <p:nvPr/>
        </p:nvGrpSpPr>
        <p:grpSpPr>
          <a:xfrm>
            <a:off x="1288145" y="1815966"/>
            <a:ext cx="10521233" cy="1754326"/>
            <a:chOff x="1288145" y="1815966"/>
            <a:chExt cx="10521233" cy="1754326"/>
          </a:xfrm>
        </p:grpSpPr>
        <p:grpSp>
          <p:nvGrpSpPr>
            <p:cNvPr id="43" name="Group 42">
              <a:extLst>
                <a:ext uri="{FF2B5EF4-FFF2-40B4-BE49-F238E27FC236}">
                  <a16:creationId xmlns:a16="http://schemas.microsoft.com/office/drawing/2014/main" id="{9CD6B581-E6E0-0956-1B90-76A554B333AB}"/>
                </a:ext>
              </a:extLst>
            </p:cNvPr>
            <p:cNvGrpSpPr/>
            <p:nvPr/>
          </p:nvGrpSpPr>
          <p:grpSpPr>
            <a:xfrm>
              <a:off x="1288145" y="1815966"/>
              <a:ext cx="10521233" cy="1754326"/>
              <a:chOff x="1288146" y="1859713"/>
              <a:chExt cx="10521233" cy="1754326"/>
            </a:xfrm>
          </p:grpSpPr>
          <p:cxnSp>
            <p:nvCxnSpPr>
              <p:cNvPr id="47" name="Straight Arrow Connector 46">
                <a:extLst>
                  <a:ext uri="{FF2B5EF4-FFF2-40B4-BE49-F238E27FC236}">
                    <a16:creationId xmlns:a16="http://schemas.microsoft.com/office/drawing/2014/main" id="{83744806-52DD-9708-0B50-75A581AA5264}"/>
                  </a:ext>
                </a:extLst>
              </p:cNvPr>
              <p:cNvCxnSpPr>
                <a:cxnSpLocks/>
              </p:cNvCxnSpPr>
              <p:nvPr/>
            </p:nvCxnSpPr>
            <p:spPr>
              <a:xfrm>
                <a:off x="1288146" y="2388447"/>
                <a:ext cx="10521233" cy="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157A5E1-7A61-F2AF-DF62-323905B9722D}"/>
                  </a:ext>
                </a:extLst>
              </p:cNvPr>
              <p:cNvSpPr txBox="1"/>
              <p:nvPr/>
            </p:nvSpPr>
            <p:spPr>
              <a:xfrm>
                <a:off x="1867852" y="1868599"/>
                <a:ext cx="1444608" cy="369332"/>
              </a:xfrm>
              <a:prstGeom prst="rect">
                <a:avLst/>
              </a:prstGeom>
              <a:noFill/>
            </p:spPr>
            <p:txBody>
              <a:bodyPr wrap="square" rtlCol="0">
                <a:spAutoFit/>
              </a:bodyPr>
              <a:lstStyle/>
              <a:p>
                <a:r>
                  <a:rPr lang="sv-SE" b="1" dirty="0">
                    <a:solidFill>
                      <a:schemeClr val="accent1"/>
                    </a:solidFill>
                  </a:rPr>
                  <a:t>2</a:t>
                </a:r>
                <a:r>
                  <a:rPr lang="en-US" b="1" dirty="0">
                    <a:solidFill>
                      <a:schemeClr val="accent1"/>
                    </a:solidFill>
                  </a:rPr>
                  <a:t>-3 years</a:t>
                </a:r>
              </a:p>
            </p:txBody>
          </p:sp>
          <p:sp>
            <p:nvSpPr>
              <p:cNvPr id="5" name="TextBox 4">
                <a:extLst>
                  <a:ext uri="{FF2B5EF4-FFF2-40B4-BE49-F238E27FC236}">
                    <a16:creationId xmlns:a16="http://schemas.microsoft.com/office/drawing/2014/main" id="{9591F9BA-599C-50DA-7D58-D57D007794DB}"/>
                  </a:ext>
                </a:extLst>
              </p:cNvPr>
              <p:cNvSpPr txBox="1"/>
              <p:nvPr/>
            </p:nvSpPr>
            <p:spPr>
              <a:xfrm>
                <a:off x="3959569" y="1868599"/>
                <a:ext cx="1444608" cy="369332"/>
              </a:xfrm>
              <a:prstGeom prst="rect">
                <a:avLst/>
              </a:prstGeom>
              <a:noFill/>
            </p:spPr>
            <p:txBody>
              <a:bodyPr wrap="square" rtlCol="0">
                <a:spAutoFit/>
              </a:bodyPr>
              <a:lstStyle/>
              <a:p>
                <a:r>
                  <a:rPr lang="sv-SE" b="1" dirty="0">
                    <a:solidFill>
                      <a:schemeClr val="accent1"/>
                    </a:solidFill>
                  </a:rPr>
                  <a:t>2</a:t>
                </a:r>
                <a:r>
                  <a:rPr lang="en-US" b="1" dirty="0">
                    <a:solidFill>
                      <a:schemeClr val="accent1"/>
                    </a:solidFill>
                  </a:rPr>
                  <a:t> years</a:t>
                </a:r>
              </a:p>
            </p:txBody>
          </p:sp>
          <p:sp>
            <p:nvSpPr>
              <p:cNvPr id="6" name="TextBox 5">
                <a:extLst>
                  <a:ext uri="{FF2B5EF4-FFF2-40B4-BE49-F238E27FC236}">
                    <a16:creationId xmlns:a16="http://schemas.microsoft.com/office/drawing/2014/main" id="{B2462903-88AA-06A8-8FEE-0DC3BEDBFB5A}"/>
                  </a:ext>
                </a:extLst>
              </p:cNvPr>
              <p:cNvSpPr txBox="1"/>
              <p:nvPr/>
            </p:nvSpPr>
            <p:spPr>
              <a:xfrm>
                <a:off x="5405183" y="1859713"/>
                <a:ext cx="2462379" cy="1754326"/>
              </a:xfrm>
              <a:prstGeom prst="rect">
                <a:avLst/>
              </a:prstGeom>
              <a:noFill/>
            </p:spPr>
            <p:txBody>
              <a:bodyPr wrap="square" rtlCol="0">
                <a:spAutoFit/>
              </a:bodyPr>
              <a:lstStyle/>
              <a:p>
                <a:r>
                  <a:rPr lang="sv-SE" b="1" dirty="0">
                    <a:solidFill>
                      <a:schemeClr val="accent1"/>
                    </a:solidFill>
                  </a:rPr>
                  <a:t>           3</a:t>
                </a:r>
                <a:r>
                  <a:rPr lang="en-US" b="1" dirty="0">
                    <a:solidFill>
                      <a:schemeClr val="accent1"/>
                    </a:solidFill>
                  </a:rPr>
                  <a:t> years</a:t>
                </a:r>
                <a:br>
                  <a:rPr lang="en-US" b="1" dirty="0">
                    <a:solidFill>
                      <a:schemeClr val="accent1"/>
                    </a:solidFill>
                  </a:rPr>
                </a:br>
                <a:br>
                  <a:rPr lang="en-US" b="1" dirty="0">
                    <a:solidFill>
                      <a:schemeClr val="accent1"/>
                    </a:solidFill>
                  </a:rPr>
                </a:br>
                <a:r>
                  <a:rPr lang="en-US" b="1" dirty="0">
                    <a:solidFill>
                      <a:schemeClr val="accent1"/>
                    </a:solidFill>
                  </a:rPr>
                  <a:t>Medical 5-8 years</a:t>
                </a:r>
                <a:br>
                  <a:rPr lang="en-US" b="1" dirty="0">
                    <a:solidFill>
                      <a:schemeClr val="accent1"/>
                    </a:solidFill>
                  </a:rPr>
                </a:br>
                <a:r>
                  <a:rPr lang="sv-SE" b="1" dirty="0">
                    <a:solidFill>
                      <a:schemeClr val="accent1"/>
                    </a:solidFill>
                  </a:rPr>
                  <a:t>Automotive &gt;5 </a:t>
                </a:r>
                <a:r>
                  <a:rPr lang="en-US" b="1" dirty="0">
                    <a:solidFill>
                      <a:schemeClr val="accent1"/>
                    </a:solidFill>
                  </a:rPr>
                  <a:t>years</a:t>
                </a:r>
              </a:p>
              <a:p>
                <a:br>
                  <a:rPr lang="en-US" b="1" dirty="0">
                    <a:solidFill>
                      <a:schemeClr val="accent1"/>
                    </a:solidFill>
                  </a:rPr>
                </a:br>
                <a:endParaRPr lang="en-US" b="1" dirty="0">
                  <a:solidFill>
                    <a:schemeClr val="accent1"/>
                  </a:solidFill>
                </a:endParaRPr>
              </a:p>
            </p:txBody>
          </p:sp>
        </p:grpSp>
        <p:cxnSp>
          <p:nvCxnSpPr>
            <p:cNvPr id="24" name="Straight Connector 23">
              <a:extLst>
                <a:ext uri="{FF2B5EF4-FFF2-40B4-BE49-F238E27FC236}">
                  <a16:creationId xmlns:a16="http://schemas.microsoft.com/office/drawing/2014/main" id="{1761CB46-CF12-6CF1-E816-E174B94787F6}"/>
                </a:ext>
              </a:extLst>
            </p:cNvPr>
            <p:cNvCxnSpPr/>
            <p:nvPr/>
          </p:nvCxnSpPr>
          <p:spPr>
            <a:xfrm>
              <a:off x="3312460" y="2199012"/>
              <a:ext cx="0" cy="36576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D2CAAE1-C752-2191-A944-46CE0CEEDF27}"/>
                </a:ext>
              </a:extLst>
            </p:cNvPr>
            <p:cNvCxnSpPr/>
            <p:nvPr/>
          </p:nvCxnSpPr>
          <p:spPr>
            <a:xfrm>
              <a:off x="5404177" y="2199012"/>
              <a:ext cx="0" cy="36576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D0FEA8E-7382-067A-38BF-0AD2685E2C0A}"/>
                </a:ext>
              </a:extLst>
            </p:cNvPr>
            <p:cNvCxnSpPr/>
            <p:nvPr/>
          </p:nvCxnSpPr>
          <p:spPr>
            <a:xfrm>
              <a:off x="7708860" y="2192388"/>
              <a:ext cx="0" cy="365760"/>
            </a:xfrm>
            <a:prstGeom prst="line">
              <a:avLst/>
            </a:prstGeom>
            <a:ln w="19050"/>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BFA657B7-AEEA-0DBA-4B40-5433F5A8C05A}"/>
              </a:ext>
            </a:extLst>
          </p:cNvPr>
          <p:cNvGrpSpPr/>
          <p:nvPr/>
        </p:nvGrpSpPr>
        <p:grpSpPr>
          <a:xfrm>
            <a:off x="331606" y="1266499"/>
            <a:ext cx="11528788" cy="5686644"/>
            <a:chOff x="331606" y="1266499"/>
            <a:chExt cx="11528788" cy="5686644"/>
          </a:xfrm>
        </p:grpSpPr>
        <p:cxnSp>
          <p:nvCxnSpPr>
            <p:cNvPr id="52" name="Straight Arrow Connector 51">
              <a:extLst>
                <a:ext uri="{FF2B5EF4-FFF2-40B4-BE49-F238E27FC236}">
                  <a16:creationId xmlns:a16="http://schemas.microsoft.com/office/drawing/2014/main" id="{5D813B4F-95F4-5213-FB99-46E3E937275B}"/>
                </a:ext>
              </a:extLst>
            </p:cNvPr>
            <p:cNvCxnSpPr/>
            <p:nvPr/>
          </p:nvCxnSpPr>
          <p:spPr>
            <a:xfrm>
              <a:off x="3566558" y="3219221"/>
              <a:ext cx="3916664" cy="0"/>
            </a:xfrm>
            <a:prstGeom prst="straightConnector1">
              <a:avLst/>
            </a:prstGeom>
            <a:ln w="25400">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D3FCFAD1-6496-C3E7-3549-7ADC259A7710}"/>
                </a:ext>
              </a:extLst>
            </p:cNvPr>
            <p:cNvGrpSpPr/>
            <p:nvPr/>
          </p:nvGrpSpPr>
          <p:grpSpPr>
            <a:xfrm>
              <a:off x="331606" y="1266499"/>
              <a:ext cx="11528788" cy="5686644"/>
              <a:chOff x="331606" y="1266499"/>
              <a:chExt cx="11528788" cy="5686644"/>
            </a:xfrm>
          </p:grpSpPr>
          <p:cxnSp>
            <p:nvCxnSpPr>
              <p:cNvPr id="8" name="Straight Connector 7">
                <a:extLst>
                  <a:ext uri="{FF2B5EF4-FFF2-40B4-BE49-F238E27FC236}">
                    <a16:creationId xmlns:a16="http://schemas.microsoft.com/office/drawing/2014/main" id="{49165C97-F53B-42BD-5954-1AF54BC8C6F5}"/>
                  </a:ext>
                </a:extLst>
              </p:cNvPr>
              <p:cNvCxnSpPr>
                <a:cxnSpLocks/>
                <a:endCxn id="9" idx="0"/>
              </p:cNvCxnSpPr>
              <p:nvPr/>
            </p:nvCxnSpPr>
            <p:spPr>
              <a:xfrm>
                <a:off x="7531116" y="3251319"/>
                <a:ext cx="0" cy="2822526"/>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51AFDE5-ABE9-EF7E-0CE2-E34EA187BFE4}"/>
                  </a:ext>
                </a:extLst>
              </p:cNvPr>
              <p:cNvCxnSpPr>
                <a:cxnSpLocks/>
              </p:cNvCxnSpPr>
              <p:nvPr/>
            </p:nvCxnSpPr>
            <p:spPr>
              <a:xfrm>
                <a:off x="3421202" y="3146544"/>
                <a:ext cx="50176" cy="2945613"/>
              </a:xfrm>
              <a:prstGeom prst="line">
                <a:avLst/>
              </a:prstGeom>
              <a:ln w="57150">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EF31EA8-B8F5-500B-2EC7-E56F979388F1}"/>
                  </a:ext>
                </a:extLst>
              </p:cNvPr>
              <p:cNvSpPr txBox="1"/>
              <p:nvPr/>
            </p:nvSpPr>
            <p:spPr>
              <a:xfrm>
                <a:off x="1747879" y="6092157"/>
                <a:ext cx="3427542" cy="462475"/>
              </a:xfrm>
              <a:prstGeom prst="rect">
                <a:avLst/>
              </a:prstGeom>
              <a:noFill/>
            </p:spPr>
            <p:txBody>
              <a:bodyPr wrap="square" rtlCol="0">
                <a:spAutoFit/>
              </a:bodyPr>
              <a:lstStyle/>
              <a:p>
                <a:pPr algn="ctr"/>
                <a:r>
                  <a:rPr lang="nl-NL" sz="2000" b="1" dirty="0"/>
                  <a:t>New REC(24)01</a:t>
                </a:r>
                <a:br>
                  <a:rPr lang="nl-NL" sz="2000" b="1" dirty="0"/>
                </a:br>
                <a:r>
                  <a:rPr lang="nl-NL" sz="1400" b="1" dirty="0" err="1">
                    <a:solidFill>
                      <a:srgbClr val="FF0000"/>
                    </a:solidFill>
                  </a:rPr>
                  <a:t>with</a:t>
                </a:r>
                <a:r>
                  <a:rPr lang="nl-NL" sz="1400" b="1" dirty="0">
                    <a:solidFill>
                      <a:srgbClr val="FF0000"/>
                    </a:solidFill>
                  </a:rPr>
                  <a:t> </a:t>
                </a:r>
                <a:r>
                  <a:rPr lang="nl-NL" sz="1400" b="1" dirty="0" err="1">
                    <a:solidFill>
                      <a:srgbClr val="FF0000"/>
                    </a:solidFill>
                  </a:rPr>
                  <a:t>final</a:t>
                </a:r>
                <a:r>
                  <a:rPr lang="nl-NL" sz="1400" b="1" dirty="0">
                    <a:solidFill>
                      <a:srgbClr val="FF0000"/>
                    </a:solidFill>
                  </a:rPr>
                  <a:t> </a:t>
                </a:r>
                <a:r>
                  <a:rPr lang="nl-NL" sz="1400" b="1" dirty="0" err="1">
                    <a:solidFill>
                      <a:srgbClr val="FF0000"/>
                    </a:solidFill>
                  </a:rPr>
                  <a:t>blocking</a:t>
                </a:r>
                <a:r>
                  <a:rPr lang="nl-NL" sz="1400" b="1" dirty="0">
                    <a:solidFill>
                      <a:srgbClr val="FF0000"/>
                    </a:solidFill>
                  </a:rPr>
                  <a:t> </a:t>
                </a:r>
                <a:r>
                  <a:rPr lang="nl-NL" sz="1400" b="1" dirty="0" err="1">
                    <a:solidFill>
                      <a:srgbClr val="FF0000"/>
                    </a:solidFill>
                  </a:rPr>
                  <a:t>values</a:t>
                </a:r>
                <a:r>
                  <a:rPr lang="nl-NL" sz="1400" b="1" dirty="0">
                    <a:solidFill>
                      <a:srgbClr val="FF0000"/>
                    </a:solidFill>
                  </a:rPr>
                  <a:t> </a:t>
                </a:r>
                <a:r>
                  <a:rPr lang="nl-NL" sz="1400" b="1" dirty="0" err="1">
                    <a:solidFill>
                      <a:srgbClr val="FF0000"/>
                    </a:solidFill>
                  </a:rPr>
                  <a:t>for</a:t>
                </a:r>
                <a:r>
                  <a:rPr lang="nl-NL" sz="1400" b="1" dirty="0">
                    <a:solidFill>
                      <a:srgbClr val="FF0000"/>
                    </a:solidFill>
                  </a:rPr>
                  <a:t> next HS</a:t>
                </a:r>
                <a:endParaRPr lang="en-GB" sz="2000" b="1" dirty="0">
                  <a:solidFill>
                    <a:srgbClr val="FF0000"/>
                  </a:solidFill>
                </a:endParaRPr>
              </a:p>
            </p:txBody>
          </p:sp>
          <p:sp>
            <p:nvSpPr>
              <p:cNvPr id="9" name="TextBox 8">
                <a:extLst>
                  <a:ext uri="{FF2B5EF4-FFF2-40B4-BE49-F238E27FC236}">
                    <a16:creationId xmlns:a16="http://schemas.microsoft.com/office/drawing/2014/main" id="{3A71F2E6-5B5B-AE61-4A8C-CA8400B983DF}"/>
                  </a:ext>
                </a:extLst>
              </p:cNvPr>
              <p:cNvSpPr txBox="1"/>
              <p:nvPr/>
            </p:nvSpPr>
            <p:spPr>
              <a:xfrm>
                <a:off x="6325770" y="6073845"/>
                <a:ext cx="2410691" cy="300608"/>
              </a:xfrm>
              <a:prstGeom prst="rect">
                <a:avLst/>
              </a:prstGeom>
              <a:noFill/>
            </p:spPr>
            <p:txBody>
              <a:bodyPr wrap="square" rtlCol="0">
                <a:spAutoFit/>
              </a:bodyPr>
              <a:lstStyle/>
              <a:p>
                <a:pPr algn="ctr"/>
                <a:r>
                  <a:rPr lang="nl-NL" sz="2000" b="1" dirty="0"/>
                  <a:t>New HS in OJ</a:t>
                </a:r>
                <a:endParaRPr lang="en-GB" sz="2000" b="1" dirty="0"/>
              </a:p>
            </p:txBody>
          </p:sp>
          <p:sp>
            <p:nvSpPr>
              <p:cNvPr id="41" name="TextBox 40">
                <a:extLst>
                  <a:ext uri="{FF2B5EF4-FFF2-40B4-BE49-F238E27FC236}">
                    <a16:creationId xmlns:a16="http://schemas.microsoft.com/office/drawing/2014/main" id="{D1830673-DB34-33C3-182D-BB83490D6D60}"/>
                  </a:ext>
                </a:extLst>
              </p:cNvPr>
              <p:cNvSpPr txBox="1"/>
              <p:nvPr/>
            </p:nvSpPr>
            <p:spPr>
              <a:xfrm>
                <a:off x="7337059" y="6306812"/>
                <a:ext cx="2798803" cy="646331"/>
              </a:xfrm>
              <a:prstGeom prst="rect">
                <a:avLst/>
              </a:prstGeom>
              <a:noFill/>
            </p:spPr>
            <p:txBody>
              <a:bodyPr wrap="square" rtlCol="0">
                <a:spAutoFit/>
              </a:bodyPr>
              <a:lstStyle/>
              <a:p>
                <a:r>
                  <a:rPr lang="nl-NL" dirty="0" err="1"/>
                  <a:t>All</a:t>
                </a:r>
                <a:r>
                  <a:rPr lang="nl-NL" dirty="0"/>
                  <a:t> </a:t>
                </a:r>
                <a:r>
                  <a:rPr lang="nl-NL" dirty="0" err="1"/>
                  <a:t>products</a:t>
                </a:r>
                <a:r>
                  <a:rPr lang="nl-NL" dirty="0"/>
                  <a:t> </a:t>
                </a:r>
                <a:r>
                  <a:rPr lang="nl-NL" dirty="0" err="1"/>
                  <a:t>need</a:t>
                </a:r>
                <a:r>
                  <a:rPr lang="nl-NL" dirty="0"/>
                  <a:t> </a:t>
                </a:r>
                <a:r>
                  <a:rPr lang="nl-NL" dirty="0" err="1"/>
                  <a:t>to</a:t>
                </a:r>
                <a:r>
                  <a:rPr lang="nl-NL" dirty="0"/>
                  <a:t> </a:t>
                </a:r>
                <a:r>
                  <a:rPr lang="nl-NL" dirty="0" err="1"/>
                  <a:t>be</a:t>
                </a:r>
                <a:r>
                  <a:rPr lang="nl-NL" dirty="0"/>
                  <a:t> compliant </a:t>
                </a:r>
                <a:r>
                  <a:rPr lang="nl-NL" dirty="0" err="1"/>
                  <a:t>to</a:t>
                </a:r>
                <a:r>
                  <a:rPr lang="nl-NL" dirty="0"/>
                  <a:t> new HS </a:t>
                </a:r>
                <a:endParaRPr lang="en-GB" dirty="0"/>
              </a:p>
            </p:txBody>
          </p:sp>
          <p:grpSp>
            <p:nvGrpSpPr>
              <p:cNvPr id="54" name="Group 53">
                <a:extLst>
                  <a:ext uri="{FF2B5EF4-FFF2-40B4-BE49-F238E27FC236}">
                    <a16:creationId xmlns:a16="http://schemas.microsoft.com/office/drawing/2014/main" id="{6E56AC67-6E58-93F8-177A-7B6870C13CD9}"/>
                  </a:ext>
                </a:extLst>
              </p:cNvPr>
              <p:cNvGrpSpPr/>
              <p:nvPr/>
            </p:nvGrpSpPr>
            <p:grpSpPr>
              <a:xfrm>
                <a:off x="331606" y="1266499"/>
                <a:ext cx="11528788" cy="2504593"/>
                <a:chOff x="331606" y="1266499"/>
                <a:chExt cx="11528788" cy="2504593"/>
              </a:xfrm>
            </p:grpSpPr>
            <p:sp>
              <p:nvSpPr>
                <p:cNvPr id="2" name="Title 3">
                  <a:extLst>
                    <a:ext uri="{FF2B5EF4-FFF2-40B4-BE49-F238E27FC236}">
                      <a16:creationId xmlns:a16="http://schemas.microsoft.com/office/drawing/2014/main" id="{08253F21-F58B-43F4-3D32-92F11EC5807E}"/>
                    </a:ext>
                  </a:extLst>
                </p:cNvPr>
                <p:cNvSpPr txBox="1">
                  <a:spLocks/>
                </p:cNvSpPr>
                <p:nvPr/>
              </p:nvSpPr>
              <p:spPr>
                <a:xfrm>
                  <a:off x="331606" y="1266499"/>
                  <a:ext cx="11528788" cy="859105"/>
                </a:xfrm>
                <a:prstGeom prst="rect">
                  <a:avLst/>
                </a:prstGeom>
              </p:spPr>
              <p:txBody>
                <a:bodyPr vert="horz" lIns="91440" tIns="45720" rIns="91440" bIns="45720" rtlCol="0" anchor="t">
                  <a:normAutofit/>
                </a:bodyPr>
                <a:lstStyle>
                  <a:lvl1pPr algn="l" defTabSz="914400" rtl="0" eaLnBrk="1" latinLnBrk="0" hangingPunct="1">
                    <a:lnSpc>
                      <a:spcPct val="100000"/>
                    </a:lnSpc>
                    <a:spcBef>
                      <a:spcPts val="1000"/>
                    </a:spcBef>
                    <a:buNone/>
                    <a:defRPr lang="en-US" sz="3200" b="0" kern="1200" baseline="0" dirty="0" smtClean="0">
                      <a:solidFill>
                        <a:schemeClr val="accent1"/>
                      </a:solidFill>
                      <a:latin typeface="+mj-lt"/>
                      <a:ea typeface="+mj-ea"/>
                      <a:cs typeface="+mj-cs"/>
                    </a:defRPr>
                  </a:lvl1pPr>
                </a:lstStyle>
                <a:p>
                  <a:r>
                    <a:rPr lang="nl-NL" sz="2000" b="1" dirty="0">
                      <a:solidFill>
                        <a:schemeClr val="accent6"/>
                      </a:solidFill>
                    </a:rPr>
                    <a:t>Recommended values for 5 MHz RI create great industry uncertainty in combination of the anticipated revision of EN 300 328</a:t>
                  </a:r>
                  <a:endParaRPr lang="en-GB" sz="3600" b="1" dirty="0">
                    <a:solidFill>
                      <a:schemeClr val="accent6"/>
                    </a:solidFill>
                  </a:endParaRPr>
                </a:p>
              </p:txBody>
            </p:sp>
            <p:sp>
              <p:nvSpPr>
                <p:cNvPr id="53" name="TextBox 52">
                  <a:extLst>
                    <a:ext uri="{FF2B5EF4-FFF2-40B4-BE49-F238E27FC236}">
                      <a16:creationId xmlns:a16="http://schemas.microsoft.com/office/drawing/2014/main" id="{FC41FAFA-0BB3-BFDB-9F47-04ACBB4B2AFC}"/>
                    </a:ext>
                  </a:extLst>
                </p:cNvPr>
                <p:cNvSpPr txBox="1"/>
                <p:nvPr/>
              </p:nvSpPr>
              <p:spPr>
                <a:xfrm>
                  <a:off x="3421202" y="3146544"/>
                  <a:ext cx="914400" cy="624548"/>
                </a:xfrm>
                <a:prstGeom prst="rect">
                  <a:avLst/>
                </a:prstGeom>
                <a:noFill/>
              </p:spPr>
              <p:txBody>
                <a:bodyPr wrap="none" rtlCol="0">
                  <a:noAutofit/>
                </a:bodyPr>
                <a:lstStyle/>
                <a:p>
                  <a:r>
                    <a:rPr lang="en-US" dirty="0">
                      <a:solidFill>
                        <a:schemeClr val="tx2"/>
                      </a:solidFill>
                    </a:rPr>
                    <a:t>Less predictability, more industry disruption</a:t>
                  </a:r>
                </a:p>
              </p:txBody>
            </p:sp>
          </p:grpSp>
        </p:grpSp>
      </p:grpSp>
    </p:spTree>
    <p:extLst>
      <p:ext uri="{BB962C8B-B14F-4D97-AF65-F5344CB8AC3E}">
        <p14:creationId xmlns:p14="http://schemas.microsoft.com/office/powerpoint/2010/main" val="60184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5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6EE3836-6030-4DAE-F0C4-504C827E95E2}"/>
              </a:ext>
            </a:extLst>
          </p:cNvPr>
          <p:cNvPicPr>
            <a:picLocks noChangeAspect="1"/>
          </p:cNvPicPr>
          <p:nvPr/>
        </p:nvPicPr>
        <p:blipFill>
          <a:blip r:embed="rId2"/>
          <a:stretch>
            <a:fillRect/>
          </a:stretch>
        </p:blipFill>
        <p:spPr>
          <a:xfrm>
            <a:off x="4870938" y="1237382"/>
            <a:ext cx="7280361" cy="4266603"/>
          </a:xfrm>
          <a:prstGeom prst="rect">
            <a:avLst/>
          </a:prstGeom>
        </p:spPr>
      </p:pic>
      <p:sp>
        <p:nvSpPr>
          <p:cNvPr id="2" name="Content Placeholder 1">
            <a:extLst>
              <a:ext uri="{FF2B5EF4-FFF2-40B4-BE49-F238E27FC236}">
                <a16:creationId xmlns:a16="http://schemas.microsoft.com/office/drawing/2014/main" id="{99535A21-5233-E83D-09F9-D715DA343F69}"/>
              </a:ext>
            </a:extLst>
          </p:cNvPr>
          <p:cNvSpPr>
            <a:spLocks noGrp="1"/>
          </p:cNvSpPr>
          <p:nvPr>
            <p:ph idx="1"/>
          </p:nvPr>
        </p:nvSpPr>
        <p:spPr>
          <a:xfrm>
            <a:off x="481258" y="1320799"/>
            <a:ext cx="4389680" cy="4702049"/>
          </a:xfrm>
        </p:spPr>
        <p:txBody>
          <a:bodyPr/>
          <a:lstStyle/>
          <a:p>
            <a:r>
              <a:rPr lang="nl-NL" sz="1800" dirty="0"/>
              <a:t>Golden RI signal has 9.4 dB peaks compared to CW</a:t>
            </a:r>
          </a:p>
          <a:p>
            <a:r>
              <a:rPr lang="nl-NL" sz="1800" dirty="0"/>
              <a:t>Low power receivers have a modest </a:t>
            </a:r>
            <a:r>
              <a:rPr lang="nl-NL" sz="1800" dirty="0" err="1"/>
              <a:t>dynamic</a:t>
            </a:r>
            <a:r>
              <a:rPr lang="nl-NL" sz="1800" dirty="0"/>
              <a:t> range (</a:t>
            </a:r>
            <a:r>
              <a:rPr lang="nl-NL" sz="1800" dirty="0" err="1"/>
              <a:t>capability</a:t>
            </a:r>
            <a:r>
              <a:rPr lang="nl-NL" sz="1800" dirty="0"/>
              <a:t> of handling high and low power </a:t>
            </a:r>
            <a:r>
              <a:rPr lang="nl-NL" sz="1800" dirty="0" err="1"/>
              <a:t>signals</a:t>
            </a:r>
            <a:r>
              <a:rPr lang="nl-NL" sz="1800" dirty="0"/>
              <a:t> at </a:t>
            </a:r>
            <a:r>
              <a:rPr lang="nl-NL" sz="1800" dirty="0" err="1"/>
              <a:t>the</a:t>
            </a:r>
            <a:r>
              <a:rPr lang="nl-NL" sz="1800" dirty="0"/>
              <a:t> </a:t>
            </a:r>
            <a:r>
              <a:rPr lang="nl-NL" sz="1800" dirty="0" err="1"/>
              <a:t>same</a:t>
            </a:r>
            <a:r>
              <a:rPr lang="nl-NL" sz="1800" dirty="0"/>
              <a:t> time) </a:t>
            </a:r>
            <a:r>
              <a:rPr lang="nl-NL" sz="1800" dirty="0" err="1"/>
              <a:t>due</a:t>
            </a:r>
            <a:r>
              <a:rPr lang="nl-NL" sz="1800" dirty="0"/>
              <a:t> </a:t>
            </a:r>
            <a:r>
              <a:rPr lang="nl-NL" sz="1800" dirty="0" err="1"/>
              <a:t>to</a:t>
            </a:r>
            <a:r>
              <a:rPr lang="nl-NL" sz="1800" dirty="0"/>
              <a:t> power </a:t>
            </a:r>
            <a:r>
              <a:rPr lang="nl-NL" sz="1800" dirty="0" err="1"/>
              <a:t>consumption</a:t>
            </a:r>
            <a:r>
              <a:rPr lang="nl-NL" sz="1800" dirty="0"/>
              <a:t> </a:t>
            </a:r>
            <a:r>
              <a:rPr lang="nl-NL" sz="1800" dirty="0" err="1"/>
              <a:t>limitations</a:t>
            </a:r>
            <a:endParaRPr lang="en-GB" sz="1800" dirty="0"/>
          </a:p>
          <a:p>
            <a:r>
              <a:rPr lang="nl-NL" sz="1800" dirty="0"/>
              <a:t>The high </a:t>
            </a:r>
            <a:r>
              <a:rPr lang="nl-NL" sz="1800" dirty="0" err="1"/>
              <a:t>peaks</a:t>
            </a:r>
            <a:r>
              <a:rPr lang="nl-NL" sz="1800" dirty="0"/>
              <a:t> of </a:t>
            </a:r>
            <a:r>
              <a:rPr lang="nl-NL" sz="1800" dirty="0" err="1"/>
              <a:t>an</a:t>
            </a:r>
            <a:r>
              <a:rPr lang="nl-NL" sz="1800" dirty="0"/>
              <a:t> </a:t>
            </a:r>
            <a:r>
              <a:rPr lang="nl-NL" sz="1800" dirty="0" err="1"/>
              <a:t>interference</a:t>
            </a:r>
            <a:r>
              <a:rPr lang="nl-NL" sz="1800" dirty="0"/>
              <a:t> </a:t>
            </a:r>
            <a:r>
              <a:rPr lang="nl-NL" sz="1800" dirty="0" err="1"/>
              <a:t>signal</a:t>
            </a:r>
            <a:r>
              <a:rPr lang="nl-NL" sz="1800" dirty="0"/>
              <a:t> close </a:t>
            </a:r>
            <a:r>
              <a:rPr lang="nl-NL" sz="1800" dirty="0" err="1"/>
              <a:t>to</a:t>
            </a:r>
            <a:r>
              <a:rPr lang="nl-NL" sz="1800" dirty="0"/>
              <a:t> </a:t>
            </a:r>
            <a:r>
              <a:rPr lang="nl-NL" sz="1800" dirty="0" err="1"/>
              <a:t>the</a:t>
            </a:r>
            <a:r>
              <a:rPr lang="nl-NL" sz="1800" dirty="0"/>
              <a:t> </a:t>
            </a:r>
            <a:r>
              <a:rPr lang="nl-NL" sz="1800" dirty="0" err="1"/>
              <a:t>wanted</a:t>
            </a:r>
            <a:r>
              <a:rPr lang="nl-NL" sz="1800" dirty="0"/>
              <a:t> </a:t>
            </a:r>
            <a:r>
              <a:rPr lang="nl-NL" sz="1800" dirty="0" err="1"/>
              <a:t>signal</a:t>
            </a:r>
            <a:r>
              <a:rPr lang="nl-NL" sz="1800" dirty="0"/>
              <a:t> triggers </a:t>
            </a:r>
            <a:r>
              <a:rPr lang="nl-NL" sz="1800" dirty="0" err="1"/>
              <a:t>reduction</a:t>
            </a:r>
            <a:r>
              <a:rPr lang="nl-NL" sz="1800" dirty="0"/>
              <a:t> of </a:t>
            </a:r>
            <a:r>
              <a:rPr lang="nl-NL" sz="1800" dirty="0" err="1"/>
              <a:t>the</a:t>
            </a:r>
            <a:r>
              <a:rPr lang="nl-NL" sz="1800" dirty="0"/>
              <a:t> </a:t>
            </a:r>
            <a:r>
              <a:rPr lang="nl-NL" sz="1800" dirty="0" err="1"/>
              <a:t>gain</a:t>
            </a:r>
            <a:r>
              <a:rPr lang="nl-NL" sz="1800" dirty="0"/>
              <a:t> of </a:t>
            </a:r>
            <a:r>
              <a:rPr lang="nl-NL" sz="1800" dirty="0" err="1"/>
              <a:t>the</a:t>
            </a:r>
            <a:r>
              <a:rPr lang="nl-NL" sz="1800" dirty="0"/>
              <a:t> AGC </a:t>
            </a:r>
            <a:r>
              <a:rPr lang="nl-NL" sz="1800" dirty="0" err="1"/>
              <a:t>to</a:t>
            </a:r>
            <a:r>
              <a:rPr lang="nl-NL" sz="1800" dirty="0"/>
              <a:t> </a:t>
            </a:r>
            <a:r>
              <a:rPr lang="nl-NL" sz="1800" dirty="0" err="1"/>
              <a:t>avoid</a:t>
            </a:r>
            <a:r>
              <a:rPr lang="nl-NL" sz="1800" dirty="0"/>
              <a:t> non-</a:t>
            </a:r>
            <a:r>
              <a:rPr lang="nl-NL" sz="1800" dirty="0" err="1"/>
              <a:t>linearity</a:t>
            </a:r>
            <a:endParaRPr lang="nl-NL" sz="1800" dirty="0"/>
          </a:p>
          <a:p>
            <a:r>
              <a:rPr lang="nl-NL" sz="1800" dirty="0"/>
              <a:t>AGC </a:t>
            </a:r>
            <a:r>
              <a:rPr lang="nl-NL" sz="1800" dirty="0" err="1"/>
              <a:t>reduction</a:t>
            </a:r>
            <a:r>
              <a:rPr lang="nl-NL" sz="1800" dirty="0"/>
              <a:t> </a:t>
            </a:r>
            <a:r>
              <a:rPr lang="nl-NL" sz="1800" dirty="0" err="1"/>
              <a:t>causes</a:t>
            </a:r>
            <a:r>
              <a:rPr lang="nl-NL" sz="1800" dirty="0"/>
              <a:t> </a:t>
            </a:r>
            <a:r>
              <a:rPr lang="nl-NL" sz="1800" dirty="0" err="1"/>
              <a:t>less</a:t>
            </a:r>
            <a:r>
              <a:rPr lang="nl-NL" sz="1800" dirty="0"/>
              <a:t> power of </a:t>
            </a:r>
            <a:r>
              <a:rPr lang="nl-NL" sz="1800" dirty="0" err="1"/>
              <a:t>the</a:t>
            </a:r>
            <a:r>
              <a:rPr lang="nl-NL" sz="1800" dirty="0"/>
              <a:t> </a:t>
            </a:r>
            <a:r>
              <a:rPr lang="nl-NL" sz="1800" b="1" i="1" dirty="0" err="1"/>
              <a:t>wanted</a:t>
            </a:r>
            <a:r>
              <a:rPr lang="nl-NL" sz="1800" b="1" i="1" dirty="0"/>
              <a:t> </a:t>
            </a:r>
            <a:r>
              <a:rPr lang="nl-NL" sz="1800" b="1" i="1" dirty="0" err="1"/>
              <a:t>signal</a:t>
            </a:r>
            <a:r>
              <a:rPr lang="nl-NL" sz="1800" b="1" i="1" dirty="0"/>
              <a:t> </a:t>
            </a:r>
            <a:r>
              <a:rPr lang="nl-NL" sz="1800" dirty="0"/>
              <a:t>at </a:t>
            </a:r>
            <a:r>
              <a:rPr lang="nl-NL" sz="1800" dirty="0" err="1"/>
              <a:t>the</a:t>
            </a:r>
            <a:r>
              <a:rPr lang="nl-NL" sz="1800" dirty="0"/>
              <a:t> detector </a:t>
            </a:r>
            <a:r>
              <a:rPr lang="nl-NL" sz="1800" dirty="0" err="1"/>
              <a:t>compared</a:t>
            </a:r>
            <a:r>
              <a:rPr lang="nl-NL" sz="1800" dirty="0"/>
              <a:t> </a:t>
            </a:r>
            <a:r>
              <a:rPr lang="nl-NL" sz="1800" dirty="0" err="1"/>
              <a:t>to</a:t>
            </a:r>
            <a:r>
              <a:rPr lang="nl-NL" sz="1800" dirty="0"/>
              <a:t> CW, </a:t>
            </a:r>
            <a:r>
              <a:rPr lang="nl-NL" sz="1800" dirty="0" err="1"/>
              <a:t>so</a:t>
            </a:r>
            <a:r>
              <a:rPr lang="nl-NL" sz="1800" dirty="0"/>
              <a:t> </a:t>
            </a:r>
            <a:r>
              <a:rPr lang="nl-NL" sz="1800" dirty="0" err="1"/>
              <a:t>noise</a:t>
            </a:r>
            <a:r>
              <a:rPr lang="nl-NL" sz="1800" dirty="0"/>
              <a:t> starts </a:t>
            </a:r>
            <a:r>
              <a:rPr lang="nl-NL" sz="1800" dirty="0" err="1"/>
              <a:t>to</a:t>
            </a:r>
            <a:r>
              <a:rPr lang="nl-NL" sz="1800" dirty="0"/>
              <a:t> affect a </a:t>
            </a:r>
            <a:r>
              <a:rPr lang="nl-NL" sz="1800" dirty="0" err="1"/>
              <a:t>weak</a:t>
            </a:r>
            <a:r>
              <a:rPr lang="nl-NL" sz="1800" dirty="0"/>
              <a:t> </a:t>
            </a:r>
            <a:r>
              <a:rPr lang="nl-NL" sz="1800" dirty="0" err="1"/>
              <a:t>wanted</a:t>
            </a:r>
            <a:r>
              <a:rPr lang="nl-NL" sz="1800" dirty="0"/>
              <a:t> </a:t>
            </a:r>
            <a:r>
              <a:rPr lang="nl-NL" sz="1800" dirty="0" err="1"/>
              <a:t>signal</a:t>
            </a:r>
            <a:r>
              <a:rPr lang="nl-NL" sz="1800" dirty="0"/>
              <a:t> </a:t>
            </a:r>
            <a:r>
              <a:rPr lang="nl-NL" sz="1800" dirty="0" err="1"/>
              <a:t>sooner</a:t>
            </a:r>
            <a:endParaRPr lang="nl-NL" sz="1800" dirty="0"/>
          </a:p>
        </p:txBody>
      </p:sp>
      <p:sp>
        <p:nvSpPr>
          <p:cNvPr id="4" name="Title 3">
            <a:extLst>
              <a:ext uri="{FF2B5EF4-FFF2-40B4-BE49-F238E27FC236}">
                <a16:creationId xmlns:a16="http://schemas.microsoft.com/office/drawing/2014/main" id="{389C08FC-9A33-2BFA-E40F-533DB0262B2F}"/>
              </a:ext>
            </a:extLst>
          </p:cNvPr>
          <p:cNvSpPr>
            <a:spLocks noGrp="1"/>
          </p:cNvSpPr>
          <p:nvPr>
            <p:ph type="title"/>
          </p:nvPr>
        </p:nvSpPr>
        <p:spPr/>
        <p:txBody>
          <a:bodyPr/>
          <a:lstStyle/>
          <a:p>
            <a:r>
              <a:rPr lang="nl-NL" sz="2600" dirty="0"/>
              <a:t>Impact of RI on low power RFIC receivers - Bluetooth and other WDTS</a:t>
            </a:r>
            <a:endParaRPr lang="en-GB" sz="2600" dirty="0"/>
          </a:p>
        </p:txBody>
      </p:sp>
      <p:sp>
        <p:nvSpPr>
          <p:cNvPr id="6" name="TextBox 5">
            <a:extLst>
              <a:ext uri="{FF2B5EF4-FFF2-40B4-BE49-F238E27FC236}">
                <a16:creationId xmlns:a16="http://schemas.microsoft.com/office/drawing/2014/main" id="{72BA238B-F12A-B0E1-1D55-E1E0E714CFCD}"/>
              </a:ext>
            </a:extLst>
          </p:cNvPr>
          <p:cNvSpPr txBox="1"/>
          <p:nvPr/>
        </p:nvSpPr>
        <p:spPr>
          <a:xfrm>
            <a:off x="5398476" y="5503985"/>
            <a:ext cx="6793523" cy="518859"/>
          </a:xfrm>
          <a:prstGeom prst="rect">
            <a:avLst/>
          </a:prstGeom>
          <a:noFill/>
        </p:spPr>
        <p:txBody>
          <a:bodyPr wrap="square" rtlCol="0">
            <a:noAutofit/>
          </a:bodyPr>
          <a:lstStyle/>
          <a:p>
            <a:r>
              <a:rPr lang="nl-NL" dirty="0">
                <a:solidFill>
                  <a:schemeClr val="tx2"/>
                </a:solidFill>
              </a:rPr>
              <a:t>In this example blocking performance with RI is reduced by </a:t>
            </a:r>
            <a:r>
              <a:rPr lang="nl-NL" dirty="0">
                <a:solidFill>
                  <a:schemeClr val="accent6"/>
                </a:solidFill>
              </a:rPr>
              <a:t>8dB</a:t>
            </a:r>
            <a:endParaRPr lang="en-GB" dirty="0">
              <a:solidFill>
                <a:schemeClr val="accent6"/>
              </a:solidFill>
            </a:endParaRPr>
          </a:p>
        </p:txBody>
      </p:sp>
      <p:cxnSp>
        <p:nvCxnSpPr>
          <p:cNvPr id="11" name="Straight Arrow Connector 10">
            <a:extLst>
              <a:ext uri="{FF2B5EF4-FFF2-40B4-BE49-F238E27FC236}">
                <a16:creationId xmlns:a16="http://schemas.microsoft.com/office/drawing/2014/main" id="{CA472EFC-B054-103B-CBDE-BEB05C5B1DC2}"/>
              </a:ext>
            </a:extLst>
          </p:cNvPr>
          <p:cNvCxnSpPr>
            <a:cxnSpLocks/>
          </p:cNvCxnSpPr>
          <p:nvPr/>
        </p:nvCxnSpPr>
        <p:spPr>
          <a:xfrm flipH="1">
            <a:off x="9377916" y="3791209"/>
            <a:ext cx="1069467" cy="0"/>
          </a:xfrm>
          <a:prstGeom prst="straightConnector1">
            <a:avLst/>
          </a:prstGeom>
          <a:ln w="28575">
            <a:solidFill>
              <a:schemeClr val="accent6"/>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370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F42158F-1977-4B24-92F6-7E902367C3AE}"/>
              </a:ext>
            </a:extLst>
          </p:cNvPr>
          <p:cNvGrpSpPr/>
          <p:nvPr/>
        </p:nvGrpSpPr>
        <p:grpSpPr>
          <a:xfrm>
            <a:off x="52358" y="867960"/>
            <a:ext cx="8488219" cy="5800437"/>
            <a:chOff x="314036" y="935470"/>
            <a:chExt cx="8488219" cy="5800437"/>
          </a:xfrm>
        </p:grpSpPr>
        <p:pic>
          <p:nvPicPr>
            <p:cNvPr id="5" name="Picture 4">
              <a:extLst>
                <a:ext uri="{FF2B5EF4-FFF2-40B4-BE49-F238E27FC236}">
                  <a16:creationId xmlns:a16="http://schemas.microsoft.com/office/drawing/2014/main" id="{E2171DAD-D12E-0F21-FFB0-2B4D1D936FD7}"/>
                </a:ext>
              </a:extLst>
            </p:cNvPr>
            <p:cNvPicPr>
              <a:picLocks noChangeAspect="1"/>
            </p:cNvPicPr>
            <p:nvPr/>
          </p:nvPicPr>
          <p:blipFill rotWithShape="1">
            <a:blip r:embed="rId2"/>
            <a:srcRect l="1795" t="1938" r="1129" b="1400"/>
            <a:stretch/>
          </p:blipFill>
          <p:spPr>
            <a:xfrm>
              <a:off x="314036" y="935470"/>
              <a:ext cx="8488219" cy="5800437"/>
            </a:xfrm>
            <a:prstGeom prst="rect">
              <a:avLst/>
            </a:prstGeom>
          </p:spPr>
        </p:pic>
        <p:sp>
          <p:nvSpPr>
            <p:cNvPr id="6" name="Rectangle 5">
              <a:extLst>
                <a:ext uri="{FF2B5EF4-FFF2-40B4-BE49-F238E27FC236}">
                  <a16:creationId xmlns:a16="http://schemas.microsoft.com/office/drawing/2014/main" id="{B7B9756F-039F-4898-8B16-7B6D69FFA911}"/>
                </a:ext>
              </a:extLst>
            </p:cNvPr>
            <p:cNvSpPr/>
            <p:nvPr/>
          </p:nvSpPr>
          <p:spPr>
            <a:xfrm>
              <a:off x="7435273" y="1295689"/>
              <a:ext cx="618836" cy="4137891"/>
            </a:xfrm>
            <a:prstGeom prst="rect">
              <a:avLst/>
            </a:prstGeom>
            <a:noFill/>
            <a:ln w="85725">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grpSp>
      <p:sp>
        <p:nvSpPr>
          <p:cNvPr id="8" name="TextBox 7">
            <a:extLst>
              <a:ext uri="{FF2B5EF4-FFF2-40B4-BE49-F238E27FC236}">
                <a16:creationId xmlns:a16="http://schemas.microsoft.com/office/drawing/2014/main" id="{43A2F235-41F7-6D2F-0C70-D6407F26256F}"/>
              </a:ext>
            </a:extLst>
          </p:cNvPr>
          <p:cNvSpPr txBox="1"/>
          <p:nvPr/>
        </p:nvSpPr>
        <p:spPr>
          <a:xfrm>
            <a:off x="52358" y="165253"/>
            <a:ext cx="12087284" cy="646331"/>
          </a:xfrm>
          <a:prstGeom prst="rect">
            <a:avLst/>
          </a:prstGeom>
          <a:noFill/>
        </p:spPr>
        <p:txBody>
          <a:bodyPr wrap="square" rtlCol="0">
            <a:spAutoFit/>
          </a:bodyPr>
          <a:lstStyle/>
          <a:p>
            <a:r>
              <a:rPr lang="en-US" b="1" dirty="0"/>
              <a:t>Difference in measured receiver blocking level between Reference Interferer &amp; CW Signal – ANFR Measurements, input to SE21#120 Oct 2023, in document </a:t>
            </a:r>
            <a:r>
              <a:rPr lang="en-US" b="1" dirty="0">
                <a:hlinkClick r:id="rId3"/>
              </a:rPr>
              <a:t>SE21(23)042</a:t>
            </a:r>
            <a:r>
              <a:rPr lang="en-US" b="1" dirty="0"/>
              <a:t>, </a:t>
            </a:r>
            <a:endParaRPr lang="en-NL" b="1" dirty="0"/>
          </a:p>
        </p:txBody>
      </p:sp>
      <p:graphicFrame>
        <p:nvGraphicFramePr>
          <p:cNvPr id="10" name="Table 9">
            <a:extLst>
              <a:ext uri="{FF2B5EF4-FFF2-40B4-BE49-F238E27FC236}">
                <a16:creationId xmlns:a16="http://schemas.microsoft.com/office/drawing/2014/main" id="{C8087BEB-2612-2911-8AB4-FFC7BB4A63DC}"/>
              </a:ext>
            </a:extLst>
          </p:cNvPr>
          <p:cNvGraphicFramePr>
            <a:graphicFrameLocks noGrp="1"/>
          </p:cNvGraphicFramePr>
          <p:nvPr/>
        </p:nvGraphicFramePr>
        <p:xfrm>
          <a:off x="8681292" y="811584"/>
          <a:ext cx="3095520" cy="3169920"/>
        </p:xfrm>
        <a:graphic>
          <a:graphicData uri="http://schemas.openxmlformats.org/drawingml/2006/table">
            <a:tbl>
              <a:tblPr firstRow="1" bandRow="1">
                <a:tableStyleId>{5C22544A-7EE6-4342-B048-85BDC9FD1C3A}</a:tableStyleId>
              </a:tblPr>
              <a:tblGrid>
                <a:gridCol w="1327312">
                  <a:extLst>
                    <a:ext uri="{9D8B030D-6E8A-4147-A177-3AD203B41FA5}">
                      <a16:colId xmlns:a16="http://schemas.microsoft.com/office/drawing/2014/main" val="677710862"/>
                    </a:ext>
                  </a:extLst>
                </a:gridCol>
                <a:gridCol w="1768208">
                  <a:extLst>
                    <a:ext uri="{9D8B030D-6E8A-4147-A177-3AD203B41FA5}">
                      <a16:colId xmlns:a16="http://schemas.microsoft.com/office/drawing/2014/main" val="3447861381"/>
                    </a:ext>
                  </a:extLst>
                </a:gridCol>
              </a:tblGrid>
              <a:tr h="0">
                <a:tc>
                  <a:txBody>
                    <a:bodyPr/>
                    <a:lstStyle/>
                    <a:p>
                      <a:pPr algn="ctr"/>
                      <a:r>
                        <a:rPr lang="en-US" sz="1100" b="1" dirty="0"/>
                        <a:t>DVB-T Receiver Sample</a:t>
                      </a:r>
                      <a:endParaRPr lang="en-NL" sz="1100" b="1" dirty="0"/>
                    </a:p>
                  </a:txBody>
                  <a:tcPr/>
                </a:tc>
                <a:tc>
                  <a:txBody>
                    <a:bodyPr/>
                    <a:lstStyle/>
                    <a:p>
                      <a:pPr algn="ctr"/>
                      <a:r>
                        <a:rPr lang="en-US" sz="1100" b="1" dirty="0"/>
                        <a:t>Measured difference in blocking </a:t>
                      </a:r>
                      <a:r>
                        <a:rPr lang="en-US" sz="1100" b="1" dirty="0" err="1"/>
                        <a:t>I</a:t>
                      </a:r>
                      <a:r>
                        <a:rPr lang="en-US" sz="1100" b="1" baseline="-25000" dirty="0" err="1"/>
                        <a:t>blk</a:t>
                      </a:r>
                      <a:endParaRPr lang="en-NL" sz="1100" b="1" dirty="0"/>
                    </a:p>
                  </a:txBody>
                  <a:tcPr/>
                </a:tc>
                <a:extLst>
                  <a:ext uri="{0D108BD9-81ED-4DB2-BD59-A6C34878D82A}">
                    <a16:rowId xmlns:a16="http://schemas.microsoft.com/office/drawing/2014/main" val="2304870740"/>
                  </a:ext>
                </a:extLst>
              </a:tr>
              <a:tr h="370840">
                <a:tc>
                  <a:txBody>
                    <a:bodyPr/>
                    <a:lstStyle/>
                    <a:p>
                      <a:pPr algn="ctr"/>
                      <a:r>
                        <a:rPr lang="en-US" sz="1100" b="1" dirty="0"/>
                        <a:t>Rx1</a:t>
                      </a:r>
                      <a:endParaRPr lang="en-NL" sz="1100" b="1" dirty="0"/>
                    </a:p>
                  </a:txBody>
                  <a:tcPr/>
                </a:tc>
                <a:tc>
                  <a:txBody>
                    <a:bodyPr/>
                    <a:lstStyle/>
                    <a:p>
                      <a:pPr algn="ctr"/>
                      <a:r>
                        <a:rPr lang="en-US" sz="1100" b="1" dirty="0"/>
                        <a:t>6dB </a:t>
                      </a:r>
                      <a:r>
                        <a:rPr lang="en-US" sz="800" b="1" dirty="0"/>
                        <a:t>(-</a:t>
                      </a:r>
                      <a:r>
                        <a:rPr lang="en-US" sz="900" b="1" dirty="0"/>
                        <a:t>19dBm/-13dBm)</a:t>
                      </a:r>
                      <a:endParaRPr lang="en-NL" sz="1100" b="1" dirty="0"/>
                    </a:p>
                  </a:txBody>
                  <a:tcPr/>
                </a:tc>
                <a:extLst>
                  <a:ext uri="{0D108BD9-81ED-4DB2-BD59-A6C34878D82A}">
                    <a16:rowId xmlns:a16="http://schemas.microsoft.com/office/drawing/2014/main" val="3698093156"/>
                  </a:ext>
                </a:extLst>
              </a:tr>
              <a:tr h="370840">
                <a:tc>
                  <a:txBody>
                    <a:bodyPr/>
                    <a:lstStyle/>
                    <a:p>
                      <a:pPr algn="ctr"/>
                      <a:r>
                        <a:rPr lang="en-US" sz="1100" b="1" dirty="0"/>
                        <a:t>Rx2</a:t>
                      </a:r>
                      <a:endParaRPr lang="en-NL" sz="1100" b="1" dirty="0"/>
                    </a:p>
                  </a:txBody>
                  <a:tcPr/>
                </a:tc>
                <a:tc>
                  <a:txBody>
                    <a:bodyPr/>
                    <a:lstStyle/>
                    <a:p>
                      <a:pPr algn="ctr"/>
                      <a:r>
                        <a:rPr lang="en-US" sz="1100" b="1" dirty="0"/>
                        <a:t>9dB </a:t>
                      </a:r>
                      <a:r>
                        <a:rPr lang="en-US" sz="900" b="1" dirty="0"/>
                        <a:t>(-22dBm/-13dBm)</a:t>
                      </a:r>
                      <a:endParaRPr lang="en-NL" sz="1100" b="1" dirty="0"/>
                    </a:p>
                  </a:txBody>
                  <a:tcPr/>
                </a:tc>
                <a:extLst>
                  <a:ext uri="{0D108BD9-81ED-4DB2-BD59-A6C34878D82A}">
                    <a16:rowId xmlns:a16="http://schemas.microsoft.com/office/drawing/2014/main" val="1322291307"/>
                  </a:ext>
                </a:extLst>
              </a:tr>
              <a:tr h="370840">
                <a:tc>
                  <a:txBody>
                    <a:bodyPr/>
                    <a:lstStyle/>
                    <a:p>
                      <a:pPr algn="ctr"/>
                      <a:r>
                        <a:rPr lang="en-US" sz="1100" b="1" dirty="0"/>
                        <a:t>Rx3</a:t>
                      </a:r>
                      <a:endParaRPr lang="en-NL" sz="1100" b="1" dirty="0"/>
                    </a:p>
                  </a:txBody>
                  <a:tcPr/>
                </a:tc>
                <a:tc>
                  <a:txBody>
                    <a:bodyPr/>
                    <a:lstStyle/>
                    <a:p>
                      <a:pPr algn="ctr"/>
                      <a:r>
                        <a:rPr lang="en-US" sz="1100" b="1" dirty="0"/>
                        <a:t>3dB </a:t>
                      </a:r>
                      <a:r>
                        <a:rPr lang="en-US" sz="900" b="1" dirty="0"/>
                        <a:t>(-23dBm/-20dBm)</a:t>
                      </a:r>
                      <a:endParaRPr lang="en-NL" sz="1100" b="1" dirty="0"/>
                    </a:p>
                  </a:txBody>
                  <a:tcPr/>
                </a:tc>
                <a:extLst>
                  <a:ext uri="{0D108BD9-81ED-4DB2-BD59-A6C34878D82A}">
                    <a16:rowId xmlns:a16="http://schemas.microsoft.com/office/drawing/2014/main" val="4020196350"/>
                  </a:ext>
                </a:extLst>
              </a:tr>
              <a:tr h="370840">
                <a:tc>
                  <a:txBody>
                    <a:bodyPr/>
                    <a:lstStyle/>
                    <a:p>
                      <a:pPr algn="ctr"/>
                      <a:r>
                        <a:rPr lang="en-US" sz="1100" b="1" dirty="0"/>
                        <a:t>Rx4</a:t>
                      </a:r>
                      <a:endParaRPr lang="en-NL" sz="1100" b="1" dirty="0"/>
                    </a:p>
                  </a:txBody>
                  <a:tcPr/>
                </a:tc>
                <a:tc>
                  <a:txBody>
                    <a:bodyPr/>
                    <a:lstStyle/>
                    <a:p>
                      <a:pPr algn="ctr"/>
                      <a:r>
                        <a:rPr lang="en-US" sz="1100" b="1" dirty="0"/>
                        <a:t>9dB </a:t>
                      </a:r>
                      <a:r>
                        <a:rPr lang="en-US" sz="900" b="1" dirty="0"/>
                        <a:t>(-21dBm/-12dBm)</a:t>
                      </a:r>
                      <a:endParaRPr lang="en-NL" sz="1100" b="1" dirty="0"/>
                    </a:p>
                  </a:txBody>
                  <a:tcPr/>
                </a:tc>
                <a:extLst>
                  <a:ext uri="{0D108BD9-81ED-4DB2-BD59-A6C34878D82A}">
                    <a16:rowId xmlns:a16="http://schemas.microsoft.com/office/drawing/2014/main" val="3815238531"/>
                  </a:ext>
                </a:extLst>
              </a:tr>
              <a:tr h="370840">
                <a:tc>
                  <a:txBody>
                    <a:bodyPr/>
                    <a:lstStyle/>
                    <a:p>
                      <a:pPr algn="ctr"/>
                      <a:r>
                        <a:rPr lang="en-US" sz="1100" b="1" dirty="0"/>
                        <a:t>Rx5</a:t>
                      </a:r>
                      <a:endParaRPr lang="en-NL" sz="1100" b="1" dirty="0"/>
                    </a:p>
                  </a:txBody>
                  <a:tcPr/>
                </a:tc>
                <a:tc>
                  <a:txBody>
                    <a:bodyPr/>
                    <a:lstStyle/>
                    <a:p>
                      <a:pPr algn="ctr"/>
                      <a:r>
                        <a:rPr lang="en-US" sz="1100" b="1" dirty="0"/>
                        <a:t>8dB </a:t>
                      </a:r>
                      <a:r>
                        <a:rPr lang="en-US" sz="900" b="1" dirty="0"/>
                        <a:t>(-22dBm/-14dBm)</a:t>
                      </a:r>
                      <a:endParaRPr lang="en-NL" sz="1100" b="1" dirty="0"/>
                    </a:p>
                  </a:txBody>
                  <a:tcPr/>
                </a:tc>
                <a:extLst>
                  <a:ext uri="{0D108BD9-81ED-4DB2-BD59-A6C34878D82A}">
                    <a16:rowId xmlns:a16="http://schemas.microsoft.com/office/drawing/2014/main" val="750173248"/>
                  </a:ext>
                </a:extLst>
              </a:tr>
              <a:tr h="370840">
                <a:tc>
                  <a:txBody>
                    <a:bodyPr/>
                    <a:lstStyle/>
                    <a:p>
                      <a:pPr algn="ctr"/>
                      <a:r>
                        <a:rPr lang="en-US" sz="1100" b="1" dirty="0"/>
                        <a:t>Rx6</a:t>
                      </a:r>
                      <a:endParaRPr lang="en-NL" sz="1100" b="1" dirty="0"/>
                    </a:p>
                  </a:txBody>
                  <a:tcPr/>
                </a:tc>
                <a:tc>
                  <a:txBody>
                    <a:bodyPr/>
                    <a:lstStyle/>
                    <a:p>
                      <a:pPr algn="ctr"/>
                      <a:r>
                        <a:rPr lang="en-US" sz="1100" b="1" dirty="0"/>
                        <a:t>5dB </a:t>
                      </a:r>
                      <a:r>
                        <a:rPr lang="en-US" sz="900" b="1" dirty="0"/>
                        <a:t>(-25dBm/-20dBm)</a:t>
                      </a:r>
                      <a:endParaRPr lang="en-NL" sz="1100" b="1" dirty="0"/>
                    </a:p>
                  </a:txBody>
                  <a:tcPr/>
                </a:tc>
                <a:extLst>
                  <a:ext uri="{0D108BD9-81ED-4DB2-BD59-A6C34878D82A}">
                    <a16:rowId xmlns:a16="http://schemas.microsoft.com/office/drawing/2014/main" val="1103997319"/>
                  </a:ext>
                </a:extLst>
              </a:tr>
              <a:tr h="185420">
                <a:tc>
                  <a:txBody>
                    <a:bodyPr/>
                    <a:lstStyle/>
                    <a:p>
                      <a:pPr algn="ctr"/>
                      <a:r>
                        <a:rPr lang="en-US" sz="1100" b="1" dirty="0"/>
                        <a:t>Rx7</a:t>
                      </a:r>
                      <a:endParaRPr lang="en-NL" sz="1100" b="1" dirty="0"/>
                    </a:p>
                  </a:txBody>
                  <a:tcPr/>
                </a:tc>
                <a:tc>
                  <a:txBody>
                    <a:bodyPr/>
                    <a:lstStyle/>
                    <a:p>
                      <a:pPr algn="ctr"/>
                      <a:r>
                        <a:rPr lang="en-US" sz="1100" b="1" dirty="0"/>
                        <a:t>9dB </a:t>
                      </a:r>
                      <a:r>
                        <a:rPr lang="en-US" sz="900" b="1" dirty="0"/>
                        <a:t>(-21dBm/-12dBm)</a:t>
                      </a:r>
                      <a:endParaRPr lang="en-NL" sz="1100" b="1" dirty="0"/>
                    </a:p>
                  </a:txBody>
                  <a:tcPr/>
                </a:tc>
                <a:extLst>
                  <a:ext uri="{0D108BD9-81ED-4DB2-BD59-A6C34878D82A}">
                    <a16:rowId xmlns:a16="http://schemas.microsoft.com/office/drawing/2014/main" val="1732461905"/>
                  </a:ext>
                </a:extLst>
              </a:tr>
              <a:tr h="185420">
                <a:tc>
                  <a:txBody>
                    <a:bodyPr/>
                    <a:lstStyle/>
                    <a:p>
                      <a:pPr algn="ctr"/>
                      <a:r>
                        <a:rPr lang="en-US" sz="1100" b="1" dirty="0"/>
                        <a:t>Rx8</a:t>
                      </a:r>
                      <a:endParaRPr lang="en-NL" sz="1100" b="1" dirty="0"/>
                    </a:p>
                  </a:txBody>
                  <a:tcPr/>
                </a:tc>
                <a:tc>
                  <a:txBody>
                    <a:bodyPr/>
                    <a:lstStyle/>
                    <a:p>
                      <a:pPr algn="ctr"/>
                      <a:r>
                        <a:rPr lang="en-US" sz="1100" b="1" dirty="0"/>
                        <a:t>3dB </a:t>
                      </a:r>
                      <a:r>
                        <a:rPr lang="en-US" sz="900" b="1" dirty="0"/>
                        <a:t>(-23dBm/-20dBm)</a:t>
                      </a:r>
                      <a:endParaRPr lang="en-NL" sz="1100" b="1" dirty="0"/>
                    </a:p>
                  </a:txBody>
                  <a:tcPr/>
                </a:tc>
                <a:extLst>
                  <a:ext uri="{0D108BD9-81ED-4DB2-BD59-A6C34878D82A}">
                    <a16:rowId xmlns:a16="http://schemas.microsoft.com/office/drawing/2014/main" val="4041757437"/>
                  </a:ext>
                </a:extLst>
              </a:tr>
            </a:tbl>
          </a:graphicData>
        </a:graphic>
      </p:graphicFrame>
      <p:sp>
        <p:nvSpPr>
          <p:cNvPr id="11" name="TextBox 10">
            <a:extLst>
              <a:ext uri="{FF2B5EF4-FFF2-40B4-BE49-F238E27FC236}">
                <a16:creationId xmlns:a16="http://schemas.microsoft.com/office/drawing/2014/main" id="{3C7836A9-5301-1B63-A1AD-7C382828C1E8}"/>
              </a:ext>
            </a:extLst>
          </p:cNvPr>
          <p:cNvSpPr txBox="1"/>
          <p:nvPr/>
        </p:nvSpPr>
        <p:spPr>
          <a:xfrm>
            <a:off x="8676562" y="3975802"/>
            <a:ext cx="3327094" cy="2923877"/>
          </a:xfrm>
          <a:prstGeom prst="rect">
            <a:avLst/>
          </a:prstGeom>
          <a:solidFill>
            <a:schemeClr val="bg1"/>
          </a:solidFill>
        </p:spPr>
        <p:txBody>
          <a:bodyPr wrap="square" rtlCol="0">
            <a:spAutoFit/>
          </a:bodyPr>
          <a:lstStyle/>
          <a:p>
            <a:r>
              <a:rPr lang="en-US" sz="1400" b="1" dirty="0">
                <a:solidFill>
                  <a:srgbClr val="FF0000"/>
                </a:solidFill>
              </a:rPr>
              <a:t>RI/CW delta average 7.1 dB </a:t>
            </a:r>
          </a:p>
          <a:p>
            <a:pPr marL="285750" indent="-285750"/>
            <a:r>
              <a:rPr lang="en-US" sz="1400" b="1" dirty="0">
                <a:solidFill>
                  <a:srgbClr val="FF0000"/>
                </a:solidFill>
              </a:rPr>
              <a:t>(8 DVB-T samples)</a:t>
            </a:r>
          </a:p>
          <a:p>
            <a:endParaRPr lang="en-US" sz="1600" b="1" dirty="0"/>
          </a:p>
          <a:p>
            <a:r>
              <a:rPr lang="en-US" sz="1600" b="1" dirty="0"/>
              <a:t>ANFR data (left), is in line with the Bluetooth SIG view and justifies an offset in power levels between RI &amp; CW for the same effect </a:t>
            </a:r>
            <a:br>
              <a:rPr lang="en-US" sz="1600" b="1" dirty="0"/>
            </a:br>
            <a:endParaRPr lang="en-US" sz="1200" b="1" dirty="0"/>
          </a:p>
          <a:p>
            <a:r>
              <a:rPr lang="en-US" sz="1200" b="1" dirty="0"/>
              <a:t>Bluetooth SIG member measurement show that there is a delta in the value of </a:t>
            </a:r>
            <a:r>
              <a:rPr lang="en-US" sz="1200" b="1" dirty="0" err="1"/>
              <a:t>I</a:t>
            </a:r>
            <a:r>
              <a:rPr lang="en-US" sz="1200" b="1" baseline="-25000" dirty="0" err="1"/>
              <a:t>blk</a:t>
            </a:r>
            <a:r>
              <a:rPr lang="en-US" sz="1200" b="1" dirty="0"/>
              <a:t> between the RI and CW signal of around 8 </a:t>
            </a:r>
            <a:r>
              <a:rPr lang="en-US" sz="1200" b="1" dirty="0" err="1"/>
              <a:t>dB.</a:t>
            </a:r>
            <a:r>
              <a:rPr lang="en-US" sz="1200" b="1" dirty="0"/>
              <a:t> </a:t>
            </a:r>
          </a:p>
        </p:txBody>
      </p:sp>
    </p:spTree>
    <p:extLst>
      <p:ext uri="{BB962C8B-B14F-4D97-AF65-F5344CB8AC3E}">
        <p14:creationId xmlns:p14="http://schemas.microsoft.com/office/powerpoint/2010/main" val="1317209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F2F7C6-5476-1A6B-B151-67BEDF17D7C0}"/>
              </a:ext>
            </a:extLst>
          </p:cNvPr>
          <p:cNvSpPr>
            <a:spLocks noGrp="1"/>
          </p:cNvSpPr>
          <p:nvPr>
            <p:ph idx="1"/>
          </p:nvPr>
        </p:nvSpPr>
        <p:spPr/>
        <p:txBody>
          <a:bodyPr/>
          <a:lstStyle/>
          <a:p>
            <a:r>
              <a:rPr lang="en-GB" sz="2400" dirty="0"/>
              <a:t>A substantial number of  Bluetooth SIG member results show that the RI signal induces between 2dB and 12dB of additional receiver desensitisation above that experienced by a CW test</a:t>
            </a:r>
          </a:p>
          <a:p>
            <a:r>
              <a:rPr lang="en-GB" sz="2400" dirty="0"/>
              <a:t>8dB is a good average  </a:t>
            </a:r>
          </a:p>
          <a:p>
            <a:r>
              <a:rPr lang="en-GB" dirty="0"/>
              <a:t>On mains powered OFDM receivers (</a:t>
            </a:r>
            <a:r>
              <a:rPr lang="en-US" dirty="0"/>
              <a:t>DVB-T)</a:t>
            </a:r>
            <a:r>
              <a:rPr lang="en-GB" dirty="0"/>
              <a:t> tested by ANFR, results are comparable</a:t>
            </a:r>
            <a:br>
              <a:rPr lang="en-GB" dirty="0"/>
            </a:br>
            <a:endParaRPr lang="en-GB" dirty="0"/>
          </a:p>
          <a:p>
            <a:r>
              <a:rPr lang="en-GB" sz="2400" dirty="0">
                <a:solidFill>
                  <a:schemeClr val="accent6"/>
                </a:solidFill>
              </a:rPr>
              <a:t>Since the CW interferer is at -34dBm in EN 300 328 the Rec24(01) </a:t>
            </a:r>
            <a:r>
              <a:rPr lang="en-GB" dirty="0">
                <a:solidFill>
                  <a:schemeClr val="accent6"/>
                </a:solidFill>
              </a:rPr>
              <a:t>c</a:t>
            </a:r>
            <a:r>
              <a:rPr lang="en-GB" sz="2400" dirty="0">
                <a:solidFill>
                  <a:schemeClr val="accent6"/>
                </a:solidFill>
              </a:rPr>
              <a:t>an be published with CW figures only, OR additionally include </a:t>
            </a:r>
            <a:r>
              <a:rPr lang="en-GB" dirty="0">
                <a:solidFill>
                  <a:schemeClr val="accent6"/>
                </a:solidFill>
              </a:rPr>
              <a:t>the </a:t>
            </a:r>
            <a:r>
              <a:rPr lang="en-GB" i="1" dirty="0">
                <a:solidFill>
                  <a:schemeClr val="accent6"/>
                </a:solidFill>
              </a:rPr>
              <a:t>equivalent</a:t>
            </a:r>
            <a:r>
              <a:rPr lang="en-GB" dirty="0">
                <a:solidFill>
                  <a:schemeClr val="accent6"/>
                </a:solidFill>
              </a:rPr>
              <a:t> RI at level</a:t>
            </a:r>
            <a:r>
              <a:rPr lang="en-GB" sz="2400" dirty="0">
                <a:solidFill>
                  <a:schemeClr val="accent6"/>
                </a:solidFill>
              </a:rPr>
              <a:t>: -42dBm for 1 &amp; 2 MHz WDTS (in table 31), </a:t>
            </a:r>
          </a:p>
          <a:p>
            <a:r>
              <a:rPr lang="en-GB" dirty="0"/>
              <a:t>O</a:t>
            </a:r>
            <a:r>
              <a:rPr lang="en-GB" sz="2400" dirty="0"/>
              <a:t>therwise, more testing is needed</a:t>
            </a:r>
          </a:p>
          <a:p>
            <a:pPr lvl="1"/>
            <a:r>
              <a:rPr lang="en-GB" dirty="0"/>
              <a:t>Bluetooth SIG will support further testing together with interested administrations </a:t>
            </a:r>
          </a:p>
          <a:p>
            <a:endParaRPr lang="en-GB" sz="2400" dirty="0"/>
          </a:p>
        </p:txBody>
      </p:sp>
      <p:sp>
        <p:nvSpPr>
          <p:cNvPr id="5" name="Title 4">
            <a:extLst>
              <a:ext uri="{FF2B5EF4-FFF2-40B4-BE49-F238E27FC236}">
                <a16:creationId xmlns:a16="http://schemas.microsoft.com/office/drawing/2014/main" id="{9FB5D070-4DDA-DD7F-01E1-C01A0641CC09}"/>
              </a:ext>
            </a:extLst>
          </p:cNvPr>
          <p:cNvSpPr>
            <a:spLocks noGrp="1"/>
          </p:cNvSpPr>
          <p:nvPr>
            <p:ph type="title"/>
          </p:nvPr>
        </p:nvSpPr>
        <p:spPr/>
        <p:txBody>
          <a:bodyPr/>
          <a:lstStyle/>
          <a:p>
            <a:r>
              <a:rPr lang="en-US" dirty="0"/>
              <a:t>Bluetooth SIG conclusions </a:t>
            </a:r>
          </a:p>
        </p:txBody>
      </p:sp>
    </p:spTree>
    <p:extLst>
      <p:ext uri="{BB962C8B-B14F-4D97-AF65-F5344CB8AC3E}">
        <p14:creationId xmlns:p14="http://schemas.microsoft.com/office/powerpoint/2010/main" val="223500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61026F-0EE0-C392-CEFC-60EC449CBACA}"/>
              </a:ext>
            </a:extLst>
          </p:cNvPr>
          <p:cNvSpPr>
            <a:spLocks noGrp="1"/>
          </p:cNvSpPr>
          <p:nvPr>
            <p:ph idx="1"/>
          </p:nvPr>
        </p:nvSpPr>
        <p:spPr/>
        <p:txBody>
          <a:bodyPr/>
          <a:lstStyle/>
          <a:p>
            <a:r>
              <a:rPr lang="nl-NL" sz="2800" dirty="0"/>
              <a:t>Considering the enormous impact on the IoT in</a:t>
            </a:r>
            <a:r>
              <a:rPr lang="nl-NL" sz="2800" dirty="0">
                <a:highlight>
                  <a:srgbClr val="F2F2F2"/>
                </a:highlight>
              </a:rPr>
              <a:t>dustry:</a:t>
            </a:r>
          </a:p>
          <a:p>
            <a:pPr lvl="1"/>
            <a:r>
              <a:rPr lang="en-GB" b="1" dirty="0"/>
              <a:t>There are currently no problems due to blocking in practice</a:t>
            </a:r>
          </a:p>
          <a:p>
            <a:pPr lvl="1"/>
            <a:r>
              <a:rPr lang="nl-NL" dirty="0"/>
              <a:t>If further improvement is requested, figures should be selected with realistic system inteference mitigation factors taken into account such as </a:t>
            </a:r>
            <a:r>
              <a:rPr lang="en-US" dirty="0"/>
              <a:t>Adaptive Frequency Hopping (AFH) and interference statistics based on </a:t>
            </a:r>
            <a:r>
              <a:rPr lang="en-US" dirty="0" err="1"/>
              <a:t>Seamcat</a:t>
            </a:r>
            <a:r>
              <a:rPr lang="en-US" dirty="0"/>
              <a:t> simulations</a:t>
            </a:r>
            <a:endParaRPr lang="nl-NL" dirty="0"/>
          </a:p>
          <a:p>
            <a:pPr lvl="1"/>
            <a:r>
              <a:rPr lang="nl-NL" dirty="0"/>
              <a:t>Higher blocking performance requirement leads to:</a:t>
            </a:r>
          </a:p>
          <a:p>
            <a:pPr lvl="2"/>
            <a:r>
              <a:rPr lang="nl-NL" dirty="0"/>
              <a:t>low power operation impacts: affects battery life / ability to operate without battery</a:t>
            </a:r>
          </a:p>
          <a:p>
            <a:pPr lvl="2"/>
            <a:r>
              <a:rPr lang="nl-NL" dirty="0"/>
              <a:t>impacts the size of highly miniaturized products</a:t>
            </a:r>
          </a:p>
          <a:p>
            <a:pPr lvl="2"/>
            <a:r>
              <a:rPr lang="nl-NL" dirty="0"/>
              <a:t>higher cost for </a:t>
            </a:r>
            <a:r>
              <a:rPr lang="nl-NL" dirty="0" err="1"/>
              <a:t>the</a:t>
            </a:r>
            <a:r>
              <a:rPr lang="nl-NL" dirty="0"/>
              <a:t> public</a:t>
            </a:r>
          </a:p>
          <a:p>
            <a:pPr lvl="1"/>
            <a:r>
              <a:rPr lang="nl-NL" dirty="0"/>
              <a:t>Ensure a substantial lead time for industry to handle new target figures: at least 5 years</a:t>
            </a:r>
          </a:p>
          <a:p>
            <a:pPr lvl="1"/>
            <a:r>
              <a:rPr lang="nl-NL" dirty="0"/>
              <a:t>Some important sectors will need longer lead times</a:t>
            </a:r>
          </a:p>
          <a:p>
            <a:endParaRPr lang="en-GB" sz="2800" dirty="0"/>
          </a:p>
        </p:txBody>
      </p:sp>
      <p:sp>
        <p:nvSpPr>
          <p:cNvPr id="4" name="Title 3">
            <a:extLst>
              <a:ext uri="{FF2B5EF4-FFF2-40B4-BE49-F238E27FC236}">
                <a16:creationId xmlns:a16="http://schemas.microsoft.com/office/drawing/2014/main" id="{A76342AC-DB2D-13E6-434F-1CD1DCF0625F}"/>
              </a:ext>
            </a:extLst>
          </p:cNvPr>
          <p:cNvSpPr>
            <a:spLocks noGrp="1"/>
          </p:cNvSpPr>
          <p:nvPr>
            <p:ph type="title"/>
          </p:nvPr>
        </p:nvSpPr>
        <p:spPr/>
        <p:txBody>
          <a:bodyPr/>
          <a:lstStyle/>
          <a:p>
            <a:r>
              <a:rPr lang="nl-NL" dirty="0"/>
              <a:t>Way forward on low power </a:t>
            </a:r>
            <a:r>
              <a:rPr lang="en-GB" sz="3200" dirty="0"/>
              <a:t>WDTS</a:t>
            </a:r>
            <a:r>
              <a:rPr lang="nl-NL" dirty="0"/>
              <a:t> receiver resilience</a:t>
            </a:r>
            <a:endParaRPr lang="en-GB" dirty="0"/>
          </a:p>
        </p:txBody>
      </p:sp>
    </p:spTree>
    <p:extLst>
      <p:ext uri="{BB962C8B-B14F-4D97-AF65-F5344CB8AC3E}">
        <p14:creationId xmlns:p14="http://schemas.microsoft.com/office/powerpoint/2010/main" val="8536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B8B65112-25FF-CE8B-49E9-1DCFFFBB0FE0}"/>
              </a:ext>
            </a:extLst>
          </p:cNvPr>
          <p:cNvSpPr>
            <a:spLocks noGrp="1"/>
          </p:cNvSpPr>
          <p:nvPr>
            <p:ph type="ctrTitle"/>
          </p:nvPr>
        </p:nvSpPr>
        <p:spPr>
          <a:xfrm>
            <a:off x="863600" y="863600"/>
            <a:ext cx="10483312" cy="4526388"/>
          </a:xfrm>
        </p:spPr>
        <p:txBody>
          <a:bodyPr/>
          <a:lstStyle/>
          <a:p>
            <a:br>
              <a:rPr lang="en-US" dirty="0"/>
            </a:br>
            <a:br>
              <a:rPr lang="en-US" dirty="0"/>
            </a:br>
            <a:r>
              <a:rPr lang="en-US" dirty="0"/>
              <a:t>Backup slides </a:t>
            </a:r>
          </a:p>
        </p:txBody>
      </p:sp>
    </p:spTree>
    <p:extLst>
      <p:ext uri="{BB962C8B-B14F-4D97-AF65-F5344CB8AC3E}">
        <p14:creationId xmlns:p14="http://schemas.microsoft.com/office/powerpoint/2010/main" val="754877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2C866-E021-FDE6-EE2C-CF748A62FAA8}"/>
              </a:ext>
            </a:extLst>
          </p:cNvPr>
          <p:cNvSpPr>
            <a:spLocks noGrp="1"/>
          </p:cNvSpPr>
          <p:nvPr>
            <p:ph type="title"/>
          </p:nvPr>
        </p:nvSpPr>
        <p:spPr>
          <a:xfrm>
            <a:off x="481258" y="479427"/>
            <a:ext cx="6329117" cy="752474"/>
          </a:xfrm>
        </p:spPr>
        <p:txBody>
          <a:bodyPr/>
          <a:lstStyle/>
          <a:p>
            <a:r>
              <a:rPr lang="en-US" sz="2000" dirty="0"/>
              <a:t>Bluetooth SIG suggested updates to </a:t>
            </a:r>
            <a:br>
              <a:rPr lang="en-US" sz="2000" dirty="0"/>
            </a:br>
            <a:r>
              <a:rPr lang="en-US" sz="2000" dirty="0"/>
              <a:t>Rec 24(01) table 31, RI figures for </a:t>
            </a:r>
            <a:br>
              <a:rPr lang="en-US" sz="2000" dirty="0"/>
            </a:br>
            <a:r>
              <a:rPr lang="en-US" sz="2000" dirty="0"/>
              <a:t>Cat 1 to 3, 1 &amp; 2 MHz WDTS receivers</a:t>
            </a:r>
          </a:p>
        </p:txBody>
      </p:sp>
      <p:pic>
        <p:nvPicPr>
          <p:cNvPr id="9" name="Picture 8">
            <a:extLst>
              <a:ext uri="{FF2B5EF4-FFF2-40B4-BE49-F238E27FC236}">
                <a16:creationId xmlns:a16="http://schemas.microsoft.com/office/drawing/2014/main" id="{FC18A717-BF9E-2570-83E2-C0A24EBD700C}"/>
              </a:ext>
            </a:extLst>
          </p:cNvPr>
          <p:cNvPicPr>
            <a:picLocks noChangeAspect="1"/>
          </p:cNvPicPr>
          <p:nvPr/>
        </p:nvPicPr>
        <p:blipFill>
          <a:blip r:embed="rId2"/>
          <a:stretch>
            <a:fillRect/>
          </a:stretch>
        </p:blipFill>
        <p:spPr>
          <a:xfrm>
            <a:off x="5314684" y="14944"/>
            <a:ext cx="6134632" cy="6828112"/>
          </a:xfrm>
          <a:prstGeom prst="rect">
            <a:avLst/>
          </a:prstGeom>
        </p:spPr>
      </p:pic>
    </p:spTree>
    <p:extLst>
      <p:ext uri="{BB962C8B-B14F-4D97-AF65-F5344CB8AC3E}">
        <p14:creationId xmlns:p14="http://schemas.microsoft.com/office/powerpoint/2010/main" val="378993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702145-85A7-4B5D-93B4-5385BA042110}"/>
              </a:ext>
            </a:extLst>
          </p:cNvPr>
          <p:cNvSpPr>
            <a:spLocks noGrp="1"/>
          </p:cNvSpPr>
          <p:nvPr>
            <p:ph idx="1"/>
          </p:nvPr>
        </p:nvSpPr>
        <p:spPr>
          <a:xfrm>
            <a:off x="274320" y="806335"/>
            <a:ext cx="11604567" cy="5473256"/>
          </a:xfrm>
        </p:spPr>
        <p:txBody>
          <a:bodyPr/>
          <a:lstStyle/>
          <a:p>
            <a:r>
              <a:rPr lang="en-US" sz="2200" dirty="0"/>
              <a:t>This presentation will show that RFIC receiver “Frequency Offset Selectivity” (FOS) is a function of the type of blocking interferer used – Continuous Wave (CW) or Reference Interferer (RI).  </a:t>
            </a:r>
          </a:p>
          <a:p>
            <a:r>
              <a:rPr lang="en-US" sz="2200" dirty="0"/>
              <a:t>The RI waveform is a 5MHz LTE-like OFDM signals and is a more demanding test than CW due to the PAPR of 11dB.  </a:t>
            </a:r>
          </a:p>
          <a:p>
            <a:r>
              <a:rPr lang="en-US" sz="2200" dirty="0"/>
              <a:t>RI signal is a good representation for OFDM type interferers, e.g. mobile infrastructure, mobile handsets, Wi-Fi.  </a:t>
            </a:r>
          </a:p>
          <a:p>
            <a:r>
              <a:rPr lang="en-US" sz="2200" dirty="0"/>
              <a:t>But CW testing is a good representation for blocking from other Bluetooth interferers, especially Bluetooth Low Energy as this uses GFSK modulation. </a:t>
            </a:r>
          </a:p>
          <a:p>
            <a:r>
              <a:rPr lang="en-US" sz="2200" dirty="0"/>
              <a:t>CW testing is used for out-of-band blocking (OOBB) in most standards, e.g. 3GPP, Bluetooth - (OOB meaning outside the declared operating band ± 20MHz Typ).  </a:t>
            </a:r>
          </a:p>
          <a:p>
            <a:r>
              <a:rPr lang="en-US" sz="2200" dirty="0"/>
              <a:t>Recommended blocking test levels in SE21 Rec 24(01) should be approximately aligned to both signal types.  </a:t>
            </a:r>
          </a:p>
        </p:txBody>
      </p:sp>
      <p:sp>
        <p:nvSpPr>
          <p:cNvPr id="3" name="Title 2">
            <a:extLst>
              <a:ext uri="{FF2B5EF4-FFF2-40B4-BE49-F238E27FC236}">
                <a16:creationId xmlns:a16="http://schemas.microsoft.com/office/drawing/2014/main" id="{73DF020F-3F5E-4DF0-8797-4746AFCD50CC}"/>
              </a:ext>
            </a:extLst>
          </p:cNvPr>
          <p:cNvSpPr>
            <a:spLocks noGrp="1"/>
          </p:cNvSpPr>
          <p:nvPr>
            <p:ph type="title"/>
          </p:nvPr>
        </p:nvSpPr>
        <p:spPr>
          <a:xfrm>
            <a:off x="564385" y="178551"/>
            <a:ext cx="11214794" cy="752474"/>
          </a:xfrm>
        </p:spPr>
        <p:txBody>
          <a:bodyPr/>
          <a:lstStyle/>
          <a:p>
            <a:r>
              <a:rPr lang="en-US" dirty="0"/>
              <a:t>Abstract</a:t>
            </a:r>
          </a:p>
        </p:txBody>
      </p:sp>
    </p:spTree>
    <p:extLst>
      <p:ext uri="{BB962C8B-B14F-4D97-AF65-F5344CB8AC3E}">
        <p14:creationId xmlns:p14="http://schemas.microsoft.com/office/powerpoint/2010/main" val="3395114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luetooth2022">
  <a:themeElements>
    <a:clrScheme name="Bluetooth 2019">
      <a:dk1>
        <a:srgbClr val="000000"/>
      </a:dk1>
      <a:lt1>
        <a:srgbClr val="FFFFFF"/>
      </a:lt1>
      <a:dk2>
        <a:srgbClr val="646569"/>
      </a:dk2>
      <a:lt2>
        <a:srgbClr val="EEEEEE"/>
      </a:lt2>
      <a:accent1>
        <a:srgbClr val="0082FC"/>
      </a:accent1>
      <a:accent2>
        <a:srgbClr val="80C1FE"/>
      </a:accent2>
      <a:accent3>
        <a:srgbClr val="D2D0CD"/>
      </a:accent3>
      <a:accent4>
        <a:srgbClr val="92D050"/>
      </a:accent4>
      <a:accent5>
        <a:srgbClr val="FFFF00"/>
      </a:accent5>
      <a:accent6>
        <a:srgbClr val="FF0000"/>
      </a:accent6>
      <a:hlink>
        <a:srgbClr val="0082FC"/>
      </a:hlink>
      <a:folHlink>
        <a:srgbClr val="0041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defRPr smtClean="0">
            <a:solidFill>
              <a:schemeClr val="tx2"/>
            </a:solidFill>
          </a:defRPr>
        </a:defPPr>
      </a:lstStyle>
    </a:txDef>
  </a:objectDefaults>
  <a:extraClrSchemeLst/>
  <a:extLst>
    <a:ext uri="{05A4C25C-085E-4340-85A3-A5531E510DB2}">
      <thm15:themeFamily xmlns:thm15="http://schemas.microsoft.com/office/thememl/2012/main" name="Bluetooth2019" id="{FCB2ECAB-B7BE-48F9-BDEE-8FFB8BA1D102}" vid="{F5ACE2BD-FBB7-4690-8352-6BF73AA48E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73C2DDB3CD31449998C8DF81E1EB713" ma:contentTypeVersion="9" ma:contentTypeDescription="Create a new document." ma:contentTypeScope="" ma:versionID="ca2602631c4247fc5dfc89809133393b">
  <xsd:schema xmlns:xsd="http://www.w3.org/2001/XMLSchema" xmlns:xs="http://www.w3.org/2001/XMLSchema" xmlns:p="http://schemas.microsoft.com/office/2006/metadata/properties" xmlns:ns2="841ce161-2f11-4fff-9b19-93e9b368de60" targetNamespace="http://schemas.microsoft.com/office/2006/metadata/properties" ma:root="true" ma:fieldsID="a9866a52a33203dd9d0f65e7e1dba9c3" ns2:_="">
    <xsd:import namespace="841ce161-2f11-4fff-9b19-93e9b368de6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1ce161-2f11-4fff-9b19-93e9b36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8B0FF3-C20E-4D18-9AC1-BED1B468E9F1}">
  <ds:schemaRefs>
    <ds:schemaRef ds:uri="http://schemas.microsoft.com/office/infopath/2007/PartnerControls"/>
    <ds:schemaRef ds:uri="http://schemas.openxmlformats.org/package/2006/metadata/core-properties"/>
    <ds:schemaRef ds:uri="http://purl.org/dc/dcmitype/"/>
    <ds:schemaRef ds:uri="http://schemas.microsoft.com/office/2006/metadata/properties"/>
    <ds:schemaRef ds:uri="http://www.w3.org/XML/1998/namespace"/>
    <ds:schemaRef ds:uri="http://schemas.microsoft.com/office/2006/documentManagement/types"/>
    <ds:schemaRef ds:uri="841ce161-2f11-4fff-9b19-93e9b368de60"/>
    <ds:schemaRef ds:uri="http://purl.org/dc/terms/"/>
    <ds:schemaRef ds:uri="http://purl.org/dc/elements/1.1/"/>
  </ds:schemaRefs>
</ds:datastoreItem>
</file>

<file path=customXml/itemProps2.xml><?xml version="1.0" encoding="utf-8"?>
<ds:datastoreItem xmlns:ds="http://schemas.openxmlformats.org/officeDocument/2006/customXml" ds:itemID="{776AE1AE-5DA7-48BD-BE8B-B3D9136E77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1ce161-2f11-4fff-9b19-93e9b368de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13EB36A-2CD2-4390-AA5F-D52920B5ED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494</TotalTime>
  <Words>3437</Words>
  <Application>Microsoft Office PowerPoint</Application>
  <PresentationFormat>Widescreen</PresentationFormat>
  <Paragraphs>199</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 New</vt:lpstr>
      <vt:lpstr>Wingdings</vt:lpstr>
      <vt:lpstr>Wingdings 3</vt:lpstr>
      <vt:lpstr>Bluetooth2022</vt:lpstr>
      <vt:lpstr>Bluetooth SIG conclusions on the 5 MHz RI impact on WDTS battery powered RFIC receivers</vt:lpstr>
      <vt:lpstr>Bluetooth SIG summary of events</vt:lpstr>
      <vt:lpstr>Impact of RI on low power RFIC receivers - Bluetooth and other WDTS</vt:lpstr>
      <vt:lpstr>PowerPoint Presentation</vt:lpstr>
      <vt:lpstr>Bluetooth SIG conclusions </vt:lpstr>
      <vt:lpstr>Way forward on low power WDTS receiver resilience</vt:lpstr>
      <vt:lpstr>  Backup slides </vt:lpstr>
      <vt:lpstr>Bluetooth SIG suggested updates to  Rec 24(01) table 31, RI figures for  Cat 1 to 3, 1 &amp; 2 MHz WDTS receivers</vt:lpstr>
      <vt:lpstr>Abstract</vt:lpstr>
      <vt:lpstr>Receiver Blocking Interferer Mechanisms </vt:lpstr>
      <vt:lpstr>Receiver Blocking Mechanisms – single blocker only </vt:lpstr>
      <vt:lpstr>Receiver Blocking Mechanisms – single blocker only </vt:lpstr>
      <vt:lpstr>Receiver Blocking Mechanisms – single blocker only </vt:lpstr>
      <vt:lpstr>Rx Blocking RI vs CW, Inc LO PN, IMD2 and AGC Rx NF  </vt:lpstr>
      <vt:lpstr>Rx Blocking RI vs CW -  AGC Rx NF rise only</vt:lpstr>
      <vt:lpstr>Rx Blocking RI vs CW - LO PN dominating</vt:lpstr>
      <vt:lpstr>Rx Blocking RI vs CW - IMD2 dominating</vt:lpstr>
      <vt:lpstr>Modulated (RI) Signal Spectra for &gt;1GHz – RI signal isn’t very representative of a practical LTE infrastructure transmission</vt:lpstr>
      <vt:lpstr>Other Real World Effects</vt:lpstr>
      <vt:lpstr>Proposal</vt:lpstr>
      <vt:lpstr>Are next steps for Bluetooth blocking performance needed?</vt:lpstr>
      <vt:lpstr>Requirement predictability –  a necessity in the integrated RF SOC life cycle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Bluetooth SIG Media Statements &amp; Response To Queries</dc:title>
  <dc:creator>Ken Kolderup</dc:creator>
  <cp:lastModifiedBy>Magnus Sommansson</cp:lastModifiedBy>
  <cp:revision>77</cp:revision>
  <dcterms:created xsi:type="dcterms:W3CDTF">2020-11-20T16:57:33Z</dcterms:created>
  <dcterms:modified xsi:type="dcterms:W3CDTF">2024-05-03T15:43:13Z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0x010100173C2DDB3CD31449998C8DF81E1EB713</vt:lpwstr>
  </property>
  <property fmtid="{D5CDD505-2E9C-101B-9397-08002B2CF9AE}" pid="3" name="MSIP_Label_00f7727a-510c-40ce-a418-7fdfc8e6513f_Enabled">
    <vt:lpwstr>true</vt:lpwstr>
  </property>
  <property fmtid="{D5CDD505-2E9C-101B-9397-08002B2CF9AE}" pid="4" name="MSIP_Label_00f7727a-510c-40ce-a418-7fdfc8e6513f_SetDate">
    <vt:lpwstr>2024-04-24T21:19:58Z</vt:lpwstr>
  </property>
  <property fmtid="{D5CDD505-2E9C-101B-9397-08002B2CF9AE}" pid="5" name="MSIP_Label_00f7727a-510c-40ce-a418-7fdfc8e6513f_Method">
    <vt:lpwstr>Standard</vt:lpwstr>
  </property>
  <property fmtid="{D5CDD505-2E9C-101B-9397-08002B2CF9AE}" pid="6" name="MSIP_Label_00f7727a-510c-40ce-a418-7fdfc8e6513f_Name">
    <vt:lpwstr>Classified (without encryption)</vt:lpwstr>
  </property>
  <property fmtid="{D5CDD505-2E9C-101B-9397-08002B2CF9AE}" pid="7" name="MSIP_Label_00f7727a-510c-40ce-a418-7fdfc8e6513f_SiteId">
    <vt:lpwstr>75b2f54b-feff-400d-8e0b-67102edb9a23</vt:lpwstr>
  </property>
  <property fmtid="{D5CDD505-2E9C-101B-9397-08002B2CF9AE}" pid="8" name="MSIP_Label_00f7727a-510c-40ce-a418-7fdfc8e6513f_ActionId">
    <vt:lpwstr>4d6943aa-f9ca-45e2-8643-6e9feeb370d9</vt:lpwstr>
  </property>
  <property fmtid="{D5CDD505-2E9C-101B-9397-08002B2CF9AE}" pid="9" name="MSIP_Label_00f7727a-510c-40ce-a418-7fdfc8e6513f_ContentBits">
    <vt:lpwstr>1</vt:lpwstr>
  </property>
  <property fmtid="{D5CDD505-2E9C-101B-9397-08002B2CF9AE}" pid="10" name="ClassificationContentMarkingHeaderLocations">
    <vt:lpwstr>Bluetooth2022:5</vt:lpwstr>
  </property>
  <property fmtid="{D5CDD505-2E9C-101B-9397-08002B2CF9AE}" pid="11" name="ClassificationContentMarkingHeaderText">
    <vt:lpwstr>Classified</vt:lpwstr>
  </property>
</Properties>
</file>