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7" r:id="rId2"/>
  </p:sldMasterIdLst>
  <p:notesMasterIdLst>
    <p:notesMasterId r:id="rId60"/>
  </p:notesMasterIdLst>
  <p:handoutMasterIdLst>
    <p:handoutMasterId r:id="rId61"/>
  </p:handoutMasterIdLst>
  <p:sldIdLst>
    <p:sldId id="257" r:id="rId3"/>
    <p:sldId id="332" r:id="rId4"/>
    <p:sldId id="328" r:id="rId5"/>
    <p:sldId id="315" r:id="rId6"/>
    <p:sldId id="322" r:id="rId7"/>
    <p:sldId id="321" r:id="rId8"/>
    <p:sldId id="334" r:id="rId9"/>
    <p:sldId id="325" r:id="rId10"/>
    <p:sldId id="329" r:id="rId11"/>
    <p:sldId id="324" r:id="rId12"/>
    <p:sldId id="333" r:id="rId13"/>
    <p:sldId id="330" r:id="rId14"/>
    <p:sldId id="265" r:id="rId15"/>
    <p:sldId id="381" r:id="rId16"/>
    <p:sldId id="382" r:id="rId17"/>
    <p:sldId id="392" r:id="rId18"/>
    <p:sldId id="383" r:id="rId19"/>
    <p:sldId id="384" r:id="rId20"/>
    <p:sldId id="385" r:id="rId21"/>
    <p:sldId id="386" r:id="rId22"/>
    <p:sldId id="338" r:id="rId23"/>
    <p:sldId id="339" r:id="rId24"/>
    <p:sldId id="393" r:id="rId25"/>
    <p:sldId id="394" r:id="rId26"/>
    <p:sldId id="395" r:id="rId27"/>
    <p:sldId id="396" r:id="rId28"/>
    <p:sldId id="397" r:id="rId29"/>
    <p:sldId id="398" r:id="rId30"/>
    <p:sldId id="387" r:id="rId31"/>
    <p:sldId id="388" r:id="rId32"/>
    <p:sldId id="389" r:id="rId33"/>
    <p:sldId id="390" r:id="rId34"/>
    <p:sldId id="352" r:id="rId35"/>
    <p:sldId id="353" r:id="rId36"/>
    <p:sldId id="354" r:id="rId37"/>
    <p:sldId id="355" r:id="rId38"/>
    <p:sldId id="356" r:id="rId39"/>
    <p:sldId id="357" r:id="rId40"/>
    <p:sldId id="399" r:id="rId41"/>
    <p:sldId id="400" r:id="rId42"/>
    <p:sldId id="401" r:id="rId43"/>
    <p:sldId id="402" r:id="rId44"/>
    <p:sldId id="379" r:id="rId45"/>
    <p:sldId id="403" r:id="rId46"/>
    <p:sldId id="404" r:id="rId47"/>
    <p:sldId id="405" r:id="rId48"/>
    <p:sldId id="369" r:id="rId49"/>
    <p:sldId id="406" r:id="rId50"/>
    <p:sldId id="371" r:id="rId51"/>
    <p:sldId id="372" r:id="rId52"/>
    <p:sldId id="391" r:id="rId53"/>
    <p:sldId id="380" r:id="rId54"/>
    <p:sldId id="407" r:id="rId55"/>
    <p:sldId id="375" r:id="rId56"/>
    <p:sldId id="331" r:id="rId57"/>
    <p:sldId id="377" r:id="rId58"/>
    <p:sldId id="302"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0" autoAdjust="0"/>
  </p:normalViewPr>
  <p:slideViewPr>
    <p:cSldViewPr>
      <p:cViewPr varScale="1">
        <p:scale>
          <a:sx n="62" d="100"/>
          <a:sy n="62" d="100"/>
        </p:scale>
        <p:origin x="140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74D80C6A-A72A-4DE1-8BCD-4F20EAF6B756}" type="datetimeFigureOut">
              <a:rPr lang="en-US"/>
              <a:pPr>
                <a:defRPr/>
              </a:pPr>
              <a:t>2/19/2015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FB4D6F87-9184-4E40-809E-E13DA8B3B38A}" type="slidenum">
              <a:rPr lang="en-US"/>
              <a:pPr>
                <a:defRPr/>
              </a:pPr>
              <a:t>‹#›</a:t>
            </a:fld>
            <a:endParaRPr lang="en-US"/>
          </a:p>
        </p:txBody>
      </p:sp>
    </p:spTree>
    <p:extLst>
      <p:ext uri="{BB962C8B-B14F-4D97-AF65-F5344CB8AC3E}">
        <p14:creationId xmlns:p14="http://schemas.microsoft.com/office/powerpoint/2010/main" val="2135992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BAD382A-BA48-48D9-BC2D-801E9DC02727}" type="slidenum">
              <a:rPr lang="en-US"/>
              <a:pPr>
                <a:defRPr/>
              </a:pPr>
              <a:t>‹#›</a:t>
            </a:fld>
            <a:endParaRPr lang="en-US"/>
          </a:p>
        </p:txBody>
      </p:sp>
    </p:spTree>
    <p:extLst>
      <p:ext uri="{BB962C8B-B14F-4D97-AF65-F5344CB8AC3E}">
        <p14:creationId xmlns:p14="http://schemas.microsoft.com/office/powerpoint/2010/main" val="30211615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16824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43060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484076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44918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17764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79752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6417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242012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06625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70370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52258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068779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081609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874022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75163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30</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564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31</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28815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32</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107527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549392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751099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252346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733554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036928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863118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27538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955965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217111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261064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910751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859775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45</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113462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46</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552996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47</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71064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046003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74703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936373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50</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5154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51</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150823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53</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470547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54</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137463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55</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98548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56</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8161764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EC399F7-3129-404B-AFE3-7F88716F7134}" type="slidenum">
              <a:rPr lang="en-US" smtClean="0">
                <a:latin typeface="Arial" pitchFamily="34" charset="0"/>
                <a:cs typeface="Arial" pitchFamily="34" charset="0"/>
              </a:rPr>
              <a:pPr/>
              <a:t>57</a:t>
            </a:fld>
            <a:endParaRPr lang="en-US" smtClean="0">
              <a:latin typeface="Arial" pitchFamily="34" charset="0"/>
              <a:cs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317488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073BB65-685E-40EF-A3C2-4E74AF05F9B0}"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22840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57631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13903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27463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DE9243F-99E1-4D67-82A5-179D86AACC54}"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20042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7" name="Slide Number Placeholder 6"/>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t>ASMG Conference Preparatory Group Preliminary ASMG positions (275228)</a:t>
            </a:r>
            <a:endParaRPr lang="sv-SE" sz="90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6" name="Slide Number Placeholder 5"/>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7" name="Slide Number Placeholder 6"/>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Date Placeholder 7"/>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9" name="Slide Number Placeholder 8"/>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5" name="Slide Number Placeholder 4"/>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Date Placeholder 2"/>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4" name="Slide Number Placeholder 3"/>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7" name="Slide Number Placeholder 6"/>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Date Placeholder 5"/>
          <p:cNvSpPr>
            <a:spLocks noGrp="1"/>
          </p:cNvSpPr>
          <p:nvPr>
            <p:ph type="dt" sz="half" idx="11"/>
          </p:nvPr>
        </p:nvSpPr>
        <p:spPr/>
        <p:txBody>
          <a:bodyPr/>
          <a:lstStyle>
            <a:lvl1pPr>
              <a:defRPr/>
            </a:lvl1pPr>
          </a:lstStyle>
          <a:p>
            <a:pPr>
              <a:defRPr/>
            </a:pPr>
            <a:r>
              <a:rPr lang="en-US" smtClean="0"/>
              <a:t>ASMG Conference Preparatory Group Preliminary ASMG positions (275228)</a:t>
            </a:r>
            <a:endParaRPr lang="sv-SE" sz="900" b="0"/>
          </a:p>
        </p:txBody>
      </p:sp>
      <p:sp>
        <p:nvSpPr>
          <p:cNvPr id="7" name="Slide Number Placeholder 6"/>
          <p:cNvSpPr>
            <a:spLocks noGrp="1"/>
          </p:cNvSpPr>
          <p:nvPr>
            <p:ph type="sldNum" sz="quarter" idx="12"/>
          </p:nvPr>
        </p:nvSpPr>
        <p:spPr/>
        <p:txBody>
          <a:bodyPr/>
          <a:lstStyle>
            <a:lvl1pPr>
              <a:defRPr/>
            </a:lvl1pPr>
          </a:lstStyle>
          <a:p>
            <a:pPr>
              <a:defRPr/>
            </a:pP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1" name="Rectangle 7"/>
          <p:cNvSpPr>
            <a:spLocks noGrp="1" noChangeArrowheads="1"/>
          </p:cNvSpPr>
          <p:nvPr>
            <p:ph type="dt" sz="half" idx="2"/>
          </p:nvPr>
        </p:nvSpPr>
        <p:spPr bwMode="auto">
          <a:xfrm>
            <a:off x="468313" y="6165850"/>
            <a:ext cx="43307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charset="0"/>
                <a:cs typeface="Arial" charset="0"/>
              </a:defRPr>
            </a:lvl1pPr>
          </a:lstStyle>
          <a:p>
            <a:pPr>
              <a:defRPr/>
            </a:pPr>
            <a:r>
              <a:rPr lang="en-US" smtClean="0"/>
              <a:t>ASMG Conference Preparatory Group Preliminary ASMG positions (275228)</a:t>
            </a:r>
            <a:endParaRPr lang="sv-SE" sz="900"/>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r>
              <a:rPr lang="en-US" smtClean="0"/>
              <a:t>ASMG Conference Preparatory Group Preliminary ASMG positions (275228)</a:t>
            </a:r>
            <a:endParaRPr lang="sv-SE" sz="90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endParaRPr lang="sv-SE"/>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118" r:id="rId1"/>
    <p:sldLayoutId id="2147484097" r:id="rId2"/>
    <p:sldLayoutId id="2147484119" r:id="rId3"/>
    <p:sldLayoutId id="2147484098" r:id="rId4"/>
    <p:sldLayoutId id="2147484099" r:id="rId5"/>
    <p:sldLayoutId id="2147484100" r:id="rId6"/>
    <p:sldLayoutId id="2147484101" r:id="rId7"/>
    <p:sldLayoutId id="2147484102" r:id="rId8"/>
    <p:sldLayoutId id="2147484120" r:id="rId9"/>
    <p:sldLayoutId id="2147484103" r:id="rId10"/>
    <p:sldLayoutId id="2147484104" r:id="rId11"/>
    <p:sldLayoutId id="2147484105"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b/ITU-R/go/wrc-07-asmg/en"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jpeg"/><Relationship Id="rId5" Type="http://schemas.openxmlformats.org/officeDocument/2006/relationships/hyperlink" Target="http://www.google.ae/url?sa=i&amp;rct=j&amp;q=%D8%AC%D8%A7%D9%85%D8%B9%D8%A9+%D8%A7%D9%84%D8%AF%D9%88%D9%84+%D8%A7%D9%84%D8%B9%D8%B1%D8%A8%D9%8A%D8%A9&amp;source=images&amp;cd=&amp;cad=rja&amp;docid=fxj35TOiZPLerM&amp;tbnid=qUxZD34E73xgOM:&amp;ved=0CAUQjRw&amp;url=http://www.arabeeday.net/%D8%A7%D9%84%D9%85%D9%86%D8%B8%D9%85%D9%88%D9%86/&amp;ei=PJ3KUYLnLeTQiAe8ooHwCQ&amp;bvm=bv.48340889,d.dGI&amp;psig=AFQjCNHwg3kpxd_9PIPB45Wi8N7w5VwsRQ&amp;ust=1372319357208233"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ae/url?sa=i&amp;rct=j&amp;q=digital+dividend+2&amp;source=images&amp;cd=&amp;cad=rja&amp;docid=huv_O9qyrMcOpM&amp;tbnid=a3UUlW9P_0zu4M:&amp;ved=&amp;url=http://frankrayal.com/2013/05/12/australian-digital-dividend-spectrum-auction-concludes-by-raising-2-billion/&amp;ei=PunKUZS5A43MkAXUxIDgCA&amp;bvm=bv.48340889,d.dGI&amp;psig=AFQjCNGsKQRRQVgei4j9UalBZ_1997qSRg&amp;ust=1372338878507711"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ae/url?sa=i&amp;rct=j&amp;q=public+safety&amp;source=images&amp;cd=&amp;cad=rja&amp;docid=rbcZ9Z50XcV28M&amp;tbnid=rZfCTgiMQAkmXM:&amp;ved=0CAUQjRw&amp;url=http://axellwireless.com/insights/category/public-safety-communications/&amp;ei=yOnKUfGjKsLsiAeKm4HYAg&amp;bvm=bv.48340889,d.dGI&amp;psig=AFQjCNEbNhdVd5thzuaBbNJY2SlJ04lcbQ&amp;ust=1372338982567969"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ae/url?sa=i&amp;rct=j&amp;q=amateur%20radio%20service&amp;source=images&amp;cd=&amp;cad=rja&amp;docid=7uolWj41WKGsJM&amp;tbnid=i2r4G9b3Uo_2CM:&amp;ved=0CAUQjRw&amp;url=http://www.osdma.org/viewdetails.aspx?vchglinkid=gl026&amp;vchplinkid=pl037&amp;ei=SOrKUdKTPMjJiAfB94HgCA&amp;bvm=bv.48340889,d.dGI&amp;psig=AFQjCNF9sJ2JXRi7nnFoGDmpXep3yt6RqA&amp;ust=1372339120695779"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ae/url?sa=i&amp;rct=j&amp;q=fixed+satellite+services&amp;source=images&amp;cd=&amp;cad=rja&amp;docid=OPsv-tgiQGyOTM&amp;tbnid=yk8qbhsONRHPPM:&amp;ved=0CAUQjRw&amp;url=http://www.milsatmagazine.com/cgi-bin/display_article.cgi?number=622703894&amp;ei=cerKUfXKBq31iQe5goGQAw&amp;bvm=bv.48340889,d.dGI&amp;psig=AFQjCNHBiEdvOSgOzK0p8eQxEVF_wyIiXg&amp;ust=1372339180493873"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ae/url?sa=i&amp;rct=j&amp;q=earth%20stations%20located%20on%20board%20vessels&amp;source=images&amp;cd=&amp;cad=rja&amp;docid=hZZabxGMRfmKjM&amp;tbnid=XRcvQZnGybYjJM:&amp;ved=0CAUQjRw&amp;url=http://www.pcmag.com/encyclopedia/term/42292/earth-station&amp;ei=x-rKUempK8aKiQezi4DYAQ&amp;bvm=bv.48340889,d.dGI&amp;psig=AFQjCNHFmCojS4DdxpCeskV4KdywiPIn4g&amp;ust=1372339251466551"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ae/url?sa=i&amp;rct=j&amp;q=satellite&amp;source=images&amp;cd=&amp;cad=rja&amp;docid=m7Z5_8fuqjGOlM&amp;tbnid=JNwwLCG8qRudVM:&amp;ved=0CAUQjRw&amp;url=http://ec.europa.eu/enterprise/policies/satnav/documents/pictures-gallery/index_en.htm&amp;ei=5-rKUe3FPIL1iQeThIGQAg&amp;bvm=bv.48340889,d.dGI&amp;psig=AFQjCNHnbimouwkXrPHjzUBDuXw1pZcroA&amp;ust=1372339299465774"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ae/url?sa=i&amp;rct=j&amp;q=maritime-mobile+satellite&amp;source=images&amp;cd=&amp;cad=rja&amp;docid=nYxFI-jhtWiEJM&amp;tbnid=FPGDeyT2i4058M:&amp;ved=0CAUQjRw&amp;url=http://worldmaritimenews.com/archives/81506/inmarsat-inks-agreement-with-nsslglobal/&amp;ei=JOvKUcPOCsXniAe1wYCoAQ&amp;bvm=bv.48340889,d.dGI&amp;psig=AFQjCNGAPkeGRCUAaRV6LkSMkvxfoyA78Q&amp;ust=1372339339115729"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ae/url?sa=i&amp;rct=j&amp;q=Thuraya&amp;source=images&amp;cd=&amp;cad=rja&amp;docid=roApmH1oJlzdLM&amp;tbnid=l8791OblOee0GM:&amp;ved=0CAUQjRw&amp;url=http://www.izood.com/campaign/thuraya-sg-2520&amp;ei=WuvKUcL0NYmDiQekkYG4CA&amp;bvm=bv.48340889,d.dGI&amp;psig=AFQjCNHOdmfTw77PtjJh7niBtar6awg-MQ&amp;ust=1372339409474690"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ae/url?sa=i&amp;rct=j&amp;q=Earth+exploration-satellite&amp;source=images&amp;cd=&amp;cad=rja&amp;docid=fFJhv5ABQIrMZM&amp;tbnid=bviKI-QhF6kWUM:&amp;ved=0CAUQjRw&amp;url=http://airandspace.si.edu/etp/earth/earth_obs.html&amp;ei=e-vKUbS1BsuXiAeehYCwBg&amp;bvm=bv.48340889,d.dGI&amp;psig=AFQjCNHtl2Kcnu0nbjVSKagzgC_c2IVlTA&amp;ust=1372339443628871"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ae/url?sa=i&amp;rct=j&amp;q=Earth+exploration-satellite&amp;source=images&amp;cd=&amp;cad=rja&amp;docid=fFJhv5ABQIrMZM&amp;tbnid=bviKI-QhF6kWUM:&amp;ved=0CAUQjRw&amp;url=http://airandspace.si.edu/etp/earth/earth_obs.html&amp;ei=e-vKUbS1BsuXiAeehYCwBg&amp;bvm=bv.48340889,d.dGI&amp;psig=AFQjCNHtl2Kcnu0nbjVSKagzgC_c2IVlTA&amp;ust=1372339443628871"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ae/url?sa=i&amp;rct=j&amp;q=space%20research%20service&amp;source=images&amp;cd=&amp;cad=rja&amp;docid=cHPPMGEAh7pY-M&amp;tbnid=uf2DN10dJv5AKM:&amp;ved=0CAUQjRw&amp;url=http://www.astrium.eads.net/en/news2/ariane-5-flight-198-mission-successful.html&amp;ei=uOvKUfX9Na-aiAeAroD4DA&amp;bvm=bv.48340889,d.dGI&amp;psig=AFQjCNGZXP7p6McD5o7dGj_O8l9IYccSrw&amp;ust=1372339499121800"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ae/url?sa=i&amp;rct=j&amp;q=coordinated%20universal%20time&amp;source=images&amp;cd=&amp;cad=rja&amp;docid=7ERo-Tlix_d7KM&amp;tbnid=zK8jGc_08OzRrM:&amp;ved=0CAUQjRw&amp;url=http://blog.softheme.com/tag/change-clocks/&amp;ei=5evKUZ61MJCTiAfYyIDwCg&amp;bvm=bv.48340889,d.dGI&amp;psig=AFQjCNHa3CGMnRLE4CNJsWykRaOmvxAfHg&amp;ust=1372339540818497"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ae/url?sa=i&amp;rct=j&amp;q=maritime%20mobile%20service&amp;source=images&amp;cd=&amp;cad=rja&amp;docid=0dsaRpLrBe5dmM&amp;tbnid=oImHMcrF51wLIM:&amp;ved=0CAUQjRw&amp;url=http://www.travel2globe.com/news/cruinews.html&amp;ei=KuzKUd2aBO3tiAfu6oGoBw&amp;bvm=bv.48340889,d.dGI&amp;psig=AFQjCNHqMfWozCBLhFjsSvJ0MPmMKpWYcA&amp;ust=1372339588445003"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9.gif"/></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ae/url?sa=i&amp;rct=j&amp;q=Automatic+Identification+System&amp;source=images&amp;cd=&amp;cad=rja&amp;docid=uH118cAK1OnYbM&amp;tbnid=IEMYuKztMTWkIM:&amp;ved=0CAUQjRw&amp;url=http://mpckr.blogspot.com/2011_01_10_archive.html&amp;ei=TuzKUcaUKKuTiQfT14GICA&amp;bvm=bv.48340889,d.dGI&amp;psig=AFQjCNEEqFpDrAIWF5j6ZPGVpp799RTEMw&amp;ust=1372339652842513"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ae/url?sa=i&amp;rct=j&amp;q=WAIC&amp;source=images&amp;cd=&amp;cad=rja&amp;docid=q0Ycx_43HGxU2M&amp;tbnid=wbKTMbaDrHxJfM:&amp;ved=0CAUQjRw&amp;url=http://waic.avsi.aero/&amp;ei=cezKUcLmBqmiiAeyq4CABg&amp;bvm=bv.48340889,d.dGI&amp;psig=AFQjCNE_k66z6_EM2XdbMXhyvOe5ywMimw&amp;ust=1372339689537775"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ae/url?sa=i&amp;rct=j&amp;q=radiolocation+service&amp;source=images&amp;cd=&amp;cad=rja&amp;docid=7RyBJJAKreNQ0M&amp;tbnid=kqjBMGio2gjgOM:&amp;ved=0CAUQjRw&amp;url=http://www.info.com.np/home/services/broadband-services/80-services&amp;ei=r-zKUaCTIMTsiAfg5oGQBA&amp;bvm=bv.48340889,d.dGI&amp;psig=AFQjCNFrFqGlIWOzN5rErH08BaPRdyccZw&amp;ust=1372339742148928"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ae/url?sa=i&amp;rct=j&amp;q=oman&amp;source=images&amp;cd=&amp;cad=rja&amp;docid=teqj2KYT_LNNkM&amp;tbnid=llrpmKoG-8AvBM:&amp;ved=0CAUQjRw&amp;url=http://members.iinet.net.au/~royalty/states/arabia/oman.html&amp;ei=8qXKUbvVM4b_iAfV44D4CA&amp;bvm=bv.48340889,d.dGI&amp;psig=AFQjCNHRDH23blbnYc9bBdd7qHwAfMHdFA&amp;ust=1372321596407681" TargetMode="External"/><Relationship Id="rId13"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6.gif"/><Relationship Id="rId12" Type="http://schemas.openxmlformats.org/officeDocument/2006/relationships/hyperlink" Target="http://www.google.ae/url?sa=i&amp;rct=j&amp;q=lebanon&amp;source=images&amp;cd=&amp;cad=rja&amp;docid=bcyuzXnr2kBhqM&amp;tbnid=RDgv7uzcLNuq0M:&amp;ved=0CAUQjRw&amp;url=http://tradebridgeconsultants.com/country-index/lebanon/&amp;ei=ZKbKUYXSBuariAe1uIHoDA&amp;psig=AFQjCNEsEOHyNMQAbHierSSrQEfaoyHdDw&amp;ust=1372321757600512" TargetMode="External"/><Relationship Id="rId2" Type="http://schemas.openxmlformats.org/officeDocument/2006/relationships/hyperlink" Target="http://www.google.ae/url?sa=i&amp;rct=j&amp;q=UAE&amp;source=images&amp;cd=&amp;cad=rja&amp;docid=TZmIyW5DBPGu4M&amp;tbnid=fqS_PWHslTI0RM:&amp;ved=0CAUQjRw&amp;url=http://www.gulfjobsmarket.com/jobs-in-the-uae.html&amp;ei=m57KUfbiDc6jigeB0oD4Aw&amp;bvm=bv.48340889,d.dGI&amp;psig=AFQjCNHykvpRnBgRl4amtwk_vs512G_iCw&amp;ust=1372319767260894" TargetMode="External"/><Relationship Id="rId1" Type="http://schemas.openxmlformats.org/officeDocument/2006/relationships/slideLayout" Target="../slideLayouts/slideLayout14.xml"/><Relationship Id="rId6" Type="http://schemas.openxmlformats.org/officeDocument/2006/relationships/hyperlink" Target="http://www.google.ae/url?sa=i&amp;rct=j&amp;q=morocco&amp;source=images&amp;cd=&amp;cad=rja&amp;docid=T_I3iJE66ywDbM&amp;tbnid=jDKp5pVYTFP93M:&amp;ved=0CAUQjRw&amp;url=http://www.operationworld.org/moro&amp;ei=tqXKUbf8J4WXiAff_4DQAg&amp;bvm=bv.48340889,d.dGI&amp;psig=AFQjCNHkRvtguW1jrW0vY0HhkmC0lNEmDg&amp;ust=1372321587176443" TargetMode="External"/><Relationship Id="rId11" Type="http://schemas.openxmlformats.org/officeDocument/2006/relationships/image" Target="../media/image8.gif"/><Relationship Id="rId5" Type="http://schemas.openxmlformats.org/officeDocument/2006/relationships/image" Target="../media/image5.jpeg"/><Relationship Id="rId15" Type="http://schemas.openxmlformats.org/officeDocument/2006/relationships/image" Target="../media/image10.jpeg"/><Relationship Id="rId10" Type="http://schemas.openxmlformats.org/officeDocument/2006/relationships/hyperlink" Target="http://www.google.ae/url?sa=i&amp;rct=j&amp;q=Sudan&amp;source=images&amp;cd=&amp;cad=rja&amp;docid=Q2qW4gSPGUzJSM&amp;tbnid=McwXeqiy0Ppf_M:&amp;ved=0CAUQjRw&amp;url=http://www.operationworld.org/suda&amp;ei=IqbKUfakFIPoiAeZloGQDA&amp;psig=AFQjCNFvSaTP_wtUf28hOL3Qm_GkaYm6BQ&amp;ust=1372321690086463" TargetMode="External"/><Relationship Id="rId4" Type="http://schemas.openxmlformats.org/officeDocument/2006/relationships/hyperlink" Target="http://www.google.ae/url?sa=i&amp;rct=j&amp;q=Egypt&amp;source=images&amp;cd=&amp;cad=rja&amp;docid=CcYufy1MHmsVnM&amp;tbnid=cqwV-N4cACu4YM:&amp;ved=0CAUQjRw&amp;url=http://www.sudantribune.com/spip.php?mot16&amp;ei=kaXKUeKmCeLPiAfp2oDwBA&amp;bvm=bv.48340889,d.dGI&amp;psig=AFQjCNHWXobrohUJSbODycq7g-Ri81beTg&amp;ust=1372321550960953" TargetMode="External"/><Relationship Id="rId9" Type="http://schemas.openxmlformats.org/officeDocument/2006/relationships/image" Target="../media/image7.gif"/><Relationship Id="rId14" Type="http://schemas.openxmlformats.org/officeDocument/2006/relationships/hyperlink" Target="http://www.google.ae/url?sa=i&amp;rct=j&amp;q=Algeria&amp;source=images&amp;cd=&amp;cad=rja&amp;docid=3bQO0piOQwkJ4M&amp;tbnid=5L_59_mJ5HgBuM:&amp;ved=0CAUQjRw&amp;url=http://www.africa.com/algeria&amp;ei=j6bKUYzeLoOkigfL1oGIBw&amp;psig=AFQjCNE6iHkFRZaLRW-6bQ4e0YolKVIIAg&amp;ust=1372321804241514"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hyperlink" Target="mailto:tariq.alawadhi@tra.gov.ae" TargetMode="External"/><Relationship Id="rId2" Type="http://schemas.openxmlformats.org/officeDocument/2006/relationships/notesSlide" Target="../notesSlides/notesSlide48.xml"/><Relationship Id="rId1" Type="http://schemas.openxmlformats.org/officeDocument/2006/relationships/slideLayout" Target="../slideLayouts/slideLayout19.xml"/><Relationship Id="rId5" Type="http://schemas.openxmlformats.org/officeDocument/2006/relationships/hyperlink" Target="http://www.asmg.ae/" TargetMode="External"/><Relationship Id="rId4" Type="http://schemas.openxmlformats.org/officeDocument/2006/relationships/hyperlink" Target="http://www.tra.gov.a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3937624"/>
            <a:ext cx="9144000" cy="1801341"/>
          </a:xfrm>
          <a:solidFill>
            <a:schemeClr val="accent2">
              <a:lumMod val="50000"/>
            </a:schemeClr>
          </a:solidFill>
        </p:spPr>
        <p:txBody>
          <a:bodyPr/>
          <a:lstStyle/>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Arab Spectrum Management Group </a:t>
            </a: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&amp; </a:t>
            </a: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Agenda </a:t>
            </a: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Items of the </a:t>
            </a: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WRC-15</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7" descr="asmg">
            <a:hlinkClick r:id="rId3"/>
          </p:cNvPr>
          <p:cNvPicPr>
            <a:picLocks noChangeAspect="1" noChangeArrowheads="1"/>
          </p:cNvPicPr>
          <p:nvPr/>
        </p:nvPicPr>
        <p:blipFill>
          <a:blip r:embed="rId4" cstate="print"/>
          <a:srcRect/>
          <a:stretch>
            <a:fillRect/>
          </a:stretch>
        </p:blipFill>
        <p:spPr bwMode="auto">
          <a:xfrm>
            <a:off x="575125" y="1357313"/>
            <a:ext cx="4143375" cy="1785937"/>
          </a:xfrm>
          <a:prstGeom prst="rect">
            <a:avLst/>
          </a:prstGeom>
          <a:noFill/>
          <a:ln w="9525">
            <a:noFill/>
            <a:miter lim="800000"/>
            <a:headEnd/>
            <a:tailEnd/>
          </a:ln>
        </p:spPr>
      </p:pic>
      <p:pic>
        <p:nvPicPr>
          <p:cNvPr id="1028" name="Picture 4" descr="http://www.arabeeday.net/wp-content/uploads/2013/05/Leagu2-273x30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821531"/>
            <a:ext cx="260032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752" y="6519446"/>
            <a:ext cx="5544616" cy="338554"/>
          </a:xfrm>
          <a:prstGeom prst="rect">
            <a:avLst/>
          </a:prstGeom>
          <a:noFill/>
        </p:spPr>
        <p:txBody>
          <a:bodyPr wrap="square" rtlCol="0">
            <a:spAutoFit/>
          </a:bodyPr>
          <a:lstStyle/>
          <a:p>
            <a:pPr algn="ctr"/>
            <a:r>
              <a:rPr lang="en-US" sz="1600" b="1" dirty="0">
                <a:solidFill>
                  <a:schemeClr val="tx2"/>
                </a:solidFill>
              </a:rPr>
              <a:t>As of </a:t>
            </a:r>
            <a:r>
              <a:rPr lang="en-US" sz="1600" b="1" dirty="0" smtClean="0">
                <a:solidFill>
                  <a:schemeClr val="tx2"/>
                </a:solidFill>
              </a:rPr>
              <a:t>19</a:t>
            </a:r>
            <a:r>
              <a:rPr lang="en-US" sz="1600" b="1" baseline="30000" dirty="0" smtClean="0">
                <a:solidFill>
                  <a:schemeClr val="tx2"/>
                </a:solidFill>
              </a:rPr>
              <a:t>th</a:t>
            </a:r>
            <a:r>
              <a:rPr lang="en-US" sz="1600" b="1" dirty="0" smtClean="0">
                <a:solidFill>
                  <a:schemeClr val="tx2"/>
                </a:solidFill>
              </a:rPr>
              <a:t> </a:t>
            </a:r>
            <a:r>
              <a:rPr lang="en-US" sz="1600" b="1" dirty="0">
                <a:solidFill>
                  <a:schemeClr val="tx2"/>
                </a:solidFill>
              </a:rPr>
              <a:t>Meeting, </a:t>
            </a:r>
            <a:r>
              <a:rPr lang="en-US" sz="1600" b="1" dirty="0" smtClean="0">
                <a:solidFill>
                  <a:schemeClr val="tx2"/>
                </a:solidFill>
              </a:rPr>
              <a:t>Doha, Qatar: 15 – 19 February 2015</a:t>
            </a:r>
            <a:endParaRPr lang="en-US" sz="16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7302511" cy="594320"/>
          </a:xfrm>
        </p:spPr>
        <p:txBody>
          <a:bodyPr>
            <a:noAutofit/>
          </a:bodyPr>
          <a:lstStyle/>
          <a:p>
            <a:pPr eaLnBrk="1" hangingPunct="1"/>
            <a:r>
              <a:rPr lang="en-US" sz="3200" dirty="0" smtClean="0"/>
              <a:t>ASMG WRC Preparations</a:t>
            </a:r>
            <a:endParaRPr lang="en-US" sz="3200" dirty="0"/>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10</a:t>
            </a:fld>
            <a:endParaRPr lang="en-US" dirty="0"/>
          </a:p>
        </p:txBody>
      </p:sp>
      <p:sp>
        <p:nvSpPr>
          <p:cNvPr id="7" name="Content Placeholder 2"/>
          <p:cNvSpPr txBox="1">
            <a:spLocks/>
          </p:cNvSpPr>
          <p:nvPr/>
        </p:nvSpPr>
        <p:spPr bwMode="auto">
          <a:xfrm>
            <a:off x="467544" y="1844824"/>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88925" indent="-288925">
              <a:lnSpc>
                <a:spcPct val="80000"/>
              </a:lnSpc>
              <a:buFont typeface="Arial" pitchFamily="34" charset="0"/>
              <a:buChar char="•"/>
            </a:pPr>
            <a:r>
              <a:rPr lang="en-US" sz="2000" dirty="0" smtClean="0">
                <a:latin typeface="+mj-lt"/>
              </a:rPr>
              <a:t>The ASMG during the ITU-R Study Cycle between the two WRC Conferences meets at least once every year.</a:t>
            </a:r>
          </a:p>
          <a:p>
            <a:pPr marL="0" indent="0">
              <a:lnSpc>
                <a:spcPct val="80000"/>
              </a:lnSpc>
              <a:buFont typeface="Wingdings 2" pitchFamily="18" charset="2"/>
              <a:buNone/>
            </a:pPr>
            <a:endParaRPr lang="en-US" sz="2000" dirty="0" smtClean="0">
              <a:latin typeface="+mj-lt"/>
            </a:endParaRPr>
          </a:p>
          <a:p>
            <a:pPr marL="288925" indent="-288925">
              <a:lnSpc>
                <a:spcPct val="80000"/>
              </a:lnSpc>
              <a:buFont typeface="Arial" pitchFamily="34" charset="0"/>
              <a:buChar char="•"/>
            </a:pPr>
            <a:r>
              <a:rPr lang="en-US" sz="2000" dirty="0" smtClean="0">
                <a:latin typeface="+mj-lt"/>
              </a:rPr>
              <a:t>In the beginning of this Study Cycle, the ASMG:</a:t>
            </a:r>
          </a:p>
          <a:p>
            <a:pPr marL="288925" indent="-288925">
              <a:lnSpc>
                <a:spcPct val="80000"/>
              </a:lnSpc>
            </a:pPr>
            <a:endParaRPr lang="en-US" sz="2000" dirty="0" smtClean="0">
              <a:latin typeface="+mj-lt"/>
            </a:endParaRPr>
          </a:p>
          <a:p>
            <a:pPr marL="568325" lvl="1" indent="-279400">
              <a:lnSpc>
                <a:spcPct val="80000"/>
              </a:lnSpc>
              <a:buClr>
                <a:schemeClr val="accent3"/>
              </a:buClr>
              <a:buSzPct val="90000"/>
              <a:buFont typeface="Courier New" pitchFamily="49" charset="0"/>
              <a:buChar char="o"/>
            </a:pPr>
            <a:r>
              <a:rPr lang="en-US" sz="1800" dirty="0" smtClean="0">
                <a:latin typeface="+mj-lt"/>
              </a:rPr>
              <a:t>Elects the ASMG Management Team when necessary.</a:t>
            </a:r>
          </a:p>
          <a:p>
            <a:pPr marL="568325" lvl="1" indent="-279400">
              <a:lnSpc>
                <a:spcPct val="80000"/>
              </a:lnSpc>
              <a:buClr>
                <a:schemeClr val="accent3"/>
              </a:buClr>
              <a:buSzPct val="90000"/>
              <a:buFont typeface="Courier New" pitchFamily="49" charset="0"/>
              <a:buChar char="o"/>
            </a:pPr>
            <a:r>
              <a:rPr lang="en-US" sz="1800" dirty="0" smtClean="0">
                <a:latin typeface="+mj-lt"/>
              </a:rPr>
              <a:t>Establishes the working groups and assigns a chairman for each of them.</a:t>
            </a:r>
          </a:p>
          <a:p>
            <a:pPr marL="568325" lvl="1" indent="-279400">
              <a:lnSpc>
                <a:spcPct val="80000"/>
              </a:lnSpc>
              <a:buClr>
                <a:schemeClr val="accent3"/>
              </a:buClr>
              <a:buSzPct val="90000"/>
              <a:buFont typeface="Courier New" pitchFamily="49" charset="0"/>
              <a:buChar char="o"/>
            </a:pPr>
            <a:r>
              <a:rPr lang="en-US" sz="1800" dirty="0" smtClean="0">
                <a:latin typeface="+mj-lt"/>
              </a:rPr>
              <a:t>Attributes WRC Agenda Items to the relevant working group.</a:t>
            </a:r>
          </a:p>
          <a:p>
            <a:pPr marL="568325" lvl="1" indent="-279400">
              <a:lnSpc>
                <a:spcPct val="80000"/>
              </a:lnSpc>
              <a:buClr>
                <a:schemeClr val="accent3"/>
              </a:buClr>
              <a:buSzPct val="90000"/>
              <a:buFont typeface="Courier New" pitchFamily="49" charset="0"/>
              <a:buChar char="o"/>
            </a:pPr>
            <a:r>
              <a:rPr lang="en-US" sz="1800" dirty="0" smtClean="0">
                <a:latin typeface="+mj-lt"/>
              </a:rPr>
              <a:t>Assigns </a:t>
            </a:r>
            <a:r>
              <a:rPr lang="en-US" sz="1800" b="1" dirty="0" smtClean="0">
                <a:latin typeface="+mj-lt"/>
              </a:rPr>
              <a:t>Coordinator</a:t>
            </a:r>
            <a:r>
              <a:rPr lang="en-US" sz="1800" dirty="0" smtClean="0">
                <a:latin typeface="+mj-lt"/>
              </a:rPr>
              <a:t> each of the WRC Agenda Items.</a:t>
            </a:r>
          </a:p>
          <a:p>
            <a:pPr marL="288925" lvl="1" indent="0">
              <a:lnSpc>
                <a:spcPct val="80000"/>
              </a:lnSpc>
              <a:buClr>
                <a:schemeClr val="accent3"/>
              </a:buClr>
              <a:buSzPct val="90000"/>
              <a:buFont typeface="Wingdings 2" pitchFamily="18" charset="2"/>
              <a:buNone/>
            </a:pPr>
            <a:endParaRPr lang="en-US" sz="1800" dirty="0" smtClean="0">
              <a:latin typeface="+mj-lt"/>
            </a:endParaRPr>
          </a:p>
          <a:p>
            <a:pPr marL="288925" lvl="1" indent="-288925">
              <a:lnSpc>
                <a:spcPct val="80000"/>
              </a:lnSpc>
              <a:buClr>
                <a:schemeClr val="accent3"/>
              </a:buClr>
              <a:buSzPct val="90000"/>
              <a:buFont typeface="Arial" pitchFamily="34" charset="0"/>
              <a:buChar char="•"/>
            </a:pPr>
            <a:r>
              <a:rPr lang="en-US" sz="2000" dirty="0" smtClean="0">
                <a:latin typeface="+mj-lt"/>
              </a:rPr>
              <a:t>During the ASMG meeting the team:</a:t>
            </a:r>
          </a:p>
          <a:p>
            <a:pPr marL="568325" lvl="1" indent="-279400">
              <a:lnSpc>
                <a:spcPct val="80000"/>
              </a:lnSpc>
              <a:buClr>
                <a:schemeClr val="accent3"/>
              </a:buClr>
              <a:buSzPct val="90000"/>
              <a:buFont typeface="Courier New" pitchFamily="49" charset="0"/>
              <a:buChar char="o"/>
            </a:pPr>
            <a:r>
              <a:rPr lang="en-US" sz="1800" dirty="0" smtClean="0">
                <a:latin typeface="+mj-lt"/>
              </a:rPr>
              <a:t>Considers the reports by each of the above Working Groups’ Chairmen as well as the other contributions from members sent to the meeting,</a:t>
            </a:r>
          </a:p>
          <a:p>
            <a:pPr marL="568325" lvl="1" indent="-279400">
              <a:lnSpc>
                <a:spcPct val="80000"/>
              </a:lnSpc>
              <a:buClr>
                <a:schemeClr val="accent3"/>
              </a:buClr>
              <a:buSzPct val="90000"/>
              <a:buFont typeface="Courier New" pitchFamily="49" charset="0"/>
              <a:buChar char="o"/>
            </a:pPr>
            <a:r>
              <a:rPr lang="en-US" sz="1800" dirty="0" smtClean="0">
                <a:latin typeface="+mj-lt"/>
              </a:rPr>
              <a:t>Discusses and analyses the different issues in relation to each of the WRC Agenda Items.</a:t>
            </a:r>
          </a:p>
          <a:p>
            <a:pPr marL="568325" lvl="1" indent="-279400">
              <a:lnSpc>
                <a:spcPct val="80000"/>
              </a:lnSpc>
              <a:buClr>
                <a:schemeClr val="accent3"/>
              </a:buClr>
              <a:buSzPct val="90000"/>
              <a:buFont typeface="Courier New" pitchFamily="49" charset="0"/>
              <a:buChar char="o"/>
            </a:pPr>
            <a:r>
              <a:rPr lang="en-US" sz="1800" dirty="0" smtClean="0">
                <a:latin typeface="+mj-lt"/>
              </a:rPr>
              <a:t>Updates the Common ASMG Positions from each of the WRC Agenda Items accordingly.</a:t>
            </a:r>
          </a:p>
          <a:p>
            <a:pPr eaLnBrk="1" hangingPunct="1">
              <a:lnSpc>
                <a:spcPct val="80000"/>
              </a:lnSpc>
              <a:buFontTx/>
              <a:buNone/>
            </a:pPr>
            <a:endParaRPr lang="en-US" sz="1800" dirty="0" smtClean="0">
              <a:solidFill>
                <a:srgbClr val="000099"/>
              </a:solidFill>
              <a:latin typeface="+mj-lt"/>
            </a:endParaRPr>
          </a:p>
        </p:txBody>
      </p:sp>
    </p:spTree>
    <p:extLst>
      <p:ext uri="{BB962C8B-B14F-4D97-AF65-F5344CB8AC3E}">
        <p14:creationId xmlns:p14="http://schemas.microsoft.com/office/powerpoint/2010/main" val="4077276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51853"/>
            <a:ext cx="7302511" cy="594320"/>
          </a:xfrm>
        </p:spPr>
        <p:txBody>
          <a:bodyPr>
            <a:noAutofit/>
          </a:bodyPr>
          <a:lstStyle/>
          <a:p>
            <a:pPr eaLnBrk="1" hangingPunct="1"/>
            <a:r>
              <a:rPr lang="en-US" sz="3200" dirty="0" smtClean="0"/>
              <a:t>ASMG WRC Preparations</a:t>
            </a:r>
            <a:endParaRPr lang="en-US" sz="3200" dirty="0"/>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11</a:t>
            </a:fld>
            <a:endParaRPr lang="en-US" dirty="0"/>
          </a:p>
        </p:txBody>
      </p:sp>
      <p:sp>
        <p:nvSpPr>
          <p:cNvPr id="7" name="Content Placeholder 2"/>
          <p:cNvSpPr txBox="1">
            <a:spLocks/>
          </p:cNvSpPr>
          <p:nvPr/>
        </p:nvSpPr>
        <p:spPr bwMode="auto">
          <a:xfrm>
            <a:off x="467544" y="1844824"/>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88925" indent="-288925">
              <a:lnSpc>
                <a:spcPct val="80000"/>
              </a:lnSpc>
              <a:buFont typeface="Arial" pitchFamily="34" charset="0"/>
              <a:buChar char="•"/>
            </a:pPr>
            <a:r>
              <a:rPr lang="en-US" sz="2000" dirty="0" smtClean="0">
                <a:latin typeface="+mj-lt"/>
              </a:rPr>
              <a:t>The ASMG Mechanism for Preparing </a:t>
            </a:r>
            <a:r>
              <a:rPr lang="en-US" sz="2000" b="1" dirty="0" smtClean="0">
                <a:latin typeface="+mj-lt"/>
              </a:rPr>
              <a:t>Arab Common Proposals</a:t>
            </a:r>
            <a:r>
              <a:rPr lang="en-US" sz="2000" dirty="0" smtClean="0">
                <a:latin typeface="+mj-lt"/>
              </a:rPr>
              <a:t>:</a:t>
            </a:r>
          </a:p>
          <a:p>
            <a:pPr marL="655638" lvl="1" indent="-288925">
              <a:lnSpc>
                <a:spcPct val="80000"/>
              </a:lnSpc>
              <a:buClr>
                <a:schemeClr val="accent3"/>
              </a:buClr>
              <a:buFont typeface="Courier New" pitchFamily="49" charset="0"/>
              <a:buChar char="o"/>
            </a:pPr>
            <a:endParaRPr lang="en-US" sz="1800" dirty="0" smtClean="0">
              <a:latin typeface="+mj-lt"/>
            </a:endParaRPr>
          </a:p>
          <a:p>
            <a:pPr marL="655638" lvl="1" indent="-288925">
              <a:lnSpc>
                <a:spcPct val="80000"/>
              </a:lnSpc>
              <a:buClr>
                <a:schemeClr val="accent3"/>
              </a:buClr>
              <a:buFont typeface="Courier New" pitchFamily="49" charset="0"/>
              <a:buChar char="o"/>
            </a:pPr>
            <a:r>
              <a:rPr lang="en-US" sz="1800" dirty="0" smtClean="0">
                <a:latin typeface="+mj-lt"/>
              </a:rPr>
              <a:t>The working document which have approvals of 9 Arab Administrations at least is considered as an Arab Common Proposal.</a:t>
            </a:r>
          </a:p>
          <a:p>
            <a:pPr marL="366713" lvl="1" indent="0">
              <a:lnSpc>
                <a:spcPct val="80000"/>
              </a:lnSpc>
              <a:buClr>
                <a:schemeClr val="accent3"/>
              </a:buClr>
              <a:buNone/>
            </a:pPr>
            <a:endParaRPr lang="en-US" sz="1800" dirty="0" smtClean="0">
              <a:latin typeface="+mj-lt"/>
            </a:endParaRPr>
          </a:p>
          <a:p>
            <a:pPr marL="655638" lvl="1" indent="-288925">
              <a:lnSpc>
                <a:spcPct val="80000"/>
              </a:lnSpc>
              <a:buClr>
                <a:schemeClr val="accent3"/>
              </a:buClr>
              <a:buFont typeface="Courier New" pitchFamily="49" charset="0"/>
              <a:buChar char="o"/>
            </a:pPr>
            <a:r>
              <a:rPr lang="en-US" sz="1800" dirty="0" smtClean="0">
                <a:latin typeface="+mj-lt"/>
              </a:rPr>
              <a:t>A Drafting Group is formed in order to finalize the common proposals before the submission to the WRC</a:t>
            </a:r>
          </a:p>
          <a:p>
            <a:pPr marL="366713" lvl="1" indent="0">
              <a:lnSpc>
                <a:spcPct val="80000"/>
              </a:lnSpc>
              <a:buClr>
                <a:schemeClr val="accent3"/>
              </a:buClr>
              <a:buNone/>
            </a:pPr>
            <a:endParaRPr lang="en-US" sz="1800" dirty="0" smtClean="0">
              <a:latin typeface="+mj-lt"/>
            </a:endParaRPr>
          </a:p>
          <a:p>
            <a:pPr marL="655638" lvl="1" indent="-288925">
              <a:lnSpc>
                <a:spcPct val="80000"/>
              </a:lnSpc>
              <a:buClr>
                <a:schemeClr val="accent3"/>
              </a:buClr>
              <a:buFont typeface="Courier New" pitchFamily="49" charset="0"/>
              <a:buChar char="o"/>
            </a:pPr>
            <a:r>
              <a:rPr lang="en-US" sz="1800" dirty="0" smtClean="0">
                <a:latin typeface="+mj-lt"/>
              </a:rPr>
              <a:t>During the last meeting of ASMG before the WRC, Arab Administrations will sign the agreed on common proposals for the WRC Agenda Items with the authority delegated to them in order to send the </a:t>
            </a:r>
            <a:r>
              <a:rPr lang="en-US" sz="1800" b="1" dirty="0" smtClean="0">
                <a:latin typeface="+mj-lt"/>
              </a:rPr>
              <a:t>Arab Common Proposals </a:t>
            </a:r>
            <a:r>
              <a:rPr lang="en-US" sz="1800" dirty="0" smtClean="0">
                <a:latin typeface="+mj-lt"/>
              </a:rPr>
              <a:t>to the WRC.</a:t>
            </a:r>
          </a:p>
          <a:p>
            <a:pPr marL="655638" lvl="1" indent="-288925">
              <a:lnSpc>
                <a:spcPct val="80000"/>
              </a:lnSpc>
              <a:buClr>
                <a:schemeClr val="accent3"/>
              </a:buClr>
              <a:buFont typeface="Courier New" pitchFamily="49" charset="0"/>
              <a:buChar char="o"/>
            </a:pPr>
            <a:endParaRPr lang="en-US" sz="1800" dirty="0" smtClean="0">
              <a:latin typeface="+mj-lt"/>
            </a:endParaRPr>
          </a:p>
          <a:p>
            <a:pPr marL="655638" lvl="1" indent="-288925">
              <a:lnSpc>
                <a:spcPct val="80000"/>
              </a:lnSpc>
              <a:buClr>
                <a:schemeClr val="accent3"/>
              </a:buClr>
              <a:buFont typeface="Courier New" pitchFamily="49" charset="0"/>
              <a:buChar char="o"/>
            </a:pPr>
            <a:r>
              <a:rPr lang="en-US" sz="1800" dirty="0" smtClean="0">
                <a:latin typeface="+mj-lt"/>
              </a:rPr>
              <a:t>After Finalizing the </a:t>
            </a:r>
            <a:r>
              <a:rPr lang="en-US" sz="1800" b="1" dirty="0" smtClean="0">
                <a:latin typeface="+mj-lt"/>
              </a:rPr>
              <a:t>Arab Common Proposals</a:t>
            </a:r>
            <a:r>
              <a:rPr lang="en-US" sz="1800" dirty="0" smtClean="0">
                <a:latin typeface="+mj-lt"/>
              </a:rPr>
              <a:t>, they will be sent to the ITU as WRC Contributions in addition to the table which shows the WRC Agenda Items and the approving Administrations to each Agenda Item.</a:t>
            </a:r>
            <a:endParaRPr lang="en-US" sz="1800" b="1" dirty="0" smtClean="0">
              <a:latin typeface="+mj-lt"/>
            </a:endParaRPr>
          </a:p>
          <a:p>
            <a:pPr marL="0" indent="0">
              <a:lnSpc>
                <a:spcPct val="80000"/>
              </a:lnSpc>
              <a:buFont typeface="Wingdings 2" pitchFamily="18" charset="2"/>
              <a:buNone/>
            </a:pPr>
            <a:endParaRPr lang="en-US" sz="2000" dirty="0" smtClean="0">
              <a:latin typeface="+mj-lt"/>
            </a:endParaRPr>
          </a:p>
          <a:p>
            <a:pPr eaLnBrk="1" hangingPunct="1">
              <a:lnSpc>
                <a:spcPct val="80000"/>
              </a:lnSpc>
              <a:buFontTx/>
              <a:buNone/>
            </a:pPr>
            <a:endParaRPr lang="en-US" sz="1800" dirty="0" smtClean="0">
              <a:solidFill>
                <a:srgbClr val="000099"/>
              </a:solidFill>
              <a:latin typeface="+mj-lt"/>
            </a:endParaRPr>
          </a:p>
        </p:txBody>
      </p:sp>
    </p:spTree>
    <p:extLst>
      <p:ext uri="{BB962C8B-B14F-4D97-AF65-F5344CB8AC3E}">
        <p14:creationId xmlns:p14="http://schemas.microsoft.com/office/powerpoint/2010/main" val="294271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accent2">
              <a:lumMod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ASMG Initial Positions to WRC-15 Agenda Items</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437112"/>
            <a:ext cx="2394942" cy="2374588"/>
          </a:xfrm>
          <a:prstGeom prst="rect">
            <a:avLst/>
          </a:prstGeom>
          <a:gradFill>
            <a:gsLst>
              <a:gs pos="0">
                <a:schemeClr val="accent1">
                  <a:tint val="66000"/>
                  <a:satMod val="160000"/>
                </a:schemeClr>
              </a:gs>
              <a:gs pos="22000">
                <a:schemeClr val="accent1">
                  <a:tint val="44500"/>
                  <a:satMod val="160000"/>
                  <a:alpha val="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1752399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13</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666828"/>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additional spectrum allocations to the mobile service on a primary basis and identification of additional frequency bands for International Mobile Telecommunications (IMT) and related regulatory provisions, to facilitate the development of terrestrial mobile broadband applications, in accordance with Resolution 233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GB" sz="1600" dirty="0">
                <a:latin typeface="Arial" pitchFamily="34" charset="0"/>
                <a:cs typeface="Arial" pitchFamily="34" charset="0"/>
              </a:rPr>
              <a:t>JTG 4-5-6-7</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It was agreed that the current drafts of the CPM methods are sufficient and there is no need for further modifications.</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The preliminary views </a:t>
            </a:r>
            <a:r>
              <a:rPr lang="en-US" sz="1600" dirty="0" smtClean="0">
                <a:latin typeface="Times New Roman" pitchFamily="18" charset="0"/>
                <a:cs typeface="Times New Roman" pitchFamily="18" charset="0"/>
              </a:rPr>
              <a:t>about </a:t>
            </a:r>
            <a:r>
              <a:rPr lang="en-US" sz="1600" dirty="0">
                <a:latin typeface="Times New Roman" pitchFamily="18" charset="0"/>
                <a:cs typeface="Times New Roman" pitchFamily="18" charset="0"/>
              </a:rPr>
              <a:t>the candidate frequency bands to be allocated for Mobile Service and/or identified for (IMT) are shown in the Table below.</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More detailed table with all candidate frequency bands and names of Arab administrations </a:t>
            </a:r>
            <a:r>
              <a:rPr lang="en-US" sz="1600" dirty="0" smtClean="0">
                <a:latin typeface="Times New Roman" pitchFamily="18" charset="0"/>
                <a:cs typeface="Times New Roman" pitchFamily="18" charset="0"/>
              </a:rPr>
              <a:t>is also updated and attached to the Chairman’s Report</a:t>
            </a:r>
            <a:r>
              <a:rPr lang="en-US" sz="1600" dirty="0" smtClean="0">
                <a:latin typeface="Times New Roman" pitchFamily="18" charset="0"/>
                <a:cs typeface="Times New Roman" pitchFamily="18" charset="0"/>
              </a:rPr>
              <a:t>.</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Bands Not Supported by ASMG at its 19</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meeting:</a:t>
            </a:r>
          </a:p>
          <a:p>
            <a:pPr marL="393700" lvl="1" indent="0">
              <a:lnSpc>
                <a:spcPct val="80000"/>
              </a:lnSpc>
              <a:buClr>
                <a:schemeClr val="accent3"/>
              </a:buClr>
              <a:buNone/>
            </a:pPr>
            <a:r>
              <a:rPr lang="en-US" sz="1600" b="1" dirty="0">
                <a:latin typeface="Times New Roman" pitchFamily="18" charset="0"/>
                <a:cs typeface="Times New Roman" pitchFamily="18" charset="0"/>
              </a:rPr>
              <a:t>1518-1525 MHz, 2700-2900 MHz, 3800-4200 MHz, 4500-4800 MHz, 5 350-5 470 MHz, 5 725-5 850 </a:t>
            </a:r>
            <a:r>
              <a:rPr lang="en-US" sz="1600" b="1" dirty="0" err="1" smtClean="0">
                <a:latin typeface="Times New Roman" pitchFamily="18" charset="0"/>
                <a:cs typeface="Times New Roman" pitchFamily="18" charset="0"/>
              </a:rPr>
              <a:t>MHz.</a:t>
            </a:r>
            <a:endParaRPr lang="en-US" sz="1600" b="1" dirty="0" smtClean="0">
              <a:latin typeface="+mj-lt"/>
            </a:endParaRPr>
          </a:p>
          <a:p>
            <a:pPr lvl="1">
              <a:lnSpc>
                <a:spcPct val="80000"/>
              </a:lnSpc>
              <a:buClr>
                <a:schemeClr val="accent3"/>
              </a:buClr>
              <a:buFont typeface="Courier New" pitchFamily="49" charset="0"/>
              <a:buChar char="o"/>
            </a:pPr>
            <a:endParaRPr lang="en-US" sz="1600" dirty="0" smtClean="0">
              <a:latin typeface="+mj-lt"/>
            </a:endParaRPr>
          </a:p>
          <a:p>
            <a:pPr lvl="1">
              <a:lnSpc>
                <a:spcPct val="80000"/>
              </a:lnSpc>
              <a:buClr>
                <a:schemeClr val="accent3"/>
              </a:buClr>
              <a:buFont typeface="Courier New" pitchFamily="49" charset="0"/>
              <a:buChar char="o"/>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1.1</a:t>
            </a:r>
          </a:p>
        </p:txBody>
      </p:sp>
      <p:pic>
        <p:nvPicPr>
          <p:cNvPr id="1029" name="Picture 5" descr="C:\Users\sultan.albalooshi\Desktop\Mobile_Communica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264" y="2564904"/>
            <a:ext cx="2317476" cy="1858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14</a:t>
            </a:fld>
            <a:endParaRPr lang="en-US" sz="1200">
              <a:latin typeface="Verdana" pitchFamily="34"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Agenda </a:t>
            </a:r>
            <a:r>
              <a:rPr lang="en-US" sz="3200" dirty="0"/>
              <a:t>Item </a:t>
            </a:r>
            <a:r>
              <a:rPr lang="en-US" sz="3200" dirty="0" smtClean="0"/>
              <a:t>1.1 (cont.)</a:t>
            </a:r>
            <a:endParaRPr lang="en-US" sz="3200" dirty="0"/>
          </a:p>
        </p:txBody>
      </p:sp>
      <p:pic>
        <p:nvPicPr>
          <p:cNvPr id="3" name="Picture 2"/>
          <p:cNvPicPr>
            <a:picLocks noChangeAspect="1"/>
          </p:cNvPicPr>
          <p:nvPr/>
        </p:nvPicPr>
        <p:blipFill rotWithShape="1">
          <a:blip r:embed="rId3"/>
          <a:srcRect t="15495"/>
          <a:stretch/>
        </p:blipFill>
        <p:spPr>
          <a:xfrm>
            <a:off x="755576" y="1692498"/>
            <a:ext cx="7414728" cy="4712728"/>
          </a:xfrm>
          <a:prstGeom prst="rect">
            <a:avLst/>
          </a:prstGeom>
        </p:spPr>
      </p:pic>
      <p:cxnSp>
        <p:nvCxnSpPr>
          <p:cNvPr id="6" name="Straight Connector 5"/>
          <p:cNvCxnSpPr/>
          <p:nvPr/>
        </p:nvCxnSpPr>
        <p:spPr>
          <a:xfrm flipH="1">
            <a:off x="899592" y="4365104"/>
            <a:ext cx="7056784" cy="0"/>
          </a:xfrm>
          <a:prstGeom prst="line">
            <a:avLst/>
          </a:prstGeom>
          <a:ln w="31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971600" y="5301208"/>
            <a:ext cx="7056784" cy="0"/>
          </a:xfrm>
          <a:prstGeom prst="line">
            <a:avLst/>
          </a:prstGeom>
          <a:ln w="31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899592" y="6412514"/>
            <a:ext cx="7056784" cy="0"/>
          </a:xfrm>
          <a:prstGeom prst="line">
            <a:avLst/>
          </a:prstGeom>
          <a:ln w="31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980680"/>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15</a:t>
            </a:fld>
            <a:endParaRPr lang="en-US" sz="1200">
              <a:latin typeface="Verdana" pitchFamily="34"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Agenda </a:t>
            </a:r>
            <a:r>
              <a:rPr lang="en-US" sz="3200" dirty="0"/>
              <a:t>Item </a:t>
            </a:r>
            <a:r>
              <a:rPr lang="en-US" sz="3200" dirty="0" smtClean="0"/>
              <a:t>1.1 </a:t>
            </a:r>
            <a:r>
              <a:rPr lang="en-US" sz="3200" dirty="0"/>
              <a:t>(cont.)</a:t>
            </a:r>
          </a:p>
          <a:p>
            <a:pPr>
              <a:defRPr/>
            </a:pPr>
            <a:endParaRPr lang="en-US" sz="3200" dirty="0"/>
          </a:p>
        </p:txBody>
      </p:sp>
      <p:pic>
        <p:nvPicPr>
          <p:cNvPr id="3" name="Picture 2"/>
          <p:cNvPicPr>
            <a:picLocks noChangeAspect="1"/>
          </p:cNvPicPr>
          <p:nvPr/>
        </p:nvPicPr>
        <p:blipFill rotWithShape="1">
          <a:blip r:embed="rId3"/>
          <a:srcRect t="15084"/>
          <a:stretch/>
        </p:blipFill>
        <p:spPr>
          <a:xfrm>
            <a:off x="683568" y="1682652"/>
            <a:ext cx="7272807" cy="4914700"/>
          </a:xfrm>
          <a:prstGeom prst="rect">
            <a:avLst/>
          </a:prstGeom>
        </p:spPr>
      </p:pic>
      <p:cxnSp>
        <p:nvCxnSpPr>
          <p:cNvPr id="5" name="Straight Connector 4"/>
          <p:cNvCxnSpPr/>
          <p:nvPr/>
        </p:nvCxnSpPr>
        <p:spPr>
          <a:xfrm flipH="1">
            <a:off x="827584" y="2924944"/>
            <a:ext cx="6984776" cy="0"/>
          </a:xfrm>
          <a:prstGeom prst="line">
            <a:avLst/>
          </a:prstGeom>
          <a:ln w="31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827584" y="3789040"/>
            <a:ext cx="6984776" cy="0"/>
          </a:xfrm>
          <a:prstGeom prst="line">
            <a:avLst/>
          </a:prstGeom>
          <a:ln w="31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827584" y="5589240"/>
            <a:ext cx="6984776" cy="0"/>
          </a:xfrm>
          <a:prstGeom prst="line">
            <a:avLst/>
          </a:prstGeom>
          <a:ln w="31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755576" y="6597352"/>
            <a:ext cx="7056784" cy="0"/>
          </a:xfrm>
          <a:prstGeom prst="line">
            <a:avLst/>
          </a:prstGeom>
          <a:ln w="31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638733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16</a:t>
            </a:fld>
            <a:endParaRPr lang="en-US" sz="1200">
              <a:latin typeface="Verdana" pitchFamily="34"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Agenda </a:t>
            </a:r>
            <a:r>
              <a:rPr lang="en-US" sz="3200" dirty="0"/>
              <a:t>Item </a:t>
            </a:r>
            <a:r>
              <a:rPr lang="en-US" sz="3200" dirty="0" smtClean="0"/>
              <a:t>1.1 </a:t>
            </a:r>
            <a:r>
              <a:rPr lang="en-US" sz="3200" dirty="0"/>
              <a:t>(cont.)</a:t>
            </a:r>
          </a:p>
          <a:p>
            <a:pPr>
              <a:defRPr/>
            </a:pPr>
            <a:endParaRPr lang="en-US" sz="3200" dirty="0"/>
          </a:p>
        </p:txBody>
      </p:sp>
      <p:pic>
        <p:nvPicPr>
          <p:cNvPr id="2" name="Picture 1"/>
          <p:cNvPicPr>
            <a:picLocks noChangeAspect="1"/>
          </p:cNvPicPr>
          <p:nvPr/>
        </p:nvPicPr>
        <p:blipFill rotWithShape="1">
          <a:blip r:embed="rId3"/>
          <a:srcRect t="15389"/>
          <a:stretch/>
        </p:blipFill>
        <p:spPr>
          <a:xfrm>
            <a:off x="755576" y="1628800"/>
            <a:ext cx="7295392" cy="5117169"/>
          </a:xfrm>
          <a:prstGeom prst="rect">
            <a:avLst/>
          </a:prstGeom>
        </p:spPr>
      </p:pic>
      <p:cxnSp>
        <p:nvCxnSpPr>
          <p:cNvPr id="5" name="Straight Connector 4"/>
          <p:cNvCxnSpPr/>
          <p:nvPr/>
        </p:nvCxnSpPr>
        <p:spPr>
          <a:xfrm flipH="1">
            <a:off x="917984" y="2708920"/>
            <a:ext cx="6984776" cy="0"/>
          </a:xfrm>
          <a:prstGeom prst="line">
            <a:avLst/>
          </a:prstGeom>
          <a:ln w="31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H="1">
            <a:off x="917984" y="3501008"/>
            <a:ext cx="6984776" cy="0"/>
          </a:xfrm>
          <a:prstGeom prst="line">
            <a:avLst/>
          </a:prstGeom>
          <a:ln w="31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917984" y="5229200"/>
            <a:ext cx="6984776" cy="0"/>
          </a:xfrm>
          <a:prstGeom prst="line">
            <a:avLst/>
          </a:prstGeom>
          <a:ln w="31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2065508"/>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17</a:t>
            </a:fld>
            <a:endParaRPr lang="en-US" sz="1200">
              <a:latin typeface="Verdana" pitchFamily="34" charset="0"/>
            </a:endParaRPr>
          </a:p>
        </p:txBody>
      </p:sp>
      <p:sp>
        <p:nvSpPr>
          <p:cNvPr id="27651" name="Rectangle 3"/>
          <p:cNvSpPr>
            <a:spLocks noGrp="1" noChangeArrowheads="1"/>
          </p:cNvSpPr>
          <p:nvPr>
            <p:ph type="body" idx="4294967295"/>
          </p:nvPr>
        </p:nvSpPr>
        <p:spPr>
          <a:xfrm>
            <a:off x="0" y="1714499"/>
            <a:ext cx="8229600" cy="4971847"/>
          </a:xfrm>
        </p:spPr>
        <p:txBody>
          <a:bodyPr/>
          <a:lstStyle/>
          <a:p>
            <a:r>
              <a:rPr lang="en-US" altLang="ko-KR" sz="1800" b="1" dirty="0">
                <a:latin typeface="+mj-lt"/>
                <a:cs typeface="HY신명조"/>
              </a:rPr>
              <a:t>“</a:t>
            </a:r>
            <a:r>
              <a:rPr lang="en-GB" sz="1800" b="1" dirty="0">
                <a:latin typeface="+mj-lt"/>
                <a:cs typeface="HY신명조"/>
              </a:rPr>
              <a:t>to examine the results of ITU‑R studies, in accordance with Resolution 232 (WRC‑12), on the use of the frequency band 694-790 MHz by the mobile, except aeronautical mobile, service in Region 1 and take the appropriate </a:t>
            </a:r>
            <a:r>
              <a:rPr lang="en-GB" sz="1800" b="1" dirty="0" smtClean="0">
                <a:latin typeface="+mj-lt"/>
                <a:cs typeface="HY신명조"/>
              </a:rPr>
              <a:t>measures”</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GB" sz="1600" dirty="0">
                <a:latin typeface="Arial" pitchFamily="34" charset="0"/>
                <a:cs typeface="Arial" pitchFamily="34" charset="0"/>
              </a:rPr>
              <a:t>JTG 4-5-6-7</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a:buNone/>
            </a:pPr>
            <a:r>
              <a:rPr lang="en-US" sz="1400" b="1" dirty="0"/>
              <a:t>Issue A: Options for the refinement of the lower edge</a:t>
            </a:r>
            <a:endParaRPr lang="en-US" sz="1200" dirty="0"/>
          </a:p>
          <a:p>
            <a:pPr lvl="0">
              <a:buFont typeface="Courier New" pitchFamily="49" charset="0"/>
              <a:buChar char="o"/>
            </a:pPr>
            <a:r>
              <a:rPr lang="en-US" sz="1400" dirty="0">
                <a:latin typeface="Times New Roman" pitchFamily="18" charset="0"/>
                <a:cs typeface="Times New Roman" pitchFamily="18" charset="0"/>
              </a:rPr>
              <a:t>Determine the lower edge for the 700 MHz for the Mobile Service by 694 MHz.</a:t>
            </a:r>
            <a:endParaRPr lang="en-US" sz="1200" dirty="0">
              <a:latin typeface="Times New Roman" pitchFamily="18" charset="0"/>
              <a:cs typeface="Times New Roman" pitchFamily="18" charset="0"/>
            </a:endParaRPr>
          </a:p>
          <a:p>
            <a:pPr lvl="0">
              <a:buFont typeface="Courier New" pitchFamily="49" charset="0"/>
              <a:buChar char="o"/>
            </a:pPr>
            <a:r>
              <a:rPr lang="en-US" sz="1400" dirty="0">
                <a:latin typeface="Times New Roman" pitchFamily="18" charset="0"/>
                <a:cs typeface="Times New Roman" pitchFamily="18" charset="0"/>
              </a:rPr>
              <a:t>Ensure the protection of the broadcasting service in particular channel 48 (686-694 MHz) in the lower adjacent band.</a:t>
            </a:r>
            <a:endParaRPr lang="en-US" sz="1200" dirty="0">
              <a:latin typeface="Times New Roman" pitchFamily="18" charset="0"/>
              <a:cs typeface="Times New Roman" pitchFamily="18" charset="0"/>
            </a:endParaRPr>
          </a:p>
          <a:p>
            <a:pPr lvl="0">
              <a:buFont typeface="Courier New" pitchFamily="49" charset="0"/>
              <a:buChar char="o"/>
            </a:pPr>
            <a:r>
              <a:rPr lang="en-US" sz="1400" dirty="0" smtClean="0">
                <a:latin typeface="Times New Roman" pitchFamily="18" charset="0"/>
                <a:cs typeface="Times New Roman" pitchFamily="18" charset="0"/>
              </a:rPr>
              <a:t>Support </a:t>
            </a:r>
            <a:r>
              <a:rPr lang="en-US" sz="1400" dirty="0">
                <a:latin typeface="Times New Roman" pitchFamily="18" charset="0"/>
                <a:cs typeface="Times New Roman" pitchFamily="18" charset="0"/>
              </a:rPr>
              <a:t>the update of Table of </a:t>
            </a:r>
            <a:r>
              <a:rPr lang="en-US" sz="1400" dirty="0" smtClean="0">
                <a:latin typeface="Times New Roman" pitchFamily="18" charset="0"/>
                <a:cs typeface="Times New Roman" pitchFamily="18" charset="0"/>
              </a:rPr>
              <a:t>Frequency Allocation </a:t>
            </a:r>
            <a:r>
              <a:rPr lang="en-US" sz="1400" dirty="0">
                <a:latin typeface="Times New Roman" pitchFamily="18" charset="0"/>
                <a:cs typeface="Times New Roman" pitchFamily="18" charset="0"/>
              </a:rPr>
              <a:t>and include the allocation of Mobile Service in the band 694-790 MHz on primary basis.</a:t>
            </a:r>
          </a:p>
          <a:p>
            <a:pPr lvl="0">
              <a:buFont typeface="Courier New" pitchFamily="49" charset="0"/>
              <a:buChar char="o"/>
            </a:pPr>
            <a:r>
              <a:rPr lang="en-US" sz="1400" dirty="0">
                <a:latin typeface="Times New Roman" pitchFamily="18" charset="0"/>
                <a:cs typeface="Times New Roman" pitchFamily="18" charset="0"/>
              </a:rPr>
              <a:t>Modify footnote 5.317 A to extend the use of (IMT) in the band down to 694 </a:t>
            </a:r>
            <a:r>
              <a:rPr lang="en-US" sz="1400" dirty="0" err="1">
                <a:latin typeface="Times New Roman" pitchFamily="18" charset="0"/>
                <a:cs typeface="Times New Roman" pitchFamily="18" charset="0"/>
              </a:rPr>
              <a:t>MHz.</a:t>
            </a:r>
            <a:endParaRPr lang="en-US" sz="1400" dirty="0">
              <a:latin typeface="Times New Roman" pitchFamily="18" charset="0"/>
              <a:cs typeface="Times New Roman" pitchFamily="18" charset="0"/>
            </a:endParaRPr>
          </a:p>
          <a:p>
            <a:pPr lvl="0">
              <a:buFont typeface="Courier New" pitchFamily="49" charset="0"/>
              <a:buChar char="o"/>
            </a:pPr>
            <a:r>
              <a:rPr lang="en-US" sz="1400" dirty="0">
                <a:latin typeface="Times New Roman" pitchFamily="18" charset="0"/>
                <a:cs typeface="Times New Roman" pitchFamily="18" charset="0"/>
              </a:rPr>
              <a:t>Modify or suppress footnote 5.312 A, according to the decision on modifying or suppressing Resolution 232, while ensuring the update of Table of Frequency Allocation with the allocation of Mobile Service in the band 694-790 MHz on primary basis.</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1.2</a:t>
            </a:r>
            <a:endParaRPr lang="en-US" sz="3200" dirty="0"/>
          </a:p>
        </p:txBody>
      </p:sp>
      <p:pic>
        <p:nvPicPr>
          <p:cNvPr id="12290" name="Picture 2" descr="http://t0.gstatic.com/images?q=tbn:ANd9GcSp-DJeuVPxBpQthoRMzIeQKqIh6UGusggn2D2zXiazfNE0efKg6w">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2708920"/>
            <a:ext cx="1470448" cy="1379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5835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18</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306788"/>
          </a:xfrm>
        </p:spPr>
        <p:txBody>
          <a:bodyPr/>
          <a:lstStyle/>
          <a:p>
            <a:pPr marL="0" indent="0">
              <a:buNone/>
            </a:pPr>
            <a:r>
              <a:rPr lang="en-US" sz="1400" b="1" dirty="0"/>
              <a:t>Issue B: Technical and regulatory conditions applicable to the mobile service concerning the compatibility between the mobile service (MS) and the broadcasting service (BS).</a:t>
            </a:r>
            <a:endParaRPr lang="en-US" sz="1400" dirty="0"/>
          </a:p>
          <a:p>
            <a:pPr marL="0" indent="0">
              <a:buNone/>
            </a:pPr>
            <a:endParaRPr lang="en-US" sz="1400" dirty="0"/>
          </a:p>
          <a:p>
            <a:pPr lvl="0"/>
            <a:r>
              <a:rPr lang="en-US" sz="1400" dirty="0">
                <a:latin typeface="Times New Roman" pitchFamily="18" charset="0"/>
                <a:cs typeface="Times New Roman" pitchFamily="18" charset="0"/>
              </a:rPr>
              <a:t>Support </a:t>
            </a:r>
            <a:r>
              <a:rPr lang="en-US" sz="1400" dirty="0" smtClean="0">
                <a:latin typeface="Times New Roman" pitchFamily="18" charset="0"/>
                <a:cs typeface="Times New Roman" pitchFamily="18" charset="0"/>
              </a:rPr>
              <a:t>Method B1 in the current Draft CPM Report </a:t>
            </a:r>
            <a:r>
              <a:rPr lang="en-US" sz="1400" dirty="0">
                <a:latin typeface="Times New Roman" pitchFamily="18" charset="0"/>
                <a:cs typeface="Times New Roman" pitchFamily="18" charset="0"/>
              </a:rPr>
              <a:t>which specifies that </a:t>
            </a:r>
            <a:r>
              <a:rPr lang="en-GB" sz="1400" dirty="0">
                <a:latin typeface="Times New Roman" pitchFamily="18" charset="0"/>
                <a:cs typeface="Times New Roman" pitchFamily="18" charset="0"/>
              </a:rPr>
              <a:t>The GE06 Agreement contains the necessary provisions to provide protection to the BS in neighbouring countries</a:t>
            </a:r>
            <a:r>
              <a:rPr lang="en-US" sz="1400" dirty="0" smtClean="0">
                <a:latin typeface="Times New Roman" pitchFamily="18" charset="0"/>
                <a:cs typeface="Times New Roman" pitchFamily="18" charset="0"/>
              </a:rPr>
              <a:t>. And no additional measures are required.</a:t>
            </a:r>
          </a:p>
          <a:p>
            <a:pPr marL="0" lvl="0" indent="0">
              <a:buNone/>
            </a:pPr>
            <a:endParaRPr lang="en-US" sz="1400" dirty="0" smtClean="0">
              <a:latin typeface="Times New Roman" pitchFamily="18" charset="0"/>
              <a:cs typeface="Times New Roman" pitchFamily="18" charset="0"/>
            </a:endParaRPr>
          </a:p>
          <a:p>
            <a:r>
              <a:rPr lang="en-US" sz="1400" dirty="0">
                <a:latin typeface="Times New Roman" pitchFamily="18" charset="0"/>
                <a:cs typeface="Times New Roman" pitchFamily="18" charset="0"/>
              </a:rPr>
              <a:t>Provision 9.21 is not acceptable as a measure to protect BS from MS</a:t>
            </a:r>
            <a:r>
              <a:rPr lang="en-US" sz="1400" dirty="0" smtClean="0">
                <a:latin typeface="Times New Roman" pitchFamily="18" charset="0"/>
                <a:cs typeface="Times New Roman" pitchFamily="18" charset="0"/>
              </a:rPr>
              <a:t>.</a:t>
            </a:r>
          </a:p>
          <a:p>
            <a:pPr marL="0" indent="0">
              <a:buNone/>
            </a:pPr>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Support specifying the OOBE level for mobile terminals by the value </a:t>
            </a:r>
            <a:r>
              <a:rPr lang="en-GB" sz="1400" dirty="0">
                <a:latin typeface="Times New Roman" pitchFamily="18" charset="0"/>
                <a:cs typeface="Times New Roman" pitchFamily="18" charset="0"/>
              </a:rPr>
              <a:t>-25dBm/8MHz  and </a:t>
            </a:r>
            <a:r>
              <a:rPr lang="en-US" sz="1400" dirty="0">
                <a:latin typeface="Times New Roman" pitchFamily="18" charset="0"/>
                <a:cs typeface="Times New Roman" pitchFamily="18" charset="0"/>
              </a:rPr>
              <a:t>support the consideration of the draft OOBE Recommendation agreed in JTG 4-5-6-7 by most of the Administrations.</a:t>
            </a:r>
          </a:p>
          <a:p>
            <a:pPr lvl="0"/>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The Administration of Algeria does not support any technical or regulatory provision which may result in affecting the protection of the Broadcasting Service in the Band 694-790 MHz, Therefore it does not support the value of -25 dBm/8MHz as an OOBE level, also it supports the separation distances as a coordination trigger between Mobile Service and Broadcasting Service which might ensure the required protection for the Broadcasting Service. </a:t>
            </a:r>
          </a:p>
          <a:p>
            <a:pPr marL="0" indent="0">
              <a:buNone/>
            </a:pPr>
            <a:endParaRPr lang="en-US" sz="1400" dirty="0">
              <a:latin typeface="Times New Roman" pitchFamily="18" charset="0"/>
              <a:cs typeface="Times New Roman" pitchFamily="18" charset="0"/>
            </a:endParaRPr>
          </a:p>
          <a:p>
            <a:endParaRPr lang="en-US" sz="1600" dirty="0" smtClean="0"/>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Agenda </a:t>
            </a:r>
            <a:r>
              <a:rPr lang="en-US" sz="3200" dirty="0"/>
              <a:t>Item </a:t>
            </a:r>
            <a:r>
              <a:rPr lang="en-US" sz="3200" dirty="0" smtClean="0"/>
              <a:t>1.2 </a:t>
            </a:r>
            <a:r>
              <a:rPr lang="en-US" sz="3200" dirty="0"/>
              <a:t>(cont.)</a:t>
            </a:r>
          </a:p>
          <a:p>
            <a:pPr>
              <a:defRPr/>
            </a:pPr>
            <a:endParaRPr lang="en-US" sz="3200" dirty="0"/>
          </a:p>
        </p:txBody>
      </p:sp>
    </p:spTree>
    <p:extLst>
      <p:ext uri="{BB962C8B-B14F-4D97-AF65-F5344CB8AC3E}">
        <p14:creationId xmlns:p14="http://schemas.microsoft.com/office/powerpoint/2010/main" val="718428043"/>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19</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pPr marL="0" indent="0">
              <a:buNone/>
            </a:pPr>
            <a:r>
              <a:rPr lang="en-US" sz="1600" b="1" dirty="0"/>
              <a:t>Issue C: Technical and regulatory conditions applicable to the mobile service concerning the compatibility between the mobile service (MS) and the aeronautical radionavigation service (ARNS).</a:t>
            </a:r>
          </a:p>
          <a:p>
            <a:pPr lvl="0"/>
            <a:r>
              <a:rPr lang="en-US" sz="1600" dirty="0" smtClean="0">
                <a:latin typeface="Times New Roman" pitchFamily="18" charset="0"/>
                <a:cs typeface="Times New Roman" pitchFamily="18" charset="0"/>
              </a:rPr>
              <a:t>This Issue is related to Administrations included in the footnote 5.312.</a:t>
            </a:r>
          </a:p>
          <a:p>
            <a:pPr lvl="0"/>
            <a:r>
              <a:rPr lang="en-US" sz="1600" dirty="0" smtClean="0">
                <a:latin typeface="Times New Roman" pitchFamily="18" charset="0"/>
                <a:cs typeface="Times New Roman" pitchFamily="18" charset="0"/>
              </a:rPr>
              <a:t>Ensure </a:t>
            </a:r>
            <a:r>
              <a:rPr lang="en-US" sz="1600" dirty="0">
                <a:latin typeface="Times New Roman" pitchFamily="18" charset="0"/>
                <a:cs typeface="Times New Roman" pitchFamily="18" charset="0"/>
              </a:rPr>
              <a:t>that implementation of Mobile service in the Arab Region is not affected in the band (694-790 MHz) by any of </a:t>
            </a:r>
            <a:r>
              <a:rPr lang="en-US" sz="1600" dirty="0" smtClean="0">
                <a:latin typeface="Times New Roman" pitchFamily="18" charset="0"/>
                <a:cs typeface="Times New Roman" pitchFamily="18" charset="0"/>
              </a:rPr>
              <a:t>the proposed </a:t>
            </a:r>
            <a:r>
              <a:rPr lang="en-US" sz="1600" dirty="0">
                <a:latin typeface="Times New Roman" pitchFamily="18" charset="0"/>
                <a:cs typeface="Times New Roman" pitchFamily="18" charset="0"/>
              </a:rPr>
              <a:t>methods which might require additional technical and regulatory measures of protection of ARNS service</a:t>
            </a:r>
            <a:r>
              <a:rPr lang="en-US" sz="1600" dirty="0" smtClean="0">
                <a:latin typeface="Times New Roman" pitchFamily="18" charset="0"/>
                <a:cs typeface="Times New Roman" pitchFamily="18" charset="0"/>
              </a:rPr>
              <a:t>.</a:t>
            </a:r>
          </a:p>
          <a:p>
            <a:pPr lvl="0"/>
            <a:r>
              <a:rPr lang="en-US" sz="1600" dirty="0" smtClean="0">
                <a:latin typeface="Times New Roman" pitchFamily="18" charset="0"/>
                <a:cs typeface="Times New Roman" pitchFamily="18" charset="0"/>
              </a:rPr>
              <a:t>Administration of Algeria supports the current Method C2 in the Draft CPM Report.</a:t>
            </a:r>
            <a:endParaRPr lang="en-US" sz="1600" dirty="0">
              <a:latin typeface="Times New Roman" pitchFamily="18" charset="0"/>
              <a:cs typeface="Times New Roman" pitchFamily="18" charset="0"/>
            </a:endParaRPr>
          </a:p>
          <a:p>
            <a:pPr marL="0" indent="0">
              <a:buNone/>
            </a:pPr>
            <a:endParaRPr lang="en-US" sz="1600" dirty="0" smtClean="0"/>
          </a:p>
          <a:p>
            <a:pPr marL="0" indent="0">
              <a:buNone/>
            </a:pPr>
            <a:r>
              <a:rPr lang="en-US" sz="1600" b="1" dirty="0" smtClean="0"/>
              <a:t>Issue </a:t>
            </a:r>
            <a:r>
              <a:rPr lang="en-US" sz="1600" b="1" dirty="0"/>
              <a:t>D: Solutions for accommodating applications ancillary to broadcasting requirements.</a:t>
            </a:r>
            <a:endParaRPr lang="en-US" sz="1600" dirty="0"/>
          </a:p>
          <a:p>
            <a:r>
              <a:rPr lang="en-US" sz="1600" dirty="0" smtClean="0">
                <a:latin typeface="Times New Roman" pitchFamily="18" charset="0"/>
                <a:cs typeface="Times New Roman" pitchFamily="18" charset="0"/>
              </a:rPr>
              <a:t>Support Method D3 which </a:t>
            </a:r>
            <a:r>
              <a:rPr lang="en-US" sz="1600" dirty="0">
                <a:latin typeface="Times New Roman" pitchFamily="18" charset="0"/>
                <a:cs typeface="Times New Roman" pitchFamily="18" charset="0"/>
              </a:rPr>
              <a:t>implies that </a:t>
            </a:r>
            <a:r>
              <a:rPr lang="en-GB" sz="1600" dirty="0">
                <a:latin typeface="Times New Roman" pitchFamily="18" charset="0"/>
                <a:cs typeface="Times New Roman" pitchFamily="18" charset="0"/>
              </a:rPr>
              <a:t>Modification of the existing upper limits of frequency bands mentioned in RR No. </a:t>
            </a:r>
            <a:r>
              <a:rPr lang="en-GB" sz="1600" b="1" dirty="0">
                <a:latin typeface="Times New Roman" pitchFamily="18" charset="0"/>
                <a:cs typeface="Times New Roman" pitchFamily="18" charset="0"/>
              </a:rPr>
              <a:t>5.296</a:t>
            </a:r>
            <a:r>
              <a:rPr lang="en-GB" sz="1600" dirty="0">
                <a:latin typeface="Times New Roman" pitchFamily="18" charset="0"/>
                <a:cs typeface="Times New Roman" pitchFamily="18" charset="0"/>
              </a:rPr>
              <a:t> for the secondary allocation to 694 MHz and extension of that use to the applications ancillary to programme-making</a:t>
            </a:r>
            <a:r>
              <a:rPr lang="en-GB" sz="1600" dirty="0" smtClean="0">
                <a:latin typeface="Times New Roman" pitchFamily="18" charset="0"/>
                <a:cs typeface="Times New Roman" pitchFamily="18" charset="0"/>
              </a:rPr>
              <a:t>.</a:t>
            </a:r>
          </a:p>
          <a:p>
            <a:pPr marL="0" indent="0">
              <a:buNone/>
            </a:pPr>
            <a:endParaRPr lang="en-US" sz="1600" b="1" dirty="0" smtClean="0"/>
          </a:p>
          <a:p>
            <a:pPr marL="0" indent="0">
              <a:buNone/>
            </a:pPr>
            <a:r>
              <a:rPr lang="en-US" sz="1600" b="1" dirty="0" smtClean="0"/>
              <a:t>Channeling Arrangements in the 700 MHz band</a:t>
            </a:r>
            <a:endParaRPr lang="en-GB" sz="16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Consider the current options of channelling arrangement in the PDNR revision of ITU-R Rec. M.1036 within works of Working Party 5D.</a:t>
            </a:r>
          </a:p>
          <a:p>
            <a:endParaRPr lang="en-GB" sz="1600" dirty="0" smtClean="0">
              <a:latin typeface="Times New Roman" pitchFamily="18" charset="0"/>
              <a:cs typeface="Times New Roman" pitchFamily="18" charset="0"/>
            </a:endParaRPr>
          </a:p>
          <a:p>
            <a:pPr marL="0" indent="0">
              <a:buNone/>
            </a:pPr>
            <a:endParaRPr lang="en-US" sz="1600" dirty="0" smtClean="0">
              <a:latin typeface="Times New Roman" pitchFamily="18" charset="0"/>
              <a:cs typeface="Times New Roman" pitchFamily="18" charset="0"/>
            </a:endParaRPr>
          </a:p>
          <a:p>
            <a:endParaRPr lang="en-US" sz="1600" dirty="0" smtClean="0"/>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Agenda </a:t>
            </a:r>
            <a:r>
              <a:rPr lang="en-US" sz="3200" dirty="0"/>
              <a:t>Item </a:t>
            </a:r>
            <a:r>
              <a:rPr lang="en-US" sz="3200" dirty="0" smtClean="0"/>
              <a:t>1.2 </a:t>
            </a:r>
            <a:r>
              <a:rPr lang="en-US" sz="3200" dirty="0"/>
              <a:t>(cont.)</a:t>
            </a:r>
          </a:p>
          <a:p>
            <a:pPr>
              <a:defRPr/>
            </a:pPr>
            <a:endParaRPr lang="en-US" sz="3200" dirty="0"/>
          </a:p>
        </p:txBody>
      </p:sp>
    </p:spTree>
    <p:extLst>
      <p:ext uri="{BB962C8B-B14F-4D97-AF65-F5344CB8AC3E}">
        <p14:creationId xmlns:p14="http://schemas.microsoft.com/office/powerpoint/2010/main" val="62715021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51520" y="1628800"/>
            <a:ext cx="8424936" cy="4525963"/>
          </a:xfrm>
        </p:spPr>
        <p:txBody>
          <a:bodyPr/>
          <a:lstStyle/>
          <a:p>
            <a:r>
              <a:rPr lang="en-US" sz="3200" dirty="0" smtClean="0">
                <a:solidFill>
                  <a:schemeClr val="accent3">
                    <a:lumMod val="50000"/>
                  </a:schemeClr>
                </a:solidFill>
                <a:latin typeface="+mj-lt"/>
              </a:rPr>
              <a:t>Content:</a:t>
            </a:r>
          </a:p>
          <a:p>
            <a:pPr marL="0" indent="0">
              <a:buNone/>
            </a:pPr>
            <a:endParaRPr lang="en-US" sz="2800" dirty="0" smtClean="0">
              <a:latin typeface="+mj-lt"/>
            </a:endParaRPr>
          </a:p>
          <a:p>
            <a:pPr lvl="1">
              <a:buClr>
                <a:schemeClr val="accent3"/>
              </a:buClr>
              <a:buFont typeface="Courier New" pitchFamily="49" charset="0"/>
              <a:buChar char="o"/>
            </a:pPr>
            <a:r>
              <a:rPr lang="en-US" dirty="0" smtClean="0">
                <a:latin typeface="+mj-lt"/>
              </a:rPr>
              <a:t>Structure of ASMG</a:t>
            </a:r>
          </a:p>
          <a:p>
            <a:pPr marL="393700" lvl="1" indent="0">
              <a:buClr>
                <a:schemeClr val="accent3"/>
              </a:buClr>
              <a:buNone/>
            </a:pPr>
            <a:endParaRPr lang="en-US" dirty="0" smtClean="0">
              <a:latin typeface="+mj-lt"/>
            </a:endParaRPr>
          </a:p>
          <a:p>
            <a:pPr lvl="1">
              <a:buClr>
                <a:schemeClr val="accent3"/>
              </a:buClr>
              <a:buFont typeface="Courier New" pitchFamily="49" charset="0"/>
              <a:buChar char="o"/>
            </a:pPr>
            <a:r>
              <a:rPr lang="en-US" dirty="0">
                <a:latin typeface="+mj-lt"/>
              </a:rPr>
              <a:t>ASMG Mechanism of </a:t>
            </a:r>
            <a:r>
              <a:rPr lang="en-US" dirty="0" smtClean="0">
                <a:latin typeface="+mj-lt"/>
              </a:rPr>
              <a:t>Work</a:t>
            </a:r>
          </a:p>
          <a:p>
            <a:pPr marL="393700" lvl="1" indent="0">
              <a:buClr>
                <a:schemeClr val="accent3"/>
              </a:buClr>
              <a:buNone/>
            </a:pPr>
            <a:endParaRPr lang="en-US" dirty="0">
              <a:latin typeface="+mj-lt"/>
            </a:endParaRPr>
          </a:p>
          <a:p>
            <a:pPr lvl="1">
              <a:buClr>
                <a:schemeClr val="accent3"/>
              </a:buClr>
              <a:buFont typeface="Courier New" pitchFamily="49" charset="0"/>
              <a:buChar char="o"/>
            </a:pPr>
            <a:r>
              <a:rPr lang="en-US" dirty="0">
                <a:latin typeface="+mj-lt"/>
              </a:rPr>
              <a:t>ASMG Initial Positions to WRC-15 Agenda </a:t>
            </a:r>
            <a:r>
              <a:rPr lang="en-US" dirty="0" smtClean="0">
                <a:latin typeface="+mj-lt"/>
              </a:rPr>
              <a:t>Items</a:t>
            </a:r>
          </a:p>
          <a:p>
            <a:pPr marL="393700" lvl="1" indent="0">
              <a:buClr>
                <a:schemeClr val="accent3"/>
              </a:buClr>
              <a:buNone/>
            </a:pPr>
            <a:endParaRPr lang="en-US" dirty="0">
              <a:latin typeface="+mj-lt"/>
            </a:endParaRPr>
          </a:p>
          <a:p>
            <a:pPr lvl="1">
              <a:buClr>
                <a:schemeClr val="accent3"/>
              </a:buClr>
              <a:buFont typeface="Courier New" pitchFamily="49" charset="0"/>
              <a:buChar char="o"/>
            </a:pPr>
            <a:r>
              <a:rPr lang="en-US" dirty="0" smtClean="0">
                <a:latin typeface="+mj-lt"/>
              </a:rPr>
              <a:t>ASMG Upcoming Meetings</a:t>
            </a:r>
            <a:endParaRPr lang="en-US" dirty="0">
              <a:latin typeface="+mj-lt"/>
            </a:endParaRPr>
          </a:p>
        </p:txBody>
      </p:sp>
    </p:spTree>
    <p:extLst>
      <p:ext uri="{BB962C8B-B14F-4D97-AF65-F5344CB8AC3E}">
        <p14:creationId xmlns:p14="http://schemas.microsoft.com/office/powerpoint/2010/main" val="2125275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20</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a:latin typeface="+mj-lt"/>
                <a:cs typeface="HY신명조"/>
              </a:rPr>
              <a:t>“</a:t>
            </a:r>
            <a:r>
              <a:rPr lang="en-GB" sz="1800" b="1" dirty="0">
                <a:latin typeface="+mj-lt"/>
                <a:cs typeface="HY신명조"/>
              </a:rPr>
              <a:t>to review and revise Resolution 646 (Rev.WRC‑12) for broadband public protection and disaster relief </a:t>
            </a:r>
            <a:r>
              <a:rPr lang="en-GB" sz="1800" b="1" dirty="0" smtClean="0">
                <a:latin typeface="+mj-lt"/>
                <a:cs typeface="HY신명조"/>
              </a:rPr>
              <a:t>(PPDR), </a:t>
            </a:r>
            <a:r>
              <a:rPr lang="en-GB" sz="1800" b="1" dirty="0">
                <a:latin typeface="+mj-lt"/>
                <a:cs typeface="HY신명조"/>
              </a:rPr>
              <a:t>in accordance with Resolution 648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r>
              <a:rPr lang="en-US" sz="1800" b="1" dirty="0" smtClean="0">
                <a:latin typeface="+mj-lt"/>
                <a:cs typeface="HY신명조"/>
              </a:rPr>
              <a:t>”</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5A</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Decide about the suitable method once CPM report is finalized</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Support identification of some parts within the 700 MHz band for the </a:t>
            </a:r>
            <a:r>
              <a:rPr lang="en-US" sz="1600" dirty="0">
                <a:latin typeface="Times New Roman" pitchFamily="18" charset="0"/>
                <a:cs typeface="Times New Roman" pitchFamily="18" charset="0"/>
              </a:rPr>
              <a:t>applications of </a:t>
            </a:r>
            <a:r>
              <a:rPr lang="en-GB" sz="1600" dirty="0">
                <a:latin typeface="Times New Roman" pitchFamily="18" charset="0"/>
                <a:cs typeface="Times New Roman" pitchFamily="18" charset="0"/>
              </a:rPr>
              <a:t>broadband </a:t>
            </a:r>
            <a:r>
              <a:rPr lang="en-GB" sz="1600" dirty="0" smtClean="0">
                <a:latin typeface="Times New Roman" pitchFamily="18" charset="0"/>
                <a:cs typeface="Times New Roman" pitchFamily="18" charset="0"/>
              </a:rPr>
              <a:t>PPDR.</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Oppose </a:t>
            </a:r>
            <a:r>
              <a:rPr lang="en-US" sz="1600" dirty="0">
                <a:latin typeface="Times New Roman" pitchFamily="18" charset="0"/>
                <a:cs typeface="Times New Roman" pitchFamily="18" charset="0"/>
              </a:rPr>
              <a:t>the proposal of identification of the band 806-824 / 851-869 MHz for the PPDR Applications</a:t>
            </a:r>
            <a:r>
              <a:rPr lang="en-US" sz="1600" dirty="0" smtClean="0">
                <a:latin typeface="Times New Roman" pitchFamily="18" charset="0"/>
                <a:cs typeface="Times New Roman" pitchFamily="18" charset="0"/>
              </a:rPr>
              <a:t>.</a:t>
            </a:r>
          </a:p>
          <a:p>
            <a:pPr lvl="1">
              <a:lnSpc>
                <a:spcPct val="80000"/>
              </a:lnSpc>
              <a:buClr>
                <a:schemeClr val="accent3"/>
              </a:buClr>
              <a:buFont typeface="Courier New" pitchFamily="49" charset="0"/>
              <a:buChar char="o"/>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endParaRPr lang="en-US" sz="1600" dirty="0" smtClean="0">
              <a:latin typeface="+mj-lt"/>
            </a:endParaRPr>
          </a:p>
          <a:p>
            <a:pPr lvl="1">
              <a:lnSpc>
                <a:spcPct val="80000"/>
              </a:lnSpc>
              <a:buClr>
                <a:schemeClr val="accent3"/>
              </a:buClr>
              <a:buFont typeface="Courier New" pitchFamily="49" charset="0"/>
              <a:buChar char="o"/>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1.3</a:t>
            </a:r>
            <a:endParaRPr lang="en-US" sz="3200" dirty="0"/>
          </a:p>
        </p:txBody>
      </p:sp>
      <p:pic>
        <p:nvPicPr>
          <p:cNvPr id="13314" name="Picture 2" descr="http://axellwireless.com/wp-content/uploads/Public_Safety.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5233780"/>
            <a:ext cx="3096344" cy="1018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24805331"/>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21</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a:latin typeface="+mj-lt"/>
                <a:cs typeface="HY신명조"/>
              </a:rPr>
              <a:t>to </a:t>
            </a:r>
            <a:r>
              <a:rPr lang="en-GB" sz="1800" b="1" dirty="0" smtClean="0">
                <a:latin typeface="+mj-lt"/>
                <a:cs typeface="HY신명조"/>
              </a:rPr>
              <a:t>consider </a:t>
            </a:r>
            <a:r>
              <a:rPr lang="en-GB" sz="1800" b="1" dirty="0">
                <a:latin typeface="+mj-lt"/>
                <a:cs typeface="HY신명조"/>
              </a:rPr>
              <a:t>possible new allocation to the </a:t>
            </a:r>
            <a:r>
              <a:rPr lang="en-GB" sz="1800" b="1" dirty="0" smtClean="0">
                <a:latin typeface="+mj-lt"/>
                <a:cs typeface="HY신명조"/>
              </a:rPr>
              <a:t>amateur service on </a:t>
            </a:r>
            <a:r>
              <a:rPr lang="en-GB" sz="1800" b="1" dirty="0">
                <a:latin typeface="+mj-lt"/>
                <a:cs typeface="HY신명조"/>
              </a:rPr>
              <a:t>a secondary basis within the band 5 250-5 450 kHz in accordance with Resolution 649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5A</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GB" altLang="da-DK" sz="1600" dirty="0" smtClean="0"/>
          </a:p>
          <a:p>
            <a:pPr lvl="1">
              <a:lnSpc>
                <a:spcPct val="80000"/>
              </a:lnSpc>
              <a:buClr>
                <a:schemeClr val="accent3"/>
              </a:buClr>
              <a:buFont typeface="Courier New" pitchFamily="49" charset="0"/>
              <a:buChar char="o"/>
            </a:pPr>
            <a:r>
              <a:rPr lang="en-GB" altLang="da-DK" sz="1600" dirty="0" smtClean="0"/>
              <a:t>Some </a:t>
            </a:r>
            <a:r>
              <a:rPr lang="en-GB" altLang="da-DK" sz="1600" dirty="0"/>
              <a:t>administrations support “Method B”, No additional allocation to </a:t>
            </a:r>
            <a:r>
              <a:rPr lang="en-GB" altLang="da-DK" sz="1600" dirty="0" err="1"/>
              <a:t>to</a:t>
            </a:r>
            <a:r>
              <a:rPr lang="en-GB" altLang="da-DK" sz="1600" dirty="0"/>
              <a:t> the amateur service on a secondary allocation in the band 5350 – 5450 </a:t>
            </a:r>
            <a:r>
              <a:rPr lang="en-GB" altLang="da-DK" sz="1600" dirty="0" smtClean="0"/>
              <a:t>KHz.</a:t>
            </a:r>
          </a:p>
          <a:p>
            <a:pPr lvl="1">
              <a:lnSpc>
                <a:spcPct val="80000"/>
              </a:lnSpc>
              <a:buClr>
                <a:schemeClr val="accent3"/>
              </a:buClr>
              <a:buFont typeface="Courier New" pitchFamily="49" charset="0"/>
              <a:buChar char="o"/>
            </a:pPr>
            <a:endParaRPr lang="en-GB" altLang="da-DK" sz="1600" dirty="0" smtClean="0"/>
          </a:p>
          <a:p>
            <a:pPr lvl="1">
              <a:lnSpc>
                <a:spcPct val="80000"/>
              </a:lnSpc>
              <a:buClr>
                <a:schemeClr val="accent3"/>
              </a:buClr>
              <a:buFont typeface="Courier New" pitchFamily="49" charset="0"/>
              <a:buChar char="o"/>
            </a:pPr>
            <a:r>
              <a:rPr lang="en-GB" altLang="da-DK" sz="1600" dirty="0" smtClean="0"/>
              <a:t>Other </a:t>
            </a:r>
            <a:r>
              <a:rPr lang="en-GB" altLang="da-DK" sz="1600" dirty="0"/>
              <a:t>administrations support “Method A-4”, </a:t>
            </a:r>
            <a:r>
              <a:rPr lang="en-GB" sz="1600" dirty="0"/>
              <a:t>An allocation to </a:t>
            </a:r>
            <a:r>
              <a:rPr lang="en-GB" altLang="da-DK" sz="1600" dirty="0"/>
              <a:t>the amateur service </a:t>
            </a:r>
            <a:r>
              <a:rPr lang="en-GB" sz="1600" dirty="0"/>
              <a:t>at several specific channels, on a secondary basis, in the range 5 275 -  5 450 kHz.</a:t>
            </a:r>
            <a:r>
              <a:rPr lang="en-GB" altLang="da-DK" sz="1600" dirty="0"/>
              <a:t> </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1.4</a:t>
            </a:r>
            <a:endParaRPr lang="en-US" sz="3200" dirty="0"/>
          </a:p>
        </p:txBody>
      </p:sp>
      <p:pic>
        <p:nvPicPr>
          <p:cNvPr id="14338" name="Picture 2" descr="http://www.osdma.org/userfiles/image/UPLOAD%20IMAGES/Ham-Radio5.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696" y="4941168"/>
            <a:ext cx="2215008" cy="1667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22</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the use of frequency bands allocated to the fixed-satellite service not subject to Appendices 30, 30A and 30B for the control and non-payload communications of unmanned aircraft systems (UAS) in non-segregated airspaces, in accordance with Resolution 153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5B</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GB" altLang="da-DK" sz="1600" dirty="0" smtClean="0"/>
              <a:t>ASMG </a:t>
            </a:r>
            <a:r>
              <a:rPr lang="en-GB" altLang="da-DK" sz="1600" dirty="0"/>
              <a:t>supports No change to RR “Method B</a:t>
            </a:r>
            <a:r>
              <a:rPr lang="en-GB" altLang="da-DK" sz="1600" dirty="0" smtClean="0"/>
              <a:t>”.</a:t>
            </a:r>
          </a:p>
          <a:p>
            <a:pPr marL="393700" lvl="1" indent="0">
              <a:lnSpc>
                <a:spcPct val="80000"/>
              </a:lnSpc>
              <a:buClr>
                <a:schemeClr val="accent3"/>
              </a:buClr>
              <a:buNone/>
            </a:pPr>
            <a:endParaRPr lang="en-GB" altLang="da-DK" sz="1600" dirty="0" smtClean="0"/>
          </a:p>
          <a:p>
            <a:pPr lvl="1">
              <a:lnSpc>
                <a:spcPct val="80000"/>
              </a:lnSpc>
              <a:buClr>
                <a:schemeClr val="accent3"/>
              </a:buClr>
              <a:buFont typeface="Courier New" pitchFamily="49" charset="0"/>
              <a:buChar char="o"/>
            </a:pPr>
            <a:r>
              <a:rPr lang="en-GB" sz="1600" dirty="0" smtClean="0"/>
              <a:t>ASMG </a:t>
            </a:r>
            <a:r>
              <a:rPr lang="en-GB" sz="1600" dirty="0"/>
              <a:t>in the view that there are considerable technical, operational and regulatory obstacles for the use of FSS for UAS CNPC links. Moreover, existing allocations for AMS(R)S as well as AMSS and MSS, under certain conditions could satisfy the requirements for UAS CNPC in the frequency bands of these services.</a:t>
            </a:r>
            <a:endParaRPr lang="en-GB" altLang="da-DK" sz="1600" dirty="0"/>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1.5</a:t>
            </a:r>
            <a:endParaRPr lang="en-US" sz="3200" dirty="0"/>
          </a:p>
        </p:txBody>
      </p:sp>
      <p:pic>
        <p:nvPicPr>
          <p:cNvPr id="5" name="Picture 4" descr="zond-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70662" y="5540375"/>
            <a:ext cx="1946275" cy="1317625"/>
          </a:xfrm>
          <a:prstGeom prst="rect">
            <a:avLst/>
          </a:prstGeom>
          <a:noFill/>
          <a:ln w="9525">
            <a:noFill/>
            <a:miter lim="800000"/>
            <a:headEnd/>
            <a:tailEnd/>
          </a:ln>
        </p:spPr>
      </p:pic>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23</a:t>
            </a:fld>
            <a:endParaRPr lang="en-US" sz="1200">
              <a:latin typeface="Verdana" pitchFamily="34" charset="0"/>
            </a:endParaRPr>
          </a:p>
        </p:txBody>
      </p:sp>
      <p:sp>
        <p:nvSpPr>
          <p:cNvPr id="27651" name="Rectangle 3"/>
          <p:cNvSpPr>
            <a:spLocks noGrp="1" noChangeArrowheads="1"/>
          </p:cNvSpPr>
          <p:nvPr>
            <p:ph type="body" idx="4294967295"/>
          </p:nvPr>
        </p:nvSpPr>
        <p:spPr>
          <a:xfrm>
            <a:off x="141412" y="1535753"/>
            <a:ext cx="8784976" cy="5013176"/>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possible additional primary allocations:</a:t>
            </a:r>
            <a:endParaRPr lang="en-US" sz="1800" b="1" dirty="0">
              <a:latin typeface="+mj-lt"/>
              <a:cs typeface="HY신명조"/>
            </a:endParaRPr>
          </a:p>
          <a:p>
            <a:pPr marL="0" indent="0">
              <a:buNone/>
            </a:pPr>
            <a:r>
              <a:rPr lang="en-GB" sz="1800" b="1" dirty="0" smtClean="0">
                <a:latin typeface="+mj-lt"/>
                <a:cs typeface="HY신명조"/>
              </a:rPr>
              <a:t>	1.6.1</a:t>
            </a:r>
            <a:r>
              <a:rPr lang="en-GB" sz="1800" b="1" dirty="0">
                <a:latin typeface="+mj-lt"/>
                <a:cs typeface="HY신명조"/>
              </a:rPr>
              <a:t>	to the fixed-satellite service (Earth-to-space and space-to-Earth) </a:t>
            </a:r>
            <a:r>
              <a:rPr lang="en-GB" sz="1800" b="1" dirty="0" smtClean="0">
                <a:latin typeface="+mj-lt"/>
                <a:cs typeface="HY신명조"/>
              </a:rPr>
              <a:t>		of </a:t>
            </a:r>
            <a:r>
              <a:rPr lang="en-GB" sz="1800" b="1" dirty="0">
                <a:latin typeface="+mj-lt"/>
                <a:cs typeface="HY신명조"/>
              </a:rPr>
              <a:t>250 MHz in the range between 10 GHz and 17 GHz in Region 1;</a:t>
            </a:r>
            <a:endParaRPr lang="en-US" sz="1800" b="1" dirty="0">
              <a:latin typeface="+mj-lt"/>
              <a:cs typeface="HY신명조"/>
            </a:endParaRPr>
          </a:p>
          <a:p>
            <a:pPr marL="0" indent="0">
              <a:buNone/>
            </a:pPr>
            <a:r>
              <a:rPr lang="en-GB" sz="1800" b="1" dirty="0" smtClean="0">
                <a:latin typeface="+mj-lt"/>
                <a:cs typeface="HY신명조"/>
              </a:rPr>
              <a:t>	1.6.2</a:t>
            </a:r>
            <a:r>
              <a:rPr lang="en-GB" sz="1800" b="1" dirty="0">
                <a:latin typeface="+mj-lt"/>
                <a:cs typeface="HY신명조"/>
              </a:rPr>
              <a:t>	to the fixed-satellite service (Earth-to-space) of 250 MHz in </a:t>
            </a:r>
            <a:r>
              <a:rPr lang="en-GB" sz="1800" b="1" dirty="0" smtClean="0">
                <a:latin typeface="+mj-lt"/>
                <a:cs typeface="HY신명조"/>
              </a:rPr>
              <a:t>		Region</a:t>
            </a:r>
            <a:r>
              <a:rPr lang="en-GB" sz="1800" b="1" dirty="0">
                <a:latin typeface="+mj-lt"/>
                <a:cs typeface="HY신명조"/>
              </a:rPr>
              <a:t> 2 and 300 MHz in Region 3 within the range 13-17 GHz</a:t>
            </a:r>
            <a:r>
              <a:rPr lang="en-GB" sz="1800" b="1" dirty="0" smtClean="0">
                <a:latin typeface="+mj-lt"/>
                <a:cs typeface="HY신명조"/>
              </a:rPr>
              <a:t>;</a:t>
            </a:r>
          </a:p>
          <a:p>
            <a:pPr marL="288925" indent="0">
              <a:buNone/>
            </a:pPr>
            <a:r>
              <a:rPr lang="en-GB" sz="1800" b="1" dirty="0">
                <a:latin typeface="+mj-lt"/>
                <a:cs typeface="HY신명조"/>
              </a:rPr>
              <a:t>and review the regulatory provisions on the current allocations to the fixed-satellite service within each range, taking into account the results of ITU‑R studies, in accordance with Resolutions 151 </a:t>
            </a:r>
            <a:r>
              <a:rPr lang="en-GB" sz="1800" b="1" dirty="0" smtClean="0">
                <a:latin typeface="+mj-lt"/>
                <a:cs typeface="HY신명조"/>
              </a:rPr>
              <a:t>(</a:t>
            </a:r>
            <a:r>
              <a:rPr lang="en-GB" sz="1800" b="1" dirty="0">
                <a:latin typeface="+mj-lt"/>
                <a:cs typeface="HY신명조"/>
              </a:rPr>
              <a:t>WRC‑12) and 152 </a:t>
            </a:r>
            <a:r>
              <a:rPr lang="en-GB" sz="1800" b="1" dirty="0" smtClean="0">
                <a:latin typeface="+mj-lt"/>
                <a:cs typeface="HY신명조"/>
              </a:rPr>
              <a:t>(</a:t>
            </a:r>
            <a:r>
              <a:rPr lang="en-GB" sz="1800" b="1" dirty="0">
                <a:latin typeface="+mj-lt"/>
                <a:cs typeface="HY신명조"/>
              </a:rPr>
              <a:t>WRC‑12), </a:t>
            </a:r>
            <a:r>
              <a:rPr lang="en-GB" sz="1800" b="1" dirty="0" smtClean="0">
                <a:latin typeface="+mj-lt"/>
                <a:cs typeface="HY신명조"/>
              </a:rPr>
              <a:t>respectively”</a:t>
            </a:r>
            <a:endParaRPr lang="en-US"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4A</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eaLnBrk="1" hangingPunct="1">
              <a:buFont typeface="Courier New" pitchFamily="49" charset="0"/>
              <a:buChar char="o"/>
            </a:pPr>
            <a:r>
              <a:rPr lang="en-GB" sz="2000" b="1" u="sng" dirty="0" smtClean="0">
                <a:cs typeface="HY신명조"/>
              </a:rPr>
              <a:t>1.6.1</a:t>
            </a:r>
            <a:r>
              <a:rPr lang="en-GB" sz="1800" dirty="0">
                <a:cs typeface="HY신명조"/>
              </a:rPr>
              <a:t>: </a:t>
            </a:r>
            <a:r>
              <a:rPr lang="en-US" sz="1600" dirty="0" smtClean="0">
                <a:cs typeface="HY신명조"/>
              </a:rPr>
              <a:t>ensure the protection of the current services and avoiding any additional constrains in the proposed bands</a:t>
            </a:r>
          </a:p>
          <a:p>
            <a:pPr eaLnBrk="1" hangingPunct="1">
              <a:buFont typeface="Courier New" pitchFamily="49" charset="0"/>
              <a:buChar char="o"/>
            </a:pPr>
            <a:r>
              <a:rPr lang="en-US" sz="1600" dirty="0" smtClean="0">
                <a:cs typeface="HY신명조"/>
              </a:rPr>
              <a:t>Urge the Arab Administrations to state their view regarding the proposed bands based on the results of studies</a:t>
            </a:r>
            <a:endParaRPr lang="en-US" sz="1600" dirty="0">
              <a:cs typeface="HY신명조"/>
            </a:endParaRPr>
          </a:p>
          <a:p>
            <a:pPr eaLnBrk="1" hangingPunct="1">
              <a:buFont typeface="Courier New" pitchFamily="49" charset="0"/>
              <a:buChar char="o"/>
            </a:pPr>
            <a:r>
              <a:rPr lang="en-GB" sz="2000" b="1" u="sng" dirty="0">
                <a:cs typeface="HY신명조"/>
              </a:rPr>
              <a:t>1.6.2 :</a:t>
            </a:r>
            <a:r>
              <a:rPr lang="en-US" sz="1600" dirty="0"/>
              <a:t> </a:t>
            </a:r>
            <a:r>
              <a:rPr lang="en-US" sz="1600" dirty="0" smtClean="0"/>
              <a:t>Ensure </a:t>
            </a:r>
            <a:r>
              <a:rPr lang="en-US" sz="1600" dirty="0"/>
              <a:t>that the proposed allocations do not cause undue constrains to services allocated in these bands in Region 1</a:t>
            </a:r>
          </a:p>
          <a:p>
            <a:pPr eaLnBrk="1" hangingPunct="1">
              <a:buNone/>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1.6</a:t>
            </a:r>
            <a:endParaRPr lang="en-US" sz="3200" dirty="0"/>
          </a:p>
        </p:txBody>
      </p:sp>
      <p:pic>
        <p:nvPicPr>
          <p:cNvPr id="2050" name="Picture 2" descr="C:\Users\sultan.albalooshi\Deskto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279" y="332656"/>
            <a:ext cx="1088242" cy="1660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41520827"/>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24</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review the use of the band 5 091-5 150 MHz by the fixed-satellite service (Earth-to-space) (limited to feeder links of the non-geostationary mobile-satellite systems in the mobile-satellite service) in accordance with Resolution 114 (Rev.WRC‑12)”</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4A</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t>Supports </a:t>
            </a:r>
            <a:r>
              <a:rPr lang="en-US" sz="1600" dirty="0"/>
              <a:t>the removal of the time limitation in RR 5.444A to the primary allocation to the fixed-satellite service (Earth-to-space) in the band 5 091-5 150 MHz, limited to feeder links of non-geostationary satellite systems in the mobile-satellite service, based on the information received from ICAO that no new systems are planned in the band. </a:t>
            </a:r>
            <a:endParaRPr lang="en-US" sz="1600" dirty="0" smtClean="0"/>
          </a:p>
          <a:p>
            <a:pPr lvl="1">
              <a:lnSpc>
                <a:spcPct val="80000"/>
              </a:lnSpc>
              <a:buClr>
                <a:schemeClr val="accent3"/>
              </a:buClr>
              <a:buFont typeface="Courier New" pitchFamily="49" charset="0"/>
              <a:buChar char="o"/>
            </a:pPr>
            <a:endParaRPr lang="en-US" sz="1600" dirty="0"/>
          </a:p>
          <a:p>
            <a:pPr lvl="1">
              <a:lnSpc>
                <a:spcPct val="80000"/>
              </a:lnSpc>
              <a:buClr>
                <a:schemeClr val="accent3"/>
              </a:buClr>
              <a:buFont typeface="Courier New" pitchFamily="49" charset="0"/>
              <a:buChar char="o"/>
            </a:pPr>
            <a:r>
              <a:rPr lang="en-US" sz="1600" dirty="0"/>
              <a:t>Resolution 114 (Rev.WRC-12) after amendment shall continue to apply to this allocation in order to protect aeronautical services and encourage long-term sharing environment in the band. </a:t>
            </a:r>
            <a:endParaRPr lang="en-US" sz="1600" dirty="0" smtClean="0"/>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1.7</a:t>
            </a:r>
            <a:endParaRPr lang="en-US" sz="3200" dirty="0"/>
          </a:p>
        </p:txBody>
      </p:sp>
      <p:pic>
        <p:nvPicPr>
          <p:cNvPr id="5" name="Picture 4" descr="http://www.milsatmagazine.com/cgi-bin/display_image.cgi?355538548">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8612" y="2456513"/>
            <a:ext cx="1683392" cy="1346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53820382"/>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25</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a:latin typeface="+mj-lt"/>
                <a:cs typeface="HY신명조"/>
              </a:rPr>
              <a:t>“</a:t>
            </a:r>
            <a:r>
              <a:rPr lang="en-GB" sz="1800" b="1" dirty="0">
                <a:latin typeface="+mj-lt"/>
                <a:cs typeface="HY신명조"/>
              </a:rPr>
              <a:t>review the provisions relating to earth stations located on board vessels (ESVs), based on studies conducted in accordance with Resolution 909 (WRC‑12)”</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4A</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Support NOC to the protection distances in Resolution 902 in order to protect terrestrial </a:t>
            </a:r>
            <a:r>
              <a:rPr lang="en-US" sz="1600" dirty="0" smtClean="0">
                <a:latin typeface="Times New Roman" pitchFamily="18" charset="0"/>
                <a:cs typeface="Times New Roman" pitchFamily="18" charset="0"/>
              </a:rPr>
              <a:t>services.</a:t>
            </a: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Does not support the use of PFD limits criteria to identify protection </a:t>
            </a:r>
            <a:r>
              <a:rPr lang="en-US" sz="1600" dirty="0" smtClean="0">
                <a:latin typeface="Times New Roman" pitchFamily="18" charset="0"/>
                <a:cs typeface="Times New Roman" pitchFamily="18" charset="0"/>
              </a:rPr>
              <a:t>distances.</a:t>
            </a: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u="sng" dirty="0" smtClean="0">
                <a:latin typeface="Times New Roman" pitchFamily="18" charset="0"/>
                <a:cs typeface="Times New Roman" pitchFamily="18" charset="0"/>
              </a:rPr>
              <a:t>Egypt Position: </a:t>
            </a:r>
            <a:r>
              <a:rPr lang="en-US" sz="1600" dirty="0" smtClean="0">
                <a:latin typeface="Times New Roman" pitchFamily="18" charset="0"/>
                <a:cs typeface="Times New Roman" pitchFamily="18" charset="0"/>
              </a:rPr>
              <a:t>Support methods proposing the increment of </a:t>
            </a:r>
            <a:r>
              <a:rPr lang="en-US" sz="1600" dirty="0">
                <a:latin typeface="Times New Roman" pitchFamily="18" charset="0"/>
                <a:cs typeface="Times New Roman" pitchFamily="18" charset="0"/>
              </a:rPr>
              <a:t>the protection distances </a:t>
            </a:r>
            <a:r>
              <a:rPr lang="en-US" sz="1600" dirty="0" smtClean="0">
                <a:latin typeface="Times New Roman" pitchFamily="18" charset="0"/>
                <a:cs typeface="Times New Roman" pitchFamily="18" charset="0"/>
              </a:rPr>
              <a:t>and follow up studies in the Study Groups.</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1.8</a:t>
            </a:r>
            <a:endParaRPr lang="en-US" sz="3200" dirty="0"/>
          </a:p>
        </p:txBody>
      </p:sp>
      <p:pic>
        <p:nvPicPr>
          <p:cNvPr id="16386" name="Picture 2" descr="http://common.ziffdavisinternet.com/encyclopedia_images/_ESV.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660067"/>
            <a:ext cx="2123886" cy="1772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2672692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26</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t>
            </a:r>
            <a:r>
              <a:rPr lang="en-GB" sz="1800" b="1" dirty="0" smtClean="0">
                <a:latin typeface="+mj-lt"/>
                <a:cs typeface="HY신명조"/>
              </a:rPr>
              <a:t>, </a:t>
            </a:r>
            <a:r>
              <a:rPr lang="en-GB" sz="1800" b="1" dirty="0">
                <a:latin typeface="+mj-lt"/>
                <a:cs typeface="HY신명조"/>
              </a:rPr>
              <a:t>in accordance with Resolution 758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p>
          <a:p>
            <a:pPr marL="0" indent="0">
              <a:buNone/>
            </a:pPr>
            <a:r>
              <a:rPr lang="en-GB" sz="1800" b="1" dirty="0">
                <a:latin typeface="+mj-lt"/>
                <a:cs typeface="HY신명조"/>
              </a:rPr>
              <a:t>	 1.9.1	possible new allocations to the fixed-satellite service in the </a:t>
            </a:r>
            <a:r>
              <a:rPr lang="en-GB" sz="1800" b="1" dirty="0" smtClean="0">
                <a:latin typeface="+mj-lt"/>
                <a:cs typeface="HY신명조"/>
              </a:rPr>
              <a:t>		frequency </a:t>
            </a:r>
            <a:r>
              <a:rPr lang="en-GB" sz="1800" b="1" dirty="0">
                <a:latin typeface="+mj-lt"/>
                <a:cs typeface="HY신명조"/>
              </a:rPr>
              <a:t>bands 7 150-7 250 MHz (space-to-Earth) and 8 </a:t>
            </a:r>
            <a:r>
              <a:rPr lang="en-GB" sz="1800" b="1" dirty="0" smtClean="0">
                <a:latin typeface="+mj-lt"/>
                <a:cs typeface="HY신명조"/>
              </a:rPr>
              <a:t>400-		8</a:t>
            </a:r>
            <a:r>
              <a:rPr lang="en-GB" sz="1800" b="1" dirty="0">
                <a:latin typeface="+mj-lt"/>
                <a:cs typeface="HY신명조"/>
              </a:rPr>
              <a:t> 500 MHz (Earth-to-space), subject to appropriate sharing </a:t>
            </a:r>
            <a:r>
              <a:rPr lang="en-GB" sz="1800" b="1" dirty="0" smtClean="0">
                <a:latin typeface="+mj-lt"/>
                <a:cs typeface="HY신명조"/>
              </a:rPr>
              <a:t>		conditions ”</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4A</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Does not Support the new </a:t>
            </a:r>
            <a:r>
              <a:rPr lang="en-GB" sz="1600" dirty="0">
                <a:latin typeface="Times New Roman" pitchFamily="18" charset="0"/>
                <a:cs typeface="Times New Roman" pitchFamily="18" charset="0"/>
              </a:rPr>
              <a:t>allocations to the fixed-satellite service in the frequency bands 7 150-7 250 MHz and the band 8400-8500 MHz because of the heavy use of Fixed Terrestrial Services in these two bands</a:t>
            </a:r>
            <a:r>
              <a:rPr lang="en-GB" sz="1600" dirty="0" smtClean="0">
                <a:latin typeface="Times New Roman" pitchFamily="18" charset="0"/>
                <a:cs typeface="Times New Roman" pitchFamily="18" charset="0"/>
              </a:rPr>
              <a:t>.</a:t>
            </a:r>
          </a:p>
          <a:p>
            <a:pPr marL="393700" lvl="1" indent="0">
              <a:lnSpc>
                <a:spcPct val="80000"/>
              </a:lnSpc>
              <a:buClr>
                <a:schemeClr val="accent3"/>
              </a:buClr>
              <a:buNone/>
            </a:pPr>
            <a:endParaRPr lang="en-US"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1.9.1</a:t>
            </a:r>
            <a:endParaRPr lang="en-US" sz="3200" dirty="0"/>
          </a:p>
        </p:txBody>
      </p:sp>
      <p:pic>
        <p:nvPicPr>
          <p:cNvPr id="18434" name="Picture 2" descr="http://ec.europa.eu/enterprise/policies/satnav/galileo/media/giove-a_-_artist_impression_-_please_credit_es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374912"/>
            <a:ext cx="2812506" cy="2108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41473206"/>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27</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t>
            </a:r>
            <a:r>
              <a:rPr lang="en-GB" sz="1800" b="1" dirty="0" smtClean="0">
                <a:latin typeface="+mj-lt"/>
                <a:cs typeface="HY신명조"/>
              </a:rPr>
              <a:t>, </a:t>
            </a:r>
            <a:r>
              <a:rPr lang="en-GB" sz="1800" b="1" dirty="0">
                <a:latin typeface="+mj-lt"/>
                <a:cs typeface="HY신명조"/>
              </a:rPr>
              <a:t>in accordance with Resolution 758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p>
          <a:p>
            <a:pPr marL="0" indent="0">
              <a:buNone/>
            </a:pPr>
            <a:r>
              <a:rPr lang="en-GB" sz="1800" b="1" dirty="0">
                <a:latin typeface="+mj-lt"/>
                <a:cs typeface="HY신명조"/>
              </a:rPr>
              <a:t>	 </a:t>
            </a:r>
            <a:r>
              <a:rPr lang="en-GB" sz="1800" b="1" dirty="0" smtClean="0">
                <a:latin typeface="+mj-lt"/>
                <a:cs typeface="HY신명조"/>
              </a:rPr>
              <a:t>1.9.2</a:t>
            </a:r>
            <a:r>
              <a:rPr lang="en-GB" sz="1800" b="1" dirty="0">
                <a:latin typeface="+mj-lt"/>
                <a:cs typeface="HY신명조"/>
              </a:rPr>
              <a:t>	the possibility of allocating the bands 7 375-7 750 MHz and </a:t>
            </a:r>
            <a:r>
              <a:rPr lang="en-GB" sz="1800" b="1" dirty="0" smtClean="0">
                <a:latin typeface="+mj-lt"/>
                <a:cs typeface="HY신명조"/>
              </a:rPr>
              <a:t>		8</a:t>
            </a:r>
            <a:r>
              <a:rPr lang="en-GB" sz="1800" b="1" dirty="0">
                <a:latin typeface="+mj-lt"/>
                <a:cs typeface="HY신명조"/>
              </a:rPr>
              <a:t> 025-8 400 MHz to the maritime-mobile satellite service and </a:t>
            </a:r>
            <a:r>
              <a:rPr lang="en-GB" sz="1800" b="1" dirty="0" smtClean="0">
                <a:latin typeface="+mj-lt"/>
                <a:cs typeface="HY신명조"/>
              </a:rPr>
              <a:t>		additional </a:t>
            </a:r>
            <a:r>
              <a:rPr lang="en-GB" sz="1800" b="1" dirty="0">
                <a:latin typeface="+mj-lt"/>
                <a:cs typeface="HY신명조"/>
              </a:rPr>
              <a:t>regulatory measures, depending on the results of </a:t>
            </a:r>
            <a:r>
              <a:rPr lang="en-GB" sz="1800" b="1" dirty="0" smtClean="0">
                <a:latin typeface="+mj-lt"/>
                <a:cs typeface="HY신명조"/>
              </a:rPr>
              <a:t>		appropriate </a:t>
            </a:r>
            <a:r>
              <a:rPr lang="en-GB" sz="1800" b="1" dirty="0">
                <a:latin typeface="+mj-lt"/>
                <a:cs typeface="HY신명조"/>
              </a:rPr>
              <a:t>studies”</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4C</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Does not support the </a:t>
            </a:r>
            <a:r>
              <a:rPr lang="en-GB" sz="1600" dirty="0">
                <a:latin typeface="Times New Roman" pitchFamily="18" charset="0"/>
                <a:cs typeface="Times New Roman" pitchFamily="18" charset="0"/>
              </a:rPr>
              <a:t>allocation to the maritime-mobile satellite service in the frequency bands 7 150-7 250 MHz and 8 025-8 400 </a:t>
            </a:r>
            <a:r>
              <a:rPr lang="en-GB" sz="1600" dirty="0" smtClean="0">
                <a:latin typeface="Times New Roman" pitchFamily="18" charset="0"/>
                <a:cs typeface="Times New Roman" pitchFamily="18" charset="0"/>
              </a:rPr>
              <a:t>MHz.</a:t>
            </a:r>
          </a:p>
          <a:p>
            <a:pPr marL="393700" lvl="1" indent="0">
              <a:lnSpc>
                <a:spcPct val="80000"/>
              </a:lnSpc>
              <a:buClr>
                <a:schemeClr val="accent3"/>
              </a:buClr>
              <a:buNone/>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1.9.2</a:t>
            </a:r>
            <a:endParaRPr lang="en-US" sz="3200" dirty="0"/>
          </a:p>
        </p:txBody>
      </p:sp>
      <p:pic>
        <p:nvPicPr>
          <p:cNvPr id="19458" name="Picture 2" descr="http://worldmaritimenews.com/wp-content/uploads/2013/04/Inmarsat-Inks-Agreement-with-NSSLGloba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9570" y="4725144"/>
            <a:ext cx="2256882" cy="1559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21465882"/>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zood.com/files/campimgs/thuraya-20121210-120528.jpg">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1112" y="2780928"/>
            <a:ext cx="1902888" cy="1282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28</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781236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spectrum requirements and possible additional spectrum allocations for the mobile-satellite service in the Earth-to-space and space-to-Earth directions, including the satellite component for broadband applications, including International Mobile Telecommunications (IMT), within the frequency range from 22 GHz to 26 GHz, in accordance with Resolution 234 (WRC‑12)”</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4C</a:t>
            </a: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Does not support the </a:t>
            </a:r>
            <a:r>
              <a:rPr lang="en-GB" sz="1600" dirty="0">
                <a:latin typeface="Times New Roman" pitchFamily="18" charset="0"/>
                <a:cs typeface="Times New Roman" pitchFamily="18" charset="0"/>
              </a:rPr>
              <a:t>allocations to the Mobile-Satellite service in the frequency range from 22 GHz to 26 GHz because most of the frequency bands in this range are allocated to terrestrial fixed and mobile services on primary basis, the frequencies of this range are heavily used by terrestrial services</a:t>
            </a:r>
            <a:r>
              <a:rPr lang="en-GB" sz="1600" dirty="0" smtClean="0">
                <a:latin typeface="Times New Roman" pitchFamily="18" charset="0"/>
                <a:cs typeface="Times New Roman" pitchFamily="18" charset="0"/>
              </a:rPr>
              <a:t>. Also, follow up the on-going studies</a:t>
            </a:r>
          </a:p>
          <a:p>
            <a:pPr lvl="1">
              <a:lnSpc>
                <a:spcPct val="80000"/>
              </a:lnSpc>
              <a:buClr>
                <a:schemeClr val="accent3"/>
              </a:buClr>
              <a:buFont typeface="Courier New" pitchFamily="49" charset="0"/>
              <a:buChar char="o"/>
            </a:pPr>
            <a:endParaRPr lang="en-GB"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UAE and Egypt position: follow up the on-going studies aiming to fulfill the spectrum requirements of the Mobile Satellite Service, and ensuring the protection of the existing services, in the following proposed bands:</a:t>
            </a:r>
          </a:p>
          <a:p>
            <a:pPr lvl="1">
              <a:lnSpc>
                <a:spcPct val="80000"/>
              </a:lnSpc>
              <a:buClr>
                <a:schemeClr val="accent3"/>
              </a:buClr>
              <a:buFont typeface="Courier New" pitchFamily="49" charset="0"/>
              <a:buChar char="o"/>
            </a:pPr>
            <a:r>
              <a:rPr lang="en-US" altLang="ko-KR" sz="1600" dirty="0" smtClean="0">
                <a:latin typeface="Times New Roman" pitchFamily="18" charset="0"/>
                <a:ea typeface="Gulim" pitchFamily="34" charset="-127"/>
                <a:cs typeface="Times New Roman" pitchFamily="18" charset="0"/>
              </a:rPr>
              <a:t>24.25 – 24.55 GHz (s-E)		22.65 – 22.95 GHz (s-E)</a:t>
            </a:r>
          </a:p>
          <a:p>
            <a:pPr lvl="1">
              <a:lnSpc>
                <a:spcPct val="80000"/>
              </a:lnSpc>
              <a:buClr>
                <a:schemeClr val="accent3"/>
              </a:buClr>
              <a:buFont typeface="Courier New" pitchFamily="49" charset="0"/>
              <a:buChar char="o"/>
            </a:pPr>
            <a:r>
              <a:rPr lang="en-US" altLang="ko-KR" sz="1600" dirty="0" smtClean="0">
                <a:latin typeface="Times New Roman" pitchFamily="18" charset="0"/>
                <a:ea typeface="Gulim" pitchFamily="34" charset="-127"/>
                <a:cs typeface="Times New Roman" pitchFamily="18" charset="0"/>
              </a:rPr>
              <a:t>24.25 – 24.55 GHz (E-s)		25.25 – 25.50 GHz (E-s)</a:t>
            </a: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1.10</a:t>
            </a:r>
            <a:endParaRPr lang="en-US" sz="3200" dirty="0"/>
          </a:p>
        </p:txBody>
      </p:sp>
    </p:spTree>
    <p:extLst>
      <p:ext uri="{BB962C8B-B14F-4D97-AF65-F5344CB8AC3E}">
        <p14:creationId xmlns:p14="http://schemas.microsoft.com/office/powerpoint/2010/main" val="3101696301"/>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29</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 primary allocation for the Earth exploration-satellite service (Earth-to-space) in the 7-8 GHz range, in accordance with Resolution 650 (WRC‑12)”</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7B</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Some administrations support the primary allocation for EESS (Earth-to-space) with a new </a:t>
            </a:r>
            <a:r>
              <a:rPr lang="en-US" sz="1600" dirty="0" smtClean="0">
                <a:latin typeface="Times New Roman" pitchFamily="18" charset="0"/>
                <a:cs typeface="Times New Roman" pitchFamily="18" charset="0"/>
              </a:rPr>
              <a:t>provision, because the studies shows that Fixed services are protected and current PFD limits are sufficient for protection.</a:t>
            </a: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Other administrations support No </a:t>
            </a:r>
            <a:r>
              <a:rPr lang="en-US" sz="1600" dirty="0" smtClean="0">
                <a:latin typeface="Times New Roman" pitchFamily="18" charset="0"/>
                <a:cs typeface="Times New Roman" pitchFamily="18" charset="0"/>
              </a:rPr>
              <a:t>Change, which means Not </a:t>
            </a:r>
            <a:r>
              <a:rPr lang="en-US" sz="1600" dirty="0">
                <a:latin typeface="Times New Roman" pitchFamily="18" charset="0"/>
                <a:cs typeface="Times New Roman" pitchFamily="18" charset="0"/>
              </a:rPr>
              <a:t>supporting a </a:t>
            </a:r>
            <a:r>
              <a:rPr lang="en-GB" sz="1600" dirty="0">
                <a:latin typeface="Times New Roman" pitchFamily="18" charset="0"/>
                <a:cs typeface="Times New Roman" pitchFamily="18" charset="0"/>
              </a:rPr>
              <a:t>primary allocation for the Earth exploration-satellite service (Earth-to-space) in the 7-8 GHz range in order to protect the existing services because of heavy use of terrestrial fixed services in this band.</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1.11</a:t>
            </a:r>
            <a:endParaRPr lang="en-US" sz="3200" dirty="0"/>
          </a:p>
        </p:txBody>
      </p:sp>
      <p:pic>
        <p:nvPicPr>
          <p:cNvPr id="6" name="Picture 2" descr="http://t2.gstatic.com/images?q=tbn:ANd9GcR3-SEwBO5sxwLpNTf4ZR6OXeQMYft7pMI0VZj3rgunlBbsP-OU-Q">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941168"/>
            <a:ext cx="2228056" cy="167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7192170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accent2">
              <a:lumMod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Structure of ASMG</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823928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30</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6804248"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 extension of the current worldwide allocation to the Earth exploration-satellite (active) service in the frequency band 9 300-9 900 MHz by up to 600 MHz within the frequency bands 8 700-9 300 MHz and/or 9 900-10 500 MHz, in accordance with Resolution 651 (WRC‑12)”</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7C</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Not </a:t>
            </a:r>
            <a:r>
              <a:rPr lang="en-US" sz="1600" dirty="0">
                <a:latin typeface="Times New Roman" pitchFamily="18" charset="0"/>
                <a:cs typeface="Times New Roman" pitchFamily="18" charset="0"/>
              </a:rPr>
              <a:t>supporting </a:t>
            </a:r>
            <a:r>
              <a:rPr lang="en-GB" sz="1600" dirty="0">
                <a:latin typeface="Times New Roman" pitchFamily="18" charset="0"/>
                <a:cs typeface="Times New Roman" pitchFamily="18" charset="0"/>
              </a:rPr>
              <a:t>an extension of the current worldwide allocation to the Earth Exploration-Satellite Service (active) because of </a:t>
            </a:r>
            <a:r>
              <a:rPr lang="en-GB" sz="1600" dirty="0" smtClean="0">
                <a:latin typeface="Times New Roman" pitchFamily="18" charset="0"/>
                <a:cs typeface="Times New Roman" pitchFamily="18" charset="0"/>
              </a:rPr>
              <a:t>heavy use of terrestrial </a:t>
            </a:r>
            <a:r>
              <a:rPr lang="en-GB" sz="1600" dirty="0">
                <a:latin typeface="Times New Roman" pitchFamily="18" charset="0"/>
                <a:cs typeface="Times New Roman" pitchFamily="18" charset="0"/>
              </a:rPr>
              <a:t>fixed </a:t>
            </a:r>
            <a:r>
              <a:rPr lang="en-GB" sz="1600" dirty="0" smtClean="0">
                <a:latin typeface="Times New Roman" pitchFamily="18" charset="0"/>
                <a:cs typeface="Times New Roman" pitchFamily="18" charset="0"/>
              </a:rPr>
              <a:t>services and for the protection of the RLS service.</a:t>
            </a:r>
          </a:p>
          <a:p>
            <a:pPr marL="393700" lvl="1" indent="0">
              <a:lnSpc>
                <a:spcPct val="80000"/>
              </a:lnSpc>
              <a:buClr>
                <a:schemeClr val="accent3"/>
              </a:buClr>
              <a:buNone/>
            </a:pPr>
            <a:endParaRPr lang="en-GB" sz="1600" dirty="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Adding the NOC method to the CPM text.</a:t>
            </a:r>
          </a:p>
          <a:p>
            <a:pPr marL="393700" lvl="1" indent="0">
              <a:lnSpc>
                <a:spcPct val="80000"/>
              </a:lnSpc>
              <a:buClr>
                <a:schemeClr val="accent3"/>
              </a:buClr>
              <a:buNone/>
            </a:pPr>
            <a:endParaRPr lang="en-GB"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1.12</a:t>
            </a:r>
            <a:endParaRPr lang="en-US" sz="3200" dirty="0"/>
          </a:p>
        </p:txBody>
      </p:sp>
      <p:pic>
        <p:nvPicPr>
          <p:cNvPr id="22530" name="Picture 2" descr="http://t2.gstatic.com/images?q=tbn:ANd9GcR3-SEwBO5sxwLpNTf4ZR6OXeQMYft7pMI0VZj3rgunlBbsP-OU-Q">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3509000"/>
            <a:ext cx="2228056" cy="167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09514920"/>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31</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review No. 5.268 with a view to examining the possibility for increasing the 5 km distance limitation and allowing space research service (space-to-space) use for proximity operations by space vehicles communicating with an orbiting manned space vehicle, in accordance with Resolution 652 (WRC‑12)”</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7B</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eaLnBrk="1" hangingPunct="1">
              <a:buFont typeface="Courier New" pitchFamily="49" charset="0"/>
              <a:buChar char="o"/>
            </a:pPr>
            <a:r>
              <a:rPr lang="en-US" sz="1600" dirty="0">
                <a:latin typeface="Times New Roman" pitchFamily="18" charset="0"/>
                <a:cs typeface="Times New Roman" pitchFamily="18" charset="0"/>
              </a:rPr>
              <a:t>Support mitigating or removal of the 5 Km distance limitation (increase the distance), with maintaining the current PFD limits in 5.268 </a:t>
            </a:r>
            <a:r>
              <a:rPr lang="en-GB" sz="1600" dirty="0">
                <a:latin typeface="Times New Roman" pitchFamily="18" charset="0"/>
                <a:cs typeface="Times New Roman" pitchFamily="18" charset="0"/>
              </a:rPr>
              <a:t>to ensure the protection of operational terrestrial stations in the fixed </a:t>
            </a:r>
            <a:r>
              <a:rPr lang="en-GB" sz="1600" dirty="0" smtClean="0">
                <a:latin typeface="Times New Roman" pitchFamily="18" charset="0"/>
                <a:cs typeface="Times New Roman" pitchFamily="18" charset="0"/>
              </a:rPr>
              <a:t>and mobile services</a:t>
            </a:r>
            <a:endParaRPr lang="en-US" altLang="ko-KR" sz="1600" dirty="0" smtClean="0">
              <a:latin typeface="Times New Roman" pitchFamily="18" charset="0"/>
              <a:cs typeface="Times New Roman" pitchFamily="18" charset="0"/>
            </a:endParaRPr>
          </a:p>
          <a:p>
            <a:pPr marL="393700" lvl="1" indent="0">
              <a:lnSpc>
                <a:spcPct val="80000"/>
              </a:lnSpc>
              <a:buClr>
                <a:schemeClr val="accent3"/>
              </a:buClr>
              <a:buNone/>
            </a:pPr>
            <a:endParaRPr lang="en-US" sz="1600" dirty="0">
              <a:latin typeface="+mj-lt"/>
            </a:endParaRP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1.13</a:t>
            </a:r>
            <a:endParaRPr lang="en-US" sz="3200" dirty="0"/>
          </a:p>
        </p:txBody>
      </p:sp>
      <p:pic>
        <p:nvPicPr>
          <p:cNvPr id="23554" name="Picture 2" descr="http://www.astrium.eads.net/media/image/hylas-launch.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925896"/>
            <a:ext cx="1584176" cy="1553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11156194"/>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32</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the feasibility of achieving a continuous reference time-scale, whether by the modification of coordinated universal time (UTC) or some other method, and take appropriate action, in accordance with Resolution 653 </a:t>
            </a:r>
            <a:r>
              <a:rPr lang="en-GB" sz="1800" b="1" dirty="0" smtClean="0">
                <a:latin typeface="+mj-lt"/>
                <a:cs typeface="HY신명조"/>
              </a:rPr>
              <a:t>(</a:t>
            </a:r>
            <a:r>
              <a:rPr lang="en-GB" sz="1800" b="1" dirty="0">
                <a:latin typeface="+mj-lt"/>
                <a:cs typeface="HY신명조"/>
              </a:rPr>
              <a:t>WRC‑12)”</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7A</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Support Method C2</a:t>
            </a: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No change in definition of UTC as specified in Recommendation ITU R TF.460-6, which will remain the only time-scale which is broadcast in order to avoid any confusion. </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1.14</a:t>
            </a:r>
            <a:endParaRPr lang="en-US" sz="3200" dirty="0"/>
          </a:p>
        </p:txBody>
      </p:sp>
      <p:pic>
        <p:nvPicPr>
          <p:cNvPr id="24578" name="Picture 2" descr="http://blog.softheme.com/wp-content/uploads/2010/03/daylight-saving-tim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3668" y="4583163"/>
            <a:ext cx="2463700" cy="1662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33825091"/>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33</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spectrum demands for on-board communication stations in the maritime mobile service in accordance with Resolution 358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5B</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eaLnBrk="1" hangingPunct="1">
              <a:buNone/>
            </a:pPr>
            <a:endParaRPr lang="en-US" altLang="ko-KR" sz="2000" dirty="0" smtClean="0">
              <a:solidFill>
                <a:schemeClr val="accent3">
                  <a:lumMod val="75000"/>
                </a:schemeClr>
              </a:solidFill>
              <a:latin typeface="+mj-lt"/>
              <a:ea typeface="Gulim" pitchFamily="34" charset="-127"/>
            </a:endParaRPr>
          </a:p>
          <a:p>
            <a:pPr lvl="1">
              <a:lnSpc>
                <a:spcPct val="80000"/>
              </a:lnSpc>
              <a:buClr>
                <a:schemeClr val="accent3"/>
              </a:buClr>
              <a:buFont typeface="Courier New" pitchFamily="49" charset="0"/>
              <a:buChar char="o"/>
            </a:pPr>
            <a:r>
              <a:rPr lang="en-GB" altLang="da-DK" sz="1600" dirty="0" smtClean="0">
                <a:latin typeface="Times New Roman" pitchFamily="18" charset="0"/>
                <a:cs typeface="Times New Roman" pitchFamily="18" charset="0"/>
              </a:rPr>
              <a:t>ASMG </a:t>
            </a:r>
            <a:r>
              <a:rPr lang="en-GB" sz="1600" dirty="0">
                <a:latin typeface="Times New Roman" pitchFamily="18" charset="0"/>
                <a:cs typeface="Times New Roman" pitchFamily="18" charset="0"/>
              </a:rPr>
              <a:t>does not support the identification of additional spectrum for on-board communications in UHF</a:t>
            </a:r>
            <a:r>
              <a:rPr lang="en-GB" sz="1600" dirty="0" smtClean="0">
                <a:latin typeface="Times New Roman" pitchFamily="18" charset="0"/>
                <a:cs typeface="Times New Roman" pitchFamily="18" charset="0"/>
              </a:rPr>
              <a:t>.</a:t>
            </a:r>
          </a:p>
          <a:p>
            <a:pPr marL="393700" lvl="1" indent="0">
              <a:lnSpc>
                <a:spcPct val="80000"/>
              </a:lnSpc>
              <a:buClr>
                <a:schemeClr val="accent3"/>
              </a:buClr>
              <a:buNone/>
            </a:pPr>
            <a:endParaRPr lang="en-GB"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GB" sz="1600" dirty="0">
                <a:latin typeface="Times New Roman" pitchFamily="18" charset="0"/>
                <a:cs typeface="Times New Roman" pitchFamily="18" charset="0"/>
              </a:rPr>
              <a:t>ASMG supports the identified method in CPM text. </a:t>
            </a:r>
            <a:endParaRPr lang="nl-NL"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endParaRPr lang="en-US" altLang="ko-KR" sz="1600" dirty="0" smtClean="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1.15</a:t>
            </a:r>
            <a:endParaRPr lang="en-US" sz="3200" dirty="0"/>
          </a:p>
        </p:txBody>
      </p:sp>
      <p:pic>
        <p:nvPicPr>
          <p:cNvPr id="25602" name="Picture 2" descr="http://www.travel2globe.com/IMG2/news/cru/THOMSON-DREAM.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787899"/>
            <a:ext cx="2381250" cy="1933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34</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regulatory provisions and spectrum allocations to enable possible new Automatic Identification System (AIS) technology applications and possible new applications to improve maritime radiocommunication in accordance with Resolution 360 </a:t>
            </a:r>
            <a:r>
              <a:rPr lang="en-GB" sz="1800" b="1" dirty="0" smtClean="0">
                <a:latin typeface="+mj-lt"/>
                <a:cs typeface="HY신명조"/>
              </a:rPr>
              <a:t>(</a:t>
            </a:r>
            <a:r>
              <a:rPr lang="en-GB" sz="1800" b="1" dirty="0">
                <a:latin typeface="+mj-lt"/>
                <a:cs typeface="HY신명조"/>
              </a:rPr>
              <a:t>WRC‑12</a:t>
            </a:r>
            <a:r>
              <a:rPr lang="en-GB" sz="1800" b="1" dirty="0" smtClean="0">
                <a:latin typeface="+mj-lt"/>
                <a:cs typeface="HY신명조"/>
              </a:rPr>
              <a:t>)”</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5B</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560387" lvl="2" indent="-285750">
              <a:buClr>
                <a:schemeClr val="accent3">
                  <a:lumMod val="60000"/>
                  <a:lumOff val="40000"/>
                </a:schemeClr>
              </a:buClr>
              <a:buFont typeface="Courier New" panose="02070309020205020404" pitchFamily="49" charset="0"/>
              <a:buChar char="o"/>
              <a:defRPr/>
            </a:pPr>
            <a:r>
              <a:rPr lang="en-US" altLang="da-DK" sz="1600" dirty="0" smtClean="0">
                <a:latin typeface="Times New Roman" pitchFamily="18" charset="0"/>
                <a:cs typeface="Times New Roman" pitchFamily="18" charset="0"/>
              </a:rPr>
              <a:t>ASMG </a:t>
            </a:r>
            <a:r>
              <a:rPr lang="en-US" altLang="da-DK" sz="1600" dirty="0">
                <a:latin typeface="Times New Roman" pitchFamily="18" charset="0"/>
                <a:cs typeface="Times New Roman" pitchFamily="18" charset="0"/>
              </a:rPr>
              <a:t>is of the view that more discussions are needed to handle and finalize the different issues related to this agenda </a:t>
            </a:r>
            <a:r>
              <a:rPr lang="en-US" altLang="da-DK" sz="1600" dirty="0" smtClean="0">
                <a:latin typeface="Times New Roman" pitchFamily="18" charset="0"/>
                <a:cs typeface="Times New Roman" pitchFamily="18" charset="0"/>
              </a:rPr>
              <a:t>item.</a:t>
            </a:r>
          </a:p>
          <a:p>
            <a:pPr marL="560387" lvl="2" indent="-285750">
              <a:buClr>
                <a:schemeClr val="accent3">
                  <a:lumMod val="60000"/>
                  <a:lumOff val="40000"/>
                </a:schemeClr>
              </a:buClr>
              <a:buFont typeface="Courier New" panose="02070309020205020404" pitchFamily="49" charset="0"/>
              <a:buChar char="o"/>
              <a:defRPr/>
            </a:pPr>
            <a:endParaRPr lang="en-US" altLang="da-DK" sz="1600" dirty="0">
              <a:latin typeface="Times New Roman" pitchFamily="18" charset="0"/>
              <a:cs typeface="Times New Roman" pitchFamily="18" charset="0"/>
            </a:endParaRPr>
          </a:p>
          <a:p>
            <a:pPr marL="560387" lvl="2" indent="-285750">
              <a:buClr>
                <a:schemeClr val="accent3">
                  <a:lumMod val="60000"/>
                  <a:lumOff val="40000"/>
                </a:schemeClr>
              </a:buClr>
              <a:buFont typeface="Courier New" panose="02070309020205020404" pitchFamily="49" charset="0"/>
              <a:buChar char="o"/>
              <a:defRPr/>
            </a:pPr>
            <a:r>
              <a:rPr lang="en-US" altLang="da-DK" sz="1600" dirty="0">
                <a:latin typeface="Times New Roman" pitchFamily="18" charset="0"/>
                <a:cs typeface="Times New Roman" pitchFamily="18" charset="0"/>
              </a:rPr>
              <a:t>Sub-working group is established to discuss the developed methods for each issue and to select the appropriate methods to meet the requirements of this agenda item in consultation with the concerned authorities for marine services of each Arab country in order to reach the unified ASMG position before the next ASMG meeting</a:t>
            </a:r>
            <a:r>
              <a:rPr lang="en-US" altLang="da-DK" sz="1600" dirty="0" smtClean="0">
                <a:latin typeface="Times New Roman" pitchFamily="18" charset="0"/>
                <a:cs typeface="Times New Roman" pitchFamily="18" charset="0"/>
              </a:rPr>
              <a:t>.</a:t>
            </a:r>
            <a:endParaRPr lang="nl-NL"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1.16</a:t>
            </a:r>
            <a:endParaRPr lang="en-US" sz="3200" dirty="0"/>
          </a:p>
        </p:txBody>
      </p:sp>
      <p:pic>
        <p:nvPicPr>
          <p:cNvPr id="26626" name="Picture 2" descr="http://t0.gstatic.com/images?q=tbn:ANd9GcQSxP10kIqj5Eo04uKorLC3U5-IODaYCRv10H6hyF-ReeN_9Rr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5352909"/>
            <a:ext cx="2548780" cy="1428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35</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possible spectrum requirements and regulatory actions, including appropriate aeronautical allocations, to support wireless avionics intra-communications (WAIC), in accordance with Resolution 423 (WRC‑12)”</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5B</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GB" altLang="en-US" sz="1600" dirty="0" smtClean="0">
                <a:latin typeface="Times New Roman" pitchFamily="18" charset="0"/>
                <a:cs typeface="Times New Roman" pitchFamily="18" charset="0"/>
              </a:rPr>
              <a:t>ASMG </a:t>
            </a:r>
            <a:r>
              <a:rPr lang="en-GB" altLang="en-US" sz="1600" dirty="0">
                <a:latin typeface="Times New Roman" pitchFamily="18" charset="0"/>
                <a:cs typeface="Times New Roman" pitchFamily="18" charset="0"/>
              </a:rPr>
              <a:t>supports a primary AM(R)S allocation in the 4200 - 4400 MHz band exclusively reserved for WAIC systems </a:t>
            </a:r>
            <a:r>
              <a:rPr lang="en-US" sz="1600" dirty="0">
                <a:latin typeface="Times New Roman" pitchFamily="18" charset="0"/>
                <a:cs typeface="Times New Roman" pitchFamily="18" charset="0"/>
              </a:rPr>
              <a:t>inside the aircraft through a footnote or footnotes with a resolution to include the requirements of protection systems operating in accordance with the existing allocation. “Method B”</a:t>
            </a:r>
          </a:p>
          <a:p>
            <a:pPr marL="640080" lvl="1" indent="-274320" algn="just" fontAlgn="auto">
              <a:spcAft>
                <a:spcPts val="0"/>
              </a:spcAft>
              <a:buClr>
                <a:srgbClr val="0BD0D9"/>
              </a:buClr>
              <a:buFont typeface="Courier New" pitchFamily="49" charset="0"/>
              <a:buChar char="o"/>
              <a:defRPr/>
            </a:pPr>
            <a:endParaRPr lang="en-GB"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1.17</a:t>
            </a:r>
            <a:endParaRPr lang="en-US" sz="3200" dirty="0"/>
          </a:p>
        </p:txBody>
      </p:sp>
      <p:pic>
        <p:nvPicPr>
          <p:cNvPr id="3" name="Picture 2" descr="http://waic.avsi.aero/images/WAIC/WAIC-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4941168"/>
            <a:ext cx="2662336" cy="14392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36</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 primary allocation to the radiolocation service for automotive applications in the 77.5-78.0 GHz frequency band in accordance with Resolution 654 (WRC‑12)”</a:t>
            </a:r>
            <a:endParaRPr lang="en-US" sz="1800" b="1" dirty="0">
              <a:latin typeface="+mj-lt"/>
              <a:cs typeface="HY신명조"/>
            </a:endParaRPr>
          </a:p>
          <a:p>
            <a:pPr marL="0" indent="0" eaLnBrk="1" hangingPunct="1">
              <a:buNone/>
            </a:pPr>
            <a:endParaRPr lang="en-US" altLang="ko-KR" sz="2000" u="sng" dirty="0" smtClean="0">
              <a:solidFill>
                <a:srgbClr val="000099"/>
              </a:solidFill>
              <a:ea typeface="Gulim" pitchFamily="34" charset="-127"/>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5B (invites 1&amp; 2), WP 5A (Invites 1)</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GB" altLang="en-US" sz="1600" smtClean="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GB" altLang="en-US" sz="1600" smtClean="0">
                <a:latin typeface="Times New Roman" pitchFamily="18" charset="0"/>
                <a:cs typeface="Times New Roman" pitchFamily="18" charset="0"/>
              </a:rPr>
              <a:t>ASMG </a:t>
            </a:r>
            <a:r>
              <a:rPr lang="en-GB" altLang="en-US" sz="1600" dirty="0">
                <a:latin typeface="Times New Roman" pitchFamily="18" charset="0"/>
                <a:cs typeface="Times New Roman" pitchFamily="18" charset="0"/>
              </a:rPr>
              <a:t>supports </a:t>
            </a:r>
            <a:r>
              <a:rPr lang="en-GB" sz="1600" dirty="0">
                <a:latin typeface="Times New Roman" pitchFamily="18" charset="0"/>
                <a:cs typeface="Times New Roman" pitchFamily="18" charset="0"/>
              </a:rPr>
              <a:t>a primary allocation to the RLS on a worldwide basis, limited to automotive applications, between 77.5 GHz and 78 GHz. “Method A”</a:t>
            </a:r>
            <a:endParaRPr lang="en-US"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1.18</a:t>
            </a:r>
            <a:endParaRPr lang="en-US" sz="3200" dirty="0"/>
          </a:p>
        </p:txBody>
      </p:sp>
      <p:pic>
        <p:nvPicPr>
          <p:cNvPr id="4098" name="Picture 2" descr="http://www.info.com.np/home/images/wireless%20service%20nepa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941168"/>
            <a:ext cx="147961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37</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examine the revised ITU‑R Recommendations incorporated by reference in the Radio Regulations communicated by the Radiocommunication Assembly, in accordance with Resolution 28 (Rev.WRC‑03), and to decide whether or not to update the corresponding references in the Radio Regulations, in accordance with the principles contained in Annex 1 to Resolution 27 (Rev.WRC‑12)”</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CPM15-2</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position will be decided later upon the issuance of BR Director report during the second session of CPM-15</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2</a:t>
            </a:r>
            <a:endParaRPr lang="en-US" sz="3200" dirty="0"/>
          </a:p>
        </p:txBody>
      </p:sp>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38</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altLang="ko-KR" sz="1800" b="1" dirty="0" smtClean="0">
                <a:latin typeface="+mj-lt"/>
                <a:cs typeface="HY신명조"/>
              </a:rPr>
              <a:t>in </a:t>
            </a:r>
            <a:r>
              <a:rPr lang="en-GB" sz="1800" b="1" dirty="0" smtClean="0">
                <a:latin typeface="+mj-lt"/>
                <a:cs typeface="HY신명조"/>
              </a:rPr>
              <a:t>accordance </a:t>
            </a:r>
            <a:r>
              <a:rPr lang="en-GB" sz="1800" b="1" dirty="0">
                <a:latin typeface="+mj-lt"/>
                <a:cs typeface="HY신명조"/>
              </a:rPr>
              <a:t>with Resolution 95 (Rev.WRC‑07), to review the resolutions and recommendations of previous conferences with a view to their possible revision, replacement or abrogation”</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a:latin typeface="Arial" pitchFamily="34" charset="0"/>
                <a:cs typeface="Arial" pitchFamily="34" charset="0"/>
              </a:rPr>
              <a:t>CPM15-2</a:t>
            </a: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393700" lvl="1" indent="0">
              <a:lnSpc>
                <a:spcPct val="80000"/>
              </a:lnSpc>
              <a:buClr>
                <a:schemeClr val="accent3"/>
              </a:buClr>
              <a:buNone/>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position will be decided later upon the issuance of BR Director report during the second session of CPM-15</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4</a:t>
            </a:r>
            <a:endParaRPr lang="en-US" sz="3200" dirty="0"/>
          </a:p>
        </p:txBody>
      </p:sp>
    </p:spTree>
    <p:extLst>
      <p:ext uri="{BB962C8B-B14F-4D97-AF65-F5344CB8AC3E}">
        <p14:creationId xmlns:p14="http://schemas.microsoft.com/office/powerpoint/2010/main" val="1626899343"/>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39</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768850"/>
          </a:xfrm>
        </p:spPr>
        <p:txBody>
          <a:bodyPr/>
          <a:lstStyle/>
          <a:p>
            <a:r>
              <a:rPr lang="en-US" altLang="ko-KR" sz="1600" b="1" dirty="0" smtClean="0">
                <a:latin typeface="+mj-lt"/>
                <a:cs typeface="HY신명조"/>
              </a:rPr>
              <a:t>“</a:t>
            </a:r>
            <a:r>
              <a:rPr lang="en-GB" sz="1600" b="1" dirty="0">
                <a:latin typeface="+mj-lt"/>
                <a:cs typeface="HY신명조"/>
              </a:rPr>
              <a:t>to </a:t>
            </a:r>
            <a:r>
              <a:rPr lang="en-GB" sz="1600" b="1" dirty="0" smtClean="0">
                <a:latin typeface="+mj-lt"/>
                <a:cs typeface="HY신명조"/>
              </a:rPr>
              <a:t>consider </a:t>
            </a:r>
            <a:r>
              <a:rPr lang="en-GB" sz="1600" b="1" dirty="0">
                <a:latin typeface="+mj-lt"/>
                <a:cs typeface="HY신명조"/>
              </a:rPr>
              <a:t>possible changes, and other options, in response to Resolution 86 (Rev. Marrakesh, 2002) of the Plenipotentiary Conference, an advance publication, coordination, notification and recording procedures for frequency assignments pertaining to satellite networks, in accordance with Resolution 86 (Rev.WRC‑07) to facilitate rational, efficient, and economical use of radio frequencies and any associated orbits, including the geostationary‑satellite </a:t>
            </a:r>
            <a:r>
              <a:rPr lang="en-GB" sz="1600" b="1" dirty="0" smtClean="0">
                <a:latin typeface="+mj-lt"/>
                <a:cs typeface="HY신명조"/>
              </a:rPr>
              <a:t>orbit”</a:t>
            </a:r>
            <a:endParaRPr lang="en-US" altLang="ko-KR" sz="16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4A, Special Committee (SC)</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a:t>
            </a:r>
            <a:endParaRPr lang="en-US" sz="3200" dirty="0"/>
          </a:p>
        </p:txBody>
      </p:sp>
    </p:spTree>
    <p:extLst>
      <p:ext uri="{BB962C8B-B14F-4D97-AF65-F5344CB8AC3E}">
        <p14:creationId xmlns:p14="http://schemas.microsoft.com/office/powerpoint/2010/main" val="394499664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7302511" cy="594320"/>
          </a:xfrm>
        </p:spPr>
        <p:txBody>
          <a:bodyPr>
            <a:noAutofit/>
          </a:bodyPr>
          <a:lstStyle/>
          <a:p>
            <a:pPr eaLnBrk="1" hangingPunct="1"/>
            <a:r>
              <a:rPr lang="en-US" sz="3200" dirty="0"/>
              <a:t>Arab Spectrum Management </a:t>
            </a:r>
            <a:r>
              <a:rPr lang="en-US" sz="3200" dirty="0" smtClean="0"/>
              <a:t>Group (ASMG</a:t>
            </a:r>
            <a:r>
              <a:rPr lang="en-US" sz="3200" dirty="0"/>
              <a:t>)</a:t>
            </a:r>
          </a:p>
        </p:txBody>
      </p:sp>
      <p:sp>
        <p:nvSpPr>
          <p:cNvPr id="19459" name="Content Placeholder 2"/>
          <p:cNvSpPr>
            <a:spLocks noGrp="1"/>
          </p:cNvSpPr>
          <p:nvPr>
            <p:ph idx="1"/>
          </p:nvPr>
        </p:nvSpPr>
        <p:spPr/>
        <p:txBody>
          <a:bodyPr>
            <a:normAutofit/>
          </a:bodyPr>
          <a:lstStyle/>
          <a:p>
            <a:pPr marL="461963" indent="-461963" eaLnBrk="1" hangingPunct="1">
              <a:lnSpc>
                <a:spcPct val="80000"/>
              </a:lnSpc>
              <a:buFont typeface="Arial" pitchFamily="34" charset="0"/>
              <a:buChar char="•"/>
            </a:pPr>
            <a:r>
              <a:rPr lang="en-US" sz="2000" dirty="0" smtClean="0">
                <a:latin typeface="+mj-lt"/>
                <a:cs typeface="Aharoni" pitchFamily="2" charset="-79"/>
              </a:rPr>
              <a:t>The ASMG was established by the </a:t>
            </a:r>
            <a:r>
              <a:rPr lang="en-US" sz="2000" b="1" dirty="0" smtClean="0">
                <a:latin typeface="+mj-lt"/>
                <a:cs typeface="Aharoni" pitchFamily="2" charset="-79"/>
              </a:rPr>
              <a:t>Arab Ministerial Council for ICT</a:t>
            </a:r>
            <a:r>
              <a:rPr lang="en-US" sz="2000" dirty="0" smtClean="0">
                <a:latin typeface="+mj-lt"/>
                <a:cs typeface="Aharoni" pitchFamily="2" charset="-79"/>
              </a:rPr>
              <a:t> to cooperate and collaborate in the filed of Spectrum Management and preparation to Radio Conferences.</a:t>
            </a:r>
          </a:p>
          <a:p>
            <a:pPr marL="461963" indent="-461963" eaLnBrk="1" hangingPunct="1">
              <a:lnSpc>
                <a:spcPct val="80000"/>
              </a:lnSpc>
              <a:buFont typeface="Arial" pitchFamily="34" charset="0"/>
              <a:buChar char="•"/>
            </a:pPr>
            <a:endParaRPr lang="en-US" sz="2000" dirty="0" smtClean="0">
              <a:latin typeface="+mj-lt"/>
              <a:cs typeface="Aharoni" pitchFamily="2" charset="-79"/>
            </a:endParaRPr>
          </a:p>
          <a:p>
            <a:pPr marL="461963" indent="-461963" eaLnBrk="1" hangingPunct="1">
              <a:lnSpc>
                <a:spcPct val="80000"/>
              </a:lnSpc>
              <a:buFont typeface="Arial" pitchFamily="34" charset="0"/>
              <a:buChar char="•"/>
            </a:pPr>
            <a:r>
              <a:rPr lang="en-US" sz="2000" dirty="0" smtClean="0">
                <a:latin typeface="+mj-lt"/>
                <a:cs typeface="Aharoni" pitchFamily="2" charset="-79"/>
              </a:rPr>
              <a:t>The twenty two Arab States utilize this platform for the following major activities:- </a:t>
            </a:r>
          </a:p>
          <a:p>
            <a:pPr marL="461963" indent="-461963" eaLnBrk="1" hangingPunct="1">
              <a:lnSpc>
                <a:spcPct val="80000"/>
              </a:lnSpc>
              <a:buFont typeface="Arial" pitchFamily="34" charset="0"/>
              <a:buChar char="•"/>
            </a:pPr>
            <a:endParaRPr lang="en-US" sz="2000" dirty="0" smtClean="0">
              <a:latin typeface="+mj-lt"/>
              <a:cs typeface="Aharoni" pitchFamily="2" charset="-79"/>
            </a:endParaRPr>
          </a:p>
          <a:p>
            <a:pPr marL="798513" lvl="1" indent="-393700" eaLnBrk="1" hangingPunct="1">
              <a:lnSpc>
                <a:spcPct val="80000"/>
              </a:lnSpc>
              <a:buFont typeface="Courier New" pitchFamily="49" charset="0"/>
              <a:buChar char="o"/>
            </a:pPr>
            <a:r>
              <a:rPr lang="en-US" sz="1800" dirty="0" smtClean="0">
                <a:latin typeface="+mj-lt"/>
                <a:cs typeface="Aharoni" pitchFamily="2" charset="-79"/>
              </a:rPr>
              <a:t>Coordinate among the Member States on all issues related to the Spectrum Management, including sharing views on the emerging radio aspects.</a:t>
            </a:r>
          </a:p>
          <a:p>
            <a:pPr marL="798513" lvl="1" indent="-393700" eaLnBrk="1" hangingPunct="1">
              <a:lnSpc>
                <a:spcPct val="80000"/>
              </a:lnSpc>
              <a:buFont typeface="Courier New" pitchFamily="49" charset="0"/>
              <a:buChar char="o"/>
            </a:pPr>
            <a:endParaRPr lang="en-US" sz="1800" dirty="0" smtClean="0">
              <a:latin typeface="+mj-lt"/>
              <a:cs typeface="Aharoni" pitchFamily="2" charset="-79"/>
            </a:endParaRPr>
          </a:p>
          <a:p>
            <a:pPr marL="798513" lvl="1" indent="-393700" eaLnBrk="1" hangingPunct="1">
              <a:lnSpc>
                <a:spcPct val="80000"/>
              </a:lnSpc>
              <a:buFont typeface="Courier New" pitchFamily="49" charset="0"/>
              <a:buChar char="o"/>
            </a:pPr>
            <a:r>
              <a:rPr lang="en-US" sz="1800" dirty="0" smtClean="0">
                <a:latin typeface="+mj-lt"/>
                <a:cs typeface="Aharoni" pitchFamily="2" charset="-79"/>
              </a:rPr>
              <a:t>Negotiating to develop </a:t>
            </a:r>
            <a:r>
              <a:rPr lang="en-US" sz="1800" b="1" dirty="0" smtClean="0">
                <a:latin typeface="+mj-lt"/>
                <a:cs typeface="Aharoni" pitchFamily="2" charset="-79"/>
              </a:rPr>
              <a:t>common Arab proposals </a:t>
            </a:r>
            <a:r>
              <a:rPr lang="en-US" sz="1800" dirty="0" smtClean="0">
                <a:latin typeface="+mj-lt"/>
                <a:cs typeface="Aharoni" pitchFamily="2" charset="-79"/>
              </a:rPr>
              <a:t>for the agenda items of World Radio Conferences (WRC) held every four years at the ITU. </a:t>
            </a:r>
          </a:p>
          <a:p>
            <a:pPr marL="798513" lvl="1" indent="-393700" eaLnBrk="1" hangingPunct="1">
              <a:lnSpc>
                <a:spcPct val="80000"/>
              </a:lnSpc>
              <a:buFont typeface="Courier New" pitchFamily="49" charset="0"/>
              <a:buChar char="o"/>
            </a:pPr>
            <a:endParaRPr lang="en-US" sz="1800" dirty="0" smtClean="0">
              <a:latin typeface="+mj-lt"/>
              <a:cs typeface="Aharoni" pitchFamily="2" charset="-79"/>
            </a:endParaRPr>
          </a:p>
          <a:p>
            <a:pPr marL="798513" lvl="1" indent="-393700" eaLnBrk="1" hangingPunct="1">
              <a:lnSpc>
                <a:spcPct val="80000"/>
              </a:lnSpc>
              <a:buFont typeface="Courier New" pitchFamily="49" charset="0"/>
              <a:buChar char="o"/>
            </a:pPr>
            <a:r>
              <a:rPr lang="en-US" sz="1800" dirty="0" smtClean="0">
                <a:latin typeface="+mj-lt"/>
                <a:cs typeface="Aharoni" pitchFamily="2" charset="-79"/>
              </a:rPr>
              <a:t>Preparing common contributions for the meetings of the ITU-R Study Groups and Working Parties.</a:t>
            </a:r>
            <a:r>
              <a:rPr lang="en-US" sz="1800" dirty="0" smtClean="0">
                <a:solidFill>
                  <a:srgbClr val="000099"/>
                </a:solidFill>
                <a:latin typeface="+mj-lt"/>
              </a:rPr>
              <a:t> </a:t>
            </a:r>
          </a:p>
          <a:p>
            <a:pPr eaLnBrk="1" hangingPunct="1">
              <a:lnSpc>
                <a:spcPct val="80000"/>
              </a:lnSpc>
              <a:buFontTx/>
              <a:buNone/>
            </a:pPr>
            <a:endParaRPr lang="en-US" sz="1800" dirty="0" smtClean="0">
              <a:solidFill>
                <a:srgbClr val="000099"/>
              </a:solidFill>
            </a:endParaRPr>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4</a:t>
            </a:fld>
            <a:endParaRPr lang="en-US" dirty="0"/>
          </a:p>
        </p:txBody>
      </p:sp>
    </p:spTree>
    <p:extLst>
      <p:ext uri="{BB962C8B-B14F-4D97-AF65-F5344CB8AC3E}">
        <p14:creationId xmlns:p14="http://schemas.microsoft.com/office/powerpoint/2010/main" val="4245195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40</a:t>
            </a:fld>
            <a:endParaRPr lang="en-US" sz="1200">
              <a:latin typeface="Verdana" pitchFamily="34" charset="0"/>
            </a:endParaRPr>
          </a:p>
        </p:txBody>
      </p:sp>
      <p:sp>
        <p:nvSpPr>
          <p:cNvPr id="27651" name="Rectangle 3"/>
          <p:cNvSpPr>
            <a:spLocks noGrp="1" noChangeArrowheads="1"/>
          </p:cNvSpPr>
          <p:nvPr>
            <p:ph type="body" idx="4294967295"/>
          </p:nvPr>
        </p:nvSpPr>
        <p:spPr>
          <a:xfrm>
            <a:off x="281897" y="1704207"/>
            <a:ext cx="8229600" cy="850404"/>
          </a:xfrm>
        </p:spPr>
        <p:txBody>
          <a:body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a:t>
            </a:r>
            <a:r>
              <a:rPr lang="en-US" altLang="ko-KR" sz="2000" dirty="0">
                <a:solidFill>
                  <a:schemeClr val="accent3">
                    <a:lumMod val="75000"/>
                  </a:schemeClr>
                </a:solidFill>
                <a:ea typeface="Gulim" pitchFamily="34" charset="-127"/>
              </a:rPr>
              <a:t>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Option A of Method A2</a:t>
            </a:r>
            <a:endParaRPr lang="en-GB"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A: </a:t>
            </a:r>
            <a:r>
              <a:rPr lang="en-US" sz="3200" dirty="0"/>
              <a:t>Informing the Bureau of a suspension under RR No. 11.49 beyond six months</a:t>
            </a:r>
          </a:p>
        </p:txBody>
      </p:sp>
      <p:sp>
        <p:nvSpPr>
          <p:cNvPr id="5" name="Title 1"/>
          <p:cNvSpPr txBox="1">
            <a:spLocks/>
          </p:cNvSpPr>
          <p:nvPr/>
        </p:nvSpPr>
        <p:spPr>
          <a:xfrm>
            <a:off x="533400" y="2647872"/>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B</a:t>
            </a:r>
            <a:r>
              <a:rPr lang="en-US" sz="3200" dirty="0"/>
              <a:t>: Publication of information on bringing into use of satellite networks at the ITU website</a:t>
            </a:r>
          </a:p>
        </p:txBody>
      </p:sp>
      <p:sp>
        <p:nvSpPr>
          <p:cNvPr id="6" name="Rectangle 3"/>
          <p:cNvSpPr txBox="1">
            <a:spLocks noChangeArrowheads="1"/>
          </p:cNvSpPr>
          <p:nvPr/>
        </p:nvSpPr>
        <p:spPr bwMode="auto">
          <a:xfrm>
            <a:off x="304800" y="3429000"/>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Method B3</a:t>
            </a:r>
            <a:endParaRPr lang="en-GB" sz="1600" dirty="0">
              <a:latin typeface="Times New Roman" pitchFamily="18" charset="0"/>
              <a:cs typeface="Times New Roman" pitchFamily="18" charset="0"/>
            </a:endParaRPr>
          </a:p>
        </p:txBody>
      </p:sp>
      <p:sp>
        <p:nvSpPr>
          <p:cNvPr id="8" name="Title 1"/>
          <p:cNvSpPr txBox="1">
            <a:spLocks/>
          </p:cNvSpPr>
          <p:nvPr/>
        </p:nvSpPr>
        <p:spPr>
          <a:xfrm>
            <a:off x="685800" y="4305462"/>
            <a:ext cx="8001000" cy="923737"/>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C</a:t>
            </a:r>
            <a:r>
              <a:rPr lang="en-US" sz="3200" dirty="0"/>
              <a:t>: Review or possible cancellation of the advance publication mechanism for satellite networks subject to coordination under section II of Article 9 of the Radio Regulations</a:t>
            </a:r>
          </a:p>
        </p:txBody>
      </p:sp>
      <p:sp>
        <p:nvSpPr>
          <p:cNvPr id="9" name="Rectangle 3"/>
          <p:cNvSpPr txBox="1">
            <a:spLocks noChangeArrowheads="1"/>
          </p:cNvSpPr>
          <p:nvPr/>
        </p:nvSpPr>
        <p:spPr bwMode="auto">
          <a:xfrm>
            <a:off x="304800" y="5229199"/>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Some Administrations are supporting Method C3, and some other Administrations are supporting Method C5</a:t>
            </a:r>
            <a:endParaRPr lang="en-GB" sz="1600" dirty="0">
              <a:latin typeface="Times New Roman" pitchFamily="18" charset="0"/>
              <a:cs typeface="Times New Roman" pitchFamily="18" charset="0"/>
            </a:endParaRPr>
          </a:p>
        </p:txBody>
      </p:sp>
    </p:spTree>
    <p:extLst>
      <p:ext uri="{BB962C8B-B14F-4D97-AF65-F5344CB8AC3E}">
        <p14:creationId xmlns:p14="http://schemas.microsoft.com/office/powerpoint/2010/main" val="2472319446"/>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41</a:t>
            </a:fld>
            <a:endParaRPr lang="en-US" sz="1200">
              <a:latin typeface="Verdana" pitchFamily="34" charset="0"/>
            </a:endParaRPr>
          </a:p>
        </p:txBody>
      </p:sp>
      <p:sp>
        <p:nvSpPr>
          <p:cNvPr id="27651" name="Rectangle 3"/>
          <p:cNvSpPr>
            <a:spLocks noGrp="1" noChangeArrowheads="1"/>
          </p:cNvSpPr>
          <p:nvPr>
            <p:ph type="body" idx="4294967295"/>
          </p:nvPr>
        </p:nvSpPr>
        <p:spPr>
          <a:xfrm>
            <a:off x="281897" y="1704207"/>
            <a:ext cx="8229600" cy="850404"/>
          </a:xfrm>
        </p:spPr>
        <p:txBody>
          <a:body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a:t>
            </a:r>
            <a:r>
              <a:rPr lang="en-US" altLang="ko-KR" sz="2000" dirty="0">
                <a:solidFill>
                  <a:schemeClr val="accent3">
                    <a:lumMod val="75000"/>
                  </a:schemeClr>
                </a:solidFill>
                <a:ea typeface="Gulim" pitchFamily="34" charset="-127"/>
              </a:rPr>
              <a:t>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Method D</a:t>
            </a:r>
            <a:endParaRPr lang="en-GB"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D: use of modern electronic means of communications in coordination and notification procedures</a:t>
            </a:r>
          </a:p>
        </p:txBody>
      </p:sp>
      <p:sp>
        <p:nvSpPr>
          <p:cNvPr id="5" name="Title 1"/>
          <p:cNvSpPr txBox="1">
            <a:spLocks/>
          </p:cNvSpPr>
          <p:nvPr/>
        </p:nvSpPr>
        <p:spPr>
          <a:xfrm>
            <a:off x="533400" y="2647872"/>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E</a:t>
            </a:r>
            <a:r>
              <a:rPr lang="en-US" sz="3200" dirty="0"/>
              <a:t>: Failure of a satellite during the ninety-day bringing into use period</a:t>
            </a:r>
          </a:p>
        </p:txBody>
      </p:sp>
      <p:sp>
        <p:nvSpPr>
          <p:cNvPr id="6" name="Rectangle 3"/>
          <p:cNvSpPr txBox="1">
            <a:spLocks noChangeArrowheads="1"/>
          </p:cNvSpPr>
          <p:nvPr/>
        </p:nvSpPr>
        <p:spPr bwMode="auto">
          <a:xfrm>
            <a:off x="304800" y="3429000"/>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Method E5</a:t>
            </a:r>
            <a:endParaRPr lang="en-GB" sz="1600" dirty="0">
              <a:latin typeface="Times New Roman" pitchFamily="18" charset="0"/>
              <a:cs typeface="Times New Roman" pitchFamily="18" charset="0"/>
            </a:endParaRPr>
          </a:p>
        </p:txBody>
      </p:sp>
      <p:sp>
        <p:nvSpPr>
          <p:cNvPr id="8" name="Title 1"/>
          <p:cNvSpPr txBox="1">
            <a:spLocks/>
          </p:cNvSpPr>
          <p:nvPr/>
        </p:nvSpPr>
        <p:spPr>
          <a:xfrm>
            <a:off x="685800" y="4305462"/>
            <a:ext cx="8001000" cy="923737"/>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F</a:t>
            </a:r>
            <a:r>
              <a:rPr lang="en-US" sz="3200" dirty="0"/>
              <a:t>: Modifications to RR Appendix 30B in relation to the suspension of use of a frequency assignment recorded in the MIFR</a:t>
            </a:r>
          </a:p>
        </p:txBody>
      </p:sp>
      <p:sp>
        <p:nvSpPr>
          <p:cNvPr id="9" name="Rectangle 3"/>
          <p:cNvSpPr txBox="1">
            <a:spLocks noChangeArrowheads="1"/>
          </p:cNvSpPr>
          <p:nvPr/>
        </p:nvSpPr>
        <p:spPr bwMode="auto">
          <a:xfrm>
            <a:off x="304800" y="5229199"/>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Method F1</a:t>
            </a:r>
            <a:endParaRPr lang="en-GB" sz="1600" dirty="0">
              <a:latin typeface="Times New Roman" pitchFamily="18" charset="0"/>
              <a:cs typeface="Times New Roman" pitchFamily="18" charset="0"/>
            </a:endParaRPr>
          </a:p>
        </p:txBody>
      </p:sp>
    </p:spTree>
    <p:extLst>
      <p:ext uri="{BB962C8B-B14F-4D97-AF65-F5344CB8AC3E}">
        <p14:creationId xmlns:p14="http://schemas.microsoft.com/office/powerpoint/2010/main" val="2238097036"/>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42</a:t>
            </a:fld>
            <a:endParaRPr lang="en-US" sz="1200">
              <a:latin typeface="Verdana" pitchFamily="34" charset="0"/>
            </a:endParaRPr>
          </a:p>
        </p:txBody>
      </p:sp>
      <p:sp>
        <p:nvSpPr>
          <p:cNvPr id="27651" name="Rectangle 3"/>
          <p:cNvSpPr>
            <a:spLocks noGrp="1" noChangeArrowheads="1"/>
          </p:cNvSpPr>
          <p:nvPr>
            <p:ph type="body" idx="4294967295"/>
          </p:nvPr>
        </p:nvSpPr>
        <p:spPr>
          <a:xfrm>
            <a:off x="281897" y="1704207"/>
            <a:ext cx="8229600" cy="850404"/>
          </a:xfrm>
        </p:spPr>
        <p:txBody>
          <a:body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a:t>
            </a:r>
            <a:r>
              <a:rPr lang="en-US" altLang="ko-KR" sz="2000" dirty="0">
                <a:solidFill>
                  <a:schemeClr val="accent3">
                    <a:lumMod val="75000"/>
                  </a:schemeClr>
                </a:solidFill>
                <a:ea typeface="Gulim" pitchFamily="34" charset="-127"/>
              </a:rPr>
              <a:t>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Method G1</a:t>
            </a:r>
            <a:endParaRPr lang="en-GB"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G</a:t>
            </a:r>
            <a:r>
              <a:rPr lang="en-US" sz="3200" dirty="0"/>
              <a:t>: Clarification of bringing into use information provided under RR Nos. 11.44/11.44B</a:t>
            </a:r>
          </a:p>
        </p:txBody>
      </p:sp>
      <p:sp>
        <p:nvSpPr>
          <p:cNvPr id="5" name="Title 1"/>
          <p:cNvSpPr txBox="1">
            <a:spLocks/>
          </p:cNvSpPr>
          <p:nvPr/>
        </p:nvSpPr>
        <p:spPr>
          <a:xfrm>
            <a:off x="533400" y="2647872"/>
            <a:ext cx="8001000" cy="925144"/>
          </a:xfrm>
          <a:prstGeom prst="rect">
            <a:avLst/>
          </a:prstGeom>
        </p:spPr>
        <p:txBody>
          <a:bodyPr>
            <a:normAutofit fontScale="67500" lnSpcReduction="2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7 </a:t>
            </a:r>
            <a:r>
              <a:rPr lang="en-US" sz="3200" dirty="0"/>
              <a:t>- Issue </a:t>
            </a:r>
            <a:r>
              <a:rPr lang="en-US" sz="3200" dirty="0" smtClean="0"/>
              <a:t>H</a:t>
            </a:r>
            <a:r>
              <a:rPr lang="en-US" sz="3200" dirty="0"/>
              <a:t>: Using one space station to bring frequency assignments at different orbital locations into use within a short period of time</a:t>
            </a:r>
          </a:p>
        </p:txBody>
      </p:sp>
      <p:sp>
        <p:nvSpPr>
          <p:cNvPr id="6" name="Rectangle 3"/>
          <p:cNvSpPr txBox="1">
            <a:spLocks noChangeArrowheads="1"/>
          </p:cNvSpPr>
          <p:nvPr/>
        </p:nvSpPr>
        <p:spPr bwMode="auto">
          <a:xfrm>
            <a:off x="304800" y="3429000"/>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GB" sz="1600" dirty="0" smtClean="0">
                <a:latin typeface="Times New Roman" pitchFamily="18" charset="0"/>
                <a:cs typeface="Times New Roman" pitchFamily="18" charset="0"/>
              </a:rPr>
              <a:t>Method H1</a:t>
            </a:r>
            <a:endParaRPr lang="en-GB" sz="1600" dirty="0">
              <a:latin typeface="Times New Roman" pitchFamily="18" charset="0"/>
              <a:cs typeface="Times New Roman" pitchFamily="18" charset="0"/>
            </a:endParaRPr>
          </a:p>
        </p:txBody>
      </p:sp>
      <p:sp>
        <p:nvSpPr>
          <p:cNvPr id="8" name="Title 1"/>
          <p:cNvSpPr txBox="1">
            <a:spLocks/>
          </p:cNvSpPr>
          <p:nvPr/>
        </p:nvSpPr>
        <p:spPr>
          <a:xfrm>
            <a:off x="685800" y="4305462"/>
            <a:ext cx="8001000" cy="923737"/>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2200" dirty="0"/>
              <a:t>Agenda Item </a:t>
            </a:r>
            <a:r>
              <a:rPr lang="en-US" sz="2200" dirty="0" smtClean="0"/>
              <a:t>7 </a:t>
            </a:r>
            <a:r>
              <a:rPr lang="en-US" sz="2200" dirty="0"/>
              <a:t>- Issue </a:t>
            </a:r>
            <a:r>
              <a:rPr lang="en-US" sz="2200" dirty="0" smtClean="0"/>
              <a:t>I</a:t>
            </a:r>
            <a:r>
              <a:rPr lang="en-US" sz="2200" dirty="0"/>
              <a:t>: Possible method to mitigate excessive satellite network filings issue</a:t>
            </a:r>
          </a:p>
        </p:txBody>
      </p:sp>
      <p:sp>
        <p:nvSpPr>
          <p:cNvPr id="9" name="Rectangle 3"/>
          <p:cNvSpPr txBox="1">
            <a:spLocks noChangeArrowheads="1"/>
          </p:cNvSpPr>
          <p:nvPr/>
        </p:nvSpPr>
        <p:spPr bwMode="auto">
          <a:xfrm>
            <a:off x="304800" y="5229199"/>
            <a:ext cx="8229600" cy="850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buFont typeface="Arial" pitchFamily="34" charset="0"/>
              <a:buChar char="•"/>
            </a:pPr>
            <a:r>
              <a:rPr lang="en-US" altLang="ko-KR" sz="2000" dirty="0" smtClean="0">
                <a:solidFill>
                  <a:schemeClr val="accent3">
                    <a:lumMod val="75000"/>
                  </a:schemeClr>
                </a:solidFill>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Consider the results of the upcoming CPM15-2 regarding this issue and decide on the position </a:t>
            </a:r>
            <a:r>
              <a:rPr lang="en-US" sz="1600" dirty="0" smtClean="0">
                <a:latin typeface="Times New Roman" pitchFamily="18" charset="0"/>
                <a:cs typeface="Times New Roman" pitchFamily="18" charset="0"/>
              </a:rPr>
              <a:t>accordingly</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Work in collaboration with satellite operators to improve the current methods to satisfy this issue</a:t>
            </a:r>
            <a:endParaRPr lang="en-GB" sz="1600" dirty="0">
              <a:latin typeface="Times New Roman" pitchFamily="18" charset="0"/>
              <a:cs typeface="Times New Roman" pitchFamily="18" charset="0"/>
            </a:endParaRPr>
          </a:p>
        </p:txBody>
      </p:sp>
    </p:spTree>
    <p:extLst>
      <p:ext uri="{BB962C8B-B14F-4D97-AF65-F5344CB8AC3E}">
        <p14:creationId xmlns:p14="http://schemas.microsoft.com/office/powerpoint/2010/main" val="1774422949"/>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43</a:t>
            </a:fld>
            <a:endParaRPr lang="en-US" sz="1200">
              <a:latin typeface="Verdana" pitchFamily="34" charset="0"/>
            </a:endParaRPr>
          </a:p>
        </p:txBody>
      </p:sp>
      <p:sp>
        <p:nvSpPr>
          <p:cNvPr id="5" name="Rectangle 3"/>
          <p:cNvSpPr txBox="1">
            <a:spLocks noChangeArrowheads="1"/>
          </p:cNvSpPr>
          <p:nvPr/>
        </p:nvSpPr>
        <p:spPr bwMode="auto">
          <a:xfrm>
            <a:off x="0" y="1714500"/>
            <a:ext cx="8229600" cy="41627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ko-KR" sz="1800" b="1" dirty="0" smtClean="0">
                <a:latin typeface="+mj-lt"/>
                <a:cs typeface="HY신명조"/>
              </a:rPr>
              <a:t>“</a:t>
            </a:r>
            <a:r>
              <a:rPr lang="en-US" altLang="ru-RU" sz="1800" b="1" dirty="0">
                <a:solidFill>
                  <a:srgbClr val="404040"/>
                </a:solidFill>
              </a:rPr>
              <a:t>To consider and take appropriate action on requests from administrations to delete their country footnotes or to have their country name deleted from footnotes, if no longer required, taking into account Resolution 26 (Rev.WRC‑07</a:t>
            </a:r>
            <a:r>
              <a:rPr lang="en-US" altLang="ru-RU" sz="1800" b="1" dirty="0" smtClean="0">
                <a:solidFill>
                  <a:srgbClr val="404040"/>
                </a:solidFill>
              </a:rPr>
              <a:t>)</a:t>
            </a:r>
            <a:r>
              <a:rPr lang="en-GB" sz="1800" b="1" dirty="0" smtClean="0">
                <a:latin typeface="+mj-lt"/>
                <a:cs typeface="HY신명조"/>
              </a:rPr>
              <a:t>”</a:t>
            </a:r>
            <a:endParaRPr lang="en-US" altLang="ko-KR" sz="1800" b="1" dirty="0" smtClean="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CPM15-2</a:t>
            </a: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Arab Administrations are encouraged to review their </a:t>
            </a:r>
            <a:r>
              <a:rPr lang="en-US" sz="1600" dirty="0">
                <a:latin typeface="Times New Roman" pitchFamily="18" charset="0"/>
                <a:cs typeface="Times New Roman" pitchFamily="18" charset="0"/>
              </a:rPr>
              <a:t>footnotes </a:t>
            </a:r>
            <a:r>
              <a:rPr lang="en-US" sz="1600" dirty="0" smtClean="0">
                <a:latin typeface="Times New Roman" pitchFamily="18" charset="0"/>
                <a:cs typeface="Times New Roman" pitchFamily="18" charset="0"/>
              </a:rPr>
              <a:t>in Article V in the RR and provide their positions to the WRC-15 after coordination with neighboring countries.</a:t>
            </a:r>
            <a:endParaRPr lang="en-US" sz="1600" dirty="0">
              <a:latin typeface="Times New Roman" pitchFamily="18" charset="0"/>
              <a:cs typeface="Times New Roman" pitchFamily="18" charset="0"/>
            </a:endParaRPr>
          </a:p>
        </p:txBody>
      </p:sp>
      <p:sp>
        <p:nvSpPr>
          <p:cNvPr id="6"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8</a:t>
            </a:r>
            <a:endParaRPr lang="en-US" sz="3200" dirty="0"/>
          </a:p>
        </p:txBody>
      </p:sp>
    </p:spTree>
    <p:extLst>
      <p:ext uri="{BB962C8B-B14F-4D97-AF65-F5344CB8AC3E}">
        <p14:creationId xmlns:p14="http://schemas.microsoft.com/office/powerpoint/2010/main" val="14727084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44</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1828800" indent="-741363">
              <a:buNone/>
            </a:pPr>
            <a:r>
              <a:rPr lang="en-GB" sz="1800" b="1" dirty="0" smtClean="0">
                <a:latin typeface="+mj-lt"/>
                <a:cs typeface="HY신명조"/>
              </a:rPr>
              <a:t>9.1.1 </a:t>
            </a:r>
            <a:r>
              <a:rPr lang="en-GB" sz="1800" b="1" dirty="0">
                <a:latin typeface="+mj-lt"/>
                <a:cs typeface="HY신명조"/>
              </a:rPr>
              <a:t>– Res. 205 (</a:t>
            </a:r>
            <a:r>
              <a:rPr lang="en-GB" sz="1800" b="1" dirty="0" smtClean="0">
                <a:latin typeface="+mj-lt"/>
                <a:cs typeface="HY신명조"/>
              </a:rPr>
              <a:t>Rev.WRC-12)</a:t>
            </a:r>
            <a:r>
              <a:rPr lang="en-US" sz="1800" b="1" dirty="0">
                <a:latin typeface="+mj-lt"/>
                <a:cs typeface="HY신명조"/>
              </a:rPr>
              <a:t> </a:t>
            </a:r>
            <a:r>
              <a:rPr lang="en-GB" sz="1800" b="1" dirty="0" smtClean="0">
                <a:latin typeface="+mj-lt"/>
                <a:cs typeface="HY신명조"/>
              </a:rPr>
              <a:t>Protection </a:t>
            </a:r>
            <a:r>
              <a:rPr lang="en-GB" sz="1800" b="1" dirty="0">
                <a:latin typeface="+mj-lt"/>
                <a:cs typeface="HY신명조"/>
              </a:rPr>
              <a:t>of the systems </a:t>
            </a:r>
            <a:r>
              <a:rPr lang="en-GB" sz="1800" b="1" dirty="0" smtClean="0">
                <a:latin typeface="+mj-lt"/>
                <a:cs typeface="HY신명조"/>
              </a:rPr>
              <a:t>operating </a:t>
            </a:r>
            <a:r>
              <a:rPr lang="en-GB" sz="1800" b="1" dirty="0">
                <a:latin typeface="+mj-lt"/>
                <a:cs typeface="HY신명조"/>
              </a:rPr>
              <a:t>in the mobile-satellite service in the band </a:t>
            </a:r>
            <a:r>
              <a:rPr lang="en-GB" sz="1800" b="1" dirty="0" smtClean="0">
                <a:latin typeface="+mj-lt"/>
                <a:cs typeface="HY신명조"/>
              </a:rPr>
              <a:t>406-406.1</a:t>
            </a:r>
            <a:r>
              <a:rPr lang="en-GB" sz="1800" b="1" dirty="0">
                <a:latin typeface="+mj-lt"/>
                <a:cs typeface="HY신명조"/>
              </a:rPr>
              <a:t> MHz”</a:t>
            </a:r>
            <a:endParaRPr lang="en-US"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4C</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Support the revision of Resolution 205 (Rev. WRC-12) in order to protect </a:t>
            </a:r>
            <a:r>
              <a:rPr lang="en-GB" sz="1600" dirty="0" smtClean="0">
                <a:latin typeface="Times New Roman" pitchFamily="18" charset="0"/>
                <a:cs typeface="Times New Roman" pitchFamily="18" charset="0"/>
              </a:rPr>
              <a:t>the systems operating in the mobile-satellite service in the band 406-406.1 MHz, with consideration to other current and future services in the adjacent bands</a:t>
            </a:r>
            <a:endParaRPr lang="en-US" sz="1600" dirty="0" smtClean="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9.1.1</a:t>
            </a:r>
            <a:endParaRPr lang="en-US" sz="3200" dirty="0"/>
          </a:p>
        </p:txBody>
      </p:sp>
    </p:spTree>
    <p:extLst>
      <p:ext uri="{BB962C8B-B14F-4D97-AF65-F5344CB8AC3E}">
        <p14:creationId xmlns:p14="http://schemas.microsoft.com/office/powerpoint/2010/main" val="4131603723"/>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45</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1712913" indent="-682625">
              <a:buNone/>
            </a:pPr>
            <a:r>
              <a:rPr lang="en-GB" sz="1800" b="1" dirty="0" smtClean="0">
                <a:latin typeface="+mj-lt"/>
                <a:cs typeface="HY신명조"/>
              </a:rPr>
              <a:t>9.1.2 </a:t>
            </a:r>
            <a:r>
              <a:rPr lang="en-GB" sz="1800" b="1" dirty="0">
                <a:latin typeface="+mj-lt"/>
                <a:cs typeface="HY신명조"/>
              </a:rPr>
              <a:t>– Resolution 756 </a:t>
            </a:r>
            <a:r>
              <a:rPr lang="en-GB" sz="1800" b="1" dirty="0" smtClean="0">
                <a:latin typeface="+mj-lt"/>
                <a:cs typeface="HY신명조"/>
              </a:rPr>
              <a:t>(WRC-12) Studies </a:t>
            </a:r>
            <a:r>
              <a:rPr lang="en-GB" sz="1800" b="1" dirty="0">
                <a:latin typeface="+mj-lt"/>
                <a:cs typeface="HY신명조"/>
              </a:rPr>
              <a:t>on possible </a:t>
            </a:r>
            <a:r>
              <a:rPr lang="en-GB" sz="1800" b="1" dirty="0" smtClean="0">
                <a:latin typeface="+mj-lt"/>
                <a:cs typeface="HY신명조"/>
              </a:rPr>
              <a:t>reduction of the </a:t>
            </a:r>
            <a:r>
              <a:rPr lang="en-GB" sz="1800" b="1" dirty="0">
                <a:latin typeface="+mj-lt"/>
                <a:cs typeface="HY신명조"/>
              </a:rPr>
              <a:t>coordination arc and technical criteria used in application of </a:t>
            </a:r>
            <a:r>
              <a:rPr lang="en-GB" sz="1800" b="1" dirty="0" smtClean="0">
                <a:latin typeface="+mj-lt"/>
                <a:cs typeface="HY신명조"/>
              </a:rPr>
              <a:t>No</a:t>
            </a:r>
            <a:r>
              <a:rPr lang="en-GB" sz="1800" b="1" dirty="0">
                <a:latin typeface="+mj-lt"/>
                <a:cs typeface="HY신명조"/>
              </a:rPr>
              <a:t>. 9.41 in respect of coordination under No. 9.7”</a:t>
            </a:r>
            <a:endParaRPr lang="en-US"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4A</a:t>
            </a: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Consider the results of the upcoming CPM15-2 regarding this issue and decide on the position accordingly</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Establish a working group headed by the UAE to look into the optimum combination </a:t>
            </a:r>
            <a:r>
              <a:rPr lang="en-US" sz="1600" dirty="0">
                <a:latin typeface="Times New Roman" pitchFamily="18" charset="0"/>
                <a:cs typeface="Times New Roman" pitchFamily="18" charset="0"/>
              </a:rPr>
              <a:t>regarding possible reduction of the coordination arc and technical criteria used in application of No. 9.41 in respect of coordination under No. 9.7</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9.1.2</a:t>
            </a:r>
            <a:endParaRPr lang="en-US" sz="3200" dirty="0"/>
          </a:p>
        </p:txBody>
      </p:sp>
    </p:spTree>
    <p:extLst>
      <p:ext uri="{BB962C8B-B14F-4D97-AF65-F5344CB8AC3E}">
        <p14:creationId xmlns:p14="http://schemas.microsoft.com/office/powerpoint/2010/main" val="1809569959"/>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46</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9.1.3 </a:t>
            </a:r>
            <a:r>
              <a:rPr lang="en-GB" sz="1800" b="1" dirty="0">
                <a:latin typeface="+mj-lt"/>
                <a:cs typeface="HY신명조"/>
              </a:rPr>
              <a:t>– Resolution 11 </a:t>
            </a:r>
            <a:r>
              <a:rPr lang="en-GB" sz="1800" b="1" dirty="0" smtClean="0">
                <a:latin typeface="+mj-lt"/>
                <a:cs typeface="HY신명조"/>
              </a:rPr>
              <a:t>(WRC-12)</a:t>
            </a:r>
            <a:r>
              <a:rPr lang="en-US" sz="1800" b="1" dirty="0">
                <a:latin typeface="+mj-lt"/>
                <a:cs typeface="HY신명조"/>
              </a:rPr>
              <a:t> </a:t>
            </a:r>
            <a:r>
              <a:rPr lang="en-GB" sz="1800" b="1" dirty="0" smtClean="0">
                <a:latin typeface="+mj-lt"/>
                <a:cs typeface="HY신명조"/>
              </a:rPr>
              <a:t>Use </a:t>
            </a:r>
            <a:r>
              <a:rPr lang="en-GB" sz="1800" b="1" dirty="0">
                <a:latin typeface="+mj-lt"/>
                <a:cs typeface="HY신명조"/>
              </a:rPr>
              <a:t>of satellite orbital positions </a:t>
            </a:r>
            <a:r>
              <a:rPr lang="en-GB" sz="1800" b="1" dirty="0" smtClean="0">
                <a:latin typeface="+mj-lt"/>
                <a:cs typeface="HY신명조"/>
              </a:rPr>
              <a:t>			and </a:t>
            </a:r>
            <a:r>
              <a:rPr lang="en-GB" sz="1800" b="1" dirty="0">
                <a:latin typeface="+mj-lt"/>
                <a:cs typeface="HY신명조"/>
              </a:rPr>
              <a:t>associated frequency spectrum to deliver international public </a:t>
            </a:r>
            <a:r>
              <a:rPr lang="en-GB" sz="1800" b="1" dirty="0" smtClean="0">
                <a:latin typeface="+mj-lt"/>
                <a:cs typeface="HY신명조"/>
              </a:rPr>
              <a:t>		telecommunication </a:t>
            </a:r>
            <a:r>
              <a:rPr lang="en-GB" sz="1800" b="1" dirty="0">
                <a:latin typeface="+mj-lt"/>
                <a:cs typeface="HY신명조"/>
              </a:rPr>
              <a:t>services in developing countries”</a:t>
            </a:r>
            <a:endParaRPr lang="en-US" sz="1800" b="1" dirty="0">
              <a:latin typeface="+mj-lt"/>
              <a:cs typeface="HY신명조"/>
            </a:endParaRPr>
          </a:p>
          <a:p>
            <a:r>
              <a:rPr lang="en-US" altLang="ko-KR" sz="2000" dirty="0">
                <a:solidFill>
                  <a:schemeClr val="accent3">
                    <a:lumMod val="75000"/>
                  </a:schemeClr>
                </a:solidFill>
                <a:latin typeface="+mj-lt"/>
                <a:ea typeface="Gulim" pitchFamily="34" charset="-127"/>
              </a:rPr>
              <a:t>ITU-R Responsible </a:t>
            </a:r>
            <a:r>
              <a:rPr lang="en-US" altLang="ko-KR" sz="2000" dirty="0" smtClean="0">
                <a:solidFill>
                  <a:schemeClr val="accent3">
                    <a:lumMod val="75000"/>
                  </a:schemeClr>
                </a:solidFill>
                <a:latin typeface="+mj-lt"/>
                <a:ea typeface="Gulim" pitchFamily="34" charset="-127"/>
              </a:rPr>
              <a:t>Group: </a:t>
            </a:r>
            <a:r>
              <a:rPr lang="en-US" sz="1600" dirty="0">
                <a:latin typeface="Arial" pitchFamily="34" charset="0"/>
                <a:cs typeface="Arial" pitchFamily="34" charset="0"/>
              </a:rPr>
              <a:t>WP 4A </a:t>
            </a:r>
            <a:r>
              <a:rPr lang="en-GB" sz="1600" dirty="0">
                <a:latin typeface="Arial" pitchFamily="34" charset="0"/>
                <a:cs typeface="Arial" pitchFamily="34" charset="0"/>
              </a:rPr>
              <a:t>(Technical and Regulatory aspects), </a:t>
            </a:r>
            <a:r>
              <a:rPr lang="en-GB" sz="1600" dirty="0" smtClean="0">
                <a:latin typeface="Arial" pitchFamily="34" charset="0"/>
                <a:cs typeface="Arial" pitchFamily="34" charset="0"/>
              </a:rPr>
              <a:t>SC 					(Regulatory </a:t>
            </a:r>
            <a:r>
              <a:rPr lang="en-GB" sz="1600" dirty="0">
                <a:latin typeface="Arial" pitchFamily="34" charset="0"/>
                <a:cs typeface="Arial" pitchFamily="34" charset="0"/>
              </a:rPr>
              <a:t>and Procedural aspects)</a:t>
            </a:r>
            <a:endParaRPr lang="en-US" sz="1600" dirty="0">
              <a:latin typeface="Arial" pitchFamily="34" charset="0"/>
              <a:cs typeface="Arial" pitchFamily="34" charset="0"/>
            </a:endParaRPr>
          </a:p>
          <a:p>
            <a:pPr lvl="0" eaLnBrk="1" hangingPunct="1">
              <a:buFont typeface="Arial" pitchFamily="34" charset="0"/>
              <a:buChar char="•"/>
            </a:pP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altLang="ko-KR" sz="1600" dirty="0" smtClean="0">
                <a:latin typeface="Times New Roman" pitchFamily="18" charset="0"/>
                <a:cs typeface="Times New Roman" pitchFamily="18" charset="0"/>
              </a:rPr>
              <a:t>Support No Change to the Radio Regulations / option 1 of the current CPM text, and follow up the studies in case submitted to WRC-15</a:t>
            </a:r>
            <a:endParaRPr lang="en-US" altLang="ko-KR" sz="2000" dirty="0">
              <a:latin typeface="Times New Roman" pitchFamily="18" charset="0"/>
              <a:ea typeface="Gulim" pitchFamily="34" charset="-127"/>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9.1.3</a:t>
            </a:r>
            <a:endParaRPr lang="en-US" sz="3200" dirty="0"/>
          </a:p>
        </p:txBody>
      </p:sp>
    </p:spTree>
    <p:extLst>
      <p:ext uri="{BB962C8B-B14F-4D97-AF65-F5344CB8AC3E}">
        <p14:creationId xmlns:p14="http://schemas.microsoft.com/office/powerpoint/2010/main" val="2194149700"/>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47</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9.1.4 </a:t>
            </a:r>
            <a:r>
              <a:rPr lang="en-GB" sz="1800" b="1" dirty="0">
                <a:latin typeface="+mj-lt"/>
                <a:cs typeface="HY신명조"/>
              </a:rPr>
              <a:t>– Resolution 67 </a:t>
            </a:r>
            <a:r>
              <a:rPr lang="en-GB" sz="1800" b="1" dirty="0" smtClean="0">
                <a:latin typeface="+mj-lt"/>
                <a:cs typeface="HY신명조"/>
              </a:rPr>
              <a:t>(WRC-12)</a:t>
            </a:r>
            <a:r>
              <a:rPr lang="en-US" sz="1800" b="1" dirty="0">
                <a:latin typeface="+mj-lt"/>
                <a:cs typeface="HY신명조"/>
              </a:rPr>
              <a:t> </a:t>
            </a:r>
            <a:r>
              <a:rPr lang="en-GB" sz="1800" b="1" dirty="0" smtClean="0">
                <a:latin typeface="+mj-lt"/>
                <a:cs typeface="HY신명조"/>
              </a:rPr>
              <a:t>Updating </a:t>
            </a:r>
            <a:r>
              <a:rPr lang="en-GB" sz="1800" b="1" dirty="0">
                <a:latin typeface="+mj-lt"/>
                <a:cs typeface="HY신명조"/>
              </a:rPr>
              <a:t>and rearrangement of </a:t>
            </a:r>
            <a:r>
              <a:rPr lang="en-GB" sz="1800" b="1" dirty="0" smtClean="0">
                <a:latin typeface="+mj-lt"/>
                <a:cs typeface="HY신명조"/>
              </a:rPr>
              <a:t>			the </a:t>
            </a:r>
            <a:r>
              <a:rPr lang="en-GB" sz="1800" b="1" dirty="0">
                <a:latin typeface="+mj-lt"/>
                <a:cs typeface="HY신명조"/>
              </a:rPr>
              <a:t>Radio Regulations”</a:t>
            </a:r>
            <a:endParaRPr lang="en-US" sz="1800" b="1" dirty="0">
              <a:latin typeface="+mj-lt"/>
              <a:cs typeface="HY신명조"/>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1B, </a:t>
            </a:r>
            <a:r>
              <a:rPr lang="en-GB" sz="1600" dirty="0" smtClean="0">
                <a:latin typeface="Arial" pitchFamily="34" charset="0"/>
                <a:cs typeface="Arial" pitchFamily="34" charset="0"/>
              </a:rPr>
              <a:t>SC (Regulatory and Procedural aspects)</a:t>
            </a:r>
            <a:endParaRPr lang="en-US" sz="1600" dirty="0" smtClean="0">
              <a:latin typeface="Arial" pitchFamily="34" charset="0"/>
              <a:cs typeface="Arial" pitchFamily="34" charset="0"/>
            </a:endParaRPr>
          </a:p>
          <a:p>
            <a:pPr lvl="0" eaLnBrk="1" hangingPunct="1">
              <a:buFont typeface="Arial" pitchFamily="34" charset="0"/>
              <a:buChar char="•"/>
            </a:pP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marL="0" indent="0">
              <a:buNone/>
            </a:pPr>
            <a:r>
              <a:rPr lang="en-US" sz="1600" b="1" dirty="0" smtClean="0">
                <a:latin typeface="Times New Roman" pitchFamily="18" charset="0"/>
                <a:cs typeface="Times New Roman" pitchFamily="18" charset="0"/>
              </a:rPr>
              <a:t>Issue </a:t>
            </a:r>
            <a:r>
              <a:rPr lang="en-US" sz="1600" b="1" dirty="0">
                <a:latin typeface="Times New Roman" pitchFamily="18" charset="0"/>
                <a:cs typeface="Times New Roman" pitchFamily="18" charset="0"/>
              </a:rPr>
              <a:t>A: Modification of RR Article 2</a:t>
            </a:r>
          </a:p>
          <a:p>
            <a:r>
              <a:rPr lang="en-US" sz="1600" dirty="0">
                <a:latin typeface="Times New Roman" pitchFamily="18" charset="0"/>
                <a:cs typeface="Times New Roman" pitchFamily="18" charset="0"/>
              </a:rPr>
              <a:t>Support modification of RR No. 2.1 in order to delete the unused abbreviations provided in the provision. </a:t>
            </a:r>
          </a:p>
          <a:p>
            <a:pPr marL="0" indent="0">
              <a:buNone/>
            </a:pPr>
            <a:r>
              <a:rPr lang="en-US" sz="1600" b="1" dirty="0">
                <a:latin typeface="Times New Roman" pitchFamily="18" charset="0"/>
                <a:cs typeface="Times New Roman" pitchFamily="18" charset="0"/>
              </a:rPr>
              <a:t>Issue B: Modification to the titles of some RR Articles for the purpose of better reflecting in the title the scope of these articles</a:t>
            </a:r>
          </a:p>
          <a:p>
            <a:r>
              <a:rPr lang="en-US" sz="1600" dirty="0">
                <a:latin typeface="Times New Roman" pitchFamily="18" charset="0"/>
                <a:cs typeface="Times New Roman" pitchFamily="18" charset="0"/>
              </a:rPr>
              <a:t>Support the proposed modification of the title of the RR Articles 37, 39, 40, 42, 43, 44, 47, 49, 50, 52 and 53. </a:t>
            </a:r>
            <a:endParaRPr lang="en-US" altLang="ko-KR"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9.1.4</a:t>
            </a:r>
            <a:endParaRPr lang="en-US" sz="3200" dirty="0"/>
          </a:p>
        </p:txBody>
      </p:sp>
      <p:pic>
        <p:nvPicPr>
          <p:cNvPr id="28674" name="Picture 2" descr="http://www.itu.int/dms_pub/itu-r/opb/reg/R-REG-RR-2012-JP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3212976"/>
            <a:ext cx="1143000" cy="138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14718"/>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48</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9.1.5 </a:t>
            </a:r>
            <a:r>
              <a:rPr lang="en-GB" sz="1800" b="1" dirty="0">
                <a:latin typeface="+mj-lt"/>
                <a:cs typeface="HY신명조"/>
              </a:rPr>
              <a:t>– Resolution 154 </a:t>
            </a:r>
            <a:r>
              <a:rPr lang="en-GB" sz="1800" b="1" dirty="0" smtClean="0">
                <a:latin typeface="+mj-lt"/>
                <a:cs typeface="HY신명조"/>
              </a:rPr>
              <a:t>(WRC-12)</a:t>
            </a:r>
            <a:r>
              <a:rPr lang="en-US" sz="1800" b="1" dirty="0">
                <a:latin typeface="+mj-lt"/>
                <a:cs typeface="HY신명조"/>
              </a:rPr>
              <a:t> </a:t>
            </a:r>
            <a:r>
              <a:rPr lang="en-GB" sz="1800" b="1" dirty="0" smtClean="0">
                <a:latin typeface="+mj-lt"/>
                <a:cs typeface="HY신명조"/>
              </a:rPr>
              <a:t>Consideration </a:t>
            </a:r>
            <a:r>
              <a:rPr lang="en-GB" sz="1800" b="1" dirty="0">
                <a:latin typeface="+mj-lt"/>
                <a:cs typeface="HY신명조"/>
              </a:rPr>
              <a:t>of technical and </a:t>
            </a:r>
            <a:r>
              <a:rPr lang="en-GB" sz="1800" b="1" dirty="0" smtClean="0">
                <a:latin typeface="+mj-lt"/>
                <a:cs typeface="HY신명조"/>
              </a:rPr>
              <a:t>			regulatory </a:t>
            </a:r>
            <a:r>
              <a:rPr lang="en-GB" sz="1800" b="1" dirty="0">
                <a:latin typeface="+mj-lt"/>
                <a:cs typeface="HY신명조"/>
              </a:rPr>
              <a:t>actions in order to support existing and future </a:t>
            </a:r>
            <a:r>
              <a:rPr lang="en-GB" sz="1800" b="1" dirty="0" smtClean="0">
                <a:latin typeface="+mj-lt"/>
                <a:cs typeface="HY신명조"/>
              </a:rPr>
              <a:t>			operation </a:t>
            </a:r>
            <a:r>
              <a:rPr lang="en-GB" sz="1800" b="1" dirty="0">
                <a:latin typeface="+mj-lt"/>
                <a:cs typeface="HY신명조"/>
              </a:rPr>
              <a:t>of fixed‑satellite service earth stations within the band </a:t>
            </a:r>
            <a:r>
              <a:rPr lang="en-GB" sz="1800" b="1" dirty="0" smtClean="0">
                <a:latin typeface="+mj-lt"/>
                <a:cs typeface="HY신명조"/>
              </a:rPr>
              <a:t>		3</a:t>
            </a:r>
            <a:r>
              <a:rPr lang="en-GB" sz="1800" b="1" dirty="0">
                <a:latin typeface="+mj-lt"/>
                <a:cs typeface="HY신명조"/>
              </a:rPr>
              <a:t> 400-4 200 MHz, as an aid to the safe operation of aircraft and </a:t>
            </a:r>
            <a:r>
              <a:rPr lang="en-GB" sz="1800" b="1" dirty="0" smtClean="0">
                <a:latin typeface="+mj-lt"/>
                <a:cs typeface="HY신명조"/>
              </a:rPr>
              <a:t>		reliable </a:t>
            </a:r>
            <a:r>
              <a:rPr lang="en-GB" sz="1800" b="1" dirty="0">
                <a:latin typeface="+mj-lt"/>
                <a:cs typeface="HY신명조"/>
              </a:rPr>
              <a:t>distribution of meteorological information in some </a:t>
            </a:r>
            <a:r>
              <a:rPr lang="en-GB" sz="1800" b="1" dirty="0" smtClean="0">
                <a:latin typeface="+mj-lt"/>
                <a:cs typeface="HY신명조"/>
              </a:rPr>
              <a:t>		countries </a:t>
            </a:r>
            <a:r>
              <a:rPr lang="en-GB" sz="1800" b="1" dirty="0">
                <a:latin typeface="+mj-lt"/>
                <a:cs typeface="HY신명조"/>
              </a:rPr>
              <a:t>in Region 1”</a:t>
            </a:r>
            <a:endParaRPr lang="en-US" sz="1800" b="1" dirty="0">
              <a:latin typeface="+mj-lt"/>
              <a:cs typeface="HY신명조"/>
            </a:endParaRPr>
          </a:p>
          <a:p>
            <a:r>
              <a:rPr lang="en-US" altLang="ko-KR" sz="2000" dirty="0" smtClean="0">
                <a:solidFill>
                  <a:schemeClr val="accent3">
                    <a:lumMod val="75000"/>
                  </a:schemeClr>
                </a:solidFill>
                <a:latin typeface="+mj-lt"/>
                <a:ea typeface="Gulim" pitchFamily="34" charset="-127"/>
              </a:rPr>
              <a:t>ITU-R Responsible Group: </a:t>
            </a:r>
            <a:r>
              <a:rPr lang="en-US" sz="1600" dirty="0">
                <a:latin typeface="Arial" pitchFamily="34" charset="0"/>
                <a:cs typeface="Arial" pitchFamily="34" charset="0"/>
              </a:rPr>
              <a:t>WP 4A </a:t>
            </a:r>
            <a:r>
              <a:rPr lang="en-GB" sz="1600" dirty="0">
                <a:latin typeface="Arial" pitchFamily="34" charset="0"/>
                <a:cs typeface="Arial" pitchFamily="34" charset="0"/>
              </a:rPr>
              <a:t>(Technical and Regulatory aspects), SC 					(Regulatory and Procedural aspects)</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a:latin typeface="Times New Roman" pitchFamily="18" charset="0"/>
                <a:cs typeface="Times New Roman" pitchFamily="18" charset="0"/>
              </a:rPr>
              <a:t>Resolution 154 (WRC-12) could be modified, calling for relevant administrations in Region 1 to use special care in the coordination, assignment, and management of frequencies taking into consideration the potential impact on the FSS earth stations used for satellite communications related to safe operation of aircraft and reliable distribution of meteorological information in the frequency band 3 400-4 200 </a:t>
            </a:r>
            <a:r>
              <a:rPr lang="en-US" sz="1600" dirty="0" err="1">
                <a:latin typeface="Times New Roman" pitchFamily="18" charset="0"/>
                <a:cs typeface="Times New Roman" pitchFamily="18" charset="0"/>
              </a:rPr>
              <a:t>MHz.</a:t>
            </a:r>
            <a:endParaRPr lang="en-US" sz="1600" dirty="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9.1.5</a:t>
            </a:r>
            <a:endParaRPr lang="en-US" sz="3200" dirty="0"/>
          </a:p>
        </p:txBody>
      </p:sp>
    </p:spTree>
    <p:extLst>
      <p:ext uri="{BB962C8B-B14F-4D97-AF65-F5344CB8AC3E}">
        <p14:creationId xmlns:p14="http://schemas.microsoft.com/office/powerpoint/2010/main" val="3203740609"/>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49</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9.1.6 </a:t>
            </a:r>
            <a:r>
              <a:rPr lang="en-GB" sz="1800" b="1" dirty="0">
                <a:latin typeface="+mj-lt"/>
                <a:cs typeface="HY신명조"/>
              </a:rPr>
              <a:t>– </a:t>
            </a:r>
            <a:r>
              <a:rPr lang="en-GB" sz="1800" b="1" dirty="0">
                <a:latin typeface="+mj-lt"/>
              </a:rPr>
              <a:t>Resolution 957 </a:t>
            </a:r>
            <a:r>
              <a:rPr lang="en-GB" sz="1800" b="1" dirty="0" smtClean="0">
                <a:latin typeface="+mj-lt"/>
              </a:rPr>
              <a:t>(WRC-12) Studies </a:t>
            </a:r>
            <a:r>
              <a:rPr lang="en-GB" sz="1800" b="1" dirty="0">
                <a:latin typeface="+mj-lt"/>
              </a:rPr>
              <a:t>towards review of the </a:t>
            </a:r>
            <a:r>
              <a:rPr lang="en-GB" sz="1800" b="1" dirty="0" smtClean="0">
                <a:latin typeface="+mj-lt"/>
              </a:rPr>
              <a:t>			definitions </a:t>
            </a:r>
            <a:r>
              <a:rPr lang="en-GB" sz="1800" b="1" dirty="0">
                <a:latin typeface="+mj-lt"/>
              </a:rPr>
              <a:t>of </a:t>
            </a:r>
            <a:r>
              <a:rPr lang="en-GB" sz="1800" b="1" i="1" dirty="0">
                <a:latin typeface="+mj-lt"/>
              </a:rPr>
              <a:t>fixed service</a:t>
            </a:r>
            <a:r>
              <a:rPr lang="en-GB" sz="1800" b="1" dirty="0">
                <a:latin typeface="+mj-lt"/>
              </a:rPr>
              <a:t>, </a:t>
            </a:r>
            <a:r>
              <a:rPr lang="en-GB" sz="1800" b="1" i="1" dirty="0">
                <a:latin typeface="+mj-lt"/>
              </a:rPr>
              <a:t>fixed station</a:t>
            </a:r>
            <a:r>
              <a:rPr lang="en-GB" sz="1800" b="1" dirty="0">
                <a:latin typeface="+mj-lt"/>
              </a:rPr>
              <a:t> and </a:t>
            </a:r>
            <a:r>
              <a:rPr lang="en-GB" sz="1800" b="1" i="1" dirty="0">
                <a:latin typeface="+mj-lt"/>
              </a:rPr>
              <a:t>mobile station</a:t>
            </a:r>
            <a:r>
              <a:rPr lang="en-GB" sz="1800" b="1" dirty="0" smtClean="0">
                <a:latin typeface="+mj-lt"/>
                <a:cs typeface="HY신명조"/>
              </a:rPr>
              <a:t>”</a:t>
            </a:r>
            <a:endParaRPr lang="en-US"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1B</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t>Support </a:t>
            </a:r>
            <a:r>
              <a:rPr lang="en-US" sz="1600" dirty="0"/>
              <a:t>not to change the radio regulation and hence suppression of Resolution 957 (WRC-12). </a:t>
            </a: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9.1.6</a:t>
            </a:r>
            <a:endParaRPr lang="en-US" sz="3200" dirty="0"/>
          </a:p>
        </p:txBody>
      </p:sp>
    </p:spTree>
    <p:extLst>
      <p:ext uri="{BB962C8B-B14F-4D97-AF65-F5344CB8AC3E}">
        <p14:creationId xmlns:p14="http://schemas.microsoft.com/office/powerpoint/2010/main" val="370481471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7302511" cy="594320"/>
          </a:xfrm>
        </p:spPr>
        <p:txBody>
          <a:bodyPr>
            <a:noAutofit/>
          </a:bodyPr>
          <a:lstStyle/>
          <a:p>
            <a:pPr eaLnBrk="1" hangingPunct="1"/>
            <a:r>
              <a:rPr lang="en-US" sz="3200" dirty="0"/>
              <a:t>ASMG Management Team</a:t>
            </a:r>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5</a:t>
            </a:fld>
            <a:endParaRPr lang="en-US" dirty="0"/>
          </a:p>
        </p:txBody>
      </p:sp>
      <p:pic>
        <p:nvPicPr>
          <p:cNvPr id="2050" name="Picture 2" descr="http://www.gulfjobsmarket.com/wp-content/themes/gjm-v2-gulfjobsmarket/images/UA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357" y="2636912"/>
            <a:ext cx="1392634" cy="697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03130" y="1916832"/>
            <a:ext cx="1583087" cy="400110"/>
          </a:xfrm>
          <a:prstGeom prst="rect">
            <a:avLst/>
          </a:prstGeom>
          <a:noFill/>
          <a:ln>
            <a:noFill/>
          </a:ln>
        </p:spPr>
        <p:txBody>
          <a:bodyPr wrap="square" rtlCol="0">
            <a:spAutoFit/>
          </a:bodyPr>
          <a:lstStyle/>
          <a:p>
            <a:pPr algn="ctr"/>
            <a:r>
              <a:rPr lang="en-US" sz="2000" dirty="0" smtClean="0">
                <a:solidFill>
                  <a:schemeClr val="accent3">
                    <a:lumMod val="50000"/>
                  </a:schemeClr>
                </a:solidFill>
              </a:rPr>
              <a:t>Chairman</a:t>
            </a:r>
            <a:endParaRPr lang="en-US" sz="2000" dirty="0">
              <a:solidFill>
                <a:schemeClr val="accent3">
                  <a:lumMod val="50000"/>
                </a:schemeClr>
              </a:solidFill>
            </a:endParaRPr>
          </a:p>
        </p:txBody>
      </p:sp>
      <p:sp>
        <p:nvSpPr>
          <p:cNvPr id="7" name="TextBox 6"/>
          <p:cNvSpPr txBox="1"/>
          <p:nvPr/>
        </p:nvSpPr>
        <p:spPr>
          <a:xfrm>
            <a:off x="1449928" y="5240758"/>
            <a:ext cx="1583087" cy="830997"/>
          </a:xfrm>
          <a:prstGeom prst="rect">
            <a:avLst/>
          </a:prstGeom>
          <a:noFill/>
          <a:ln>
            <a:noFill/>
          </a:ln>
        </p:spPr>
        <p:txBody>
          <a:bodyPr wrap="square" rtlCol="0">
            <a:spAutoFit/>
          </a:bodyPr>
          <a:lstStyle/>
          <a:p>
            <a:pPr algn="ctr"/>
            <a:r>
              <a:rPr lang="en-US" sz="1600" dirty="0">
                <a:solidFill>
                  <a:schemeClr val="accent3">
                    <a:lumMod val="50000"/>
                  </a:schemeClr>
                </a:solidFill>
              </a:rPr>
              <a:t>Mr. </a:t>
            </a:r>
            <a:r>
              <a:rPr lang="en-US" sz="1600" dirty="0" smtClean="0">
                <a:solidFill>
                  <a:schemeClr val="accent3">
                    <a:lumMod val="50000"/>
                  </a:schemeClr>
                </a:solidFill>
              </a:rPr>
              <a:t>Mustafa Bessi</a:t>
            </a:r>
          </a:p>
          <a:p>
            <a:pPr algn="ctr"/>
            <a:r>
              <a:rPr lang="en-US" sz="1400" dirty="0" smtClean="0">
                <a:solidFill>
                  <a:schemeClr val="accent3">
                    <a:lumMod val="50000"/>
                  </a:schemeClr>
                </a:solidFill>
              </a:rPr>
              <a:t>Vice-Chairman</a:t>
            </a:r>
            <a:endParaRPr lang="en-US" sz="1400" dirty="0">
              <a:solidFill>
                <a:schemeClr val="accent3">
                  <a:lumMod val="50000"/>
                </a:schemeClr>
              </a:solidFill>
            </a:endParaRPr>
          </a:p>
        </p:txBody>
      </p:sp>
      <p:sp>
        <p:nvSpPr>
          <p:cNvPr id="8" name="TextBox 7"/>
          <p:cNvSpPr txBox="1"/>
          <p:nvPr/>
        </p:nvSpPr>
        <p:spPr>
          <a:xfrm>
            <a:off x="3321204" y="3443258"/>
            <a:ext cx="2546940" cy="369332"/>
          </a:xfrm>
          <a:prstGeom prst="rect">
            <a:avLst/>
          </a:prstGeom>
          <a:noFill/>
          <a:ln>
            <a:noFill/>
          </a:ln>
        </p:spPr>
        <p:txBody>
          <a:bodyPr wrap="square" rtlCol="0">
            <a:spAutoFit/>
          </a:bodyPr>
          <a:lstStyle/>
          <a:p>
            <a:pPr algn="ctr"/>
            <a:r>
              <a:rPr lang="en-US" dirty="0" smtClean="0">
                <a:solidFill>
                  <a:schemeClr val="accent3">
                    <a:lumMod val="50000"/>
                  </a:schemeClr>
                </a:solidFill>
              </a:rPr>
              <a:t>Mr. Tariq Al Awadhi</a:t>
            </a:r>
            <a:endParaRPr lang="en-US" dirty="0">
              <a:solidFill>
                <a:schemeClr val="accent3">
                  <a:lumMod val="50000"/>
                </a:schemeClr>
              </a:solidFill>
            </a:endParaRPr>
          </a:p>
        </p:txBody>
      </p:sp>
      <p:sp>
        <p:nvSpPr>
          <p:cNvPr id="9" name="TextBox 8"/>
          <p:cNvSpPr txBox="1"/>
          <p:nvPr/>
        </p:nvSpPr>
        <p:spPr>
          <a:xfrm>
            <a:off x="4594673" y="5202331"/>
            <a:ext cx="1583087" cy="830997"/>
          </a:xfrm>
          <a:prstGeom prst="rect">
            <a:avLst/>
          </a:prstGeom>
          <a:noFill/>
          <a:ln>
            <a:noFill/>
          </a:ln>
        </p:spPr>
        <p:txBody>
          <a:bodyPr wrap="square" rtlCol="0">
            <a:spAutoFit/>
          </a:bodyPr>
          <a:lstStyle/>
          <a:p>
            <a:pPr algn="ctr"/>
            <a:r>
              <a:rPr lang="en-US" sz="1600" dirty="0">
                <a:solidFill>
                  <a:schemeClr val="accent3">
                    <a:lumMod val="50000"/>
                  </a:schemeClr>
                </a:solidFill>
              </a:rPr>
              <a:t>Mr. Mustafa </a:t>
            </a:r>
            <a:r>
              <a:rPr lang="en-US" sz="1600" dirty="0" err="1">
                <a:solidFill>
                  <a:schemeClr val="accent3">
                    <a:lumMod val="50000"/>
                  </a:schemeClr>
                </a:solidFill>
              </a:rPr>
              <a:t>Abdelhafiz</a:t>
            </a:r>
            <a:r>
              <a:rPr lang="en-US" sz="1600" dirty="0">
                <a:solidFill>
                  <a:schemeClr val="accent3">
                    <a:lumMod val="50000"/>
                  </a:schemeClr>
                </a:solidFill>
              </a:rPr>
              <a:t> </a:t>
            </a:r>
            <a:r>
              <a:rPr lang="en-US" sz="1400" dirty="0" smtClean="0">
                <a:solidFill>
                  <a:schemeClr val="accent3">
                    <a:lumMod val="50000"/>
                  </a:schemeClr>
                </a:solidFill>
              </a:rPr>
              <a:t>Vice-Chairman</a:t>
            </a:r>
            <a:endParaRPr lang="en-US" sz="1400" dirty="0">
              <a:solidFill>
                <a:schemeClr val="accent3">
                  <a:lumMod val="50000"/>
                </a:schemeClr>
              </a:solidFill>
            </a:endParaRPr>
          </a:p>
        </p:txBody>
      </p:sp>
      <p:sp>
        <p:nvSpPr>
          <p:cNvPr id="10" name="TextBox 9"/>
          <p:cNvSpPr txBox="1"/>
          <p:nvPr/>
        </p:nvSpPr>
        <p:spPr>
          <a:xfrm>
            <a:off x="6012160" y="5174493"/>
            <a:ext cx="1583087" cy="800219"/>
          </a:xfrm>
          <a:prstGeom prst="rect">
            <a:avLst/>
          </a:prstGeom>
          <a:noFill/>
          <a:ln>
            <a:noFill/>
          </a:ln>
        </p:spPr>
        <p:txBody>
          <a:bodyPr wrap="square" rtlCol="0">
            <a:spAutoFit/>
          </a:bodyPr>
          <a:lstStyle/>
          <a:p>
            <a:pPr algn="ctr"/>
            <a:r>
              <a:rPr lang="en-US" sz="1600" dirty="0" smtClean="0">
                <a:solidFill>
                  <a:schemeClr val="accent3">
                    <a:lumMod val="50000"/>
                  </a:schemeClr>
                </a:solidFill>
              </a:rPr>
              <a:t>Dr</a:t>
            </a:r>
            <a:r>
              <a:rPr lang="en-US" sz="1600" dirty="0">
                <a:solidFill>
                  <a:schemeClr val="accent3">
                    <a:lumMod val="50000"/>
                  </a:schemeClr>
                </a:solidFill>
              </a:rPr>
              <a:t>. </a:t>
            </a:r>
            <a:r>
              <a:rPr lang="en-US" sz="1600" dirty="0" err="1" smtClean="0">
                <a:solidFill>
                  <a:schemeClr val="accent3">
                    <a:lumMod val="50000"/>
                  </a:schemeClr>
                </a:solidFill>
              </a:rPr>
              <a:t>Imad</a:t>
            </a:r>
            <a:r>
              <a:rPr lang="en-US" sz="1600" dirty="0" smtClean="0">
                <a:solidFill>
                  <a:schemeClr val="accent3">
                    <a:lumMod val="50000"/>
                  </a:schemeClr>
                </a:solidFill>
              </a:rPr>
              <a:t> </a:t>
            </a:r>
            <a:r>
              <a:rPr lang="en-US" sz="1600" dirty="0" err="1" smtClean="0">
                <a:solidFill>
                  <a:schemeClr val="accent3">
                    <a:lumMod val="50000"/>
                  </a:schemeClr>
                </a:solidFill>
              </a:rPr>
              <a:t>Hoballah</a:t>
            </a:r>
            <a:endParaRPr lang="en-US" sz="1600" dirty="0" smtClean="0">
              <a:solidFill>
                <a:schemeClr val="accent3">
                  <a:lumMod val="50000"/>
                </a:schemeClr>
              </a:solidFill>
            </a:endParaRPr>
          </a:p>
          <a:p>
            <a:pPr algn="ctr"/>
            <a:r>
              <a:rPr lang="en-US" sz="1400" dirty="0" smtClean="0">
                <a:solidFill>
                  <a:schemeClr val="accent3">
                    <a:lumMod val="50000"/>
                  </a:schemeClr>
                </a:solidFill>
              </a:rPr>
              <a:t>Vice-Chairman</a:t>
            </a:r>
            <a:endParaRPr lang="en-US" sz="1600" dirty="0">
              <a:solidFill>
                <a:schemeClr val="accent3">
                  <a:lumMod val="50000"/>
                </a:schemeClr>
              </a:solidFill>
            </a:endParaRPr>
          </a:p>
        </p:txBody>
      </p:sp>
      <p:sp>
        <p:nvSpPr>
          <p:cNvPr id="11" name="TextBox 10"/>
          <p:cNvSpPr txBox="1"/>
          <p:nvPr/>
        </p:nvSpPr>
        <p:spPr>
          <a:xfrm>
            <a:off x="7452320" y="5174493"/>
            <a:ext cx="1583087" cy="830997"/>
          </a:xfrm>
          <a:prstGeom prst="rect">
            <a:avLst/>
          </a:prstGeom>
          <a:noFill/>
          <a:ln>
            <a:noFill/>
          </a:ln>
        </p:spPr>
        <p:txBody>
          <a:bodyPr wrap="square" rtlCol="0">
            <a:spAutoFit/>
          </a:bodyPr>
          <a:lstStyle/>
          <a:p>
            <a:pPr algn="ctr"/>
            <a:r>
              <a:rPr lang="en-US" sz="1600" dirty="0">
                <a:solidFill>
                  <a:schemeClr val="accent3">
                    <a:lumMod val="50000"/>
                  </a:schemeClr>
                </a:solidFill>
              </a:rPr>
              <a:t>Mr. </a:t>
            </a:r>
            <a:r>
              <a:rPr lang="en-US" sz="1600" dirty="0" smtClean="0">
                <a:solidFill>
                  <a:schemeClr val="accent3">
                    <a:lumMod val="50000"/>
                  </a:schemeClr>
                </a:solidFill>
              </a:rPr>
              <a:t>Samir </a:t>
            </a:r>
            <a:r>
              <a:rPr lang="en-US" sz="1600" dirty="0" err="1" smtClean="0">
                <a:solidFill>
                  <a:schemeClr val="accent3">
                    <a:lumMod val="50000"/>
                  </a:schemeClr>
                </a:solidFill>
              </a:rPr>
              <a:t>Arroudj</a:t>
            </a:r>
            <a:endParaRPr lang="en-US" sz="1600" dirty="0" smtClean="0">
              <a:solidFill>
                <a:schemeClr val="accent3">
                  <a:lumMod val="50000"/>
                </a:schemeClr>
              </a:solidFill>
            </a:endParaRPr>
          </a:p>
          <a:p>
            <a:pPr algn="ctr"/>
            <a:r>
              <a:rPr lang="en-US" sz="1600" dirty="0" smtClean="0">
                <a:solidFill>
                  <a:schemeClr val="accent3">
                    <a:lumMod val="50000"/>
                  </a:schemeClr>
                </a:solidFill>
              </a:rPr>
              <a:t> </a:t>
            </a:r>
            <a:r>
              <a:rPr lang="en-US" sz="1400" dirty="0" smtClean="0">
                <a:solidFill>
                  <a:schemeClr val="accent3">
                    <a:lumMod val="50000"/>
                  </a:schemeClr>
                </a:solidFill>
              </a:rPr>
              <a:t>Vice-Chairman</a:t>
            </a:r>
            <a:endParaRPr lang="en-US" sz="1400" dirty="0">
              <a:solidFill>
                <a:schemeClr val="accent3">
                  <a:lumMod val="50000"/>
                </a:schemeClr>
              </a:solidFill>
            </a:endParaRPr>
          </a:p>
        </p:txBody>
      </p:sp>
      <p:sp>
        <p:nvSpPr>
          <p:cNvPr id="12" name="TextBox 11"/>
          <p:cNvSpPr txBox="1"/>
          <p:nvPr/>
        </p:nvSpPr>
        <p:spPr>
          <a:xfrm>
            <a:off x="47204" y="5245447"/>
            <a:ext cx="1583087" cy="800219"/>
          </a:xfrm>
          <a:prstGeom prst="rect">
            <a:avLst/>
          </a:prstGeom>
          <a:noFill/>
          <a:ln>
            <a:noFill/>
          </a:ln>
        </p:spPr>
        <p:txBody>
          <a:bodyPr wrap="square" rtlCol="0">
            <a:spAutoFit/>
          </a:bodyPr>
          <a:lstStyle/>
          <a:p>
            <a:pPr algn="ctr"/>
            <a:r>
              <a:rPr lang="en-US" sz="1600" dirty="0">
                <a:solidFill>
                  <a:schemeClr val="accent3">
                    <a:lumMod val="50000"/>
                  </a:schemeClr>
                </a:solidFill>
              </a:rPr>
              <a:t>Dr. </a:t>
            </a:r>
            <a:r>
              <a:rPr lang="en-US" sz="1600" dirty="0" err="1">
                <a:solidFill>
                  <a:schemeClr val="accent3">
                    <a:lumMod val="50000"/>
                  </a:schemeClr>
                </a:solidFill>
              </a:rPr>
              <a:t>Alsayed</a:t>
            </a:r>
            <a:r>
              <a:rPr lang="en-US" sz="1600" dirty="0">
                <a:solidFill>
                  <a:schemeClr val="accent3">
                    <a:lumMod val="50000"/>
                  </a:schemeClr>
                </a:solidFill>
              </a:rPr>
              <a:t> </a:t>
            </a:r>
            <a:r>
              <a:rPr lang="en-US" sz="1600" dirty="0" err="1" smtClean="0">
                <a:solidFill>
                  <a:schemeClr val="accent3">
                    <a:lumMod val="50000"/>
                  </a:schemeClr>
                </a:solidFill>
              </a:rPr>
              <a:t>Azzouz</a:t>
            </a:r>
            <a:endParaRPr lang="en-US" sz="1600" dirty="0">
              <a:solidFill>
                <a:schemeClr val="accent3">
                  <a:lumMod val="50000"/>
                </a:schemeClr>
              </a:solidFill>
            </a:endParaRPr>
          </a:p>
          <a:p>
            <a:pPr algn="ctr"/>
            <a:r>
              <a:rPr lang="en-US" sz="1400" dirty="0" smtClean="0">
                <a:solidFill>
                  <a:schemeClr val="accent3">
                    <a:lumMod val="50000"/>
                  </a:schemeClr>
                </a:solidFill>
              </a:rPr>
              <a:t>Vice-Chairman</a:t>
            </a:r>
            <a:endParaRPr lang="en-US" sz="1400" dirty="0">
              <a:solidFill>
                <a:schemeClr val="accent3">
                  <a:lumMod val="50000"/>
                </a:schemeClr>
              </a:solidFill>
            </a:endParaRPr>
          </a:p>
        </p:txBody>
      </p:sp>
      <p:sp>
        <p:nvSpPr>
          <p:cNvPr id="13" name="TextBox 12"/>
          <p:cNvSpPr txBox="1"/>
          <p:nvPr/>
        </p:nvSpPr>
        <p:spPr>
          <a:xfrm>
            <a:off x="3033015" y="5215781"/>
            <a:ext cx="1583087" cy="800219"/>
          </a:xfrm>
          <a:prstGeom prst="rect">
            <a:avLst/>
          </a:prstGeom>
          <a:noFill/>
          <a:ln>
            <a:noFill/>
          </a:ln>
        </p:spPr>
        <p:txBody>
          <a:bodyPr wrap="square" rtlCol="0">
            <a:spAutoFit/>
          </a:bodyPr>
          <a:lstStyle/>
          <a:p>
            <a:pPr algn="ctr"/>
            <a:r>
              <a:rPr lang="en-US" sz="1600" dirty="0">
                <a:solidFill>
                  <a:schemeClr val="accent3">
                    <a:lumMod val="50000"/>
                  </a:schemeClr>
                </a:solidFill>
              </a:rPr>
              <a:t>Mr. </a:t>
            </a:r>
            <a:r>
              <a:rPr lang="en-US" sz="1600" dirty="0" smtClean="0">
                <a:solidFill>
                  <a:schemeClr val="accent3">
                    <a:lumMod val="50000"/>
                  </a:schemeClr>
                </a:solidFill>
              </a:rPr>
              <a:t>Yousuf </a:t>
            </a:r>
            <a:r>
              <a:rPr lang="en-US" sz="1600" dirty="0" err="1" smtClean="0">
                <a:solidFill>
                  <a:schemeClr val="accent3">
                    <a:lumMod val="50000"/>
                  </a:schemeClr>
                </a:solidFill>
              </a:rPr>
              <a:t>AlBelushi</a:t>
            </a:r>
            <a:endParaRPr lang="en-US" sz="1600" dirty="0" smtClean="0">
              <a:solidFill>
                <a:schemeClr val="accent3">
                  <a:lumMod val="50000"/>
                </a:schemeClr>
              </a:solidFill>
            </a:endParaRPr>
          </a:p>
          <a:p>
            <a:pPr algn="ctr"/>
            <a:r>
              <a:rPr lang="en-US" sz="1400" dirty="0" smtClean="0">
                <a:solidFill>
                  <a:schemeClr val="accent3">
                    <a:lumMod val="50000"/>
                  </a:schemeClr>
                </a:solidFill>
              </a:rPr>
              <a:t>Vice-Chairman</a:t>
            </a:r>
            <a:endParaRPr lang="en-US" sz="1400" dirty="0">
              <a:solidFill>
                <a:schemeClr val="accent3">
                  <a:lumMod val="50000"/>
                </a:schemeClr>
              </a:solidFill>
            </a:endParaRPr>
          </a:p>
        </p:txBody>
      </p:sp>
      <p:pic>
        <p:nvPicPr>
          <p:cNvPr id="3074" name="Picture 2" descr="http://www.sudantribune.com/IMG/jpg/800px-flag_of_egypt.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117" y="4221088"/>
            <a:ext cx="1047260" cy="6972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operationworld.org/files/ow/flags/mo-lgflag.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79" y="4221088"/>
            <a:ext cx="1152129" cy="6972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mbers.iinet.net.au/~royalty/states/arabia/FLAG_oman.gif">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50284" y="4201146"/>
            <a:ext cx="1105692" cy="737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http://www.operationworld.org/files/ow/flags/su-lgflag.gif">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32825" y="4201146"/>
            <a:ext cx="1106782" cy="7371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radebridgeconsultants.com/wp-content/themes/politics-abroad/images/flags/lebanon.gif">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5885" y="4202176"/>
            <a:ext cx="1080934" cy="72110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t1.gstatic.com/images?q=tbn:ANd9GcTEswENEc7HYbBN3Fibiq7BStv7VSD5UYqCnHjCrsQdhcf3ucYvRA">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40352" y="4201146"/>
            <a:ext cx="1080119" cy="7171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840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50</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9.1.7 </a:t>
            </a:r>
            <a:r>
              <a:rPr lang="en-GB" sz="1800" b="1" dirty="0">
                <a:latin typeface="+mj-lt"/>
                <a:cs typeface="HY신명조"/>
              </a:rPr>
              <a:t>– Resolution 647 (Rev. </a:t>
            </a:r>
            <a:r>
              <a:rPr lang="en-GB" sz="1800" b="1" dirty="0" smtClean="0">
                <a:latin typeface="+mj-lt"/>
                <a:cs typeface="HY신명조"/>
              </a:rPr>
              <a:t>WRC-12) Spectrum </a:t>
            </a:r>
            <a:r>
              <a:rPr lang="en-GB" sz="1800" b="1" dirty="0">
                <a:latin typeface="+mj-lt"/>
                <a:cs typeface="HY신명조"/>
              </a:rPr>
              <a:t>management guidelines for </a:t>
            </a:r>
            <a:r>
              <a:rPr lang="en-GB" sz="1800" b="1" dirty="0" smtClean="0">
                <a:latin typeface="+mj-lt"/>
                <a:cs typeface="HY신명조"/>
              </a:rPr>
              <a:t>		emergency </a:t>
            </a:r>
            <a:r>
              <a:rPr lang="en-GB" sz="1800" b="1" dirty="0">
                <a:latin typeface="+mj-lt"/>
                <a:cs typeface="HY신명조"/>
              </a:rPr>
              <a:t>and disaster relief radiocommunication”</a:t>
            </a:r>
            <a:endParaRPr lang="en-US"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1B</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t>Support </a:t>
            </a:r>
            <a:r>
              <a:rPr lang="en-US" sz="1600" dirty="0"/>
              <a:t>modification of Resolution 647 (Rev. WRC-12) and consequential suppression of Resolution 644 (Rev. WRC-12)</a:t>
            </a:r>
          </a:p>
          <a:p>
            <a:pPr marL="393700" lvl="1" indent="0" eaLnBrk="1" hangingPunct="1">
              <a:buNone/>
            </a:pPr>
            <a:endParaRPr lang="en-US" altLang="ko-KR" sz="2000" dirty="0" smtClean="0">
              <a:ea typeface="Gulim" pitchFamily="34" charset="-127"/>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9.1.7</a:t>
            </a:r>
            <a:endParaRPr lang="en-US" sz="3200" dirty="0"/>
          </a:p>
        </p:txBody>
      </p:sp>
    </p:spTree>
    <p:extLst>
      <p:ext uri="{BB962C8B-B14F-4D97-AF65-F5344CB8AC3E}">
        <p14:creationId xmlns:p14="http://schemas.microsoft.com/office/powerpoint/2010/main" val="3704814718"/>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51</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smtClean="0">
                <a:latin typeface="+mj-lt"/>
                <a:cs typeface="HY신명조"/>
              </a:rPr>
              <a:t>to </a:t>
            </a:r>
            <a:r>
              <a:rPr lang="en-GB" sz="1800" b="1" dirty="0">
                <a:latin typeface="+mj-lt"/>
                <a:cs typeface="HY신명조"/>
              </a:rPr>
              <a:t>consider and approve the Report of the Director of the Radiocommunication Bureau, in accordance with Article 7 of the Convention:</a:t>
            </a:r>
            <a:endParaRPr lang="en-US" sz="1800" b="1" dirty="0">
              <a:latin typeface="+mj-lt"/>
              <a:cs typeface="HY신명조"/>
            </a:endParaRPr>
          </a:p>
          <a:p>
            <a:pPr marL="0" indent="0">
              <a:buNone/>
            </a:pPr>
            <a:r>
              <a:rPr lang="en-GB" sz="1800" b="1" dirty="0" smtClean="0">
                <a:latin typeface="+mj-lt"/>
                <a:cs typeface="HY신명조"/>
              </a:rPr>
              <a:t>	9.1</a:t>
            </a:r>
            <a:r>
              <a:rPr lang="en-GB" sz="1800" b="1" dirty="0">
                <a:latin typeface="+mj-lt"/>
                <a:cs typeface="HY신명조"/>
              </a:rPr>
              <a:t>	on the activities of the Radiocommunication Sector since </a:t>
            </a:r>
            <a:r>
              <a:rPr lang="en-GB" sz="1800" b="1" dirty="0" smtClean="0">
                <a:latin typeface="+mj-lt"/>
                <a:cs typeface="HY신명조"/>
              </a:rPr>
              <a:t>			WRC‑12</a:t>
            </a:r>
          </a:p>
          <a:p>
            <a:pPr marL="0" indent="0">
              <a:buNone/>
            </a:pPr>
            <a:r>
              <a:rPr lang="en-GB" sz="1800" b="1" dirty="0" smtClean="0">
                <a:latin typeface="+mj-lt"/>
                <a:cs typeface="HY신명조"/>
              </a:rPr>
              <a:t>	9.1.8 </a:t>
            </a:r>
            <a:r>
              <a:rPr lang="en-GB" sz="1800" b="1" dirty="0">
                <a:latin typeface="+mj-lt"/>
                <a:cs typeface="HY신명조"/>
              </a:rPr>
              <a:t>– Resolution 757 (WRC‑12) Regulatory aspects for </a:t>
            </a:r>
            <a:r>
              <a:rPr lang="en-GB" sz="1800" b="1" dirty="0" err="1">
                <a:latin typeface="+mj-lt"/>
                <a:cs typeface="HY신명조"/>
              </a:rPr>
              <a:t>nano</a:t>
            </a:r>
            <a:r>
              <a:rPr lang="en-GB" sz="1800" b="1" dirty="0">
                <a:latin typeface="+mj-lt"/>
                <a:cs typeface="HY신명조"/>
              </a:rPr>
              <a:t>- and 	</a:t>
            </a:r>
            <a:r>
              <a:rPr lang="en-GB" sz="1800" b="1" dirty="0" smtClean="0">
                <a:latin typeface="+mj-lt"/>
                <a:cs typeface="HY신명조"/>
              </a:rPr>
              <a:t>		</a:t>
            </a:r>
            <a:r>
              <a:rPr lang="en-GB" sz="1800" b="1" dirty="0" err="1" smtClean="0">
                <a:latin typeface="+mj-lt"/>
                <a:cs typeface="HY신명조"/>
              </a:rPr>
              <a:t>picosatellites</a:t>
            </a:r>
            <a:r>
              <a:rPr lang="en-GB" sz="1800" b="1" dirty="0">
                <a:latin typeface="+mj-lt"/>
                <a:cs typeface="HY신명조"/>
              </a:rPr>
              <a:t>”</a:t>
            </a:r>
            <a:endParaRPr lang="en-US"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WP 7B</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Support No Change to the Radio Regulations</a:t>
            </a:r>
          </a:p>
          <a:p>
            <a:pPr lvl="1">
              <a:lnSpc>
                <a:spcPct val="80000"/>
              </a:lnSpc>
              <a:buClr>
                <a:schemeClr val="accent3"/>
              </a:buClr>
              <a:buFont typeface="Courier New" pitchFamily="49" charset="0"/>
              <a:buChar char="o"/>
            </a:pPr>
            <a:endParaRPr lang="en-US" sz="16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600" dirty="0" smtClean="0">
                <a:latin typeface="Times New Roman" pitchFamily="18" charset="0"/>
                <a:cs typeface="Times New Roman" pitchFamily="18" charset="0"/>
              </a:rPr>
              <a:t>If WRC-15 approved further studies to this agenda item for the next conference, the position will be to support the studies while ensuring that any changes to the radio regulation to regulate the nano- and picosatellites, should not affect the current regulatory procedures related to the other satellite services.  </a:t>
            </a:r>
            <a:endParaRPr lang="en-GB" sz="1600" dirty="0" smtClean="0">
              <a:latin typeface="Times New Roman" pitchFamily="18" charset="0"/>
              <a:cs typeface="Times New Roman" pitchFamily="18"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9.1.8</a:t>
            </a:r>
            <a:endParaRPr lang="en-US" sz="3200" dirty="0"/>
          </a:p>
        </p:txBody>
      </p:sp>
    </p:spTree>
    <p:extLst>
      <p:ext uri="{BB962C8B-B14F-4D97-AF65-F5344CB8AC3E}">
        <p14:creationId xmlns:p14="http://schemas.microsoft.com/office/powerpoint/2010/main" val="11526809"/>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52</a:t>
            </a:fld>
            <a:endParaRPr lang="en-US" sz="1200">
              <a:latin typeface="Verdana" pitchFamily="34" charset="0"/>
            </a:endParaRPr>
          </a:p>
        </p:txBody>
      </p:sp>
      <p:sp>
        <p:nvSpPr>
          <p:cNvPr id="5" name="Rectangle 3"/>
          <p:cNvSpPr txBox="1">
            <a:spLocks noChangeArrowheads="1"/>
          </p:cNvSpPr>
          <p:nvPr/>
        </p:nvSpPr>
        <p:spPr bwMode="auto">
          <a:xfrm>
            <a:off x="0" y="1714500"/>
            <a:ext cx="8229600" cy="41627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ko-KR" sz="1800" b="1" dirty="0">
                <a:cs typeface="HY신명조"/>
              </a:rPr>
              <a:t>“</a:t>
            </a:r>
            <a:r>
              <a:rPr lang="en-GB" sz="1800" b="1" dirty="0">
                <a:cs typeface="HY신명조"/>
              </a:rPr>
              <a:t>to consider and approve the Report of the Director of the Radiocommunication Bureau, in accordance with Article 7 of the Convention:</a:t>
            </a:r>
            <a:endParaRPr lang="en-US" sz="1800" b="1" dirty="0">
              <a:cs typeface="HY신명조"/>
            </a:endParaRPr>
          </a:p>
          <a:p>
            <a:pPr marL="0" indent="0">
              <a:buNone/>
            </a:pPr>
            <a:r>
              <a:rPr lang="en-GB" sz="1800" b="1" dirty="0">
                <a:cs typeface="HY신명조"/>
              </a:rPr>
              <a:t>	</a:t>
            </a:r>
            <a:r>
              <a:rPr lang="en-GB" sz="1800" b="1" dirty="0"/>
              <a:t>9.2	on any difficulties or inconsistencies encountered in the </a:t>
            </a:r>
            <a:r>
              <a:rPr lang="en-GB" sz="1800" b="1" dirty="0" smtClean="0"/>
              <a:t>	application </a:t>
            </a:r>
            <a:r>
              <a:rPr lang="en-GB" sz="1800" b="1" dirty="0"/>
              <a:t>of the Radio Regulations; and</a:t>
            </a:r>
            <a:endParaRPr lang="en-US" sz="1800" b="1" dirty="0"/>
          </a:p>
          <a:p>
            <a:pPr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CPM15-2</a:t>
            </a: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800" dirty="0">
                <a:latin typeface="Times New Roman" pitchFamily="18" charset="0"/>
                <a:cs typeface="Times New Roman" pitchFamily="18" charset="0"/>
              </a:rPr>
              <a:t>Follow up the current studies.</a:t>
            </a:r>
          </a:p>
        </p:txBody>
      </p:sp>
      <p:sp>
        <p:nvSpPr>
          <p:cNvPr id="6"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9.2</a:t>
            </a:r>
            <a:endParaRPr lang="en-US" sz="3200" dirty="0"/>
          </a:p>
        </p:txBody>
      </p:sp>
    </p:spTree>
    <p:extLst>
      <p:ext uri="{BB962C8B-B14F-4D97-AF65-F5344CB8AC3E}">
        <p14:creationId xmlns:p14="http://schemas.microsoft.com/office/powerpoint/2010/main" val="1299145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53</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a:latin typeface="+mj-lt"/>
                <a:cs typeface="HY신명조"/>
              </a:rPr>
              <a:t>“</a:t>
            </a:r>
            <a:r>
              <a:rPr lang="en-GB" sz="1800" b="1" dirty="0">
                <a:latin typeface="+mj-lt"/>
                <a:cs typeface="HY신명조"/>
              </a:rPr>
              <a:t>to consider and approve the Report of the Director of the Radiocommunication Bureau, in accordance with Article 7 of the Convention:</a:t>
            </a:r>
            <a:endParaRPr lang="en-US" sz="1800" b="1" dirty="0">
              <a:latin typeface="+mj-lt"/>
              <a:cs typeface="HY신명조"/>
            </a:endParaRPr>
          </a:p>
          <a:p>
            <a:pPr marL="0" indent="0">
              <a:buNone/>
            </a:pPr>
            <a:r>
              <a:rPr lang="en-US" altLang="ko-KR" sz="1800" b="1" dirty="0" smtClean="0">
                <a:latin typeface="+mj-lt"/>
                <a:cs typeface="HY신명조"/>
              </a:rPr>
              <a:t>	9.3	“</a:t>
            </a:r>
            <a:r>
              <a:rPr lang="en-GB" sz="1800" b="1" dirty="0">
                <a:latin typeface="+mj-lt"/>
                <a:cs typeface="HY신명조"/>
              </a:rPr>
              <a:t>on action in response to Resolution 80 (Rev.WRC‑07</a:t>
            </a:r>
            <a:r>
              <a:rPr lang="en-GB" sz="1800" b="1" dirty="0" smtClean="0">
                <a:latin typeface="+mj-lt"/>
                <a:cs typeface="HY신명조"/>
              </a:rPr>
              <a:t>);</a:t>
            </a:r>
            <a:endParaRPr lang="en-US" sz="1800" b="1" dirty="0">
              <a:latin typeface="+mj-lt"/>
              <a:cs typeface="HY신명조"/>
            </a:endParaRPr>
          </a:p>
          <a:p>
            <a:pPr marL="0" indent="0">
              <a:buNone/>
            </a:pPr>
            <a:r>
              <a:rPr lang="en-GB" sz="1800" b="1" dirty="0" smtClean="0">
                <a:latin typeface="+mj-lt"/>
                <a:cs typeface="HY신명조"/>
              </a:rPr>
              <a:t>	Due </a:t>
            </a:r>
            <a:r>
              <a:rPr lang="en-GB" sz="1800" b="1" dirty="0">
                <a:latin typeface="+mj-lt"/>
                <a:cs typeface="HY신명조"/>
              </a:rPr>
              <a:t>diligence in applying the principles embodied in the Constitution”</a:t>
            </a:r>
            <a:endParaRPr lang="en-US" sz="1800" b="1" dirty="0">
              <a:latin typeface="+mj-lt"/>
              <a:cs typeface="HY신명조"/>
            </a:endParaRPr>
          </a:p>
          <a:p>
            <a:pPr lvl="0" eaLnBrk="1" hangingPunct="1">
              <a:buFont typeface="Arial" pitchFamily="34" charset="0"/>
              <a:buChar char="•"/>
            </a:pPr>
            <a:endParaRPr lang="en-US" altLang="ko-KR" sz="2000" dirty="0" smtClean="0">
              <a:solidFill>
                <a:schemeClr val="accent3">
                  <a:lumMod val="75000"/>
                </a:schemeClr>
              </a:solidFill>
              <a:latin typeface="+mj-lt"/>
              <a:ea typeface="Gulim" pitchFamily="34" charset="-127"/>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r>
              <a:rPr lang="en-US" sz="1800" dirty="0" smtClean="0">
                <a:latin typeface="Times New Roman" pitchFamily="18" charset="0"/>
                <a:cs typeface="Times New Roman" pitchFamily="18" charset="0"/>
              </a:rPr>
              <a:t>Supports the work of the BR in order to ensure equitable access to the GSO, and urges the BR to continue the work in this regards</a:t>
            </a:r>
          </a:p>
          <a:p>
            <a:pPr lvl="1">
              <a:lnSpc>
                <a:spcPct val="80000"/>
              </a:lnSpc>
              <a:buClr>
                <a:schemeClr val="accent3"/>
              </a:buClr>
              <a:buFont typeface="Courier New" pitchFamily="49" charset="0"/>
              <a:buChar char="o"/>
            </a:pPr>
            <a:r>
              <a:rPr lang="en-US" altLang="ko-KR" sz="1800" dirty="0" smtClean="0">
                <a:latin typeface="Times New Roman" pitchFamily="18" charset="0"/>
                <a:cs typeface="Times New Roman" pitchFamily="18" charset="0"/>
              </a:rPr>
              <a:t>Supports the retention of Resolution </a:t>
            </a:r>
            <a:r>
              <a:rPr lang="en-US" altLang="ko-KR" sz="1800" dirty="0">
                <a:latin typeface="Times New Roman" pitchFamily="18" charset="0"/>
                <a:cs typeface="Times New Roman" pitchFamily="18" charset="0"/>
              </a:rPr>
              <a:t>80 (Rev.WRC-07) </a:t>
            </a: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9.3</a:t>
            </a:r>
            <a:endParaRPr lang="en-US" sz="3200" dirty="0"/>
          </a:p>
        </p:txBody>
      </p:sp>
    </p:spTree>
    <p:extLst>
      <p:ext uri="{BB962C8B-B14F-4D97-AF65-F5344CB8AC3E}">
        <p14:creationId xmlns:p14="http://schemas.microsoft.com/office/powerpoint/2010/main" val="3876479541"/>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54</a:t>
            </a:fld>
            <a:endParaRPr lang="en-US" sz="1200">
              <a:latin typeface="Verdana" pitchFamily="34" charset="0"/>
            </a:endParaRPr>
          </a:p>
        </p:txBody>
      </p:sp>
      <p:sp>
        <p:nvSpPr>
          <p:cNvPr id="27651" name="Rectangle 3"/>
          <p:cNvSpPr>
            <a:spLocks noGrp="1" noChangeArrowheads="1"/>
          </p:cNvSpPr>
          <p:nvPr>
            <p:ph type="body" idx="4294967295"/>
          </p:nvPr>
        </p:nvSpPr>
        <p:spPr>
          <a:xfrm>
            <a:off x="0" y="1714500"/>
            <a:ext cx="8229600" cy="4162772"/>
          </a:xfrm>
        </p:spPr>
        <p:txBody>
          <a:bodyPr/>
          <a:lstStyle/>
          <a:p>
            <a:r>
              <a:rPr lang="en-US" altLang="ko-KR" sz="1800" b="1" dirty="0" smtClean="0">
                <a:latin typeface="+mj-lt"/>
                <a:cs typeface="HY신명조"/>
              </a:rPr>
              <a:t>“</a:t>
            </a:r>
            <a:r>
              <a:rPr lang="en-GB" sz="1800" b="1" dirty="0">
                <a:latin typeface="+mj-lt"/>
                <a:cs typeface="HY신명조"/>
              </a:rPr>
              <a:t>to </a:t>
            </a:r>
            <a:r>
              <a:rPr lang="en-GB" sz="1800" b="1" dirty="0" smtClean="0">
                <a:latin typeface="+mj-lt"/>
                <a:cs typeface="HY신명조"/>
              </a:rPr>
              <a:t>recommend </a:t>
            </a:r>
            <a:r>
              <a:rPr lang="en-GB" sz="1800" b="1" dirty="0">
                <a:latin typeface="+mj-lt"/>
                <a:cs typeface="HY신명조"/>
              </a:rPr>
              <a:t>to the Council items for inclusion in the agenda for the next WRC, and to give its views on the preliminary agenda for the subsequent conference and on possible agenda items for future conferences, in accordance with Article 7 of the Convention”</a:t>
            </a:r>
            <a:endParaRPr lang="en-US" altLang="ko-KR" sz="1800" b="1" dirty="0">
              <a:latin typeface="+mj-lt"/>
              <a:cs typeface="HY신명조"/>
            </a:endParaRPr>
          </a:p>
          <a:p>
            <a:pPr lvl="0"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ITU-R Responsible Group: </a:t>
            </a:r>
            <a:r>
              <a:rPr lang="en-US" sz="1600" dirty="0" smtClean="0">
                <a:latin typeface="Arial" pitchFamily="34" charset="0"/>
                <a:cs typeface="Arial" pitchFamily="34" charset="0"/>
              </a:rPr>
              <a:t>CPM15-2</a:t>
            </a:r>
            <a:endParaRPr lang="en-US" sz="1600" dirty="0">
              <a:latin typeface="Arial" pitchFamily="34" charset="0"/>
              <a:cs typeface="Arial" pitchFamily="34" charset="0"/>
            </a:endParaRPr>
          </a:p>
          <a:p>
            <a:pPr eaLnBrk="1" hangingPunct="1">
              <a:buFont typeface="Arial" pitchFamily="34" charset="0"/>
              <a:buChar char="•"/>
            </a:pPr>
            <a:r>
              <a:rPr lang="en-US" altLang="ko-KR" sz="2000" dirty="0" smtClean="0">
                <a:solidFill>
                  <a:schemeClr val="accent3">
                    <a:lumMod val="75000"/>
                  </a:schemeClr>
                </a:solidFill>
                <a:latin typeface="+mj-lt"/>
                <a:ea typeface="Gulim" pitchFamily="34" charset="-127"/>
              </a:rPr>
              <a:t>ASMG Position:</a:t>
            </a:r>
          </a:p>
          <a:p>
            <a:pPr lvl="1">
              <a:lnSpc>
                <a:spcPct val="80000"/>
              </a:lnSpc>
              <a:buClr>
                <a:schemeClr val="accent3"/>
              </a:buClr>
              <a:buFont typeface="Courier New" pitchFamily="49" charset="0"/>
              <a:buChar char="o"/>
            </a:pPr>
            <a:endParaRPr lang="en-US" sz="1800" dirty="0">
              <a:latin typeface="Times New Roman" pitchFamily="18" charset="0"/>
              <a:cs typeface="Times New Roman" pitchFamily="18" charset="0"/>
            </a:endParaRPr>
          </a:p>
          <a:p>
            <a:pPr lvl="1">
              <a:lnSpc>
                <a:spcPct val="80000"/>
              </a:lnSpc>
              <a:buClr>
                <a:schemeClr val="accent3"/>
              </a:buClr>
              <a:buFont typeface="Courier New" pitchFamily="49" charset="0"/>
              <a:buChar char="o"/>
            </a:pPr>
            <a:r>
              <a:rPr lang="en-US" sz="1800" dirty="0" smtClean="0">
                <a:latin typeface="Times New Roman" pitchFamily="18" charset="0"/>
                <a:cs typeface="Times New Roman" pitchFamily="18" charset="0"/>
              </a:rPr>
              <a:t>Arab Administrations are requested to study the important matter by looking into the draft WRC-18 Agenda in the Resolution 808 (WRC-12) and provide their proposals to the next ASMG meeting.</a:t>
            </a:r>
          </a:p>
          <a:p>
            <a:pPr lvl="1">
              <a:lnSpc>
                <a:spcPct val="80000"/>
              </a:lnSpc>
              <a:buClr>
                <a:schemeClr val="accent3"/>
              </a:buClr>
              <a:buFont typeface="Courier New" pitchFamily="49" charset="0"/>
              <a:buChar char="o"/>
            </a:pPr>
            <a:endParaRPr lang="en-US" altLang="ko-KR" sz="1600" dirty="0">
              <a:latin typeface="+mj-lt"/>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a:t>Agenda Item </a:t>
            </a:r>
            <a:r>
              <a:rPr lang="en-US" sz="3200" dirty="0" smtClean="0"/>
              <a:t>10</a:t>
            </a:r>
            <a:endParaRPr lang="en-US" sz="3200" dirty="0"/>
          </a:p>
        </p:txBody>
      </p:sp>
    </p:spTree>
    <p:extLst>
      <p:ext uri="{BB962C8B-B14F-4D97-AF65-F5344CB8AC3E}">
        <p14:creationId xmlns:p14="http://schemas.microsoft.com/office/powerpoint/2010/main" val="4169894562"/>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accent2">
              <a:lumMod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ASMG Upcoming Meetings</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52399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5EAD72ED-65CC-4E6E-8E0D-0FFA3428D1FF}" type="slidenum">
              <a:rPr lang="en-US" sz="1200">
                <a:latin typeface="Verdana" pitchFamily="34" charset="0"/>
              </a:rPr>
              <a:pPr algn="r"/>
              <a:t>56</a:t>
            </a:fld>
            <a:endParaRPr lang="en-US" sz="1200">
              <a:latin typeface="Verdana" pitchFamily="34" charset="0"/>
            </a:endParaRPr>
          </a:p>
        </p:txBody>
      </p:sp>
      <p:sp>
        <p:nvSpPr>
          <p:cNvPr id="7" name="Title 1"/>
          <p:cNvSpPr txBox="1">
            <a:spLocks/>
          </p:cNvSpPr>
          <p:nvPr/>
        </p:nvSpPr>
        <p:spPr>
          <a:xfrm>
            <a:off x="533400" y="1052736"/>
            <a:ext cx="8001000" cy="639762"/>
          </a:xfrm>
          <a:prstGeom prst="rect">
            <a:avLst/>
          </a:prstGeom>
        </p:spPr>
        <p:txBody>
          <a:bodyPr>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defRPr/>
            </a:pPr>
            <a:r>
              <a:rPr lang="en-US" sz="3200" dirty="0" smtClean="0"/>
              <a:t>ASMG Upcoming meetings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907625461"/>
              </p:ext>
            </p:extLst>
          </p:nvPr>
        </p:nvGraphicFramePr>
        <p:xfrm>
          <a:off x="755576" y="2276871"/>
          <a:ext cx="1008112" cy="470311"/>
        </p:xfrm>
        <a:graphic>
          <a:graphicData uri="http://schemas.openxmlformats.org/drawingml/2006/table">
            <a:tbl>
              <a:tblPr rtl="1"/>
              <a:tblGrid>
                <a:gridCol w="1008112"/>
              </a:tblGrid>
              <a:tr h="470311">
                <a:tc>
                  <a:txBody>
                    <a:bodyPr/>
                    <a:lstStyle/>
                    <a:p>
                      <a:pPr algn="ctr" rtl="1" fontAlgn="ctr"/>
                      <a:r>
                        <a:rPr lang="en-US" sz="1000" b="1" i="0" u="none" strike="noStrike" dirty="0" smtClean="0">
                          <a:solidFill>
                            <a:srgbClr val="1F497D"/>
                          </a:solidFill>
                          <a:effectLst/>
                          <a:latin typeface="Times New Roman"/>
                        </a:rPr>
                        <a:t>ASMG-19 </a:t>
                      </a:r>
                    </a:p>
                    <a:p>
                      <a:pPr algn="ctr" rtl="1" fontAlgn="ctr"/>
                      <a:r>
                        <a:rPr lang="en-US" sz="1000" b="1" i="0" u="none" strike="noStrike" dirty="0" smtClean="0">
                          <a:solidFill>
                            <a:srgbClr val="FF0000"/>
                          </a:solidFill>
                          <a:effectLst/>
                          <a:latin typeface="Times New Roman"/>
                        </a:rPr>
                        <a:t>Q1 </a:t>
                      </a:r>
                      <a:r>
                        <a:rPr lang="en-US" sz="1000" b="1" i="0" u="none" strike="noStrike" baseline="0" dirty="0" smtClean="0">
                          <a:solidFill>
                            <a:srgbClr val="FF0000"/>
                          </a:solidFill>
                          <a:effectLst/>
                          <a:latin typeface="Times New Roman"/>
                        </a:rPr>
                        <a:t>2015</a:t>
                      </a:r>
                      <a:endParaRPr lang="ar-AE" sz="1000" b="1" i="0" u="none" strike="noStrike" dirty="0">
                        <a:solidFill>
                          <a:srgbClr val="1F497D"/>
                        </a:solidFill>
                        <a:effectLst/>
                        <a:latin typeface="Times New Roman"/>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40487893"/>
              </p:ext>
            </p:extLst>
          </p:nvPr>
        </p:nvGraphicFramePr>
        <p:xfrm>
          <a:off x="29344" y="3505170"/>
          <a:ext cx="1158280" cy="715918"/>
        </p:xfrm>
        <a:graphic>
          <a:graphicData uri="http://schemas.openxmlformats.org/drawingml/2006/table">
            <a:tbl>
              <a:tblPr rtl="1"/>
              <a:tblGrid>
                <a:gridCol w="1158280"/>
              </a:tblGrid>
              <a:tr h="715918">
                <a:tc>
                  <a:txBody>
                    <a:bodyPr/>
                    <a:lstStyle/>
                    <a:p>
                      <a:pPr algn="ctr" rtl="1" fontAlgn="ctr"/>
                      <a:r>
                        <a:rPr lang="en-US" sz="1000" b="1" i="0" u="none" strike="noStrike" dirty="0" smtClean="0">
                          <a:solidFill>
                            <a:srgbClr val="000000"/>
                          </a:solidFill>
                          <a:effectLst/>
                          <a:latin typeface="Times New Roman"/>
                        </a:rPr>
                        <a:t>Publication</a:t>
                      </a:r>
                      <a:r>
                        <a:rPr lang="en-US" sz="1000" b="1" i="0" u="none" strike="noStrike" baseline="0" dirty="0" smtClean="0">
                          <a:solidFill>
                            <a:srgbClr val="000000"/>
                          </a:solidFill>
                          <a:effectLst/>
                          <a:latin typeface="Times New Roman"/>
                        </a:rPr>
                        <a:t> of draft CPM report</a:t>
                      </a:r>
                      <a:r>
                        <a:rPr lang="ar-AE" sz="1000" b="1" i="0" u="none" strike="noStrike" dirty="0">
                          <a:solidFill>
                            <a:srgbClr val="000000"/>
                          </a:solidFill>
                          <a:effectLst/>
                          <a:latin typeface="Times New Roman"/>
                        </a:rPr>
                        <a:t/>
                      </a:r>
                      <a:br>
                        <a:rPr lang="ar-AE" sz="1000" b="1" i="0" u="none" strike="noStrike" dirty="0">
                          <a:solidFill>
                            <a:srgbClr val="000000"/>
                          </a:solidFill>
                          <a:effectLst/>
                          <a:latin typeface="Times New Roman"/>
                        </a:rPr>
                      </a:br>
                      <a:r>
                        <a:rPr lang="en-US" sz="1000" b="1" i="0" u="none" strike="noStrike" dirty="0" smtClean="0">
                          <a:solidFill>
                            <a:srgbClr val="FF0000"/>
                          </a:solidFill>
                          <a:effectLst/>
                          <a:latin typeface="Times New Roman"/>
                        </a:rPr>
                        <a:t>December</a:t>
                      </a:r>
                      <a:r>
                        <a:rPr lang="en-US" sz="1000" b="1" i="0" u="none" strike="noStrike" baseline="0" dirty="0" smtClean="0">
                          <a:solidFill>
                            <a:srgbClr val="FF0000"/>
                          </a:solidFill>
                          <a:effectLst/>
                          <a:latin typeface="Times New Roman"/>
                        </a:rPr>
                        <a:t> 2014</a:t>
                      </a:r>
                      <a:endParaRPr lang="ar-AE" sz="10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79040520"/>
              </p:ext>
            </p:extLst>
          </p:nvPr>
        </p:nvGraphicFramePr>
        <p:xfrm>
          <a:off x="5508104" y="2263746"/>
          <a:ext cx="1219200" cy="399583"/>
        </p:xfrm>
        <a:graphic>
          <a:graphicData uri="http://schemas.openxmlformats.org/drawingml/2006/table">
            <a:tbl>
              <a:tblPr rtl="1"/>
              <a:tblGrid>
                <a:gridCol w="1219200"/>
              </a:tblGrid>
              <a:tr h="399583">
                <a:tc>
                  <a:txBody>
                    <a:bodyPr/>
                    <a:lstStyle/>
                    <a:p>
                      <a:pPr algn="ctr" rtl="1" fontAlgn="ctr"/>
                      <a:r>
                        <a:rPr lang="en-US" sz="1000" b="1" i="0" u="none" strike="noStrike" dirty="0" smtClean="0">
                          <a:solidFill>
                            <a:srgbClr val="1F497D"/>
                          </a:solidFill>
                          <a:effectLst/>
                          <a:latin typeface="Times New Roman"/>
                        </a:rPr>
                        <a:t>ASMG-20 </a:t>
                      </a:r>
                    </a:p>
                    <a:p>
                      <a:pPr algn="ctr" rtl="1" fontAlgn="ctr"/>
                      <a:r>
                        <a:rPr lang="en-US" sz="1000" b="1" i="0" u="none" strike="noStrike" dirty="0" smtClean="0">
                          <a:solidFill>
                            <a:srgbClr val="FF0000"/>
                          </a:solidFill>
                          <a:effectLst/>
                          <a:latin typeface="Times New Roman"/>
                        </a:rPr>
                        <a:t>July </a:t>
                      </a:r>
                      <a:r>
                        <a:rPr lang="en-US" sz="1000" b="1" i="0" u="none" strike="noStrike" baseline="0" dirty="0" smtClean="0">
                          <a:solidFill>
                            <a:srgbClr val="FF0000"/>
                          </a:solidFill>
                          <a:effectLst/>
                          <a:latin typeface="Times New Roman"/>
                        </a:rPr>
                        <a:t>2015</a:t>
                      </a:r>
                      <a:endParaRPr lang="ar-AE" sz="1000" b="1" i="0" u="none" strike="noStrike" dirty="0">
                        <a:solidFill>
                          <a:srgbClr val="1F497D"/>
                        </a:solidFill>
                        <a:effectLst/>
                        <a:latin typeface="Times New Roman"/>
                      </a:endParaRP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DAEEF3"/>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91527026"/>
              </p:ext>
            </p:extLst>
          </p:nvPr>
        </p:nvGraphicFramePr>
        <p:xfrm>
          <a:off x="4860032" y="2924944"/>
          <a:ext cx="1219200" cy="304800"/>
        </p:xfrm>
        <a:graphic>
          <a:graphicData uri="http://schemas.openxmlformats.org/drawingml/2006/table">
            <a:tbl>
              <a:tblPr rtl="1"/>
              <a:tblGrid>
                <a:gridCol w="1219200"/>
              </a:tblGrid>
              <a:tr h="0">
                <a:tc>
                  <a:txBody>
                    <a:bodyPr/>
                    <a:lstStyle/>
                    <a:p>
                      <a:pPr algn="ctr" rtl="1" fontAlgn="ctr"/>
                      <a:r>
                        <a:rPr lang="en-US" sz="1000" b="1" i="0" u="none" strike="noStrike" dirty="0" smtClean="0">
                          <a:solidFill>
                            <a:srgbClr val="000000"/>
                          </a:solidFill>
                          <a:effectLst/>
                          <a:latin typeface="Times New Roman"/>
                        </a:rPr>
                        <a:t>CPM15-2</a:t>
                      </a:r>
                    </a:p>
                    <a:p>
                      <a:pPr algn="ctr" rtl="1" fontAlgn="ctr"/>
                      <a:r>
                        <a:rPr lang="en-US" sz="1000" b="1" i="0" u="none" strike="noStrike" dirty="0" smtClean="0">
                          <a:solidFill>
                            <a:srgbClr val="FF0000"/>
                          </a:solidFill>
                          <a:effectLst/>
                          <a:latin typeface="Times New Roman"/>
                        </a:rPr>
                        <a:t>16-27</a:t>
                      </a:r>
                      <a:r>
                        <a:rPr lang="en-US" sz="1000" b="1" i="0" u="none" strike="noStrike" baseline="0" dirty="0" smtClean="0">
                          <a:solidFill>
                            <a:srgbClr val="FF0000"/>
                          </a:solidFill>
                          <a:effectLst/>
                          <a:latin typeface="Times New Roman"/>
                        </a:rPr>
                        <a:t> Feb 2015</a:t>
                      </a:r>
                      <a:endParaRPr lang="ar-AE" sz="1000" b="1" i="0" u="none" strike="noStrike" dirty="0">
                        <a:solidFill>
                          <a:srgbClr val="000000"/>
                        </a:solidFill>
                        <a:effectLst/>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58200118"/>
              </p:ext>
            </p:extLst>
          </p:nvPr>
        </p:nvGraphicFramePr>
        <p:xfrm>
          <a:off x="4427984" y="3649633"/>
          <a:ext cx="1219200" cy="643463"/>
        </p:xfrm>
        <a:graphic>
          <a:graphicData uri="http://schemas.openxmlformats.org/drawingml/2006/table">
            <a:tbl>
              <a:tblPr rtl="1"/>
              <a:tblGrid>
                <a:gridCol w="1219200"/>
              </a:tblGrid>
              <a:tr h="643463">
                <a:tc>
                  <a:txBody>
                    <a:bodyPr/>
                    <a:lstStyle/>
                    <a:p>
                      <a:pPr algn="ctr" rtl="1" fontAlgn="ctr"/>
                      <a:r>
                        <a:rPr lang="en-US" sz="1000" b="1" i="0" u="none" strike="noStrike" dirty="0" smtClean="0">
                          <a:solidFill>
                            <a:srgbClr val="000000"/>
                          </a:solidFill>
                          <a:effectLst/>
                          <a:latin typeface="Times New Roman"/>
                        </a:rPr>
                        <a:t>Publication</a:t>
                      </a:r>
                      <a:r>
                        <a:rPr lang="en-US" sz="1000" b="1" i="0" u="none" strike="noStrike" baseline="0" dirty="0" smtClean="0">
                          <a:solidFill>
                            <a:srgbClr val="000000"/>
                          </a:solidFill>
                          <a:effectLst/>
                          <a:latin typeface="Times New Roman"/>
                        </a:rPr>
                        <a:t> of CPM report</a:t>
                      </a:r>
                      <a:r>
                        <a:rPr lang="ar-AE" sz="1000" b="1" i="0" u="none" strike="noStrike" dirty="0" smtClean="0">
                          <a:solidFill>
                            <a:srgbClr val="000000"/>
                          </a:solidFill>
                          <a:effectLst/>
                          <a:latin typeface="Times New Roman"/>
                        </a:rPr>
                        <a:t/>
                      </a:r>
                      <a:br>
                        <a:rPr lang="ar-AE" sz="1000" b="1" i="0" u="none" strike="noStrike" dirty="0" smtClean="0">
                          <a:solidFill>
                            <a:srgbClr val="000000"/>
                          </a:solidFill>
                          <a:effectLst/>
                          <a:latin typeface="Times New Roman"/>
                        </a:rPr>
                      </a:br>
                      <a:r>
                        <a:rPr lang="en-US" sz="1000" b="1" i="0" u="none" strike="noStrike" dirty="0" smtClean="0">
                          <a:solidFill>
                            <a:srgbClr val="FF0000"/>
                          </a:solidFill>
                          <a:effectLst/>
                          <a:latin typeface="Times New Roman"/>
                        </a:rPr>
                        <a:t>April-May</a:t>
                      </a:r>
                      <a:r>
                        <a:rPr lang="en-US" sz="1000" b="1" i="0" u="none" strike="noStrike" baseline="0" dirty="0" smtClean="0">
                          <a:solidFill>
                            <a:srgbClr val="FF0000"/>
                          </a:solidFill>
                          <a:effectLst/>
                          <a:latin typeface="Times New Roman"/>
                        </a:rPr>
                        <a:t> 2015</a:t>
                      </a:r>
                      <a:endParaRPr lang="ar-AE" sz="10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43590799"/>
              </p:ext>
            </p:extLst>
          </p:nvPr>
        </p:nvGraphicFramePr>
        <p:xfrm>
          <a:off x="2953710" y="3695334"/>
          <a:ext cx="1219200" cy="597574"/>
        </p:xfrm>
        <a:graphic>
          <a:graphicData uri="http://schemas.openxmlformats.org/drawingml/2006/table">
            <a:tbl>
              <a:tblPr rtl="1"/>
              <a:tblGrid>
                <a:gridCol w="1219200"/>
              </a:tblGrid>
              <a:tr h="597574">
                <a:tc>
                  <a:txBody>
                    <a:bodyPr/>
                    <a:lstStyle/>
                    <a:p>
                      <a:pPr algn="ctr" rtl="1" fontAlgn="ctr"/>
                      <a:r>
                        <a:rPr lang="en-US" sz="1000" b="1" i="0" u="none" strike="noStrike" dirty="0" smtClean="0">
                          <a:solidFill>
                            <a:srgbClr val="1F497D"/>
                          </a:solidFill>
                          <a:effectLst/>
                          <a:latin typeface="Times New Roman"/>
                        </a:rPr>
                        <a:t>CPM15-2</a:t>
                      </a:r>
                    </a:p>
                    <a:p>
                      <a:pPr marL="0" algn="ctr" rtl="1" eaLnBrk="1" fontAlgn="ctr" latinLnBrk="0" hangingPunct="1"/>
                      <a:r>
                        <a:rPr kumimoji="0" lang="en-US" sz="1000" b="1" i="0" u="none" strike="noStrike" kern="1200" dirty="0" smtClean="0">
                          <a:solidFill>
                            <a:srgbClr val="FF0000"/>
                          </a:solidFill>
                          <a:effectLst/>
                          <a:latin typeface="Times New Roman"/>
                          <a:ea typeface="+mn-ea"/>
                          <a:cs typeface="+mn-cs"/>
                        </a:rPr>
                        <a:t>23 March-2 April 2015</a:t>
                      </a:r>
                    </a:p>
                  </a:txBody>
                  <a:tcPr marL="0" marR="0"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r>
            </a:tbl>
          </a:graphicData>
        </a:graphic>
      </p:graphicFrame>
      <p:sp>
        <p:nvSpPr>
          <p:cNvPr id="14" name="AutoShape 3"/>
          <p:cNvSpPr>
            <a:spLocks noChangeArrowheads="1"/>
          </p:cNvSpPr>
          <p:nvPr/>
        </p:nvSpPr>
        <p:spPr bwMode="gray">
          <a:xfrm>
            <a:off x="3563310" y="2747183"/>
            <a:ext cx="3621936" cy="726991"/>
          </a:xfrm>
          <a:prstGeom prst="chevron">
            <a:avLst>
              <a:gd name="adj" fmla="val 16468"/>
            </a:avLst>
          </a:prstGeom>
          <a:ln>
            <a:headEnd/>
            <a:tailEnd/>
          </a:ln>
        </p:spPr>
        <p:style>
          <a:lnRef idx="1">
            <a:schemeClr val="accent5"/>
          </a:lnRef>
          <a:fillRef idx="3">
            <a:schemeClr val="accent5"/>
          </a:fillRef>
          <a:effectRef idx="2">
            <a:schemeClr val="accent5"/>
          </a:effectRef>
          <a:fontRef idx="minor">
            <a:schemeClr val="lt1"/>
          </a:fontRef>
        </p:style>
        <p:txBody>
          <a:bodyPr wrap="square" anchor="ctr">
            <a:spAutoFit/>
          </a:bodyPr>
          <a:lstStyle/>
          <a:p>
            <a:endParaRPr lang="en-US"/>
          </a:p>
        </p:txBody>
      </p:sp>
      <p:sp>
        <p:nvSpPr>
          <p:cNvPr id="15" name="AutoShape 4"/>
          <p:cNvSpPr>
            <a:spLocks noChangeArrowheads="1"/>
          </p:cNvSpPr>
          <p:nvPr/>
        </p:nvSpPr>
        <p:spPr bwMode="gray">
          <a:xfrm>
            <a:off x="467544" y="2887749"/>
            <a:ext cx="3095767" cy="36933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en-US"/>
          </a:p>
        </p:txBody>
      </p:sp>
      <p:grpSp>
        <p:nvGrpSpPr>
          <p:cNvPr id="20" name="Group 27"/>
          <p:cNvGrpSpPr>
            <a:grpSpLocks/>
          </p:cNvGrpSpPr>
          <p:nvPr/>
        </p:nvGrpSpPr>
        <p:grpSpPr bwMode="auto">
          <a:xfrm>
            <a:off x="7186018" y="2227234"/>
            <a:ext cx="1544636" cy="1766887"/>
            <a:chOff x="555" y="2823"/>
            <a:chExt cx="973" cy="1113"/>
          </a:xfrm>
        </p:grpSpPr>
        <p:sp>
          <p:nvSpPr>
            <p:cNvPr id="21" name="Oval 28"/>
            <p:cNvSpPr>
              <a:spLocks noChangeArrowheads="1"/>
            </p:cNvSpPr>
            <p:nvPr/>
          </p:nvSpPr>
          <p:spPr bwMode="gray">
            <a:xfrm>
              <a:off x="624" y="3744"/>
              <a:ext cx="816" cy="192"/>
            </a:xfrm>
            <a:prstGeom prst="ellipse">
              <a:avLst/>
            </a:prstGeom>
            <a:gradFill rotWithShape="1">
              <a:gsLst>
                <a:gs pos="0">
                  <a:srgbClr val="969696"/>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2" name="Oval 29"/>
            <p:cNvSpPr>
              <a:spLocks noChangeArrowheads="1"/>
            </p:cNvSpPr>
            <p:nvPr/>
          </p:nvSpPr>
          <p:spPr bwMode="gray">
            <a:xfrm>
              <a:off x="555" y="2823"/>
              <a:ext cx="973" cy="973"/>
            </a:xfrm>
            <a:prstGeom prst="ellipse">
              <a:avLst/>
            </a:prstGeom>
            <a:gradFill rotWithShape="1">
              <a:gsLst>
                <a:gs pos="0">
                  <a:schemeClr val="accent2"/>
                </a:gs>
                <a:gs pos="100000">
                  <a:schemeClr val="accent2">
                    <a:gamma/>
                    <a:shade val="57255"/>
                    <a:invGamma/>
                  </a:schemeClr>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23" name="Oval 30"/>
            <p:cNvSpPr>
              <a:spLocks noChangeArrowheads="1"/>
            </p:cNvSpPr>
            <p:nvPr/>
          </p:nvSpPr>
          <p:spPr bwMode="gray">
            <a:xfrm>
              <a:off x="576" y="2846"/>
              <a:ext cx="928" cy="929"/>
            </a:xfrm>
            <a:prstGeom prst="ellipse">
              <a:avLst/>
            </a:prstGeom>
            <a:gradFill rotWithShape="1">
              <a:gsLst>
                <a:gs pos="0">
                  <a:schemeClr val="accent2">
                    <a:alpha val="85001"/>
                  </a:schemeClr>
                </a:gs>
                <a:gs pos="100000">
                  <a:schemeClr val="accent2">
                    <a:gamma/>
                    <a:shade val="63529"/>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sp>
          <p:nvSpPr>
            <p:cNvPr id="24" name="Oval 31"/>
            <p:cNvSpPr>
              <a:spLocks noChangeArrowheads="1"/>
            </p:cNvSpPr>
            <p:nvPr/>
          </p:nvSpPr>
          <p:spPr bwMode="gray">
            <a:xfrm>
              <a:off x="612" y="2880"/>
              <a:ext cx="839" cy="839"/>
            </a:xfrm>
            <a:prstGeom prst="ellipse">
              <a:avLst/>
            </a:prstGeom>
            <a:ln/>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pic>
          <p:nvPicPr>
            <p:cNvPr id="25" name="Picture 3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76" y="2880"/>
              <a:ext cx="616" cy="6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33"/>
            <p:cNvSpPr txBox="1">
              <a:spLocks noChangeArrowheads="1"/>
            </p:cNvSpPr>
            <p:nvPr/>
          </p:nvSpPr>
          <p:spPr bwMode="gray">
            <a:xfrm>
              <a:off x="644" y="3213"/>
              <a:ext cx="775"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smtClean="0">
                  <a:solidFill>
                    <a:schemeClr val="accent1">
                      <a:lumMod val="75000"/>
                    </a:schemeClr>
                  </a:solidFill>
                  <a:latin typeface="Verdana" pitchFamily="34" charset="0"/>
                </a:rPr>
                <a:t>WRC-15</a:t>
              </a:r>
            </a:p>
            <a:p>
              <a:pPr algn="ctr"/>
              <a:r>
                <a:rPr lang="en-US" sz="1100" dirty="0" smtClean="0">
                  <a:solidFill>
                    <a:schemeClr val="accent1">
                      <a:lumMod val="75000"/>
                    </a:schemeClr>
                  </a:solidFill>
                  <a:latin typeface="Verdana" pitchFamily="34" charset="0"/>
                </a:rPr>
                <a:t>2-27 Nov</a:t>
              </a:r>
            </a:p>
            <a:p>
              <a:pPr algn="ctr"/>
              <a:r>
                <a:rPr lang="en-US" sz="1100" dirty="0" smtClean="0">
                  <a:solidFill>
                    <a:schemeClr val="accent1">
                      <a:lumMod val="75000"/>
                    </a:schemeClr>
                  </a:solidFill>
                  <a:latin typeface="Verdana" pitchFamily="34" charset="0"/>
                </a:rPr>
                <a:t>2015</a:t>
              </a:r>
              <a:endParaRPr lang="en-US" sz="1100" dirty="0">
                <a:solidFill>
                  <a:schemeClr val="accent1">
                    <a:lumMod val="75000"/>
                  </a:schemeClr>
                </a:solidFill>
              </a:endParaRPr>
            </a:p>
          </p:txBody>
        </p:sp>
      </p:grpSp>
    </p:spTree>
    <p:extLst>
      <p:ext uri="{BB962C8B-B14F-4D97-AF65-F5344CB8AC3E}">
        <p14:creationId xmlns:p14="http://schemas.microsoft.com/office/powerpoint/2010/main" val="433578570"/>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txBox="1">
            <a:spLocks noGrp="1"/>
          </p:cNvSpPr>
          <p:nvPr/>
        </p:nvSpPr>
        <p:spPr bwMode="auto">
          <a:xfrm>
            <a:off x="6553200" y="6245225"/>
            <a:ext cx="1981200" cy="476250"/>
          </a:xfrm>
          <a:prstGeom prst="rect">
            <a:avLst/>
          </a:prstGeom>
          <a:noFill/>
          <a:ln w="9525">
            <a:noFill/>
            <a:miter lim="800000"/>
            <a:headEnd/>
            <a:tailEnd/>
          </a:ln>
        </p:spPr>
        <p:txBody>
          <a:bodyPr/>
          <a:lstStyle/>
          <a:p>
            <a:pPr algn="r"/>
            <a:fld id="{3435457C-A30F-4307-B8C1-A69ED8867C3E}" type="slidenum">
              <a:rPr lang="en-US" sz="1200">
                <a:latin typeface="Verdana" pitchFamily="34" charset="0"/>
              </a:rPr>
              <a:pPr algn="r"/>
              <a:t>57</a:t>
            </a:fld>
            <a:endParaRPr lang="en-US" sz="1200">
              <a:latin typeface="Verdana" pitchFamily="34" charset="0"/>
            </a:endParaRPr>
          </a:p>
        </p:txBody>
      </p:sp>
      <p:sp>
        <p:nvSpPr>
          <p:cNvPr id="58371" name="Rectangle 2"/>
          <p:cNvSpPr>
            <a:spLocks noGrp="1" noChangeArrowheads="1"/>
          </p:cNvSpPr>
          <p:nvPr>
            <p:ph type="title" idx="4294967295"/>
          </p:nvPr>
        </p:nvSpPr>
        <p:spPr>
          <a:xfrm>
            <a:off x="0" y="332656"/>
            <a:ext cx="8229600" cy="1143000"/>
          </a:xfrm>
        </p:spPr>
        <p:txBody>
          <a:bodyPr/>
          <a:lstStyle/>
          <a:p>
            <a:pPr algn="ctr" eaLnBrk="1" hangingPunct="1"/>
            <a:r>
              <a:rPr lang="en-US" sz="3600" b="1" dirty="0" smtClean="0">
                <a:solidFill>
                  <a:schemeClr val="accent2">
                    <a:lumMod val="40000"/>
                    <a:lumOff val="60000"/>
                  </a:schemeClr>
                </a:solidFill>
              </a:rPr>
              <a:t>THANK YOU!</a:t>
            </a:r>
          </a:p>
        </p:txBody>
      </p:sp>
      <p:sp>
        <p:nvSpPr>
          <p:cNvPr id="58372" name="Rectangle 3"/>
          <p:cNvSpPr>
            <a:spLocks noGrp="1" noChangeArrowheads="1"/>
          </p:cNvSpPr>
          <p:nvPr>
            <p:ph type="body" idx="4294967295"/>
          </p:nvPr>
        </p:nvSpPr>
        <p:spPr>
          <a:xfrm>
            <a:off x="214313" y="1643063"/>
            <a:ext cx="8229600" cy="4525962"/>
          </a:xfrm>
        </p:spPr>
        <p:txBody>
          <a:bodyPr/>
          <a:lstStyle/>
          <a:p>
            <a:pPr algn="ctr" eaLnBrk="1" hangingPunct="1">
              <a:lnSpc>
                <a:spcPct val="90000"/>
              </a:lnSpc>
              <a:buFontTx/>
              <a:buNone/>
            </a:pPr>
            <a:r>
              <a:rPr lang="en-US" sz="2800" b="1" dirty="0" smtClean="0">
                <a:solidFill>
                  <a:schemeClr val="accent3">
                    <a:lumMod val="50000"/>
                  </a:schemeClr>
                </a:solidFill>
                <a:latin typeface="+mj-lt"/>
                <a:ea typeface="Gulim" pitchFamily="34" charset="-127"/>
              </a:rPr>
              <a:t>Presented by</a:t>
            </a:r>
          </a:p>
          <a:p>
            <a:pPr algn="ctr" eaLnBrk="1" hangingPunct="1">
              <a:lnSpc>
                <a:spcPct val="90000"/>
              </a:lnSpc>
              <a:buFontTx/>
              <a:buNone/>
            </a:pPr>
            <a:r>
              <a:rPr lang="en-US" sz="2800" b="1" dirty="0" smtClean="0">
                <a:solidFill>
                  <a:schemeClr val="accent3">
                    <a:lumMod val="50000"/>
                  </a:schemeClr>
                </a:solidFill>
                <a:latin typeface="+mj-lt"/>
                <a:ea typeface="Gulim" pitchFamily="34" charset="-127"/>
              </a:rPr>
              <a:t>Mr. Tariq Al Awadhi</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Chairman Arab Spectrum Management Group</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Executive Director Spectrum and International Affairs</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Telecommunications Regulatory Authority (TRA) </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P. O. Box: 26662, Abu Dhabi, UAE </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Tel: (+971) 2 611 8451</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Fax: (+971) 2 611 8488 </a:t>
            </a:r>
          </a:p>
          <a:p>
            <a:pPr algn="ctr" eaLnBrk="1" hangingPunct="1">
              <a:lnSpc>
                <a:spcPct val="90000"/>
              </a:lnSpc>
              <a:buFontTx/>
              <a:buNone/>
            </a:pPr>
            <a:r>
              <a:rPr lang="en-US" sz="2400" dirty="0" smtClean="0">
                <a:solidFill>
                  <a:schemeClr val="accent3">
                    <a:lumMod val="50000"/>
                  </a:schemeClr>
                </a:solidFill>
                <a:latin typeface="+mj-lt"/>
                <a:ea typeface="Gulim" pitchFamily="34" charset="-127"/>
              </a:rPr>
              <a:t>Email:</a:t>
            </a:r>
            <a:r>
              <a:rPr lang="en-US" sz="2400" dirty="0" smtClean="0">
                <a:solidFill>
                  <a:srgbClr val="808000"/>
                </a:solidFill>
                <a:latin typeface="+mj-lt"/>
                <a:ea typeface="Gulim" pitchFamily="34" charset="-127"/>
              </a:rPr>
              <a:t> </a:t>
            </a:r>
            <a:r>
              <a:rPr lang="en-US" sz="2400" dirty="0" smtClean="0">
                <a:solidFill>
                  <a:srgbClr val="000099"/>
                </a:solidFill>
                <a:latin typeface="+mj-lt"/>
                <a:ea typeface="Gulim" pitchFamily="34" charset="-127"/>
                <a:hlinkClick r:id="rId3"/>
              </a:rPr>
              <a:t>tariq.alawadhi@tra.gov.ae</a:t>
            </a:r>
            <a:endParaRPr lang="en-US" sz="2400" dirty="0" smtClean="0">
              <a:solidFill>
                <a:srgbClr val="000099"/>
              </a:solidFill>
              <a:latin typeface="+mj-lt"/>
              <a:ea typeface="Gulim" pitchFamily="34" charset="-127"/>
            </a:endParaRPr>
          </a:p>
          <a:p>
            <a:pPr eaLnBrk="1" hangingPunct="1">
              <a:lnSpc>
                <a:spcPct val="90000"/>
              </a:lnSpc>
              <a:buFontTx/>
              <a:buNone/>
            </a:pPr>
            <a:r>
              <a:rPr lang="en-US" sz="2400" dirty="0" smtClean="0">
                <a:solidFill>
                  <a:srgbClr val="808000"/>
                </a:solidFill>
                <a:latin typeface="+mj-lt"/>
                <a:ea typeface="Gulim" pitchFamily="34" charset="-127"/>
              </a:rPr>
              <a:t>                         	  </a:t>
            </a:r>
            <a:r>
              <a:rPr lang="en-US" sz="2400" dirty="0" smtClean="0">
                <a:solidFill>
                  <a:schemeClr val="accent3">
                    <a:lumMod val="50000"/>
                  </a:schemeClr>
                </a:solidFill>
                <a:latin typeface="+mj-lt"/>
                <a:ea typeface="Gulim" pitchFamily="34" charset="-127"/>
              </a:rPr>
              <a:t>Web:</a:t>
            </a:r>
            <a:r>
              <a:rPr lang="en-US" sz="2400" dirty="0" smtClean="0">
                <a:solidFill>
                  <a:srgbClr val="808000"/>
                </a:solidFill>
                <a:latin typeface="+mj-lt"/>
                <a:ea typeface="Gulim" pitchFamily="34" charset="-127"/>
              </a:rPr>
              <a:t> </a:t>
            </a:r>
            <a:r>
              <a:rPr lang="en-US" sz="2400" dirty="0" smtClean="0">
                <a:solidFill>
                  <a:srgbClr val="808000"/>
                </a:solidFill>
                <a:latin typeface="+mj-lt"/>
                <a:ea typeface="Gulim" pitchFamily="34" charset="-127"/>
                <a:hlinkClick r:id="rId4"/>
              </a:rPr>
              <a:t>www.tra.gov.ae</a:t>
            </a:r>
            <a:endParaRPr lang="en-US" sz="2400" dirty="0" smtClean="0">
              <a:solidFill>
                <a:srgbClr val="808000"/>
              </a:solidFill>
              <a:latin typeface="+mj-lt"/>
              <a:ea typeface="Gulim" pitchFamily="34" charset="-127"/>
            </a:endParaRPr>
          </a:p>
          <a:p>
            <a:pPr eaLnBrk="1" hangingPunct="1">
              <a:lnSpc>
                <a:spcPct val="90000"/>
              </a:lnSpc>
              <a:buFontTx/>
              <a:buNone/>
            </a:pPr>
            <a:r>
              <a:rPr lang="en-US" sz="2400" dirty="0" smtClean="0">
                <a:solidFill>
                  <a:srgbClr val="808000"/>
                </a:solidFill>
                <a:latin typeface="+mj-lt"/>
                <a:ea typeface="Gulim" pitchFamily="34" charset="-127"/>
              </a:rPr>
              <a:t>                             </a:t>
            </a:r>
            <a:r>
              <a:rPr lang="en-US" sz="2400" dirty="0" smtClean="0">
                <a:solidFill>
                  <a:schemeClr val="accent3">
                    <a:lumMod val="50000"/>
                  </a:schemeClr>
                </a:solidFill>
                <a:latin typeface="+mj-lt"/>
                <a:ea typeface="Gulim" pitchFamily="34" charset="-127"/>
              </a:rPr>
              <a:t>ASMG Website : </a:t>
            </a:r>
            <a:r>
              <a:rPr lang="en-US" sz="2400" dirty="0" smtClean="0">
                <a:solidFill>
                  <a:schemeClr val="accent1">
                    <a:lumMod val="60000"/>
                    <a:lumOff val="40000"/>
                  </a:schemeClr>
                </a:solidFill>
                <a:latin typeface="+mj-lt"/>
                <a:ea typeface="Gulim" pitchFamily="34" charset="-127"/>
                <a:hlinkClick r:id="rId5"/>
              </a:rPr>
              <a:t>www.asmg.ae</a:t>
            </a:r>
            <a:endParaRPr lang="en-US" sz="2400" dirty="0" smtClean="0">
              <a:solidFill>
                <a:schemeClr val="accent1">
                  <a:lumMod val="60000"/>
                  <a:lumOff val="40000"/>
                </a:schemeClr>
              </a:solidFill>
              <a:latin typeface="+mj-lt"/>
              <a:ea typeface="Gulim" pitchFamily="34" charset="-127"/>
            </a:endParaRPr>
          </a:p>
          <a:p>
            <a:pPr algn="ctr" eaLnBrk="1" hangingPunct="1">
              <a:lnSpc>
                <a:spcPct val="90000"/>
              </a:lnSpc>
              <a:buFontTx/>
              <a:buNone/>
            </a:pPr>
            <a:endParaRPr lang="en-US" sz="2400" dirty="0" smtClean="0">
              <a:solidFill>
                <a:srgbClr val="808000"/>
              </a:solidFill>
              <a:ea typeface="Gulim" pitchFamily="34" charset="-127"/>
            </a:endParaRPr>
          </a:p>
          <a:p>
            <a:pPr eaLnBrk="1" hangingPunct="1">
              <a:lnSpc>
                <a:spcPct val="90000"/>
              </a:lnSpc>
            </a:pPr>
            <a:endParaRPr lang="en-US" sz="2400" dirty="0" smtClean="0">
              <a:solidFill>
                <a:srgbClr val="808000"/>
              </a:solidFill>
              <a:ea typeface="Gulim" pitchFamily="34" charset="-127"/>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7302511" cy="594320"/>
          </a:xfrm>
        </p:spPr>
        <p:txBody>
          <a:bodyPr>
            <a:noAutofit/>
          </a:bodyPr>
          <a:lstStyle/>
          <a:p>
            <a:pPr eaLnBrk="1" hangingPunct="1"/>
            <a:r>
              <a:rPr lang="en-US" sz="3200" dirty="0"/>
              <a:t>ASMG </a:t>
            </a:r>
            <a:r>
              <a:rPr lang="en-US" sz="3200" dirty="0" smtClean="0"/>
              <a:t>Structure</a:t>
            </a:r>
            <a:endParaRPr lang="en-US" sz="3200" dirty="0"/>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6</a:t>
            </a:fld>
            <a:endParaRPr lang="en-US" dirty="0"/>
          </a:p>
        </p:txBody>
      </p:sp>
      <p:sp>
        <p:nvSpPr>
          <p:cNvPr id="3" name="Rectangle 2"/>
          <p:cNvSpPr/>
          <p:nvPr/>
        </p:nvSpPr>
        <p:spPr>
          <a:xfrm>
            <a:off x="395536" y="1844824"/>
            <a:ext cx="7416824" cy="1877437"/>
          </a:xfrm>
          <a:prstGeom prst="rect">
            <a:avLst/>
          </a:prstGeom>
        </p:spPr>
        <p:txBody>
          <a:bodyPr wrap="square">
            <a:spAutoFit/>
          </a:bodyPr>
          <a:lstStyle/>
          <a:p>
            <a:r>
              <a:rPr lang="en-US" dirty="0" smtClean="0"/>
              <a:t>The new Structure of the ASMG consists of:</a:t>
            </a:r>
          </a:p>
          <a:p>
            <a:endParaRPr lang="en-US" dirty="0"/>
          </a:p>
          <a:p>
            <a:pPr marL="342900" indent="-342900">
              <a:buClr>
                <a:schemeClr val="accent3"/>
              </a:buClr>
              <a:buFont typeface="Arial" pitchFamily="34" charset="0"/>
              <a:buChar char="•"/>
            </a:pPr>
            <a:r>
              <a:rPr lang="en-US" sz="2000" dirty="0">
                <a:latin typeface="+mj-lt"/>
                <a:cs typeface="Aharoni" pitchFamily="2" charset="-79"/>
              </a:rPr>
              <a:t>ASMG Management Team (Chairman and </a:t>
            </a:r>
            <a:r>
              <a:rPr lang="en-US" sz="2000" dirty="0" smtClean="0">
                <a:latin typeface="+mj-lt"/>
                <a:cs typeface="Aharoni" pitchFamily="2" charset="-79"/>
              </a:rPr>
              <a:t>Vice-Chairmen</a:t>
            </a:r>
            <a:r>
              <a:rPr lang="en-US" sz="2000" dirty="0">
                <a:latin typeface="+mj-lt"/>
                <a:cs typeface="Aharoni" pitchFamily="2" charset="-79"/>
              </a:rPr>
              <a:t>), </a:t>
            </a:r>
          </a:p>
          <a:p>
            <a:pPr marL="342900" indent="-342900">
              <a:buClr>
                <a:schemeClr val="accent3"/>
              </a:buClr>
              <a:buFont typeface="Arial" pitchFamily="34" charset="0"/>
              <a:buChar char="•"/>
            </a:pPr>
            <a:r>
              <a:rPr lang="en-US" sz="2000" dirty="0">
                <a:latin typeface="+mj-lt"/>
                <a:cs typeface="Aharoni" pitchFamily="2" charset="-79"/>
              </a:rPr>
              <a:t>5 Working </a:t>
            </a:r>
            <a:r>
              <a:rPr lang="en-US" sz="2000" dirty="0" smtClean="0">
                <a:latin typeface="+mj-lt"/>
                <a:cs typeface="Aharoni" pitchFamily="2" charset="-79"/>
              </a:rPr>
              <a:t>Groups</a:t>
            </a:r>
          </a:p>
          <a:p>
            <a:pPr marL="342900" indent="-342900">
              <a:buClr>
                <a:schemeClr val="accent3"/>
              </a:buClr>
              <a:buFont typeface="Arial" pitchFamily="34" charset="0"/>
              <a:buChar char="•"/>
            </a:pPr>
            <a:r>
              <a:rPr lang="en-US" sz="2000" dirty="0" smtClean="0">
                <a:latin typeface="+mj-lt"/>
                <a:cs typeface="Aharoni" pitchFamily="2" charset="-79"/>
              </a:rPr>
              <a:t>General </a:t>
            </a:r>
            <a:r>
              <a:rPr lang="en-US" sz="2000" dirty="0">
                <a:latin typeface="+mj-lt"/>
                <a:cs typeface="Aharoni" pitchFamily="2" charset="-79"/>
              </a:rPr>
              <a:t>Coordinator</a:t>
            </a:r>
          </a:p>
          <a:p>
            <a:pPr marL="342900" indent="-342900">
              <a:buClr>
                <a:schemeClr val="accent3"/>
              </a:buClr>
              <a:buFont typeface="Arial" pitchFamily="34" charset="0"/>
              <a:buChar char="•"/>
            </a:pPr>
            <a:r>
              <a:rPr lang="en-US" sz="2000" dirty="0">
                <a:latin typeface="+mj-lt"/>
                <a:cs typeface="Aharoni" pitchFamily="2" charset="-79"/>
              </a:rPr>
              <a:t>Drafting Group</a:t>
            </a:r>
          </a:p>
        </p:txBody>
      </p:sp>
      <p:grpSp>
        <p:nvGrpSpPr>
          <p:cNvPr id="8" name="Group 7"/>
          <p:cNvGrpSpPr/>
          <p:nvPr/>
        </p:nvGrpSpPr>
        <p:grpSpPr>
          <a:xfrm>
            <a:off x="667920" y="3741511"/>
            <a:ext cx="7194795" cy="2226337"/>
            <a:chOff x="-98547" y="-119618"/>
            <a:chExt cx="7194795" cy="2227857"/>
          </a:xfrm>
        </p:grpSpPr>
        <p:cxnSp>
          <p:nvCxnSpPr>
            <p:cNvPr id="9" name="Straight Arrow Connector 8"/>
            <p:cNvCxnSpPr>
              <a:cxnSpLocks noChangeShapeType="1"/>
            </p:cNvCxnSpPr>
            <p:nvPr/>
          </p:nvCxnSpPr>
          <p:spPr bwMode="auto">
            <a:xfrm>
              <a:off x="3486150" y="495300"/>
              <a:ext cx="0" cy="48323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a:cxnSpLocks noChangeShapeType="1"/>
            </p:cNvCxnSpPr>
            <p:nvPr/>
          </p:nvCxnSpPr>
          <p:spPr bwMode="auto">
            <a:xfrm>
              <a:off x="3486150" y="714375"/>
              <a:ext cx="891540" cy="63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sp>
          <p:nvSpPr>
            <p:cNvPr id="11" name="Rectangle 10"/>
            <p:cNvSpPr>
              <a:spLocks noChangeArrowheads="1"/>
            </p:cNvSpPr>
            <p:nvPr/>
          </p:nvSpPr>
          <p:spPr bwMode="auto">
            <a:xfrm>
              <a:off x="4371975" y="590550"/>
              <a:ext cx="1158875" cy="2533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100" b="1" dirty="0" smtClean="0">
                  <a:solidFill>
                    <a:schemeClr val="accent3">
                      <a:lumMod val="50000"/>
                    </a:schemeClr>
                  </a:solidFill>
                  <a:effectLst>
                    <a:outerShdw blurRad="38100" dist="38100" dir="2700000" algn="tl">
                      <a:srgbClr val="000000">
                        <a:alpha val="43137"/>
                      </a:srgbClr>
                    </a:outerShdw>
                  </a:effectLst>
                  <a:latin typeface="Calibri"/>
                  <a:ea typeface="Calibri"/>
                  <a:cs typeface="Arial"/>
                </a:rPr>
                <a:t>Drafting Group</a:t>
              </a:r>
              <a:endParaRPr lang="en-US" sz="1400" dirty="0">
                <a:solidFill>
                  <a:schemeClr val="accent3">
                    <a:lumMod val="50000"/>
                  </a:schemeClr>
                </a:solidFill>
                <a:effectLst>
                  <a:outerShdw blurRad="38100" dist="38100" dir="2700000" algn="tl">
                    <a:srgbClr val="000000">
                      <a:alpha val="43137"/>
                    </a:srgbClr>
                  </a:outerShdw>
                </a:effectLst>
                <a:latin typeface="Calibri"/>
                <a:ea typeface="Calibri"/>
                <a:cs typeface="Arial"/>
              </a:endParaRPr>
            </a:p>
          </p:txBody>
        </p:sp>
        <p:cxnSp>
          <p:nvCxnSpPr>
            <p:cNvPr id="12" name="Straight Arrow Connector 11"/>
            <p:cNvCxnSpPr>
              <a:cxnSpLocks noChangeShapeType="1"/>
            </p:cNvCxnSpPr>
            <p:nvPr/>
          </p:nvCxnSpPr>
          <p:spPr bwMode="auto">
            <a:xfrm flipH="1">
              <a:off x="533400" y="990600"/>
              <a:ext cx="5877560" cy="0"/>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a:cxnSpLocks noChangeShapeType="1"/>
            </p:cNvCxnSpPr>
            <p:nvPr/>
          </p:nvCxnSpPr>
          <p:spPr bwMode="auto">
            <a:xfrm>
              <a:off x="4876800" y="981075"/>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a:cxnSpLocks noChangeShapeType="1"/>
            </p:cNvCxnSpPr>
            <p:nvPr/>
          </p:nvCxnSpPr>
          <p:spPr bwMode="auto">
            <a:xfrm>
              <a:off x="1895475" y="981075"/>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cxnSpLocks noChangeShapeType="1"/>
            </p:cNvCxnSpPr>
            <p:nvPr/>
          </p:nvCxnSpPr>
          <p:spPr bwMode="auto">
            <a:xfrm>
              <a:off x="533400" y="981075"/>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noChangeShapeType="1"/>
            </p:cNvCxnSpPr>
            <p:nvPr/>
          </p:nvCxnSpPr>
          <p:spPr bwMode="auto">
            <a:xfrm>
              <a:off x="6410325" y="981075"/>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sp>
          <p:nvSpPr>
            <p:cNvPr id="17" name="Rectangle 16"/>
            <p:cNvSpPr>
              <a:spLocks noChangeArrowheads="1"/>
            </p:cNvSpPr>
            <p:nvPr/>
          </p:nvSpPr>
          <p:spPr bwMode="auto">
            <a:xfrm>
              <a:off x="4302603" y="1130333"/>
              <a:ext cx="1355970" cy="97790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(4):</a:t>
              </a:r>
            </a:p>
            <a:p>
              <a:pPr marL="0" marR="0" algn="ctr">
                <a:lnSpc>
                  <a:spcPct val="115000"/>
                </a:lnSpc>
                <a:spcBef>
                  <a:spcPts val="0"/>
                </a:spcBef>
                <a:spcAft>
                  <a:spcPts val="1000"/>
                </a:spcAft>
              </a:pPr>
              <a:r>
                <a:rPr lang="en-US" sz="1000" b="1" dirty="0" smtClean="0">
                  <a:solidFill>
                    <a:schemeClr val="accent3">
                      <a:lumMod val="50000"/>
                    </a:schemeClr>
                  </a:solidFill>
                  <a:latin typeface="Calibri"/>
                  <a:ea typeface="Calibri"/>
                  <a:cs typeface="Arial"/>
                </a:rPr>
                <a:t>Space/Satellite Services</a:t>
              </a:r>
              <a:endParaRPr lang="en-US" sz="1200" dirty="0">
                <a:solidFill>
                  <a:schemeClr val="accent3">
                    <a:lumMod val="50000"/>
                  </a:schemeClr>
                </a:solidFill>
                <a:effectLst/>
                <a:latin typeface="Calibri"/>
                <a:ea typeface="Calibri"/>
                <a:cs typeface="Arial"/>
              </a:endParaRPr>
            </a:p>
          </p:txBody>
        </p:sp>
        <p:sp>
          <p:nvSpPr>
            <p:cNvPr id="18" name="Rectangle 17"/>
            <p:cNvSpPr>
              <a:spLocks noChangeArrowheads="1"/>
            </p:cNvSpPr>
            <p:nvPr/>
          </p:nvSpPr>
          <p:spPr bwMode="auto">
            <a:xfrm>
              <a:off x="1369803" y="1111339"/>
              <a:ext cx="1355970" cy="9761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(2):</a:t>
              </a:r>
            </a:p>
            <a:p>
              <a:pPr marL="0" marR="0" algn="ctr">
                <a:lnSpc>
                  <a:spcPct val="115000"/>
                </a:lnSpc>
                <a:spcBef>
                  <a:spcPts val="0"/>
                </a:spcBef>
                <a:spcAft>
                  <a:spcPts val="1000"/>
                </a:spcAft>
              </a:pPr>
              <a:r>
                <a:rPr lang="en-US" sz="1000" b="1" dirty="0" smtClean="0">
                  <a:solidFill>
                    <a:schemeClr val="accent3">
                      <a:lumMod val="50000"/>
                    </a:schemeClr>
                  </a:solidFill>
                  <a:latin typeface="Calibri"/>
                  <a:ea typeface="Calibri"/>
                  <a:cs typeface="Arial"/>
                </a:rPr>
                <a:t>Science Services</a:t>
              </a:r>
              <a:endParaRPr lang="en-US" sz="1200" dirty="0">
                <a:solidFill>
                  <a:schemeClr val="accent3">
                    <a:lumMod val="50000"/>
                  </a:schemeClr>
                </a:solidFill>
                <a:effectLst/>
                <a:latin typeface="Calibri"/>
                <a:ea typeface="Calibri"/>
                <a:cs typeface="Arial"/>
              </a:endParaRPr>
            </a:p>
          </p:txBody>
        </p:sp>
        <p:sp>
          <p:nvSpPr>
            <p:cNvPr id="19" name="Rectangle 18"/>
            <p:cNvSpPr>
              <a:spLocks noChangeArrowheads="1"/>
            </p:cNvSpPr>
            <p:nvPr/>
          </p:nvSpPr>
          <p:spPr bwMode="auto">
            <a:xfrm>
              <a:off x="-98547" y="1111069"/>
              <a:ext cx="1355970" cy="97790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(1):</a:t>
              </a:r>
            </a:p>
            <a:p>
              <a:pPr marL="0" marR="0" algn="ctr">
                <a:lnSpc>
                  <a:spcPct val="115000"/>
                </a:lnSpc>
                <a:spcBef>
                  <a:spcPts val="0"/>
                </a:spcBef>
                <a:spcAft>
                  <a:spcPts val="1000"/>
                </a:spcAft>
              </a:pPr>
              <a:r>
                <a:rPr lang="en-US" sz="1000" b="1" dirty="0" smtClean="0">
                  <a:solidFill>
                    <a:schemeClr val="accent3">
                      <a:lumMod val="50000"/>
                    </a:schemeClr>
                  </a:solidFill>
                  <a:latin typeface="Calibri"/>
                  <a:ea typeface="Calibri"/>
                  <a:cs typeface="Arial"/>
                </a:rPr>
                <a:t>Mobile Broadband Services</a:t>
              </a:r>
              <a:r>
                <a:rPr lang="en-US" sz="1000" dirty="0" smtClean="0">
                  <a:solidFill>
                    <a:schemeClr val="accent3">
                      <a:lumMod val="50000"/>
                    </a:schemeClr>
                  </a:solidFill>
                  <a:effectLst/>
                  <a:latin typeface="Arial"/>
                  <a:ea typeface="Calibri"/>
                  <a:cs typeface="Arial"/>
                </a:rPr>
                <a:t> </a:t>
              </a:r>
              <a:endParaRPr lang="en-US" sz="1200" dirty="0">
                <a:solidFill>
                  <a:schemeClr val="accent3">
                    <a:lumMod val="50000"/>
                  </a:schemeClr>
                </a:solidFill>
                <a:effectLst/>
                <a:latin typeface="Calibri"/>
                <a:ea typeface="Calibri"/>
                <a:cs typeface="Arial"/>
              </a:endParaRPr>
            </a:p>
          </p:txBody>
        </p:sp>
        <p:sp>
          <p:nvSpPr>
            <p:cNvPr id="20" name="Rectangle 19"/>
            <p:cNvSpPr>
              <a:spLocks noChangeArrowheads="1"/>
            </p:cNvSpPr>
            <p:nvPr/>
          </p:nvSpPr>
          <p:spPr bwMode="auto">
            <a:xfrm>
              <a:off x="5740278" y="1111431"/>
              <a:ext cx="1355970" cy="97822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(5)</a:t>
              </a:r>
              <a:endParaRPr lang="en-US" sz="1200" dirty="0">
                <a:solidFill>
                  <a:schemeClr val="accent3">
                    <a:lumMod val="50000"/>
                  </a:schemeClr>
                </a:solidFill>
                <a:effectLst/>
                <a:latin typeface="Calibri"/>
                <a:ea typeface="Calibri"/>
                <a:cs typeface="Arial"/>
              </a:endParaRPr>
            </a:p>
            <a:p>
              <a:pPr marL="0" marR="0" algn="ctr">
                <a:lnSpc>
                  <a:spcPct val="115000"/>
                </a:lnSpc>
                <a:spcBef>
                  <a:spcPts val="0"/>
                </a:spcBef>
                <a:spcAft>
                  <a:spcPts val="1000"/>
                </a:spcAft>
              </a:pPr>
              <a:r>
                <a:rPr lang="en-US" sz="1000" b="1" dirty="0">
                  <a:solidFill>
                    <a:schemeClr val="accent3">
                      <a:lumMod val="50000"/>
                    </a:schemeClr>
                  </a:solidFill>
                  <a:latin typeface="Calibri"/>
                  <a:ea typeface="Calibri"/>
                  <a:cs typeface="Arial"/>
                </a:rPr>
                <a:t>General Issues</a:t>
              </a:r>
            </a:p>
          </p:txBody>
        </p:sp>
        <p:sp>
          <p:nvSpPr>
            <p:cNvPr id="21" name="Rectangle 20"/>
            <p:cNvSpPr>
              <a:spLocks noChangeArrowheads="1"/>
            </p:cNvSpPr>
            <p:nvPr/>
          </p:nvSpPr>
          <p:spPr bwMode="auto">
            <a:xfrm>
              <a:off x="2424463" y="-119618"/>
              <a:ext cx="2101150" cy="61132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rot="0" vert="horz" wrap="square" lIns="91440" tIns="45720" rIns="91440" bIns="45720" anchor="t" anchorCtr="0" upright="1">
              <a:noAutofit/>
            </a:bodyPr>
            <a:lstStyle/>
            <a:p>
              <a:pPr marL="0" marR="0" algn="ctr">
                <a:spcBef>
                  <a:spcPts val="0"/>
                </a:spcBef>
                <a:spcAft>
                  <a:spcPts val="1000"/>
                </a:spcAft>
              </a:pPr>
              <a:r>
                <a:rPr lang="en-US" sz="1200" b="1" dirty="0" smtClean="0">
                  <a:solidFill>
                    <a:schemeClr val="accent3">
                      <a:lumMod val="50000"/>
                    </a:schemeClr>
                  </a:solidFill>
                  <a:effectLst>
                    <a:outerShdw blurRad="38100" dist="38100" dir="2700000" algn="tl">
                      <a:srgbClr val="000000">
                        <a:alpha val="43137"/>
                      </a:srgbClr>
                    </a:outerShdw>
                  </a:effectLst>
                  <a:latin typeface="+mj-lt"/>
                  <a:cs typeface="Aharoni" pitchFamily="2" charset="-79"/>
                </a:rPr>
                <a:t>Chairman</a:t>
              </a:r>
            </a:p>
            <a:p>
              <a:pPr marL="0" marR="0" algn="ctr">
                <a:spcBef>
                  <a:spcPts val="0"/>
                </a:spcBef>
                <a:spcAft>
                  <a:spcPts val="1000"/>
                </a:spcAft>
              </a:pPr>
              <a:r>
                <a:rPr lang="en-US" sz="1200" b="1" dirty="0" smtClean="0">
                  <a:solidFill>
                    <a:schemeClr val="accent3">
                      <a:lumMod val="50000"/>
                    </a:schemeClr>
                  </a:solidFill>
                  <a:effectLst>
                    <a:outerShdw blurRad="38100" dist="38100" dir="2700000" algn="tl">
                      <a:srgbClr val="000000">
                        <a:alpha val="43137"/>
                      </a:srgbClr>
                    </a:outerShdw>
                  </a:effectLst>
                  <a:latin typeface="+mj-lt"/>
                  <a:cs typeface="Aharoni" pitchFamily="2" charset="-79"/>
                </a:rPr>
                <a:t>&amp; Vice-Chairmen</a:t>
              </a:r>
              <a:endParaRPr lang="en-US" sz="1600" b="1" dirty="0">
                <a:solidFill>
                  <a:schemeClr val="accent3">
                    <a:lumMod val="50000"/>
                  </a:schemeClr>
                </a:solidFill>
                <a:effectLst>
                  <a:outerShdw blurRad="38100" dist="38100" dir="2700000" algn="tl">
                    <a:srgbClr val="000000">
                      <a:alpha val="43137"/>
                    </a:srgbClr>
                  </a:outerShdw>
                </a:effectLst>
                <a:latin typeface="+mj-lt"/>
                <a:ea typeface="Calibri"/>
                <a:cs typeface="Arial"/>
              </a:endParaRPr>
            </a:p>
          </p:txBody>
        </p:sp>
        <p:cxnSp>
          <p:nvCxnSpPr>
            <p:cNvPr id="22" name="Straight Arrow Connector 21"/>
            <p:cNvCxnSpPr>
              <a:cxnSpLocks noChangeShapeType="1"/>
            </p:cNvCxnSpPr>
            <p:nvPr/>
          </p:nvCxnSpPr>
          <p:spPr bwMode="auto">
            <a:xfrm>
              <a:off x="3486150" y="990600"/>
              <a:ext cx="0" cy="271145"/>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sp>
          <p:nvSpPr>
            <p:cNvPr id="23" name="Rectangle 22"/>
            <p:cNvSpPr>
              <a:spLocks noChangeArrowheads="1"/>
            </p:cNvSpPr>
            <p:nvPr/>
          </p:nvSpPr>
          <p:spPr bwMode="auto">
            <a:xfrm>
              <a:off x="2854203" y="1122750"/>
              <a:ext cx="1355970" cy="96343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000" b="1" dirty="0" smtClean="0">
                  <a:solidFill>
                    <a:schemeClr val="accent3">
                      <a:lumMod val="50000"/>
                    </a:schemeClr>
                  </a:solidFill>
                  <a:effectLst/>
                  <a:latin typeface="Calibri"/>
                  <a:ea typeface="Calibri"/>
                  <a:cs typeface="Arial"/>
                </a:rPr>
                <a:t>Working Group (3):</a:t>
              </a:r>
            </a:p>
            <a:p>
              <a:pPr marL="0" marR="0" algn="ctr">
                <a:lnSpc>
                  <a:spcPct val="115000"/>
                </a:lnSpc>
                <a:spcBef>
                  <a:spcPts val="0"/>
                </a:spcBef>
                <a:spcAft>
                  <a:spcPts val="1000"/>
                </a:spcAft>
              </a:pPr>
              <a:r>
                <a:rPr lang="en-US" sz="1000" b="1" dirty="0" smtClean="0">
                  <a:solidFill>
                    <a:schemeClr val="accent3">
                      <a:lumMod val="50000"/>
                    </a:schemeClr>
                  </a:solidFill>
                  <a:latin typeface="Calibri"/>
                  <a:ea typeface="Calibri"/>
                  <a:cs typeface="Arial"/>
                </a:rPr>
                <a:t>Terrestrial, Navigation and Amateur Services</a:t>
              </a:r>
              <a:r>
                <a:rPr lang="en-US" sz="1000" dirty="0">
                  <a:solidFill>
                    <a:schemeClr val="accent3">
                      <a:lumMod val="50000"/>
                    </a:schemeClr>
                  </a:solidFill>
                  <a:effectLst/>
                  <a:latin typeface="Calibri"/>
                  <a:ea typeface="Calibri"/>
                  <a:cs typeface="Arial"/>
                </a:rPr>
                <a:t> </a:t>
              </a:r>
              <a:endParaRPr lang="en-US" sz="1200" dirty="0">
                <a:solidFill>
                  <a:schemeClr val="accent3">
                    <a:lumMod val="50000"/>
                  </a:schemeClr>
                </a:solidFill>
                <a:effectLst/>
                <a:latin typeface="Calibri"/>
                <a:ea typeface="Calibri"/>
                <a:cs typeface="Arial"/>
              </a:endParaRPr>
            </a:p>
          </p:txBody>
        </p:sp>
        <p:sp>
          <p:nvSpPr>
            <p:cNvPr id="24" name="Rectangle 23"/>
            <p:cNvSpPr>
              <a:spLocks noChangeArrowheads="1"/>
            </p:cNvSpPr>
            <p:nvPr/>
          </p:nvSpPr>
          <p:spPr bwMode="auto">
            <a:xfrm>
              <a:off x="876054" y="590550"/>
              <a:ext cx="1921368" cy="25336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100" b="1" dirty="0" smtClean="0">
                  <a:solidFill>
                    <a:schemeClr val="accent3">
                      <a:lumMod val="50000"/>
                    </a:schemeClr>
                  </a:solidFill>
                  <a:effectLst>
                    <a:outerShdw blurRad="38100" dist="38100" dir="2700000" algn="tl">
                      <a:srgbClr val="000000">
                        <a:alpha val="43137"/>
                      </a:srgbClr>
                    </a:outerShdw>
                  </a:effectLst>
                  <a:latin typeface="Calibri"/>
                  <a:ea typeface="Calibri"/>
                  <a:cs typeface="Arial"/>
                </a:rPr>
                <a:t>General Coordinator</a:t>
              </a:r>
              <a:endParaRPr lang="en-US" sz="1400" dirty="0">
                <a:solidFill>
                  <a:schemeClr val="accent3">
                    <a:lumMod val="50000"/>
                  </a:schemeClr>
                </a:solidFill>
                <a:effectLst>
                  <a:outerShdw blurRad="38100" dist="38100" dir="2700000" algn="tl">
                    <a:srgbClr val="000000">
                      <a:alpha val="43137"/>
                    </a:srgbClr>
                  </a:outerShdw>
                </a:effectLst>
                <a:latin typeface="Calibri"/>
                <a:ea typeface="Calibri"/>
                <a:cs typeface="Arial"/>
              </a:endParaRPr>
            </a:p>
          </p:txBody>
        </p:sp>
        <p:cxnSp>
          <p:nvCxnSpPr>
            <p:cNvPr id="25" name="Straight Arrow Connector 24"/>
            <p:cNvCxnSpPr>
              <a:cxnSpLocks noChangeShapeType="1"/>
            </p:cNvCxnSpPr>
            <p:nvPr/>
          </p:nvCxnSpPr>
          <p:spPr bwMode="auto">
            <a:xfrm>
              <a:off x="2797422" y="714375"/>
              <a:ext cx="688728" cy="2857"/>
            </a:xfrm>
            <a:prstGeom prst="straightConnector1">
              <a:avLst/>
            </a:prstGeom>
            <a:ln>
              <a:headEnd/>
              <a:tailEnd/>
            </a:ln>
            <a:extLst/>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1031004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DD9407-92C1-4CDD-896D-8231D1FA0F0E}" type="slidenum">
              <a:rPr lang="en-US" smtClean="0"/>
              <a:pPr/>
              <a:t>7</a:t>
            </a:fld>
            <a:endParaRPr lang="en-US" dirty="0"/>
          </a:p>
        </p:txBody>
      </p:sp>
      <p:graphicFrame>
        <p:nvGraphicFramePr>
          <p:cNvPr id="5" name="Group 4"/>
          <p:cNvGraphicFramePr>
            <a:graphicFrameLocks noGrp="1"/>
          </p:cNvGraphicFramePr>
          <p:nvPr>
            <p:ph idx="4294967295"/>
            <p:extLst>
              <p:ext uri="{D42A27DB-BD31-4B8C-83A1-F6EECF244321}">
                <p14:modId xmlns:p14="http://schemas.microsoft.com/office/powerpoint/2010/main" val="1702334632"/>
              </p:ext>
            </p:extLst>
          </p:nvPr>
        </p:nvGraphicFramePr>
        <p:xfrm>
          <a:off x="539552" y="2204864"/>
          <a:ext cx="8356600" cy="3848546"/>
        </p:xfrm>
        <a:graphic>
          <a:graphicData uri="http://schemas.openxmlformats.org/drawingml/2006/table">
            <a:tbl>
              <a:tblPr/>
              <a:tblGrid>
                <a:gridCol w="576064"/>
                <a:gridCol w="2521149"/>
                <a:gridCol w="2693987"/>
                <a:gridCol w="2565400"/>
              </a:tblGrid>
              <a:tr h="609600">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smtClean="0">
                          <a:ln>
                            <a:noFill/>
                          </a:ln>
                          <a:solidFill>
                            <a:schemeClr val="accent3">
                              <a:lumMod val="50000"/>
                            </a:schemeClr>
                          </a:solidFill>
                          <a:effectLst/>
                          <a:latin typeface="+mj-lt"/>
                          <a:ea typeface="Batang" pitchFamily="18" charset="-127"/>
                          <a:cs typeface="Times New Roman" pitchFamily="18" charset="0"/>
                        </a:rPr>
                        <a:t>WG</a:t>
                      </a:r>
                      <a:endParaRPr kumimoji="0" lang="en-US" sz="1800" b="0" i="0" u="none" strike="noStrike" cap="none" normalizeH="0" baseline="0" dirty="0" smtClean="0">
                        <a:ln>
                          <a:noFill/>
                        </a:ln>
                        <a:solidFill>
                          <a:schemeClr val="accent3">
                            <a:lumMod val="50000"/>
                          </a:schemeClr>
                        </a:solidFill>
                        <a:effectLst/>
                        <a:latin typeface="+mj-lt"/>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kern="1200" cap="none" normalizeH="0" baseline="0" dirty="0" smtClean="0">
                          <a:ln>
                            <a:noFill/>
                          </a:ln>
                          <a:solidFill>
                            <a:schemeClr val="accent3">
                              <a:lumMod val="50000"/>
                            </a:schemeClr>
                          </a:solidFill>
                          <a:effectLst/>
                          <a:latin typeface="+mj-lt"/>
                          <a:ea typeface="Batang" pitchFamily="18" charset="-127"/>
                          <a:cs typeface="Times New Roman" pitchFamily="18" charset="0"/>
                        </a:rPr>
                        <a:t>WG Title</a:t>
                      </a:r>
                      <a:endParaRPr kumimoji="0" lang="en-US" sz="1800" b="0" i="0" u="none" strike="noStrike" kern="1200" cap="none" normalizeH="0" baseline="0" dirty="0" smtClean="0">
                        <a:ln>
                          <a:noFill/>
                        </a:ln>
                        <a:solidFill>
                          <a:schemeClr val="accent3">
                            <a:lumMod val="50000"/>
                          </a:schemeClr>
                        </a:solidFill>
                        <a:effectLst/>
                        <a:latin typeface="+mj-lt"/>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smtClean="0">
                          <a:ln>
                            <a:noFill/>
                          </a:ln>
                          <a:solidFill>
                            <a:schemeClr val="accent3">
                              <a:lumMod val="50000"/>
                            </a:schemeClr>
                          </a:solidFill>
                          <a:effectLst/>
                          <a:latin typeface="+mj-lt"/>
                          <a:ea typeface="Batang" pitchFamily="18" charset="-127"/>
                          <a:cs typeface="Times New Roman" pitchFamily="18" charset="0"/>
                        </a:rPr>
                        <a:t>WRC-15 Agenda Items</a:t>
                      </a:r>
                      <a:endParaRPr kumimoji="0" lang="en-US" sz="1800" b="0" i="0" u="none" strike="noStrike" cap="none" normalizeH="0" baseline="0" dirty="0" smtClean="0">
                        <a:ln>
                          <a:noFill/>
                        </a:ln>
                        <a:solidFill>
                          <a:schemeClr val="accent3">
                            <a:lumMod val="50000"/>
                          </a:schemeClr>
                        </a:solidFill>
                        <a:effectLst/>
                        <a:latin typeface="+mj-lt"/>
                        <a:ea typeface="Batang" pitchFamily="18"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smtClean="0">
                          <a:ln>
                            <a:noFill/>
                          </a:ln>
                          <a:solidFill>
                            <a:schemeClr val="accent3">
                              <a:lumMod val="50000"/>
                            </a:schemeClr>
                          </a:solidFill>
                          <a:effectLst/>
                          <a:latin typeface="+mj-lt"/>
                          <a:ea typeface="Batang" pitchFamily="18" charset="-127"/>
                          <a:cs typeface="Times New Roman" pitchFamily="18" charset="0"/>
                        </a:rPr>
                        <a:t>WG Chairman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kern="1200" dirty="0" smtClean="0">
                          <a:solidFill>
                            <a:schemeClr val="accent3">
                              <a:lumMod val="50000"/>
                            </a:schemeClr>
                          </a:solidFill>
                          <a:latin typeface="Calibri"/>
                          <a:ea typeface="Calibri"/>
                          <a:cs typeface="Arial"/>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kern="1200" dirty="0" smtClean="0">
                          <a:solidFill>
                            <a:schemeClr val="accent3">
                              <a:lumMod val="75000"/>
                            </a:schemeClr>
                          </a:solidFill>
                          <a:latin typeface="Calibri"/>
                          <a:ea typeface="Calibri"/>
                          <a:cs typeface="Arial"/>
                        </a:rPr>
                        <a:t>Mobile Broadband Services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1.1, 1.2, 1.3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Mr. Sultan </a:t>
                      </a:r>
                      <a:r>
                        <a:rPr kumimoji="0" lang="en-US" sz="1600" b="1" i="0" u="none" strike="noStrike" cap="none" normalizeH="0" baseline="0" dirty="0" err="1" smtClean="0">
                          <a:ln>
                            <a:noFill/>
                          </a:ln>
                          <a:solidFill>
                            <a:schemeClr val="accent6">
                              <a:lumMod val="50000"/>
                            </a:schemeClr>
                          </a:solidFill>
                          <a:effectLst/>
                          <a:latin typeface="+mj-lt"/>
                          <a:ea typeface="Batang" pitchFamily="18" charset="-127"/>
                          <a:cs typeface="Times New Roman" pitchFamily="18" charset="0"/>
                        </a:rPr>
                        <a:t>AlBalooshi</a:t>
                      </a:r>
                      <a:endPar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(UAE)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kern="1200" dirty="0" smtClean="0">
                          <a:solidFill>
                            <a:schemeClr val="accent3">
                              <a:lumMod val="50000"/>
                            </a:schemeClr>
                          </a:solidFill>
                          <a:latin typeface="Calibri"/>
                          <a:ea typeface="Calibri"/>
                          <a:cs typeface="Arial"/>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kumimoji="0" lang="en-US" sz="1600" b="1" kern="1200" dirty="0" smtClean="0">
                          <a:solidFill>
                            <a:schemeClr val="accent3">
                              <a:lumMod val="75000"/>
                            </a:schemeClr>
                          </a:solidFill>
                          <a:latin typeface="Calibri"/>
                          <a:ea typeface="Calibri"/>
                          <a:cs typeface="Arial"/>
                        </a:rPr>
                        <a:t>Science Services</a:t>
                      </a:r>
                      <a:endParaRPr kumimoji="0" lang="en-US" sz="1600" b="1" kern="1200" dirty="0">
                        <a:solidFill>
                          <a:schemeClr val="accent3">
                            <a:lumMod val="75000"/>
                          </a:schemeClr>
                        </a:solidFill>
                        <a:latin typeface="Calibri"/>
                        <a:ea typeface="Calibri"/>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1.11, 1.12, 1.13, 1.14, 9.1.8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Ms. </a:t>
                      </a:r>
                      <a:r>
                        <a:rPr kumimoji="0" lang="en-US" sz="1600" b="1" i="0" u="none" strike="noStrike" cap="none" normalizeH="0" baseline="0" dirty="0" err="1" smtClean="0">
                          <a:ln>
                            <a:noFill/>
                          </a:ln>
                          <a:solidFill>
                            <a:schemeClr val="accent6">
                              <a:lumMod val="50000"/>
                            </a:schemeClr>
                          </a:solidFill>
                          <a:effectLst/>
                          <a:latin typeface="+mj-lt"/>
                          <a:ea typeface="Batang" pitchFamily="18" charset="-127"/>
                          <a:cs typeface="Times New Roman" pitchFamily="18" charset="0"/>
                        </a:rPr>
                        <a:t>Jenane</a:t>
                      </a: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 Karam</a:t>
                      </a:r>
                    </a:p>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(Lebanon)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kern="1200" dirty="0" smtClean="0">
                          <a:solidFill>
                            <a:schemeClr val="accent3">
                              <a:lumMod val="50000"/>
                            </a:schemeClr>
                          </a:solidFill>
                          <a:latin typeface="Calibri"/>
                          <a:ea typeface="Calibri"/>
                          <a:cs typeface="Arial"/>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kumimoji="0" lang="en-US" sz="1600" b="1" kern="1200" dirty="0" smtClean="0">
                          <a:solidFill>
                            <a:schemeClr val="accent3">
                              <a:lumMod val="75000"/>
                            </a:schemeClr>
                          </a:solidFill>
                          <a:latin typeface="Calibri"/>
                          <a:ea typeface="Calibri"/>
                          <a:cs typeface="Arial"/>
                        </a:rPr>
                        <a:t>Terrestrial, Navigation and Amateur Services </a:t>
                      </a:r>
                      <a:endParaRPr kumimoji="0" lang="en-US" sz="1600" b="1" kern="1200" dirty="0">
                        <a:solidFill>
                          <a:schemeClr val="accent3">
                            <a:lumMod val="75000"/>
                          </a:schemeClr>
                        </a:solidFill>
                        <a:latin typeface="Calibri"/>
                        <a:ea typeface="Calibri"/>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1.4, 1.5, 1.14, 1.15, 1.16, 1.17, 1.18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Mr. </a:t>
                      </a:r>
                      <a:r>
                        <a:rPr kumimoji="0" lang="en-US" sz="1600" b="1" i="0" u="none" strike="noStrike" cap="none" normalizeH="0" baseline="0" dirty="0" err="1" smtClean="0">
                          <a:ln>
                            <a:noFill/>
                          </a:ln>
                          <a:solidFill>
                            <a:schemeClr val="accent6">
                              <a:lumMod val="50000"/>
                            </a:schemeClr>
                          </a:solidFill>
                          <a:effectLst/>
                          <a:latin typeface="+mj-lt"/>
                          <a:ea typeface="Batang" pitchFamily="18" charset="-127"/>
                          <a:cs typeface="Times New Roman" pitchFamily="18" charset="0"/>
                        </a:rPr>
                        <a:t>Wael</a:t>
                      </a: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 </a:t>
                      </a:r>
                      <a:r>
                        <a:rPr kumimoji="0" lang="en-US" sz="1600" b="1" i="0" u="none" strike="noStrike" cap="none" normalizeH="0" baseline="0" dirty="0" err="1" smtClean="0">
                          <a:ln>
                            <a:noFill/>
                          </a:ln>
                          <a:solidFill>
                            <a:schemeClr val="accent6">
                              <a:lumMod val="50000"/>
                            </a:schemeClr>
                          </a:solidFill>
                          <a:effectLst/>
                          <a:latin typeface="+mj-lt"/>
                          <a:ea typeface="Batang" pitchFamily="18" charset="-127"/>
                          <a:cs typeface="Times New Roman" pitchFamily="18" charset="0"/>
                        </a:rPr>
                        <a:t>Sayed</a:t>
                      </a:r>
                      <a:endPar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(Egypt)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kern="1200" dirty="0" smtClean="0">
                          <a:solidFill>
                            <a:schemeClr val="accent3">
                              <a:lumMod val="50000"/>
                            </a:schemeClr>
                          </a:solidFill>
                          <a:latin typeface="Calibri"/>
                          <a:ea typeface="Calibri"/>
                          <a:cs typeface="Arial"/>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kumimoji="0" lang="en-US" sz="1600" b="1" kern="1200" dirty="0" smtClean="0">
                          <a:solidFill>
                            <a:schemeClr val="accent3">
                              <a:lumMod val="75000"/>
                            </a:schemeClr>
                          </a:solidFill>
                          <a:latin typeface="Calibri"/>
                          <a:ea typeface="Calibri"/>
                          <a:cs typeface="Arial"/>
                        </a:rPr>
                        <a:t>Space/Satellite Services</a:t>
                      </a:r>
                      <a:endParaRPr kumimoji="0" lang="en-US" sz="1600" b="1" kern="1200" dirty="0">
                        <a:solidFill>
                          <a:schemeClr val="accent3">
                            <a:lumMod val="75000"/>
                          </a:schemeClr>
                        </a:solidFill>
                        <a:latin typeface="Calibri"/>
                        <a:ea typeface="Calibri"/>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1.6, 1.7, 1.8, 1.9.1, 1.9.2, 1.10, 7, 9.1.1, 9.1.2, 9.1.3, 9.1.5, 9.3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Mr. Khaled Al Awadi</a:t>
                      </a:r>
                    </a:p>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accent6">
                              <a:lumMod val="50000"/>
                            </a:schemeClr>
                          </a:solidFill>
                          <a:effectLst/>
                          <a:latin typeface="+mj-lt"/>
                          <a:ea typeface="Batang" pitchFamily="18" charset="-127"/>
                          <a:cs typeface="Times New Roman" pitchFamily="18" charset="0"/>
                        </a:rPr>
                        <a:t>(UAE)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8963">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kern="1200" dirty="0" smtClean="0">
                          <a:solidFill>
                            <a:schemeClr val="accent3">
                              <a:lumMod val="50000"/>
                            </a:schemeClr>
                          </a:solidFill>
                          <a:latin typeface="Calibri"/>
                          <a:ea typeface="Calibri"/>
                          <a:cs typeface="Arial"/>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kumimoji="0" lang="en-US" sz="1600" b="1" kern="1200" dirty="0" smtClean="0">
                          <a:solidFill>
                            <a:schemeClr val="accent3">
                              <a:lumMod val="75000"/>
                            </a:schemeClr>
                          </a:solidFill>
                          <a:latin typeface="Calibri"/>
                          <a:ea typeface="Calibri"/>
                          <a:cs typeface="Arial"/>
                        </a:rPr>
                        <a:t>General Issues</a:t>
                      </a:r>
                      <a:endParaRPr kumimoji="0" lang="en-US" sz="1600" b="1" kern="1200" dirty="0">
                        <a:solidFill>
                          <a:schemeClr val="accent3">
                            <a:lumMod val="75000"/>
                          </a:schemeClr>
                        </a:solidFill>
                        <a:latin typeface="Calibri"/>
                        <a:ea typeface="Calibri"/>
                        <a:cs typeface="Arial"/>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2, 4, 9.1.4, 9.1.6, 9.1.7, 10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Mr. M. Omar</a:t>
                      </a:r>
                    </a:p>
                    <a:p>
                      <a:pPr marL="342900" marR="0" lvl="0" indent="-34290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1" i="0" u="none" strike="noStrike" cap="none" normalizeH="0" baseline="0" dirty="0" smtClean="0">
                          <a:ln>
                            <a:noFill/>
                          </a:ln>
                          <a:solidFill>
                            <a:schemeClr val="accent6">
                              <a:lumMod val="50000"/>
                            </a:schemeClr>
                          </a:solidFill>
                          <a:effectLst/>
                          <a:latin typeface="+mj-lt"/>
                          <a:ea typeface="Batang" pitchFamily="18" charset="-127"/>
                          <a:cs typeface="Times New Roman" pitchFamily="18" charset="0"/>
                        </a:rPr>
                        <a:t>(Sudan)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itle 1"/>
          <p:cNvSpPr>
            <a:spLocks noGrp="1"/>
          </p:cNvSpPr>
          <p:nvPr>
            <p:ph type="title"/>
          </p:nvPr>
        </p:nvSpPr>
        <p:spPr>
          <a:xfrm>
            <a:off x="539552" y="1124744"/>
            <a:ext cx="8001000" cy="639762"/>
          </a:xfrm>
        </p:spPr>
        <p:txBody>
          <a:bodyPr>
            <a:normAutofit fontScale="90000"/>
          </a:bodyPr>
          <a:lstStyle/>
          <a:p>
            <a:pPr eaLnBrk="0" hangingPunct="0">
              <a:defRPr/>
            </a:pPr>
            <a:r>
              <a:rPr lang="en-US" sz="3600" dirty="0"/>
              <a:t>ASMG Working Groups </a:t>
            </a:r>
            <a:r>
              <a:rPr lang="en-US" sz="3600" dirty="0" smtClean="0"/>
              <a:t/>
            </a:r>
            <a:br>
              <a:rPr lang="en-US" sz="3600" dirty="0" smtClean="0"/>
            </a:br>
            <a:r>
              <a:rPr lang="en-US" sz="2700" dirty="0"/>
              <a:t>Chairmen and Attributions of WRC-15 Agenda Items</a:t>
            </a:r>
          </a:p>
        </p:txBody>
      </p:sp>
    </p:spTree>
    <p:extLst>
      <p:ext uri="{BB962C8B-B14F-4D97-AF65-F5344CB8AC3E}">
        <p14:creationId xmlns:p14="http://schemas.microsoft.com/office/powerpoint/2010/main" val="1278409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80728"/>
            <a:ext cx="8280920" cy="594320"/>
          </a:xfrm>
        </p:spPr>
        <p:txBody>
          <a:bodyPr>
            <a:noAutofit/>
          </a:bodyPr>
          <a:lstStyle/>
          <a:p>
            <a:pPr eaLnBrk="1" hangingPunct="1"/>
            <a:r>
              <a:rPr lang="en-US" sz="3200" dirty="0" smtClean="0"/>
              <a:t>Responsibilities of Chairmen of Working Group</a:t>
            </a:r>
            <a:endParaRPr lang="en-US" sz="3200" dirty="0"/>
          </a:p>
        </p:txBody>
      </p:sp>
      <p:sp>
        <p:nvSpPr>
          <p:cNvPr id="19459" name="Content Placeholder 2"/>
          <p:cNvSpPr>
            <a:spLocks noGrp="1"/>
          </p:cNvSpPr>
          <p:nvPr>
            <p:ph idx="1"/>
          </p:nvPr>
        </p:nvSpPr>
        <p:spPr/>
        <p:txBody>
          <a:bodyPr>
            <a:normAutofit fontScale="92500" lnSpcReduction="10000"/>
          </a:bodyPr>
          <a:lstStyle/>
          <a:p>
            <a:r>
              <a:rPr lang="en-US" sz="1700" dirty="0">
                <a:latin typeface="+mj-lt"/>
              </a:rPr>
              <a:t>Follow up on the activities of the responsible and relevant Study Groups and related Working Parties </a:t>
            </a:r>
            <a:r>
              <a:rPr lang="en-US" sz="1700" dirty="0" smtClean="0">
                <a:latin typeface="+mj-lt"/>
              </a:rPr>
              <a:t>in the ITU-R about the relevant agenda items under his/her WG.</a:t>
            </a:r>
          </a:p>
          <a:p>
            <a:pPr marL="0" indent="0">
              <a:buNone/>
            </a:pPr>
            <a:endParaRPr lang="en-US" sz="1700" dirty="0" smtClean="0">
              <a:latin typeface="+mj-lt"/>
            </a:endParaRPr>
          </a:p>
          <a:p>
            <a:r>
              <a:rPr lang="en-US" sz="1700" dirty="0" smtClean="0">
                <a:latin typeface="+mj-lt"/>
              </a:rPr>
              <a:t>Follow up on issues which are studied in the </a:t>
            </a:r>
            <a:r>
              <a:rPr lang="en-US" sz="1700" dirty="0">
                <a:latin typeface="+mj-lt"/>
              </a:rPr>
              <a:t>Study Groups and related Working Parties in the </a:t>
            </a:r>
            <a:r>
              <a:rPr lang="en-US" sz="1700" dirty="0" smtClean="0">
                <a:latin typeface="+mj-lt"/>
              </a:rPr>
              <a:t>ITU-R falling under the specialization of the WG.</a:t>
            </a:r>
          </a:p>
          <a:p>
            <a:pPr marL="0" indent="0">
              <a:buNone/>
            </a:pPr>
            <a:endParaRPr lang="en-US" sz="1700" dirty="0" smtClean="0">
              <a:latin typeface="+mj-lt"/>
            </a:endParaRPr>
          </a:p>
          <a:p>
            <a:r>
              <a:rPr lang="en-US" sz="1700" dirty="0" smtClean="0">
                <a:latin typeface="+mj-lt"/>
              </a:rPr>
              <a:t> Prepare a comprehensive report after each </a:t>
            </a:r>
            <a:r>
              <a:rPr lang="en-US" sz="1700" dirty="0">
                <a:latin typeface="+mj-lt"/>
              </a:rPr>
              <a:t>Study </a:t>
            </a:r>
            <a:r>
              <a:rPr lang="en-US" sz="1700" dirty="0" smtClean="0">
                <a:latin typeface="+mj-lt"/>
              </a:rPr>
              <a:t>Group </a:t>
            </a:r>
            <a:r>
              <a:rPr lang="en-US" sz="1700" dirty="0">
                <a:latin typeface="+mj-lt"/>
              </a:rPr>
              <a:t>and related Working Parties </a:t>
            </a:r>
            <a:r>
              <a:rPr lang="en-US" sz="1700" dirty="0" smtClean="0">
                <a:latin typeface="+mj-lt"/>
              </a:rPr>
              <a:t>meeting about the activities related to the WRC agenda items based on Coordinators reports, as well as the other issues which are studied and distribute the report to the Arab administrations via the ASMG Chairman in order to be studied by them and discussed in the ASMG meetings.</a:t>
            </a:r>
          </a:p>
          <a:p>
            <a:pPr marL="0" indent="0">
              <a:buNone/>
            </a:pPr>
            <a:endParaRPr lang="en-US" sz="1700" dirty="0" smtClean="0">
              <a:latin typeface="+mj-lt"/>
            </a:endParaRPr>
          </a:p>
          <a:p>
            <a:r>
              <a:rPr lang="en-US" sz="1700" dirty="0" smtClean="0">
                <a:latin typeface="+mj-lt"/>
              </a:rPr>
              <a:t>Follow up on the results of the other regional groups meetings, and being aware of their position in order to analyze them and coordinate with them about the WRC activities and participate in the regional groups meetings whenever is required.</a:t>
            </a:r>
          </a:p>
          <a:p>
            <a:pPr marL="0" indent="0">
              <a:buNone/>
            </a:pPr>
            <a:endParaRPr lang="en-US" sz="1700" dirty="0">
              <a:latin typeface="+mj-lt"/>
            </a:endParaRPr>
          </a:p>
          <a:p>
            <a:pPr lvl="0"/>
            <a:r>
              <a:rPr lang="en-US" sz="1700" dirty="0">
                <a:latin typeface="+mj-lt"/>
              </a:rPr>
              <a:t>Submit proposal about the WRC agenda item to the ASMG meeting based on the results of the </a:t>
            </a:r>
            <a:r>
              <a:rPr lang="en-US" sz="1700" dirty="0" smtClean="0">
                <a:latin typeface="+mj-lt"/>
              </a:rPr>
              <a:t>studies</a:t>
            </a:r>
            <a:r>
              <a:rPr lang="en-US" sz="1700" dirty="0">
                <a:latin typeface="+mj-lt"/>
              </a:rPr>
              <a:t>.</a:t>
            </a:r>
          </a:p>
          <a:p>
            <a:pPr eaLnBrk="1" hangingPunct="1">
              <a:lnSpc>
                <a:spcPct val="80000"/>
              </a:lnSpc>
              <a:buFontTx/>
              <a:buNone/>
            </a:pPr>
            <a:endParaRPr lang="en-US" sz="2000" dirty="0">
              <a:solidFill>
                <a:srgbClr val="000099"/>
              </a:solidFill>
            </a:endParaRPr>
          </a:p>
          <a:p>
            <a:pPr lvl="0"/>
            <a:endParaRPr lang="en-US" sz="2000" dirty="0" smtClean="0"/>
          </a:p>
          <a:p>
            <a:pPr eaLnBrk="1" hangingPunct="1">
              <a:lnSpc>
                <a:spcPct val="80000"/>
              </a:lnSpc>
              <a:buFontTx/>
              <a:buNone/>
            </a:pPr>
            <a:endParaRPr lang="en-US" sz="1800" dirty="0" smtClean="0">
              <a:solidFill>
                <a:srgbClr val="000099"/>
              </a:solidFill>
              <a:latin typeface="+mj-lt"/>
            </a:endParaRPr>
          </a:p>
        </p:txBody>
      </p:sp>
      <p:sp>
        <p:nvSpPr>
          <p:cNvPr id="6" name="Slide Number Placeholder 3"/>
          <p:cNvSpPr>
            <a:spLocks noGrp="1"/>
          </p:cNvSpPr>
          <p:nvPr>
            <p:ph type="sldNum" sz="quarter" idx="12"/>
          </p:nvPr>
        </p:nvSpPr>
        <p:spPr>
          <a:xfrm>
            <a:off x="6629400" y="6416675"/>
            <a:ext cx="2133600" cy="365125"/>
          </a:xfrm>
        </p:spPr>
        <p:txBody>
          <a:bodyPr/>
          <a:lstStyle/>
          <a:p>
            <a:fld id="{0B62C36C-1B95-48E2-8F17-A15F8D22EA60}" type="slidenum">
              <a:rPr lang="en-US" smtClean="0"/>
              <a:pPr/>
              <a:t>8</a:t>
            </a:fld>
            <a:endParaRPr lang="en-US" dirty="0"/>
          </a:p>
        </p:txBody>
      </p:sp>
    </p:spTree>
    <p:extLst>
      <p:ext uri="{BB962C8B-B14F-4D97-AF65-F5344CB8AC3E}">
        <p14:creationId xmlns:p14="http://schemas.microsoft.com/office/powerpoint/2010/main" val="213450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body" sz="half" idx="2"/>
          </p:nvPr>
        </p:nvSpPr>
        <p:spPr>
          <a:xfrm>
            <a:off x="0" y="2599749"/>
            <a:ext cx="9144000" cy="1801341"/>
          </a:xfrm>
          <a:solidFill>
            <a:schemeClr val="accent2">
              <a:lumMod val="50000"/>
            </a:schemeClr>
          </a:solidFill>
        </p:spPr>
        <p:txBody>
          <a:bodyPr/>
          <a:lstStyle/>
          <a:p>
            <a:pPr marL="0" indent="0" algn="ctr" eaLnBrk="1" hangingPunct="1">
              <a:buFontTx/>
              <a:buNone/>
            </a:pPr>
            <a:endPar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buFontTx/>
              <a:buNone/>
            </a:pPr>
            <a:r>
              <a:rPr lang="en-US" sz="3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ASMG Mechanism of Work</a:t>
            </a:r>
            <a:endPar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5722813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6546</TotalTime>
  <Words>2890</Words>
  <Application>Microsoft Office PowerPoint</Application>
  <PresentationFormat>On-screen Show (4:3)</PresentationFormat>
  <Paragraphs>564</Paragraphs>
  <Slides>57</Slides>
  <Notes>48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57</vt:i4>
      </vt:variant>
    </vt:vector>
  </HeadingPairs>
  <TitlesOfParts>
    <vt:vector size="71" baseType="lpstr">
      <vt:lpstr>Batang</vt:lpstr>
      <vt:lpstr>Gulim</vt:lpstr>
      <vt:lpstr>Aharoni</vt:lpstr>
      <vt:lpstr>Arial</vt:lpstr>
      <vt:lpstr>Calibri</vt:lpstr>
      <vt:lpstr>Constantia</vt:lpstr>
      <vt:lpstr>Courier New</vt:lpstr>
      <vt:lpstr>HY신명조</vt:lpstr>
      <vt:lpstr>Times New Roman</vt:lpstr>
      <vt:lpstr>Verdana</vt:lpstr>
      <vt:lpstr>Wingdings</vt:lpstr>
      <vt:lpstr>Wingdings 2</vt:lpstr>
      <vt:lpstr>Default Design</vt:lpstr>
      <vt:lpstr>Flow</vt:lpstr>
      <vt:lpstr>PowerPoint Presentation</vt:lpstr>
      <vt:lpstr>PowerPoint Presentation</vt:lpstr>
      <vt:lpstr>PowerPoint Presentation</vt:lpstr>
      <vt:lpstr>Arab Spectrum Management Group (ASMG)</vt:lpstr>
      <vt:lpstr>ASMG Management Team</vt:lpstr>
      <vt:lpstr>ASMG Structure</vt:lpstr>
      <vt:lpstr>ASMG Working Groups  Chairmen and Attributions of WRC-15 Agenda Items</vt:lpstr>
      <vt:lpstr>Responsibilities of Chairmen of Working Group</vt:lpstr>
      <vt:lpstr>PowerPoint Presentation</vt:lpstr>
      <vt:lpstr>ASMG WRC Preparations</vt:lpstr>
      <vt:lpstr>ASMG WRC Preparations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CEPT preliminary positions  WRC-12</dc:title>
  <dc:creator>ITU</dc:creator>
  <cp:lastModifiedBy>Sultan AlRaeesi</cp:lastModifiedBy>
  <cp:revision>446</cp:revision>
  <dcterms:created xsi:type="dcterms:W3CDTF">2009-09-03T16:45:06Z</dcterms:created>
  <dcterms:modified xsi:type="dcterms:W3CDTF">2015-02-19T08:43:34Z</dcterms:modified>
</cp:coreProperties>
</file>