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3"/>
  </p:notesMasterIdLst>
  <p:sldIdLst>
    <p:sldId id="256" r:id="rId2"/>
    <p:sldId id="257" r:id="rId3"/>
    <p:sldId id="261" r:id="rId4"/>
    <p:sldId id="263" r:id="rId5"/>
    <p:sldId id="262" r:id="rId6"/>
    <p:sldId id="265" r:id="rId7"/>
    <p:sldId id="266" r:id="rId8"/>
    <p:sldId id="264" r:id="rId9"/>
    <p:sldId id="268" r:id="rId10"/>
    <p:sldId id="267" r:id="rId11"/>
    <p:sldId id="260"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C1B32-DE5A-4486-8F5A-D4CA91FEDAFC}" type="datetimeFigureOut">
              <a:rPr lang="fi-FI" smtClean="0"/>
              <a:pPr/>
              <a:t>19.4.2018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987C9-B471-43A6-BDB4-89C223DA11BB}" type="slidenum">
              <a:rPr lang="en-US" smtClean="0"/>
              <a:pPr/>
              <a:t>‹#›</a:t>
            </a:fld>
            <a:endParaRPr lang="en-US"/>
          </a:p>
        </p:txBody>
      </p:sp>
    </p:spTree>
    <p:extLst>
      <p:ext uri="{BB962C8B-B14F-4D97-AF65-F5344CB8AC3E}">
        <p14:creationId xmlns:p14="http://schemas.microsoft.com/office/powerpoint/2010/main" val="340346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1" name="Suorakulmio 20"/>
          <p:cNvSpPr/>
          <p:nvPr/>
        </p:nvSpPr>
        <p:spPr bwMode="hidden">
          <a:xfrm>
            <a:off x="-32" y="6174597"/>
            <a:ext cx="91440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Suorakulmio 21"/>
          <p:cNvSpPr/>
          <p:nvPr/>
        </p:nvSpPr>
        <p:spPr bwMode="hidden">
          <a:xfrm>
            <a:off x="0" y="6246176"/>
            <a:ext cx="9144000" cy="4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orakulmio 15"/>
          <p:cNvSpPr/>
          <p:nvPr/>
        </p:nvSpPr>
        <p:spPr bwMode="white">
          <a:xfrm>
            <a:off x="-32" y="1700808"/>
            <a:ext cx="9144000" cy="3168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endParaRPr lang="en-US" altLang="en-US" dirty="0">
              <a:solidFill>
                <a:srgbClr val="FFFFFF"/>
              </a:solidFill>
            </a:endParaRPr>
          </a:p>
        </p:txBody>
      </p:sp>
      <p:sp>
        <p:nvSpPr>
          <p:cNvPr id="2" name="Otsikko 1"/>
          <p:cNvSpPr>
            <a:spLocks noGrp="1"/>
          </p:cNvSpPr>
          <p:nvPr>
            <p:ph type="ctrTitle"/>
          </p:nvPr>
        </p:nvSpPr>
        <p:spPr>
          <a:xfrm>
            <a:off x="464692" y="1709305"/>
            <a:ext cx="7772400" cy="1470025"/>
          </a:xfrm>
        </p:spPr>
        <p:txBody>
          <a:bodyPr>
            <a:normAutofit/>
          </a:bodyPr>
          <a:lstStyle>
            <a:lvl1pPr>
              <a:defRPr sz="3000">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469248" y="3199908"/>
            <a:ext cx="7772400" cy="16560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8" name="Suorakulmio 7"/>
          <p:cNvSpPr/>
          <p:nvPr/>
        </p:nvSpPr>
        <p:spPr>
          <a:xfrm>
            <a:off x="0" y="6736577"/>
            <a:ext cx="9144000" cy="126000"/>
          </a:xfrm>
          <a:prstGeom prst="rect">
            <a:avLst/>
          </a:prstGeom>
          <a:gradFill>
            <a:gsLst>
              <a:gs pos="0">
                <a:schemeClr val="tx2">
                  <a:alpha val="0"/>
                </a:schemeClr>
              </a:gs>
              <a:gs pos="100000">
                <a:schemeClr val="tx2">
                  <a:alpha val="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p:cNvSpPr/>
          <p:nvPr/>
        </p:nvSpPr>
        <p:spPr bwMode="hidden">
          <a:xfrm>
            <a:off x="0" y="6735600"/>
            <a:ext cx="9144000" cy="126000"/>
          </a:xfrm>
          <a:prstGeom prst="rect">
            <a:avLst/>
          </a:prstGeom>
          <a:gradFill>
            <a:gsLst>
              <a:gs pos="0">
                <a:schemeClr val="tx2"/>
              </a:gs>
              <a:gs pos="100000">
                <a:schemeClr val="tx2">
                  <a:alpha val="92000"/>
                </a:schemeClr>
              </a:gs>
              <a:gs pos="100000">
                <a:schemeClr val="accent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9" name="Suora yhdysviiva 18"/>
          <p:cNvCxnSpPr/>
          <p:nvPr/>
        </p:nvCxnSpPr>
        <p:spPr bwMode="white">
          <a:xfrm>
            <a:off x="0" y="6242400"/>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Suorakulmio 19"/>
          <p:cNvSpPr/>
          <p:nvPr/>
        </p:nvSpPr>
        <p:spPr bwMode="hidden">
          <a:xfrm>
            <a:off x="0" y="6154816"/>
            <a:ext cx="9144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2" descr="C:\Documents and Settings\Administrator\Desktop\Viestintävirasto Sovelto emf\Positiiviset\Ficora_pos_rgb_ENG.emf"/>
          <p:cNvPicPr>
            <a:picLocks noChangeAspect="1" noChangeArrowheads="1"/>
          </p:cNvPicPr>
          <p:nvPr/>
        </p:nvPicPr>
        <p:blipFill>
          <a:blip r:embed="rId2" cstate="print"/>
          <a:srcRect/>
          <a:stretch>
            <a:fillRect/>
          </a:stretch>
        </p:blipFill>
        <p:spPr bwMode="auto">
          <a:xfrm>
            <a:off x="291600" y="6278400"/>
            <a:ext cx="1770750" cy="438750"/>
          </a:xfrm>
          <a:prstGeom prst="rect">
            <a:avLst/>
          </a:prstGeom>
          <a:noFill/>
        </p:spPr>
      </p:pic>
    </p:spTree>
    <p:extLst>
      <p:ext uri="{BB962C8B-B14F-4D97-AF65-F5344CB8AC3E}">
        <p14:creationId xmlns:p14="http://schemas.microsoft.com/office/powerpoint/2010/main" val="182292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yhyt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32000" y="216000"/>
            <a:ext cx="8229600" cy="1224000"/>
          </a:xfrm>
        </p:spPr>
        <p:txBody>
          <a:bodyPr/>
          <a:lstStyle/>
          <a:p>
            <a:r>
              <a:rPr lang="en-US" smtClean="0"/>
              <a:t>Click to edit Master title style</a:t>
            </a:r>
            <a:endParaRPr lang="fi-FI" dirty="0"/>
          </a:p>
        </p:txBody>
      </p:sp>
      <p:sp>
        <p:nvSpPr>
          <p:cNvPr id="3" name="Sisällön paikkamerkki 2"/>
          <p:cNvSpPr>
            <a:spLocks noGrp="1"/>
          </p:cNvSpPr>
          <p:nvPr>
            <p:ph idx="1"/>
          </p:nvPr>
        </p:nvSpPr>
        <p:spPr>
          <a:xfrm>
            <a:off x="433136" y="1624264"/>
            <a:ext cx="8208000" cy="21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p>
            <a:fld id="{1A5DB481-128C-4F28-895A-0E1D5C6AD88A}" type="datetime1">
              <a:rPr lang="fi-FI" smtClean="0"/>
              <a:t>19.4.2018</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14568715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äivämäärän paikkamerkki 2"/>
          <p:cNvSpPr>
            <a:spLocks noGrp="1"/>
          </p:cNvSpPr>
          <p:nvPr>
            <p:ph type="dt" sz="half" idx="10"/>
          </p:nvPr>
        </p:nvSpPr>
        <p:spPr/>
        <p:txBody>
          <a:bodyPr/>
          <a:lstStyle/>
          <a:p>
            <a:fld id="{E0D90780-4BEA-4693-840F-0DCF32746368}" type="datetime1">
              <a:rPr lang="fi-FI" smtClean="0"/>
              <a:t>19.4.2018</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174896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2725937-898F-44F1-8C4F-FAB60E7E383A}" type="datetime1">
              <a:rPr lang="fi-FI" smtClean="0"/>
              <a:t>19.4.2018</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392172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7" name="Kuvan paikkamerkki 6"/>
          <p:cNvSpPr>
            <a:spLocks noGrp="1"/>
          </p:cNvSpPr>
          <p:nvPr>
            <p:ph type="pic" sz="quarter" idx="13" hasCustomPrompt="1"/>
          </p:nvPr>
        </p:nvSpPr>
        <p:spPr bwMode="hidden">
          <a:xfrm>
            <a:off x="0" y="0"/>
            <a:ext cx="9144000" cy="6237288"/>
          </a:xfrm>
          <a:solidFill>
            <a:schemeClr val="accent1"/>
          </a:solidFill>
        </p:spPr>
        <p:txBody>
          <a:bodyPr anchor="ctr"/>
          <a:lstStyle>
            <a:lvl1pPr marL="0" indent="0" algn="ctr">
              <a:buFont typeface="Arial" panose="020B0604020202020204" pitchFamily="34" charset="0"/>
              <a:buNone/>
              <a:defRPr baseline="0"/>
            </a:lvl1pPr>
          </a:lstStyle>
          <a:p>
            <a:r>
              <a:rPr lang="fi-FI" dirty="0" smtClean="0"/>
              <a:t>Napsauta ja lisää kuva</a:t>
            </a:r>
          </a:p>
        </p:txBody>
      </p:sp>
      <p:sp>
        <p:nvSpPr>
          <p:cNvPr id="3" name="Päivämäärän paikkamerkki 2"/>
          <p:cNvSpPr>
            <a:spLocks noGrp="1"/>
          </p:cNvSpPr>
          <p:nvPr>
            <p:ph type="dt" sz="half" idx="10"/>
          </p:nvPr>
        </p:nvSpPr>
        <p:spPr/>
        <p:txBody>
          <a:bodyPr/>
          <a:lstStyle/>
          <a:p>
            <a:fld id="{1A5DB481-128C-4F28-895A-0E1D5C6AD88A}" type="datetime1">
              <a:rPr lang="fi-FI" smtClean="0"/>
              <a:t>19.4.2018</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BC7F367E-799F-42C2-ABF3-E4F00F92FA5F}" type="slidenum">
              <a:rPr lang="en-US" smtClean="0"/>
              <a:pPr/>
              <a:t>‹#›</a:t>
            </a:fld>
            <a:endParaRPr lang="en-US"/>
          </a:p>
        </p:txBody>
      </p:sp>
      <p:sp>
        <p:nvSpPr>
          <p:cNvPr id="2" name="Otsikko 1"/>
          <p:cNvSpPr>
            <a:spLocks noGrp="1"/>
          </p:cNvSpPr>
          <p:nvPr>
            <p:ph type="title"/>
          </p:nvPr>
        </p:nvSpPr>
        <p:spPr>
          <a:xfrm>
            <a:off x="468000" y="691200"/>
            <a:ext cx="5688000" cy="1224000"/>
          </a:xfrm>
          <a:solidFill>
            <a:schemeClr val="tx2">
              <a:alpha val="70000"/>
            </a:schemeClr>
          </a:solidFill>
        </p:spPr>
        <p:txBody>
          <a:bodyPr anchor="t">
            <a:noAutofit/>
          </a:bodyPr>
          <a:lstStyle>
            <a:lvl1pPr algn="ctr">
              <a:defRPr sz="2800" b="0">
                <a:solidFill>
                  <a:schemeClr val="bg1"/>
                </a:solidFill>
              </a:defRPr>
            </a:lvl1pPr>
          </a:lstStyle>
          <a:p>
            <a:r>
              <a:rPr lang="en-US" smtClean="0"/>
              <a:t>Click to edit Master title style</a:t>
            </a:r>
            <a:endParaRPr lang="fi-FI" dirty="0"/>
          </a:p>
        </p:txBody>
      </p:sp>
    </p:spTree>
    <p:extLst>
      <p:ext uri="{BB962C8B-B14F-4D97-AF65-F5344CB8AC3E}">
        <p14:creationId xmlns:p14="http://schemas.microsoft.com/office/powerpoint/2010/main" val="317895347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7" name="Kuvan paikkamerkki 6"/>
          <p:cNvSpPr>
            <a:spLocks noGrp="1"/>
          </p:cNvSpPr>
          <p:nvPr>
            <p:ph type="pic" sz="quarter" idx="13" hasCustomPrompt="1"/>
          </p:nvPr>
        </p:nvSpPr>
        <p:spPr bwMode="hidden">
          <a:xfrm>
            <a:off x="0" y="0"/>
            <a:ext cx="9144000" cy="6237288"/>
          </a:xfrm>
          <a:solidFill>
            <a:schemeClr val="accent5"/>
          </a:solidFill>
        </p:spPr>
        <p:txBody>
          <a:bodyPr anchor="ctr"/>
          <a:lstStyle>
            <a:lvl1pPr marL="0" indent="0" algn="ctr">
              <a:buFont typeface="Arial" panose="020B0604020202020204" pitchFamily="34" charset="0"/>
              <a:buNone/>
              <a:defRPr baseline="0">
                <a:solidFill>
                  <a:schemeClr val="bg1"/>
                </a:solidFill>
              </a:defRPr>
            </a:lvl1pPr>
          </a:lstStyle>
          <a:p>
            <a:r>
              <a:rPr lang="fi-FI" dirty="0" smtClean="0"/>
              <a:t>Napsauta ja lisää kuva</a:t>
            </a:r>
          </a:p>
        </p:txBody>
      </p:sp>
      <p:sp>
        <p:nvSpPr>
          <p:cNvPr id="3" name="Päivämäärän paikkamerkki 2"/>
          <p:cNvSpPr>
            <a:spLocks noGrp="1"/>
          </p:cNvSpPr>
          <p:nvPr>
            <p:ph type="dt" sz="half" idx="10"/>
          </p:nvPr>
        </p:nvSpPr>
        <p:spPr/>
        <p:txBody>
          <a:bodyPr/>
          <a:lstStyle/>
          <a:p>
            <a:fld id="{1A5DB481-128C-4F28-895A-0E1D5C6AD88A}" type="datetime1">
              <a:rPr lang="fi-FI" smtClean="0"/>
              <a:t>19.4.2018</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BC7F367E-799F-42C2-ABF3-E4F00F92FA5F}" type="slidenum">
              <a:rPr lang="en-US" smtClean="0"/>
              <a:pPr/>
              <a:t>‹#›</a:t>
            </a:fld>
            <a:endParaRPr lang="en-US"/>
          </a:p>
        </p:txBody>
      </p:sp>
      <p:sp>
        <p:nvSpPr>
          <p:cNvPr id="2" name="Otsikko 1"/>
          <p:cNvSpPr>
            <a:spLocks noGrp="1"/>
          </p:cNvSpPr>
          <p:nvPr>
            <p:ph type="title"/>
          </p:nvPr>
        </p:nvSpPr>
        <p:spPr>
          <a:xfrm>
            <a:off x="468000" y="691200"/>
            <a:ext cx="5688000" cy="1224000"/>
          </a:xfrm>
          <a:solidFill>
            <a:schemeClr val="bg1">
              <a:alpha val="70000"/>
            </a:schemeClr>
          </a:solidFill>
        </p:spPr>
        <p:txBody>
          <a:bodyPr anchor="t">
            <a:noAutofit/>
          </a:bodyPr>
          <a:lstStyle>
            <a:lvl1pPr algn="ctr">
              <a:defRPr sz="2800" b="0">
                <a:solidFill>
                  <a:schemeClr val="tx2"/>
                </a:solidFill>
              </a:defRPr>
            </a:lvl1pPr>
          </a:lstStyle>
          <a:p>
            <a:r>
              <a:rPr lang="en-US" smtClean="0"/>
              <a:t>Click to edit Master title style</a:t>
            </a:r>
            <a:endParaRPr lang="fi-FI" dirty="0"/>
          </a:p>
        </p:txBody>
      </p:sp>
    </p:spTree>
    <p:extLst>
      <p:ext uri="{BB962C8B-B14F-4D97-AF65-F5344CB8AC3E}">
        <p14:creationId xmlns:p14="http://schemas.microsoft.com/office/powerpoint/2010/main" val="33354139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noFill/>
              </a:defRPr>
            </a:lvl1pPr>
          </a:lstStyle>
          <a:p>
            <a:fld id="{1A5DB481-128C-4F28-895A-0E1D5C6AD88A}" type="datetime1">
              <a:rPr lang="fi-FI" smtClean="0"/>
              <a:t>19.4.2018</a:t>
            </a:fld>
            <a:endParaRPr lang="en-US"/>
          </a:p>
        </p:txBody>
      </p:sp>
      <p:sp>
        <p:nvSpPr>
          <p:cNvPr id="3" name="Alatunnisteen paikkamerkki 2"/>
          <p:cNvSpPr>
            <a:spLocks noGrp="1"/>
          </p:cNvSpPr>
          <p:nvPr>
            <p:ph type="ftr" sz="quarter" idx="11"/>
          </p:nvPr>
        </p:nvSpPr>
        <p:spPr/>
        <p:txBody>
          <a:bodyPr/>
          <a:lstStyle>
            <a:lvl1pPr>
              <a:defRPr>
                <a:noFill/>
              </a:defRPr>
            </a:lvl1pPr>
          </a:lstStyle>
          <a:p>
            <a:endParaRPr lang="en-US"/>
          </a:p>
        </p:txBody>
      </p:sp>
      <p:sp>
        <p:nvSpPr>
          <p:cNvPr id="4" name="Dian numeron paikkamerkki 3"/>
          <p:cNvSpPr>
            <a:spLocks noGrp="1"/>
          </p:cNvSpPr>
          <p:nvPr>
            <p:ph type="sldNum" sz="quarter" idx="12"/>
          </p:nvPr>
        </p:nvSpPr>
        <p:spPr/>
        <p:txBody>
          <a:bodyPr/>
          <a:lstStyle>
            <a:lvl1pPr>
              <a:defRPr>
                <a:noFill/>
              </a:defRPr>
            </a:lvl1pPr>
          </a:lstStyle>
          <a:p>
            <a:fld id="{BC7F367E-799F-42C2-ABF3-E4F00F92FA5F}" type="slidenum">
              <a:rPr lang="en-US" smtClean="0"/>
              <a:pPr/>
              <a:t>‹#›</a:t>
            </a:fld>
            <a:endParaRPr lang="en-US"/>
          </a:p>
        </p:txBody>
      </p:sp>
    </p:spTree>
    <p:extLst>
      <p:ext uri="{BB962C8B-B14F-4D97-AF65-F5344CB8AC3E}">
        <p14:creationId xmlns:p14="http://schemas.microsoft.com/office/powerpoint/2010/main" val="290166397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petusdia">
    <p:bg>
      <p:bgPr>
        <a:gradFill>
          <a:gsLst>
            <a:gs pos="0">
              <a:schemeClr val="tx2"/>
            </a:gs>
            <a:gs pos="100000">
              <a:schemeClr val="tx2">
                <a:alpha val="92000"/>
              </a:schemeClr>
            </a:gs>
            <a:gs pos="100000">
              <a:schemeClr val="accent1"/>
            </a:gs>
            <a:gs pos="100000">
              <a:schemeClr val="tx2">
                <a:lumMod val="60000"/>
                <a:lumOff val="40000"/>
              </a:schemeClr>
            </a:gs>
          </a:gsLst>
          <a:lin ang="18600000" scaled="0"/>
        </a:gradFill>
        <a:effectLst/>
      </p:bgPr>
    </p:bg>
    <p:spTree>
      <p:nvGrpSpPr>
        <p:cNvPr id="1" name=""/>
        <p:cNvGrpSpPr/>
        <p:nvPr/>
      </p:nvGrpSpPr>
      <p:grpSpPr>
        <a:xfrm>
          <a:off x="0" y="0"/>
          <a:ext cx="0" cy="0"/>
          <a:chOff x="0" y="0"/>
          <a:chExt cx="0" cy="0"/>
        </a:xfrm>
      </p:grpSpPr>
      <p:sp>
        <p:nvSpPr>
          <p:cNvPr id="6" name="Suorakulmio 5"/>
          <p:cNvSpPr/>
          <p:nvPr/>
        </p:nvSpPr>
        <p:spPr bwMode="hidden">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ikehys 2"/>
          <p:cNvSpPr txBox="1"/>
          <p:nvPr/>
        </p:nvSpPr>
        <p:spPr>
          <a:xfrm>
            <a:off x="3697402" y="5047200"/>
            <a:ext cx="1749197" cy="338554"/>
          </a:xfrm>
          <a:prstGeom prst="rect">
            <a:avLst/>
          </a:prstGeom>
          <a:noFill/>
        </p:spPr>
        <p:txBody>
          <a:bodyPr wrap="none" rtlCol="0">
            <a:spAutoFit/>
          </a:bodyPr>
          <a:lstStyle/>
          <a:p>
            <a:r>
              <a:rPr lang="sv-SE" sz="1600" b="1" noProof="0" dirty="0" smtClean="0">
                <a:solidFill>
                  <a:schemeClr val="bg1"/>
                </a:solidFill>
              </a:rPr>
              <a:t>www.ficora.fi</a:t>
            </a:r>
            <a:endParaRPr lang="sv-SE" sz="1800" b="1" noProof="0" dirty="0">
              <a:solidFill>
                <a:schemeClr val="bg1"/>
              </a:solidFill>
            </a:endParaRPr>
          </a:p>
        </p:txBody>
      </p:sp>
      <p:sp>
        <p:nvSpPr>
          <p:cNvPr id="2" name="Otsikko 1"/>
          <p:cNvSpPr>
            <a:spLocks noGrp="1"/>
          </p:cNvSpPr>
          <p:nvPr>
            <p:ph type="title" hasCustomPrompt="1"/>
          </p:nvPr>
        </p:nvSpPr>
        <p:spPr>
          <a:xfrm>
            <a:off x="457200" y="3789040"/>
            <a:ext cx="8229600" cy="1152000"/>
          </a:xfrm>
        </p:spPr>
        <p:txBody>
          <a:bodyPr/>
          <a:lstStyle>
            <a:lvl1pPr algn="ctr">
              <a:defRPr lang="fi-FI" sz="1600" b="0" kern="1200" cap="none" baseline="0" dirty="0" err="1" smtClean="0">
                <a:solidFill>
                  <a:schemeClr val="bg1"/>
                </a:solidFill>
                <a:latin typeface="+mn-lt"/>
                <a:ea typeface="+mn-ea"/>
                <a:cs typeface="+mn-cs"/>
              </a:defRPr>
            </a:lvl1pPr>
          </a:lstStyle>
          <a:p>
            <a:r>
              <a:rPr lang="fi-FI" noProof="0" dirty="0"/>
              <a:t>lisää sähköpostiosoite</a:t>
            </a:r>
          </a:p>
        </p:txBody>
      </p:sp>
      <p:cxnSp>
        <p:nvCxnSpPr>
          <p:cNvPr id="8" name="Suora yhdysviiva 7"/>
          <p:cNvCxnSpPr/>
          <p:nvPr/>
        </p:nvCxnSpPr>
        <p:spPr bwMode="white">
          <a:xfrm>
            <a:off x="0" y="6234877"/>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descr="C:\Documents and Settings\Administrator\Desktop\Viestintävirasto Sovelto emf\Negatiiviset\Ficora_nega_rgb_ENG.emf"/>
          <p:cNvPicPr>
            <a:picLocks noChangeAspect="1" noChangeArrowheads="1"/>
          </p:cNvPicPr>
          <p:nvPr/>
        </p:nvPicPr>
        <p:blipFill>
          <a:blip r:embed="rId2" cstate="print"/>
          <a:srcRect/>
          <a:stretch>
            <a:fillRect/>
          </a:stretch>
        </p:blipFill>
        <p:spPr bwMode="auto">
          <a:xfrm>
            <a:off x="1521337" y="2739600"/>
            <a:ext cx="6101326" cy="1513687"/>
          </a:xfrm>
          <a:prstGeom prst="rect">
            <a:avLst/>
          </a:prstGeom>
          <a:noFill/>
        </p:spPr>
      </p:pic>
    </p:spTree>
    <p:extLst>
      <p:ext uri="{BB962C8B-B14F-4D97-AF65-F5344CB8AC3E}">
        <p14:creationId xmlns:p14="http://schemas.microsoft.com/office/powerpoint/2010/main" val="22672065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32000" y="216000"/>
            <a:ext cx="8229600" cy="1224000"/>
          </a:xfrm>
        </p:spPr>
        <p:txBody>
          <a:bodyPr/>
          <a:lstStyle/>
          <a:p>
            <a:r>
              <a:rPr lang="en-US" smtClean="0"/>
              <a:t>Click to edit Master title style</a:t>
            </a:r>
            <a:endParaRPr lang="fi-FI" dirty="0"/>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p>
            <a:fld id="{768539C5-7701-4415-BA61-4E8520BA6927}" type="datetime1">
              <a:rPr lang="fi-FI" smtClean="0"/>
              <a:t>19.4.2018</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428376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lintäyttödia">
    <p:bg>
      <p:bgPr>
        <a:gradFill>
          <a:gsLst>
            <a:gs pos="0">
              <a:schemeClr val="tx2"/>
            </a:gs>
            <a:gs pos="100000">
              <a:schemeClr val="tx2">
                <a:alpha val="92000"/>
              </a:schemeClr>
            </a:gs>
            <a:gs pos="100000">
              <a:schemeClr val="accent1"/>
            </a:gs>
            <a:gs pos="100000">
              <a:schemeClr val="tx2">
                <a:lumMod val="60000"/>
                <a:lumOff val="40000"/>
              </a:schemeClr>
            </a:gs>
          </a:gsLst>
          <a:lin ang="18600000" scaled="0"/>
        </a:gradFill>
        <a:effectLst/>
      </p:bgPr>
    </p:bg>
    <p:spTree>
      <p:nvGrpSpPr>
        <p:cNvPr id="1" name=""/>
        <p:cNvGrpSpPr/>
        <p:nvPr/>
      </p:nvGrpSpPr>
      <p:grpSpPr>
        <a:xfrm>
          <a:off x="0" y="0"/>
          <a:ext cx="0" cy="0"/>
          <a:chOff x="0" y="0"/>
          <a:chExt cx="0" cy="0"/>
        </a:xfrm>
      </p:grpSpPr>
      <p:sp>
        <p:nvSpPr>
          <p:cNvPr id="2" name="Suorakulmio 1"/>
          <p:cNvSpPr/>
          <p:nvPr/>
        </p:nvSpPr>
        <p:spPr bwMode="hidden">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Documents and Settings\Administrator\Desktop\Viestintävirasto Sovelto emf\Negatiiviset\Ficora_nega_rgb_ENG.emf"/>
          <p:cNvPicPr>
            <a:picLocks noChangeAspect="1" noChangeArrowheads="1"/>
          </p:cNvPicPr>
          <p:nvPr/>
        </p:nvPicPr>
        <p:blipFill>
          <a:blip r:embed="rId2" cstate="print"/>
          <a:srcRect/>
          <a:stretch>
            <a:fillRect/>
          </a:stretch>
        </p:blipFill>
        <p:spPr bwMode="auto">
          <a:xfrm>
            <a:off x="2178000" y="2880000"/>
            <a:ext cx="4788000" cy="1183444"/>
          </a:xfrm>
          <a:prstGeom prst="rect">
            <a:avLst/>
          </a:prstGeom>
          <a:noFill/>
        </p:spPr>
      </p:pic>
    </p:spTree>
    <p:extLst>
      <p:ext uri="{BB962C8B-B14F-4D97-AF65-F5344CB8AC3E}">
        <p14:creationId xmlns:p14="http://schemas.microsoft.com/office/powerpoint/2010/main" val="394294010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bg>
      <p:bgPr>
        <a:solidFill>
          <a:schemeClr val="accent1"/>
        </a:solidFill>
        <a:effectLst/>
      </p:bgPr>
    </p:bg>
    <p:spTree>
      <p:nvGrpSpPr>
        <p:cNvPr id="1" name=""/>
        <p:cNvGrpSpPr/>
        <p:nvPr/>
      </p:nvGrpSpPr>
      <p:grpSpPr>
        <a:xfrm>
          <a:off x="0" y="0"/>
          <a:ext cx="0" cy="0"/>
          <a:chOff x="0" y="0"/>
          <a:chExt cx="0" cy="0"/>
        </a:xfrm>
      </p:grpSpPr>
      <p:sp>
        <p:nvSpPr>
          <p:cNvPr id="5" name="Kuvan paikkamerkki 4"/>
          <p:cNvSpPr>
            <a:spLocks noGrp="1"/>
          </p:cNvSpPr>
          <p:nvPr>
            <p:ph type="pic" sz="quarter" idx="10" hasCustomPrompt="1"/>
          </p:nvPr>
        </p:nvSpPr>
        <p:spPr>
          <a:xfrm>
            <a:off x="0" y="0"/>
            <a:ext cx="9144000" cy="6154738"/>
          </a:xfrm>
        </p:spPr>
        <p:txBody>
          <a:bodyPr anchor="ctr"/>
          <a:lstStyle>
            <a:lvl1pPr marL="0" marR="0" indent="0" algn="ctr" defTabSz="914400" rtl="0" eaLnBrk="1" fontAlgn="auto" latinLnBrk="0" hangingPunct="1">
              <a:lnSpc>
                <a:spcPct val="100000"/>
              </a:lnSpc>
              <a:spcBef>
                <a:spcPts val="1000"/>
              </a:spcBef>
              <a:spcAft>
                <a:spcPts val="0"/>
              </a:spcAft>
              <a:buClrTx/>
              <a:buSzTx/>
              <a:buFontTx/>
              <a:buNone/>
              <a:tabLst/>
              <a:defRPr>
                <a:solidFill>
                  <a:schemeClr val="tx2"/>
                </a:solidFill>
              </a:defRPr>
            </a:lvl1pPr>
          </a:lstStyle>
          <a:p>
            <a:r>
              <a:rPr lang="fi-FI" dirty="0" smtClean="0"/>
              <a:t>Napsauta ja lisää kuva</a:t>
            </a:r>
            <a:endParaRPr lang="en-US" dirty="0"/>
          </a:p>
        </p:txBody>
      </p:sp>
      <p:sp>
        <p:nvSpPr>
          <p:cNvPr id="2" name="Otsikko 1"/>
          <p:cNvSpPr>
            <a:spLocks noGrp="1"/>
          </p:cNvSpPr>
          <p:nvPr>
            <p:ph type="ctrTitle"/>
          </p:nvPr>
        </p:nvSpPr>
        <p:spPr>
          <a:xfrm>
            <a:off x="0" y="4428000"/>
            <a:ext cx="9143968" cy="1726816"/>
          </a:xfrm>
          <a:solidFill>
            <a:srgbClr val="054884">
              <a:alpha val="69804"/>
            </a:srgbClr>
          </a:solidFill>
        </p:spPr>
        <p:txBody>
          <a:bodyPr lIns="360000" tIns="216000" anchor="t">
            <a:normAutofit/>
          </a:bodyPr>
          <a:lstStyle>
            <a:lvl1pPr>
              <a:defRPr sz="3000">
                <a:solidFill>
                  <a:schemeClr val="bg1"/>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459001" y="5220000"/>
            <a:ext cx="7920440" cy="7200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23" name="Suorakulmio 22"/>
          <p:cNvSpPr/>
          <p:nvPr/>
        </p:nvSpPr>
        <p:spPr bwMode="hidden">
          <a:xfrm>
            <a:off x="-32" y="6174597"/>
            <a:ext cx="91440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24" name="Suorakulmio 23"/>
          <p:cNvSpPr/>
          <p:nvPr/>
        </p:nvSpPr>
        <p:spPr bwMode="hidden">
          <a:xfrm>
            <a:off x="0" y="6246176"/>
            <a:ext cx="9144000" cy="4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Suorakulmio 24"/>
          <p:cNvSpPr/>
          <p:nvPr/>
        </p:nvSpPr>
        <p:spPr bwMode="hidden">
          <a:xfrm>
            <a:off x="0" y="6735600"/>
            <a:ext cx="9144000" cy="126000"/>
          </a:xfrm>
          <a:prstGeom prst="rect">
            <a:avLst/>
          </a:prstGeom>
          <a:gradFill>
            <a:gsLst>
              <a:gs pos="0">
                <a:schemeClr val="tx2"/>
              </a:gs>
              <a:gs pos="100000">
                <a:schemeClr val="tx2">
                  <a:alpha val="92000"/>
                </a:schemeClr>
              </a:gs>
              <a:gs pos="100000">
                <a:schemeClr val="accent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cxnSp>
        <p:nvCxnSpPr>
          <p:cNvPr id="27" name="Suora yhdysviiva 26"/>
          <p:cNvCxnSpPr/>
          <p:nvPr/>
        </p:nvCxnSpPr>
        <p:spPr bwMode="white">
          <a:xfrm>
            <a:off x="0" y="6242400"/>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uorakulmio 27"/>
          <p:cNvSpPr/>
          <p:nvPr/>
        </p:nvSpPr>
        <p:spPr bwMode="hidden">
          <a:xfrm>
            <a:off x="0" y="6154816"/>
            <a:ext cx="9144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11" name="Picture 2" descr="C:\Documents and Settings\Administrator\Desktop\Viestintävirasto Sovelto emf\Positiiviset\Ficora_pos_rgb_ENG.emf"/>
          <p:cNvPicPr>
            <a:picLocks noChangeAspect="1" noChangeArrowheads="1"/>
          </p:cNvPicPr>
          <p:nvPr/>
        </p:nvPicPr>
        <p:blipFill>
          <a:blip r:embed="rId2" cstate="print"/>
          <a:srcRect/>
          <a:stretch>
            <a:fillRect/>
          </a:stretch>
        </p:blipFill>
        <p:spPr bwMode="auto">
          <a:xfrm>
            <a:off x="291600" y="6278400"/>
            <a:ext cx="1770750" cy="438750"/>
          </a:xfrm>
          <a:prstGeom prst="rect">
            <a:avLst/>
          </a:prstGeom>
          <a:noFill/>
        </p:spPr>
      </p:pic>
    </p:spTree>
    <p:extLst>
      <p:ext uri="{BB962C8B-B14F-4D97-AF65-F5344CB8AC3E}">
        <p14:creationId xmlns:p14="http://schemas.microsoft.com/office/powerpoint/2010/main" val="171691765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bg>
      <p:bgPr>
        <a:solidFill>
          <a:schemeClr val="tx2"/>
        </a:solidFill>
        <a:effectLst/>
      </p:bgPr>
    </p:bg>
    <p:spTree>
      <p:nvGrpSpPr>
        <p:cNvPr id="1" name=""/>
        <p:cNvGrpSpPr/>
        <p:nvPr/>
      </p:nvGrpSpPr>
      <p:grpSpPr>
        <a:xfrm>
          <a:off x="0" y="0"/>
          <a:ext cx="0" cy="0"/>
          <a:chOff x="0" y="0"/>
          <a:chExt cx="0" cy="0"/>
        </a:xfrm>
      </p:grpSpPr>
      <p:sp>
        <p:nvSpPr>
          <p:cNvPr id="12" name="Kuvan paikkamerkki 4"/>
          <p:cNvSpPr>
            <a:spLocks noGrp="1"/>
          </p:cNvSpPr>
          <p:nvPr>
            <p:ph type="pic" sz="quarter" idx="10" hasCustomPrompt="1"/>
          </p:nvPr>
        </p:nvSpPr>
        <p:spPr>
          <a:xfrm>
            <a:off x="0" y="0"/>
            <a:ext cx="9144000" cy="6154738"/>
          </a:xfrm>
        </p:spPr>
        <p:txBody>
          <a:bodyPr anchor="ctr"/>
          <a:lstStyle>
            <a:lvl1pPr marL="0" marR="0" indent="0" algn="ctr" defTabSz="914400" rtl="0" eaLnBrk="1" fontAlgn="auto" latinLnBrk="0" hangingPunct="1">
              <a:lnSpc>
                <a:spcPct val="100000"/>
              </a:lnSpc>
              <a:spcBef>
                <a:spcPts val="1000"/>
              </a:spcBef>
              <a:spcAft>
                <a:spcPts val="0"/>
              </a:spcAft>
              <a:buClrTx/>
              <a:buSzTx/>
              <a:buFontTx/>
              <a:buNone/>
              <a:tabLst/>
              <a:defRPr>
                <a:solidFill>
                  <a:schemeClr val="bg1"/>
                </a:solidFill>
              </a:defRPr>
            </a:lvl1pPr>
          </a:lstStyle>
          <a:p>
            <a:r>
              <a:rPr lang="fi-FI" dirty="0" smtClean="0"/>
              <a:t>Napsauta ja lisää kuva</a:t>
            </a:r>
            <a:endParaRPr lang="en-US" dirty="0"/>
          </a:p>
        </p:txBody>
      </p:sp>
      <p:sp>
        <p:nvSpPr>
          <p:cNvPr id="14" name="Otsikko 1"/>
          <p:cNvSpPr>
            <a:spLocks noGrp="1"/>
          </p:cNvSpPr>
          <p:nvPr>
            <p:ph type="ctrTitle"/>
          </p:nvPr>
        </p:nvSpPr>
        <p:spPr>
          <a:xfrm>
            <a:off x="0" y="4428000"/>
            <a:ext cx="9143968" cy="1726816"/>
          </a:xfrm>
          <a:solidFill>
            <a:schemeClr val="bg1">
              <a:alpha val="69804"/>
            </a:schemeClr>
          </a:solidFill>
        </p:spPr>
        <p:txBody>
          <a:bodyPr lIns="360000" tIns="216000" anchor="t">
            <a:normAutofit/>
          </a:bodyPr>
          <a:lstStyle>
            <a:lvl1pPr>
              <a:defRPr sz="3000">
                <a:solidFill>
                  <a:schemeClr val="tx2"/>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459001" y="5220000"/>
            <a:ext cx="7920440" cy="7200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22" name="Suorakulmio 21"/>
          <p:cNvSpPr/>
          <p:nvPr/>
        </p:nvSpPr>
        <p:spPr bwMode="hidden">
          <a:xfrm>
            <a:off x="-32" y="6174597"/>
            <a:ext cx="91440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23" name="Suorakulmio 22"/>
          <p:cNvSpPr/>
          <p:nvPr/>
        </p:nvSpPr>
        <p:spPr bwMode="hidden">
          <a:xfrm>
            <a:off x="0" y="6246176"/>
            <a:ext cx="9144000" cy="4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Suorakulmio 23"/>
          <p:cNvSpPr/>
          <p:nvPr/>
        </p:nvSpPr>
        <p:spPr bwMode="hidden">
          <a:xfrm>
            <a:off x="0" y="6735600"/>
            <a:ext cx="9144000" cy="126000"/>
          </a:xfrm>
          <a:prstGeom prst="rect">
            <a:avLst/>
          </a:prstGeom>
          <a:gradFill>
            <a:gsLst>
              <a:gs pos="0">
                <a:schemeClr val="tx2"/>
              </a:gs>
              <a:gs pos="100000">
                <a:schemeClr val="tx2">
                  <a:alpha val="92000"/>
                </a:schemeClr>
              </a:gs>
              <a:gs pos="100000">
                <a:schemeClr val="accent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cxnSp>
        <p:nvCxnSpPr>
          <p:cNvPr id="26" name="Suora yhdysviiva 25"/>
          <p:cNvCxnSpPr/>
          <p:nvPr/>
        </p:nvCxnSpPr>
        <p:spPr bwMode="white">
          <a:xfrm>
            <a:off x="0" y="6242400"/>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uorakulmio 26"/>
          <p:cNvSpPr/>
          <p:nvPr/>
        </p:nvSpPr>
        <p:spPr bwMode="hidden">
          <a:xfrm>
            <a:off x="0" y="6154816"/>
            <a:ext cx="9144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11" name="Picture 2" descr="C:\Documents and Settings\Administrator\Desktop\Viestintävirasto Sovelto emf\Positiiviset\Ficora_pos_rgb_ENG.emf"/>
          <p:cNvPicPr>
            <a:picLocks noChangeAspect="1" noChangeArrowheads="1"/>
          </p:cNvPicPr>
          <p:nvPr/>
        </p:nvPicPr>
        <p:blipFill>
          <a:blip r:embed="rId2" cstate="print"/>
          <a:srcRect/>
          <a:stretch>
            <a:fillRect/>
          </a:stretch>
        </p:blipFill>
        <p:spPr bwMode="auto">
          <a:xfrm>
            <a:off x="291600" y="6278400"/>
            <a:ext cx="1770750" cy="438750"/>
          </a:xfrm>
          <a:prstGeom prst="rect">
            <a:avLst/>
          </a:prstGeom>
          <a:noFill/>
        </p:spPr>
      </p:pic>
    </p:spTree>
    <p:extLst>
      <p:ext uri="{BB962C8B-B14F-4D97-AF65-F5344CB8AC3E}">
        <p14:creationId xmlns:p14="http://schemas.microsoft.com/office/powerpoint/2010/main" val="188382674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Väliotsikkodia">
    <p:spTree>
      <p:nvGrpSpPr>
        <p:cNvPr id="1" name=""/>
        <p:cNvGrpSpPr/>
        <p:nvPr/>
      </p:nvGrpSpPr>
      <p:grpSpPr>
        <a:xfrm>
          <a:off x="0" y="0"/>
          <a:ext cx="0" cy="0"/>
          <a:chOff x="0" y="0"/>
          <a:chExt cx="0" cy="0"/>
        </a:xfrm>
      </p:grpSpPr>
      <p:sp>
        <p:nvSpPr>
          <p:cNvPr id="9" name="Suorakulmio 8"/>
          <p:cNvSpPr/>
          <p:nvPr/>
        </p:nvSpPr>
        <p:spPr bwMode="white">
          <a:xfrm>
            <a:off x="0" y="0"/>
            <a:ext cx="9144000" cy="6156000"/>
          </a:xfrm>
          <a:prstGeom prst="rect">
            <a:avLst/>
          </a:prstGeom>
          <a:gradFill flip="none" rotWithShape="0">
            <a:gsLst>
              <a:gs pos="0">
                <a:schemeClr val="tx2"/>
              </a:gs>
              <a:gs pos="100000">
                <a:schemeClr val="tx2">
                  <a:alpha val="92000"/>
                </a:schemeClr>
              </a:gs>
              <a:gs pos="100000">
                <a:schemeClr val="accent1"/>
              </a:gs>
              <a:gs pos="100000">
                <a:schemeClr val="accent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title"/>
          </p:nvPr>
        </p:nvSpPr>
        <p:spPr>
          <a:xfrm>
            <a:off x="432000" y="3727538"/>
            <a:ext cx="7772400" cy="1362075"/>
          </a:xfrm>
        </p:spPr>
        <p:txBody>
          <a:bodyPr anchor="b">
            <a:normAutofit/>
          </a:bodyPr>
          <a:lstStyle>
            <a:lvl1pPr algn="l">
              <a:defRPr sz="3700" b="1" cap="none" baseline="0">
                <a:solidFill>
                  <a:schemeClr val="bg1"/>
                </a:solidFill>
              </a:defRPr>
            </a:lvl1pPr>
          </a:lstStyle>
          <a:p>
            <a:r>
              <a:rPr lang="en-US" smtClean="0"/>
              <a:t>Click to edit Master title style</a:t>
            </a:r>
            <a:endParaRPr lang="fi-FI" dirty="0"/>
          </a:p>
        </p:txBody>
      </p:sp>
      <p:sp>
        <p:nvSpPr>
          <p:cNvPr id="3" name="Tekstin paikkamerkki 2"/>
          <p:cNvSpPr>
            <a:spLocks noGrp="1"/>
          </p:cNvSpPr>
          <p:nvPr>
            <p:ph type="body" idx="1"/>
          </p:nvPr>
        </p:nvSpPr>
        <p:spPr>
          <a:xfrm>
            <a:off x="432000" y="5117940"/>
            <a:ext cx="7772400" cy="560226"/>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0" name="Suorakulmio 29"/>
          <p:cNvSpPr/>
          <p:nvPr/>
        </p:nvSpPr>
        <p:spPr bwMode="hidden">
          <a:xfrm>
            <a:off x="-32" y="6174597"/>
            <a:ext cx="91440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Suorakulmio 30"/>
          <p:cNvSpPr/>
          <p:nvPr/>
        </p:nvSpPr>
        <p:spPr bwMode="hidden">
          <a:xfrm>
            <a:off x="0" y="6246176"/>
            <a:ext cx="9144000" cy="4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uorakulmio 31"/>
          <p:cNvSpPr/>
          <p:nvPr/>
        </p:nvSpPr>
        <p:spPr bwMode="hidden">
          <a:xfrm>
            <a:off x="0" y="6735600"/>
            <a:ext cx="9144000" cy="126000"/>
          </a:xfrm>
          <a:prstGeom prst="rect">
            <a:avLst/>
          </a:prstGeom>
          <a:gradFill>
            <a:gsLst>
              <a:gs pos="0">
                <a:schemeClr val="tx2"/>
              </a:gs>
              <a:gs pos="100000">
                <a:schemeClr val="tx2">
                  <a:alpha val="92000"/>
                </a:schemeClr>
              </a:gs>
              <a:gs pos="100000">
                <a:schemeClr val="accent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34" name="Suora yhdysviiva 33"/>
          <p:cNvCxnSpPr/>
          <p:nvPr/>
        </p:nvCxnSpPr>
        <p:spPr bwMode="white">
          <a:xfrm>
            <a:off x="0" y="6242400"/>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Suorakulmio 34"/>
          <p:cNvSpPr/>
          <p:nvPr/>
        </p:nvSpPr>
        <p:spPr bwMode="hidden">
          <a:xfrm>
            <a:off x="0" y="6154816"/>
            <a:ext cx="9144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Picture 2" descr="C:\Documents and Settings\Administrator\Desktop\Viestintävirasto Sovelto emf\Positiiviset\Ficora_pos_rgb_ENG.emf"/>
          <p:cNvPicPr>
            <a:picLocks noChangeAspect="1" noChangeArrowheads="1"/>
          </p:cNvPicPr>
          <p:nvPr/>
        </p:nvPicPr>
        <p:blipFill>
          <a:blip r:embed="rId2" cstate="print"/>
          <a:srcRect/>
          <a:stretch>
            <a:fillRect/>
          </a:stretch>
        </p:blipFill>
        <p:spPr bwMode="auto">
          <a:xfrm>
            <a:off x="291600" y="6278400"/>
            <a:ext cx="1770750" cy="438750"/>
          </a:xfrm>
          <a:prstGeom prst="rect">
            <a:avLst/>
          </a:prstGeom>
          <a:noFill/>
        </p:spPr>
      </p:pic>
    </p:spTree>
    <p:extLst>
      <p:ext uri="{BB962C8B-B14F-4D97-AF65-F5344CB8AC3E}">
        <p14:creationId xmlns:p14="http://schemas.microsoft.com/office/powerpoint/2010/main" val="356431584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alaotsikko ja sisältö">
    <p:spTree>
      <p:nvGrpSpPr>
        <p:cNvPr id="1" name=""/>
        <p:cNvGrpSpPr/>
        <p:nvPr/>
      </p:nvGrpSpPr>
      <p:grpSpPr>
        <a:xfrm>
          <a:off x="0" y="0"/>
          <a:ext cx="0" cy="0"/>
          <a:chOff x="0" y="0"/>
          <a:chExt cx="0" cy="0"/>
        </a:xfrm>
      </p:grpSpPr>
      <p:sp>
        <p:nvSpPr>
          <p:cNvPr id="6" name="Otsikko 5"/>
          <p:cNvSpPr>
            <a:spLocks noGrp="1"/>
          </p:cNvSpPr>
          <p:nvPr>
            <p:ph type="title"/>
          </p:nvPr>
        </p:nvSpPr>
        <p:spPr>
          <a:xfrm>
            <a:off x="432000" y="216000"/>
            <a:ext cx="8229600" cy="1224000"/>
          </a:xfrm>
        </p:spPr>
        <p:txBody>
          <a:bodyPr/>
          <a:lstStyle/>
          <a:p>
            <a:r>
              <a:rPr lang="en-US" smtClean="0"/>
              <a:t>Click to edit Master title style</a:t>
            </a:r>
            <a:endParaRPr lang="fi-FI" dirty="0"/>
          </a:p>
        </p:txBody>
      </p:sp>
      <p:sp>
        <p:nvSpPr>
          <p:cNvPr id="14" name="Tekstin paikkamerkki 13"/>
          <p:cNvSpPr>
            <a:spLocks noGrp="1"/>
          </p:cNvSpPr>
          <p:nvPr>
            <p:ph type="body" sz="quarter" idx="13"/>
          </p:nvPr>
        </p:nvSpPr>
        <p:spPr>
          <a:xfrm>
            <a:off x="432000" y="1623600"/>
            <a:ext cx="8229600" cy="504000"/>
          </a:xfrm>
        </p:spPr>
        <p:txBody>
          <a:bodyPr>
            <a:normAutofit/>
          </a:bodyPr>
          <a:lstStyle>
            <a:lvl1pPr marL="0" indent="0">
              <a:buFont typeface="Arial" panose="020B0604020202020204" pitchFamily="34" charset="0"/>
              <a:buNone/>
              <a:defRPr sz="2400"/>
            </a:lvl1pPr>
          </a:lstStyle>
          <a:p>
            <a:pPr lvl="0"/>
            <a:r>
              <a:rPr lang="en-US" smtClean="0"/>
              <a:t>Click to edit Master text styles</a:t>
            </a:r>
          </a:p>
        </p:txBody>
      </p:sp>
      <p:sp>
        <p:nvSpPr>
          <p:cNvPr id="9" name="Sisällön paikkamerkki 8"/>
          <p:cNvSpPr>
            <a:spLocks noGrp="1"/>
          </p:cNvSpPr>
          <p:nvPr>
            <p:ph sz="quarter" idx="14"/>
          </p:nvPr>
        </p:nvSpPr>
        <p:spPr>
          <a:xfrm>
            <a:off x="432000" y="2132856"/>
            <a:ext cx="8208000" cy="3882744"/>
          </a:xfrm>
        </p:spPr>
        <p:txBody>
          <a:bodyPr/>
          <a:lstStyle/>
          <a:p>
            <a:pPr lvl="0"/>
            <a:r>
              <a:rPr lang="en-US" smtClean="0"/>
              <a:t>Click to edit Master text styles</a:t>
            </a:r>
          </a:p>
        </p:txBody>
      </p:sp>
      <p:sp>
        <p:nvSpPr>
          <p:cNvPr id="10" name="Päivämäärän paikkamerkki 9"/>
          <p:cNvSpPr>
            <a:spLocks noGrp="1"/>
          </p:cNvSpPr>
          <p:nvPr>
            <p:ph type="dt" sz="half" idx="10"/>
          </p:nvPr>
        </p:nvSpPr>
        <p:spPr/>
        <p:txBody>
          <a:bodyPr/>
          <a:lstStyle/>
          <a:p>
            <a:fld id="{1A5DB481-128C-4F28-895A-0E1D5C6AD88A}" type="datetime1">
              <a:rPr lang="fi-FI" smtClean="0"/>
              <a:t>19.4.2018</a:t>
            </a:fld>
            <a:endParaRPr lang="en-US"/>
          </a:p>
        </p:txBody>
      </p:sp>
      <p:sp>
        <p:nvSpPr>
          <p:cNvPr id="11" name="Dian numeron paikkamerkki 10"/>
          <p:cNvSpPr>
            <a:spLocks noGrp="1"/>
          </p:cNvSpPr>
          <p:nvPr>
            <p:ph type="sldNum" sz="quarter" idx="11"/>
          </p:nvPr>
        </p:nvSpPr>
        <p:spPr/>
        <p:txBody>
          <a:bodyPr/>
          <a:lstStyle/>
          <a:p>
            <a:fld id="{BC7F367E-799F-42C2-ABF3-E4F00F92FA5F}" type="slidenum">
              <a:rPr lang="en-US" smtClean="0"/>
              <a:pPr/>
              <a:t>‹#›</a:t>
            </a:fld>
            <a:endParaRPr lang="en-US"/>
          </a:p>
        </p:txBody>
      </p:sp>
      <p:sp>
        <p:nvSpPr>
          <p:cNvPr id="12" name="Alatunnisteen paikkamerkki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3945965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432000" y="1600200"/>
            <a:ext cx="4038600" cy="4428000"/>
          </a:xfrm>
        </p:spPr>
        <p:txBody>
          <a:bodyPr/>
          <a:lstStyle>
            <a:lvl1pPr marL="252000" indent="-252000">
              <a:buFontTx/>
              <a:buBlip>
                <a:blip r:embed="rId2"/>
              </a:buBlip>
              <a:defRPr sz="1700"/>
            </a:lvl1pPr>
            <a:lvl2pPr marL="612000">
              <a:defRPr sz="1400"/>
            </a:lvl2pPr>
            <a:lvl3pPr marL="1008000">
              <a:buFontTx/>
              <a:buBlip>
                <a:blip r:embed="rId2"/>
              </a:buBlip>
              <a:defRPr sz="1400"/>
            </a:lvl3pPr>
            <a:lvl4pPr marL="1404000">
              <a:defRPr sz="1400"/>
            </a:lvl4pPr>
            <a:lvl5pPr marL="1800000">
              <a:buFontTx/>
              <a:buBlip>
                <a:blip r:embed="rId2"/>
              </a:buBlip>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4619625" y="1600200"/>
            <a:ext cx="4038600" cy="4428000"/>
          </a:xfrm>
        </p:spPr>
        <p:txBody>
          <a:bodyPr/>
          <a:lstStyle>
            <a:lvl1pPr marL="252000" indent="-252000">
              <a:buFontTx/>
              <a:buBlip>
                <a:blip r:embed="rId2"/>
              </a:buBlip>
              <a:defRPr sz="1700"/>
            </a:lvl1pPr>
            <a:lvl2pPr marL="612000">
              <a:defRPr sz="1400"/>
            </a:lvl2pPr>
            <a:lvl3pPr marL="1008000">
              <a:buFontTx/>
              <a:buBlip>
                <a:blip r:embed="rId2"/>
              </a:buBlip>
              <a:defRPr sz="1400"/>
            </a:lvl3pPr>
            <a:lvl4pPr marL="1404000">
              <a:defRPr sz="1400"/>
            </a:lvl4pPr>
            <a:lvl5pPr marL="1800000">
              <a:buFontTx/>
              <a:buBlip>
                <a:blip r:embed="rId2"/>
              </a:buBlip>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Päivämäärän paikkamerkki 4"/>
          <p:cNvSpPr>
            <a:spLocks noGrp="1"/>
          </p:cNvSpPr>
          <p:nvPr>
            <p:ph type="dt" sz="half" idx="10"/>
          </p:nvPr>
        </p:nvSpPr>
        <p:spPr/>
        <p:txBody>
          <a:bodyPr/>
          <a:lstStyle/>
          <a:p>
            <a:fld id="{D3E07AE9-12FF-432B-B0FD-0DBBCAFA21C7}" type="datetime1">
              <a:rPr lang="fi-FI" smtClean="0"/>
              <a:t>19.4.2018</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69518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e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432000" y="1600200"/>
            <a:ext cx="4038600" cy="4428000"/>
          </a:xfrm>
        </p:spPr>
        <p:txBody>
          <a:bodyPr/>
          <a:lstStyle>
            <a:lvl1pPr marL="252000" indent="-252000">
              <a:buFontTx/>
              <a:buBlip>
                <a:blip r:embed="rId2"/>
              </a:buBlip>
              <a:defRPr sz="1700"/>
            </a:lvl1pPr>
            <a:lvl2pPr marL="612000">
              <a:defRPr sz="1400"/>
            </a:lvl2pPr>
            <a:lvl3pPr marL="1008000">
              <a:buFontTx/>
              <a:buBlip>
                <a:blip r:embed="rId2"/>
              </a:buBlip>
              <a:defRPr sz="1400"/>
            </a:lvl3pPr>
            <a:lvl4pPr marL="1404000">
              <a:defRPr sz="1400"/>
            </a:lvl4pPr>
            <a:lvl5pPr marL="1800000">
              <a:buFontTx/>
              <a:buBlip>
                <a:blip r:embed="rId2"/>
              </a:buBlip>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Päivämäärän paikkamerkki 4"/>
          <p:cNvSpPr>
            <a:spLocks noGrp="1"/>
          </p:cNvSpPr>
          <p:nvPr>
            <p:ph type="dt" sz="half" idx="10"/>
          </p:nvPr>
        </p:nvSpPr>
        <p:spPr/>
        <p:txBody>
          <a:bodyPr/>
          <a:lstStyle/>
          <a:p>
            <a:fld id="{1A5DB481-128C-4F28-895A-0E1D5C6AD88A}" type="datetime1">
              <a:rPr lang="fi-FI" smtClean="0"/>
              <a:t>19.4.2018</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BC7F367E-799F-42C2-ABF3-E4F00F92FA5F}" type="slidenum">
              <a:rPr lang="en-US" smtClean="0"/>
              <a:pPr/>
              <a:t>‹#›</a:t>
            </a:fld>
            <a:endParaRPr lang="en-US"/>
          </a:p>
        </p:txBody>
      </p:sp>
    </p:spTree>
    <p:extLst>
      <p:ext uri="{BB962C8B-B14F-4D97-AF65-F5344CB8AC3E}">
        <p14:creationId xmlns:p14="http://schemas.microsoft.com/office/powerpoint/2010/main" val="426029310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orakulmio 10"/>
          <p:cNvSpPr/>
          <p:nvPr/>
        </p:nvSpPr>
        <p:spPr bwMode="white">
          <a:xfrm>
            <a:off x="0" y="0"/>
            <a:ext cx="9144000" cy="216000"/>
          </a:xfrm>
          <a:prstGeom prst="rect">
            <a:avLst/>
          </a:prstGeom>
          <a:gradFill flip="none" rotWithShape="1">
            <a:gsLst>
              <a:gs pos="0">
                <a:schemeClr val="tx2"/>
              </a:gs>
              <a:gs pos="100000">
                <a:schemeClr val="tx2">
                  <a:alpha val="92000"/>
                </a:schemeClr>
              </a:gs>
              <a:gs pos="100000">
                <a:schemeClr val="accent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Suorakulmio 15"/>
          <p:cNvSpPr/>
          <p:nvPr/>
        </p:nvSpPr>
        <p:spPr bwMode="white">
          <a:xfrm>
            <a:off x="-32" y="212450"/>
            <a:ext cx="9144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p:cNvSpPr/>
          <p:nvPr/>
        </p:nvSpPr>
        <p:spPr bwMode="hidden">
          <a:xfrm>
            <a:off x="-32" y="233338"/>
            <a:ext cx="9144000" cy="6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Suorakulmio 13"/>
          <p:cNvSpPr/>
          <p:nvPr/>
        </p:nvSpPr>
        <p:spPr bwMode="white">
          <a:xfrm>
            <a:off x="0" y="6735600"/>
            <a:ext cx="9144000" cy="126000"/>
          </a:xfrm>
          <a:prstGeom prst="rect">
            <a:avLst/>
          </a:prstGeom>
          <a:gradFill>
            <a:gsLst>
              <a:gs pos="0">
                <a:schemeClr val="tx2"/>
              </a:gs>
              <a:gs pos="100000">
                <a:schemeClr val="tx2">
                  <a:alpha val="92000"/>
                </a:schemeClr>
              </a:gs>
              <a:gs pos="100000">
                <a:schemeClr val="accent1"/>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p:cNvSpPr/>
          <p:nvPr/>
        </p:nvSpPr>
        <p:spPr bwMode="hidden">
          <a:xfrm>
            <a:off x="0" y="6246176"/>
            <a:ext cx="9144000" cy="4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uora yhdysviiva 14"/>
          <p:cNvCxnSpPr/>
          <p:nvPr/>
        </p:nvCxnSpPr>
        <p:spPr bwMode="white">
          <a:xfrm>
            <a:off x="0" y="624207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on paikkamerkki 1"/>
          <p:cNvSpPr>
            <a:spLocks noGrp="1"/>
          </p:cNvSpPr>
          <p:nvPr>
            <p:ph type="title"/>
          </p:nvPr>
        </p:nvSpPr>
        <p:spPr>
          <a:xfrm>
            <a:off x="432000" y="214290"/>
            <a:ext cx="82296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33136" y="1624264"/>
            <a:ext cx="8208000" cy="4392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p:cNvSpPr>
            <a:spLocks noGrp="1"/>
          </p:cNvSpPr>
          <p:nvPr>
            <p:ph type="dt" sz="half" idx="2"/>
          </p:nvPr>
        </p:nvSpPr>
        <p:spPr>
          <a:xfrm>
            <a:off x="7929586" y="6332400"/>
            <a:ext cx="776278" cy="365125"/>
          </a:xfrm>
          <a:prstGeom prst="rect">
            <a:avLst/>
          </a:prstGeom>
        </p:spPr>
        <p:txBody>
          <a:bodyPr vert="horz" lIns="0" tIns="45720" rIns="0" bIns="45720" rtlCol="0" anchor="ctr"/>
          <a:lstStyle>
            <a:lvl1pPr algn="r">
              <a:defRPr sz="800">
                <a:solidFill>
                  <a:schemeClr val="tx2"/>
                </a:solidFill>
              </a:defRPr>
            </a:lvl1pPr>
          </a:lstStyle>
          <a:p>
            <a:fld id="{1A5DB481-128C-4F28-895A-0E1D5C6AD88A}" type="datetime1">
              <a:rPr lang="fi-FI" smtClean="0"/>
              <a:t>19.4.2018</a:t>
            </a:fld>
            <a:endParaRPr lang="en-US"/>
          </a:p>
        </p:txBody>
      </p:sp>
      <p:sp>
        <p:nvSpPr>
          <p:cNvPr id="5" name="Alatunnisteen paikkamerkki 4"/>
          <p:cNvSpPr>
            <a:spLocks noGrp="1"/>
          </p:cNvSpPr>
          <p:nvPr>
            <p:ph type="ftr" sz="quarter" idx="3"/>
          </p:nvPr>
        </p:nvSpPr>
        <p:spPr>
          <a:xfrm>
            <a:off x="2857488" y="6333715"/>
            <a:ext cx="3924000" cy="365125"/>
          </a:xfrm>
          <a:prstGeom prst="rect">
            <a:avLst/>
          </a:prstGeom>
        </p:spPr>
        <p:txBody>
          <a:bodyPr vert="horz" lIns="0" tIns="45720" rIns="0" bIns="45720" rtlCol="0" anchor="ctr"/>
          <a:lstStyle>
            <a:lvl1pPr algn="ctr">
              <a:defRPr sz="800">
                <a:solidFill>
                  <a:schemeClr val="tx2"/>
                </a:solidFill>
              </a:defRPr>
            </a:lvl1pPr>
          </a:lstStyle>
          <a:p>
            <a:endParaRPr lang="en-US"/>
          </a:p>
        </p:txBody>
      </p:sp>
      <p:sp>
        <p:nvSpPr>
          <p:cNvPr id="6" name="Dian numeron paikkamerkki 5"/>
          <p:cNvSpPr>
            <a:spLocks noGrp="1"/>
          </p:cNvSpPr>
          <p:nvPr>
            <p:ph type="sldNum" sz="quarter" idx="4"/>
          </p:nvPr>
        </p:nvSpPr>
        <p:spPr>
          <a:xfrm>
            <a:off x="8715404" y="6332400"/>
            <a:ext cx="330028" cy="365125"/>
          </a:xfrm>
          <a:prstGeom prst="rect">
            <a:avLst/>
          </a:prstGeom>
        </p:spPr>
        <p:txBody>
          <a:bodyPr vert="horz" lIns="0" tIns="45720" rIns="0" bIns="45720" rtlCol="0" anchor="ctr"/>
          <a:lstStyle>
            <a:lvl1pPr algn="r">
              <a:defRPr sz="800">
                <a:solidFill>
                  <a:schemeClr val="tx2"/>
                </a:solidFill>
              </a:defRPr>
            </a:lvl1pPr>
          </a:lstStyle>
          <a:p>
            <a:fld id="{BC7F367E-799F-42C2-ABF3-E4F00F92FA5F}" type="slidenum">
              <a:rPr lang="en-US" smtClean="0"/>
              <a:pPr/>
              <a:t>‹#›</a:t>
            </a:fld>
            <a:endParaRPr lang="en-US"/>
          </a:p>
        </p:txBody>
      </p:sp>
      <p:sp>
        <p:nvSpPr>
          <p:cNvPr id="7" name="Tekstikehys 6"/>
          <p:cNvSpPr txBox="1"/>
          <p:nvPr/>
        </p:nvSpPr>
        <p:spPr>
          <a:xfrm>
            <a:off x="8712145" y="6444634"/>
            <a:ext cx="231154" cy="123111"/>
          </a:xfrm>
          <a:prstGeom prst="rect">
            <a:avLst/>
          </a:prstGeom>
          <a:noFill/>
        </p:spPr>
        <p:txBody>
          <a:bodyPr wrap="none" tIns="0" bIns="0" rtlCol="0">
            <a:spAutoFit/>
          </a:bodyPr>
          <a:lstStyle/>
          <a:p>
            <a:r>
              <a:rPr lang="fi-FI" sz="800" dirty="0">
                <a:solidFill>
                  <a:schemeClr val="tx2"/>
                </a:solidFill>
              </a:rPr>
              <a:t>|</a:t>
            </a:r>
          </a:p>
        </p:txBody>
      </p:sp>
      <p:pic>
        <p:nvPicPr>
          <p:cNvPr id="18" name="Picture 2" descr="C:\Documents and Settings\Administrator\Desktop\Viestintävirasto Sovelto emf\Positiiviset\Ficora_pos_rgb_ENG.emf"/>
          <p:cNvPicPr>
            <a:picLocks noChangeAspect="1" noChangeArrowheads="1"/>
          </p:cNvPicPr>
          <p:nvPr/>
        </p:nvPicPr>
        <p:blipFill>
          <a:blip r:embed="rId18" cstate="print"/>
          <a:srcRect/>
          <a:stretch>
            <a:fillRect/>
          </a:stretch>
        </p:blipFill>
        <p:spPr bwMode="auto">
          <a:xfrm>
            <a:off x="291600" y="6278400"/>
            <a:ext cx="1770750" cy="438750"/>
          </a:xfrm>
          <a:prstGeom prst="rect">
            <a:avLst/>
          </a:prstGeom>
          <a:noFill/>
        </p:spPr>
      </p:pic>
    </p:spTree>
    <p:extLst>
      <p:ext uri="{BB962C8B-B14F-4D97-AF65-F5344CB8AC3E}">
        <p14:creationId xmlns:p14="http://schemas.microsoft.com/office/powerpoint/2010/main" val="214606954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hf hdr="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60000" indent="-360000" algn="l" defTabSz="914400" rtl="0" eaLnBrk="1" latinLnBrk="0" hangingPunct="1">
        <a:spcBef>
          <a:spcPts val="1000"/>
        </a:spcBef>
        <a:spcAft>
          <a:spcPts val="0"/>
        </a:spcAft>
        <a:buFontTx/>
        <a:buBlip>
          <a:blip r:embed="rId19"/>
        </a:buBlip>
        <a:defRPr sz="2400" b="0" kern="1200">
          <a:solidFill>
            <a:schemeClr val="tx2"/>
          </a:solidFill>
          <a:latin typeface="+mn-lt"/>
          <a:ea typeface="+mn-ea"/>
          <a:cs typeface="+mn-cs"/>
        </a:defRPr>
      </a:lvl1pPr>
      <a:lvl2pPr marL="900000" indent="-250825" algn="l" defTabSz="914400" rtl="0" eaLnBrk="1" latinLnBrk="0" hangingPunct="1">
        <a:spcBef>
          <a:spcPts val="600"/>
        </a:spcBef>
        <a:spcAft>
          <a:spcPts val="0"/>
        </a:spcAft>
        <a:buClr>
          <a:srgbClr val="009CDD"/>
        </a:buClr>
        <a:buFont typeface="Verdana" pitchFamily="34" charset="0"/>
        <a:buChar char="»"/>
        <a:defRPr sz="2000" kern="1200">
          <a:solidFill>
            <a:schemeClr val="tx2"/>
          </a:solidFill>
          <a:latin typeface="+mn-lt"/>
          <a:ea typeface="+mn-ea"/>
          <a:cs typeface="+mn-cs"/>
        </a:defRPr>
      </a:lvl2pPr>
      <a:lvl3pPr marL="1530000" indent="-250825" algn="l" defTabSz="914400" rtl="0" eaLnBrk="1" latinLnBrk="0" hangingPunct="1">
        <a:spcBef>
          <a:spcPts val="600"/>
        </a:spcBef>
        <a:spcAft>
          <a:spcPts val="600"/>
        </a:spcAft>
        <a:buClr>
          <a:srgbClr val="009CDD"/>
        </a:buClr>
        <a:buFontTx/>
        <a:buBlip>
          <a:blip r:embed="rId19"/>
        </a:buBlip>
        <a:defRPr sz="1700" kern="1200">
          <a:solidFill>
            <a:schemeClr val="tx2"/>
          </a:solidFill>
          <a:latin typeface="+mn-lt"/>
          <a:ea typeface="+mn-ea"/>
          <a:cs typeface="+mn-cs"/>
        </a:defRPr>
      </a:lvl3pPr>
      <a:lvl4pPr marL="189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4pPr>
      <a:lvl5pPr marL="2250000" indent="-250825" algn="l" defTabSz="914400" rtl="0" eaLnBrk="1" latinLnBrk="0" hangingPunct="1">
        <a:spcBef>
          <a:spcPts val="600"/>
        </a:spcBef>
        <a:spcAft>
          <a:spcPts val="600"/>
        </a:spcAft>
        <a:buClr>
          <a:srgbClr val="009CDD"/>
        </a:buClr>
        <a:buFontTx/>
        <a:buBlip>
          <a:blip r:embed="rId19"/>
        </a:buBlip>
        <a:defRPr sz="1700" kern="1200">
          <a:solidFill>
            <a:schemeClr val="tx2"/>
          </a:solidFill>
          <a:latin typeface="+mn-lt"/>
          <a:ea typeface="+mn-ea"/>
          <a:cs typeface="+mn-cs"/>
        </a:defRPr>
      </a:lvl5pPr>
      <a:lvl6pPr marL="261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6pPr>
      <a:lvl7pPr marL="2970000" indent="-250825" algn="l" defTabSz="914400" rtl="0" eaLnBrk="1" latinLnBrk="0" hangingPunct="1">
        <a:spcBef>
          <a:spcPts val="600"/>
        </a:spcBef>
        <a:spcAft>
          <a:spcPts val="600"/>
        </a:spcAft>
        <a:buClr>
          <a:srgbClr val="009CDD"/>
        </a:buClr>
        <a:buFontTx/>
        <a:buBlip>
          <a:blip r:embed="rId19"/>
        </a:buBlip>
        <a:defRPr sz="1700" kern="1200">
          <a:solidFill>
            <a:schemeClr val="tx2"/>
          </a:solidFill>
          <a:latin typeface="+mn-lt"/>
          <a:ea typeface="+mn-ea"/>
          <a:cs typeface="+mn-cs"/>
        </a:defRPr>
      </a:lvl7pPr>
      <a:lvl8pPr marL="3330000" indent="-250825" algn="l" defTabSz="914400" rtl="0" eaLnBrk="1" latinLnBrk="0" hangingPunct="1">
        <a:spcBef>
          <a:spcPts val="600"/>
        </a:spcBef>
        <a:spcAft>
          <a:spcPts val="600"/>
        </a:spcAft>
        <a:buClr>
          <a:srgbClr val="009CDD"/>
        </a:buClr>
        <a:buFont typeface="Verdana" pitchFamily="34" charset="0"/>
        <a:buChar char="»"/>
        <a:defRPr sz="1700" kern="1200">
          <a:solidFill>
            <a:schemeClr val="tx2"/>
          </a:solidFill>
          <a:latin typeface="+mn-lt"/>
          <a:ea typeface="+mn-ea"/>
          <a:cs typeface="+mn-cs"/>
        </a:defRPr>
      </a:lvl8pPr>
      <a:lvl9pPr marL="3690000" indent="-250825" algn="l" defTabSz="914400" rtl="0" eaLnBrk="1" latinLnBrk="0" hangingPunct="1">
        <a:spcBef>
          <a:spcPts val="600"/>
        </a:spcBef>
        <a:spcAft>
          <a:spcPts val="600"/>
        </a:spcAft>
        <a:buClr>
          <a:srgbClr val="009CDD"/>
        </a:buClr>
        <a:buFontTx/>
        <a:buBlip>
          <a:blip r:embed="rId19"/>
        </a:buBlip>
        <a:defRPr sz="17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RF interference hunting with drones – project update</a:t>
            </a:r>
            <a:endParaRPr lang="en-US" dirty="0"/>
          </a:p>
        </p:txBody>
      </p:sp>
      <p:sp>
        <p:nvSpPr>
          <p:cNvPr id="3" name="Subtitle 2"/>
          <p:cNvSpPr>
            <a:spLocks noGrp="1"/>
          </p:cNvSpPr>
          <p:nvPr>
            <p:ph type="subTitle" idx="1"/>
          </p:nvPr>
        </p:nvSpPr>
        <p:spPr/>
        <p:txBody>
          <a:bodyPr/>
          <a:lstStyle/>
          <a:p>
            <a:r>
              <a:rPr lang="en-US" dirty="0" smtClean="0"/>
              <a:t>Finland, 19.4.2018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Questions/Discussion</a:t>
            </a:r>
            <a:r>
              <a:rPr lang="fi-FI" dirty="0" smtClean="0"/>
              <a:t>?</a:t>
            </a:r>
            <a:endParaRPr lang="fi-FI" dirty="0"/>
          </a:p>
        </p:txBody>
      </p:sp>
      <p:sp>
        <p:nvSpPr>
          <p:cNvPr id="3" name="Content Placeholder 2"/>
          <p:cNvSpPr>
            <a:spLocks noGrp="1"/>
          </p:cNvSpPr>
          <p:nvPr>
            <p:ph idx="1"/>
          </p:nvPr>
        </p:nvSpPr>
        <p:spPr/>
        <p:txBody>
          <a:bodyPr/>
          <a:lstStyle/>
          <a:p>
            <a:endParaRPr lang="fi-FI" dirty="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10</a:t>
            </a:fld>
            <a:endParaRPr lang="en-US"/>
          </a:p>
        </p:txBody>
      </p:sp>
    </p:spTree>
    <p:extLst>
      <p:ext uri="{BB962C8B-B14F-4D97-AF65-F5344CB8AC3E}">
        <p14:creationId xmlns:p14="http://schemas.microsoft.com/office/powerpoint/2010/main" val="1757153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smtClean="0"/>
              <a:t>Jukka.pihonen@ficora.fi</a:t>
            </a:r>
            <a:endParaRPr lang="en-US" dirty="0"/>
          </a:p>
        </p:txBody>
      </p:sp>
    </p:spTree>
    <p:extLst>
      <p:ext uri="{BB962C8B-B14F-4D97-AF65-F5344CB8AC3E}">
        <p14:creationId xmlns:p14="http://schemas.microsoft.com/office/powerpoint/2010/main" val="3377967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Centria</a:t>
            </a:r>
            <a:r>
              <a:rPr lang="en-US" dirty="0" smtClean="0"/>
              <a:t> University of Applied Sciences (www.centria.fi) has a specific project where different drone usage scenarios are investigated</a:t>
            </a:r>
          </a:p>
          <a:p>
            <a:r>
              <a:rPr lang="en-US" dirty="0"/>
              <a:t>A</a:t>
            </a:r>
            <a:r>
              <a:rPr lang="en-US" dirty="0" smtClean="0"/>
              <a:t> part of the project </a:t>
            </a:r>
            <a:r>
              <a:rPr lang="en-US" dirty="0"/>
              <a:t>is to find out whether drones could be used for RF interference hunting</a:t>
            </a:r>
          </a:p>
          <a:p>
            <a:pPr lvl="1"/>
            <a:r>
              <a:rPr lang="en-US" dirty="0" smtClean="0"/>
              <a:t>The deadline of this part is by the </a:t>
            </a:r>
            <a:r>
              <a:rPr lang="en-US" dirty="0"/>
              <a:t>end of May 2018</a:t>
            </a:r>
          </a:p>
          <a:p>
            <a:r>
              <a:rPr lang="en-US" dirty="0" smtClean="0"/>
              <a:t>"The purpose of the project is to study if the RF interference measurements done with the drone in the air can give added value compared to interference measures done on ground level"</a:t>
            </a:r>
            <a:endParaRPr lang="en-US" dirty="0"/>
          </a:p>
          <a:p>
            <a:r>
              <a:rPr lang="en-US" dirty="0" smtClean="0"/>
              <a:t>The project is still ongoing but here is a very brief update of the current </a:t>
            </a:r>
            <a:r>
              <a:rPr lang="en-US" dirty="0" smtClean="0"/>
              <a:t>situation</a:t>
            </a:r>
          </a:p>
        </p:txBody>
      </p:sp>
      <p:sp>
        <p:nvSpPr>
          <p:cNvPr id="4" name="Date Placeholder 3"/>
          <p:cNvSpPr>
            <a:spLocks noGrp="1"/>
          </p:cNvSpPr>
          <p:nvPr>
            <p:ph type="dt" sz="half" idx="10"/>
          </p:nvPr>
        </p:nvSpPr>
        <p:spPr/>
        <p:txBody>
          <a:bodyPr/>
          <a:lstStyle/>
          <a:p>
            <a:fld id="{182F1246-A6A4-4A49-8CDC-D74C76D14010}" type="datetime1">
              <a:rPr lang="fi-FI" smtClean="0"/>
              <a:t>19.4.2018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F367E-799F-42C2-ABF3-E4F00F92FA5F}"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drones (1/2)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have faced several RF interference hunting situations where the interference source is located in a problematic environment</a:t>
            </a:r>
          </a:p>
          <a:p>
            <a:r>
              <a:rPr lang="en-US" dirty="0" smtClean="0"/>
              <a:t>Based on our statistics, the most common RF interference cases are related to mobile phone networks</a:t>
            </a:r>
          </a:p>
          <a:p>
            <a:pPr lvl="1"/>
            <a:r>
              <a:rPr lang="en-US" dirty="0" smtClean="0"/>
              <a:t>900 and 2100 MHz WCDMA </a:t>
            </a:r>
          </a:p>
          <a:p>
            <a:r>
              <a:rPr lang="en-US" dirty="0" smtClean="0"/>
              <a:t>Example 1:</a:t>
            </a:r>
          </a:p>
          <a:p>
            <a:pPr lvl="1"/>
            <a:r>
              <a:rPr lang="en-US" dirty="0" smtClean="0"/>
              <a:t>Case: Interference source (illegal repeater) is located on a roof in city environment, hard to get access to the roof</a:t>
            </a:r>
          </a:p>
          <a:p>
            <a:pPr lvl="2"/>
            <a:r>
              <a:rPr lang="en-US" dirty="0" smtClean="0"/>
              <a:t>A drone could be used to easily verify whether the source of the interference really is on the roof</a:t>
            </a:r>
          </a:p>
          <a:p>
            <a:pPr lvl="2"/>
            <a:r>
              <a:rPr lang="en-US" dirty="0" smtClean="0"/>
              <a:t>A drone can be lifted higher than the mast of the measurement van (max 10 meters)</a:t>
            </a:r>
          </a:p>
          <a:p>
            <a:pPr lvl="1"/>
            <a:endParaRPr lang="en-US" dirty="0" smtClean="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3</a:t>
            </a:fld>
            <a:endParaRPr lang="en-US"/>
          </a:p>
        </p:txBody>
      </p:sp>
    </p:spTree>
    <p:extLst>
      <p:ext uri="{BB962C8B-B14F-4D97-AF65-F5344CB8AC3E}">
        <p14:creationId xmlns:p14="http://schemas.microsoft.com/office/powerpoint/2010/main" val="3038526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Why</a:t>
            </a:r>
            <a:r>
              <a:rPr lang="fi-FI" dirty="0" smtClean="0"/>
              <a:t> </a:t>
            </a:r>
            <a:r>
              <a:rPr lang="fi-FI" dirty="0" err="1" smtClean="0"/>
              <a:t>drones</a:t>
            </a:r>
            <a:r>
              <a:rPr lang="fi-FI" dirty="0" smtClean="0"/>
              <a:t> (2/2)</a:t>
            </a:r>
            <a:endParaRPr lang="fi-FI" dirty="0"/>
          </a:p>
        </p:txBody>
      </p:sp>
      <p:sp>
        <p:nvSpPr>
          <p:cNvPr id="3" name="Content Placeholder 2"/>
          <p:cNvSpPr>
            <a:spLocks noGrp="1"/>
          </p:cNvSpPr>
          <p:nvPr>
            <p:ph idx="1"/>
          </p:nvPr>
        </p:nvSpPr>
        <p:spPr>
          <a:xfrm>
            <a:off x="433136" y="1624264"/>
            <a:ext cx="6083080" cy="4392000"/>
          </a:xfrm>
        </p:spPr>
        <p:txBody>
          <a:bodyPr>
            <a:normAutofit lnSpcReduction="10000"/>
          </a:bodyPr>
          <a:lstStyle/>
          <a:p>
            <a:pPr lvl="1"/>
            <a:endParaRPr lang="en-US" dirty="0" smtClean="0"/>
          </a:p>
          <a:p>
            <a:r>
              <a:rPr lang="en-US" dirty="0" smtClean="0"/>
              <a:t>Example 2:</a:t>
            </a:r>
          </a:p>
          <a:p>
            <a:pPr lvl="1"/>
            <a:r>
              <a:rPr lang="en-US" dirty="0" smtClean="0"/>
              <a:t>Case: RF interference source is located inside an apartment in a large building.</a:t>
            </a:r>
          </a:p>
          <a:p>
            <a:pPr lvl="2"/>
            <a:r>
              <a:rPr lang="en-US" dirty="0" smtClean="0"/>
              <a:t>A malfunctioning DVB-T/T2 indoor antenna amplifier causes signal at 897 MHz that belongs to Operator's UMTS UL band</a:t>
            </a:r>
          </a:p>
          <a:p>
            <a:pPr lvl="2"/>
            <a:r>
              <a:rPr lang="en-US" dirty="0" smtClean="0"/>
              <a:t>Interference source </a:t>
            </a:r>
            <a:r>
              <a:rPr lang="en-US" dirty="0"/>
              <a:t>l</a:t>
            </a:r>
            <a:r>
              <a:rPr lang="en-US" dirty="0" smtClean="0"/>
              <a:t>ocated inside an apartment -&gt; hard to verify the exact apartment from the </a:t>
            </a:r>
            <a:r>
              <a:rPr lang="en-US" dirty="0" smtClean="0"/>
              <a:t>staircase. </a:t>
            </a:r>
            <a:r>
              <a:rPr lang="en-US" dirty="0" smtClean="0"/>
              <a:t>Easier to use a drone to locate the exact window and then go to the </a:t>
            </a:r>
            <a:r>
              <a:rPr lang="en-US" dirty="0" smtClean="0"/>
              <a:t>staircase </a:t>
            </a:r>
            <a:r>
              <a:rPr lang="en-US" dirty="0" smtClean="0"/>
              <a:t>to find the corresponding apartment</a:t>
            </a:r>
            <a:endParaRPr lang="en-US" dirty="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163" y="2708920"/>
            <a:ext cx="2306652" cy="315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59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Drone</a:t>
            </a:r>
            <a:r>
              <a:rPr lang="fi-FI" dirty="0"/>
              <a:t> </a:t>
            </a:r>
            <a:r>
              <a:rPr lang="fi-FI" dirty="0" err="1" smtClean="0"/>
              <a:t>setup</a:t>
            </a:r>
            <a:r>
              <a:rPr lang="fi-FI" dirty="0" smtClean="0"/>
              <a:t> (1/2)</a:t>
            </a:r>
            <a:endParaRPr lang="fi-FI" dirty="0"/>
          </a:p>
        </p:txBody>
      </p:sp>
      <p:sp>
        <p:nvSpPr>
          <p:cNvPr id="3" name="Content Placeholder 2"/>
          <p:cNvSpPr>
            <a:spLocks noGrp="1"/>
          </p:cNvSpPr>
          <p:nvPr>
            <p:ph idx="1"/>
          </p:nvPr>
        </p:nvSpPr>
        <p:spPr>
          <a:xfrm>
            <a:off x="433136" y="1624264"/>
            <a:ext cx="2917528" cy="4392000"/>
          </a:xfrm>
        </p:spPr>
        <p:txBody>
          <a:bodyPr>
            <a:normAutofit fontScale="70000" lnSpcReduction="20000"/>
          </a:bodyPr>
          <a:lstStyle/>
          <a:p>
            <a:r>
              <a:rPr lang="fi-FI" dirty="0" smtClean="0"/>
              <a:t>DJI S900</a:t>
            </a:r>
          </a:p>
          <a:p>
            <a:pPr lvl="1"/>
            <a:r>
              <a:rPr lang="fi-FI" dirty="0" err="1" smtClean="0"/>
              <a:t>Empty</a:t>
            </a:r>
            <a:r>
              <a:rPr lang="fi-FI" dirty="0" smtClean="0"/>
              <a:t> </a:t>
            </a:r>
            <a:r>
              <a:rPr lang="fi-FI" dirty="0" err="1" smtClean="0"/>
              <a:t>weight</a:t>
            </a:r>
            <a:r>
              <a:rPr lang="fi-FI" dirty="0" smtClean="0"/>
              <a:t> </a:t>
            </a:r>
            <a:r>
              <a:rPr lang="fi-FI" dirty="0" err="1" smtClean="0"/>
              <a:t>around</a:t>
            </a:r>
            <a:r>
              <a:rPr lang="fi-FI" dirty="0"/>
              <a:t> 5</a:t>
            </a:r>
            <a:r>
              <a:rPr lang="fi-FI" dirty="0" smtClean="0"/>
              <a:t> kg</a:t>
            </a:r>
            <a:endParaRPr lang="fi-FI" dirty="0" smtClean="0"/>
          </a:p>
          <a:p>
            <a:pPr lvl="1"/>
            <a:r>
              <a:rPr lang="fi-FI" dirty="0" smtClean="0"/>
              <a:t>Total </a:t>
            </a:r>
            <a:r>
              <a:rPr lang="fi-FI" dirty="0" err="1" smtClean="0"/>
              <a:t>Height</a:t>
            </a:r>
            <a:r>
              <a:rPr lang="fi-FI" dirty="0" smtClean="0"/>
              <a:t> 730 mm</a:t>
            </a:r>
          </a:p>
          <a:p>
            <a:pPr lvl="1"/>
            <a:r>
              <a:rPr lang="fi-FI" dirty="0" err="1" smtClean="0"/>
              <a:t>Diagonal</a:t>
            </a:r>
            <a:r>
              <a:rPr lang="fi-FI" dirty="0" smtClean="0"/>
              <a:t> </a:t>
            </a:r>
            <a:r>
              <a:rPr lang="fi-FI" dirty="0" err="1" smtClean="0"/>
              <a:t>wheelbase</a:t>
            </a:r>
            <a:r>
              <a:rPr lang="fi-FI" dirty="0" smtClean="0"/>
              <a:t> 1300 mm</a:t>
            </a:r>
          </a:p>
          <a:p>
            <a:pPr lvl="1"/>
            <a:r>
              <a:rPr lang="fi-FI" dirty="0" smtClean="0"/>
              <a:t>Flight </a:t>
            </a:r>
            <a:r>
              <a:rPr lang="fi-FI" dirty="0" err="1" smtClean="0"/>
              <a:t>time</a:t>
            </a:r>
            <a:r>
              <a:rPr lang="fi-FI" dirty="0" smtClean="0"/>
              <a:t> ~ 18 min</a:t>
            </a:r>
          </a:p>
          <a:p>
            <a:r>
              <a:rPr lang="fi-FI" dirty="0" err="1" smtClean="0"/>
              <a:t>Spectrum</a:t>
            </a:r>
            <a:r>
              <a:rPr lang="fi-FI" dirty="0" smtClean="0"/>
              <a:t> </a:t>
            </a:r>
            <a:r>
              <a:rPr lang="fi-FI" dirty="0" err="1" smtClean="0"/>
              <a:t>analyser</a:t>
            </a:r>
            <a:r>
              <a:rPr lang="fi-FI" dirty="0" smtClean="0"/>
              <a:t>: </a:t>
            </a:r>
            <a:r>
              <a:rPr lang="fi-FI" dirty="0" err="1" smtClean="0"/>
              <a:t>Aaronia</a:t>
            </a:r>
            <a:r>
              <a:rPr lang="fi-FI" dirty="0" smtClean="0"/>
              <a:t> HF-60105 + </a:t>
            </a:r>
            <a:r>
              <a:rPr lang="fi-FI" dirty="0" err="1" smtClean="0"/>
              <a:t>directional</a:t>
            </a:r>
            <a:r>
              <a:rPr lang="fi-FI" dirty="0" smtClean="0"/>
              <a:t> </a:t>
            </a:r>
            <a:r>
              <a:rPr lang="fi-FI" dirty="0" err="1" smtClean="0"/>
              <a:t>antenna</a:t>
            </a:r>
            <a:endParaRPr lang="fi-FI" dirty="0" smtClean="0"/>
          </a:p>
          <a:p>
            <a:r>
              <a:rPr lang="fi-FI" dirty="0" err="1" smtClean="0"/>
              <a:t>Mini-PC</a:t>
            </a:r>
            <a:r>
              <a:rPr lang="fi-FI" dirty="0" smtClean="0"/>
              <a:t> to </a:t>
            </a:r>
            <a:r>
              <a:rPr lang="fi-FI" dirty="0" err="1" smtClean="0"/>
              <a:t>control</a:t>
            </a:r>
            <a:r>
              <a:rPr lang="fi-FI" dirty="0" smtClean="0"/>
              <a:t> the </a:t>
            </a:r>
            <a:r>
              <a:rPr lang="fi-FI" dirty="0" err="1" smtClean="0"/>
              <a:t>Spectrum</a:t>
            </a:r>
            <a:r>
              <a:rPr lang="fi-FI" dirty="0" smtClean="0"/>
              <a:t> </a:t>
            </a:r>
            <a:r>
              <a:rPr lang="fi-FI" dirty="0" err="1" smtClean="0"/>
              <a:t>analyser</a:t>
            </a:r>
            <a:r>
              <a:rPr lang="fi-FI" dirty="0" smtClean="0"/>
              <a:t>, 2.4 </a:t>
            </a:r>
            <a:r>
              <a:rPr lang="fi-FI" dirty="0" err="1" smtClean="0"/>
              <a:t>GHz</a:t>
            </a:r>
            <a:r>
              <a:rPr lang="fi-FI" dirty="0" smtClean="0"/>
              <a:t> WLAN </a:t>
            </a:r>
          </a:p>
          <a:p>
            <a:r>
              <a:rPr lang="fi-FI" dirty="0" smtClean="0"/>
              <a:t>Real </a:t>
            </a:r>
            <a:r>
              <a:rPr lang="fi-FI" dirty="0" err="1" smtClean="0"/>
              <a:t>time</a:t>
            </a:r>
            <a:r>
              <a:rPr lang="fi-FI" dirty="0" smtClean="0"/>
              <a:t> video</a:t>
            </a:r>
          </a:p>
          <a:p>
            <a:endParaRPr lang="fi-FI" dirty="0" smtClean="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664" y="1988840"/>
            <a:ext cx="5793335" cy="451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155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Drone</a:t>
            </a:r>
            <a:r>
              <a:rPr lang="fi-FI" dirty="0" smtClean="0"/>
              <a:t> </a:t>
            </a:r>
            <a:r>
              <a:rPr lang="fi-FI" dirty="0" err="1" smtClean="0"/>
              <a:t>setup</a:t>
            </a:r>
            <a:r>
              <a:rPr lang="fi-FI" dirty="0" smtClean="0"/>
              <a:t> (2/2)</a:t>
            </a:r>
            <a:endParaRPr lang="fi-FI" dirty="0"/>
          </a:p>
        </p:txBody>
      </p:sp>
      <p:sp>
        <p:nvSpPr>
          <p:cNvPr id="3" name="Content Placeholder 2"/>
          <p:cNvSpPr>
            <a:spLocks noGrp="1"/>
          </p:cNvSpPr>
          <p:nvPr>
            <p:ph idx="1"/>
          </p:nvPr>
        </p:nvSpPr>
        <p:spPr>
          <a:xfrm>
            <a:off x="433136" y="1624264"/>
            <a:ext cx="2986736" cy="4392000"/>
          </a:xfrm>
        </p:spPr>
        <p:txBody>
          <a:bodyPr>
            <a:normAutofit/>
          </a:bodyPr>
          <a:lstStyle/>
          <a:p>
            <a:r>
              <a:rPr lang="fi-FI" dirty="0" err="1" smtClean="0"/>
              <a:t>Enough</a:t>
            </a:r>
            <a:r>
              <a:rPr lang="fi-FI" dirty="0" smtClean="0"/>
              <a:t> </a:t>
            </a:r>
            <a:r>
              <a:rPr lang="fi-FI" dirty="0" err="1" smtClean="0"/>
              <a:t>fitting</a:t>
            </a:r>
            <a:r>
              <a:rPr lang="fi-FI" dirty="0" smtClean="0"/>
              <a:t> </a:t>
            </a:r>
            <a:r>
              <a:rPr lang="fi-FI" dirty="0" err="1" smtClean="0"/>
              <a:t>room</a:t>
            </a:r>
            <a:r>
              <a:rPr lang="fi-FI" dirty="0" smtClean="0"/>
              <a:t> for the </a:t>
            </a:r>
            <a:r>
              <a:rPr lang="fi-FI" dirty="0" err="1" smtClean="0"/>
              <a:t>RF-filter</a:t>
            </a:r>
            <a:endParaRPr lang="fi-FI" dirty="0" smtClean="0"/>
          </a:p>
          <a:p>
            <a:endParaRPr lang="fi-FI" dirty="0" smtClean="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330" y="1484784"/>
            <a:ext cx="465772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45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Test</a:t>
            </a:r>
            <a:r>
              <a:rPr lang="fi-FI" dirty="0" smtClean="0"/>
              <a:t> case</a:t>
            </a:r>
            <a:endParaRPr lang="fi-FI" dirty="0"/>
          </a:p>
        </p:txBody>
      </p:sp>
      <p:sp>
        <p:nvSpPr>
          <p:cNvPr id="3" name="Content Placeholder 2"/>
          <p:cNvSpPr>
            <a:spLocks noGrp="1"/>
          </p:cNvSpPr>
          <p:nvPr>
            <p:ph idx="1"/>
          </p:nvPr>
        </p:nvSpPr>
        <p:spPr>
          <a:xfrm>
            <a:off x="433136" y="1624264"/>
            <a:ext cx="6803160" cy="4392000"/>
          </a:xfrm>
        </p:spPr>
        <p:txBody>
          <a:bodyPr>
            <a:normAutofit lnSpcReduction="10000"/>
          </a:bodyPr>
          <a:lstStyle/>
          <a:p>
            <a:r>
              <a:rPr lang="fi-FI" dirty="0" smtClean="0"/>
              <a:t>RF </a:t>
            </a:r>
            <a:r>
              <a:rPr lang="fi-FI" dirty="0" err="1" smtClean="0"/>
              <a:t>interference</a:t>
            </a:r>
            <a:r>
              <a:rPr lang="fi-FI" dirty="0" smtClean="0"/>
              <a:t> </a:t>
            </a:r>
            <a:r>
              <a:rPr lang="fi-FI" dirty="0" err="1" smtClean="0"/>
              <a:t>source</a:t>
            </a:r>
            <a:r>
              <a:rPr lang="fi-FI" dirty="0" smtClean="0"/>
              <a:t>: Wireless </a:t>
            </a:r>
            <a:r>
              <a:rPr lang="fi-FI" dirty="0" err="1" smtClean="0"/>
              <a:t>microphone</a:t>
            </a:r>
            <a:r>
              <a:rPr lang="fi-FI" dirty="0"/>
              <a:t> </a:t>
            </a:r>
            <a:endParaRPr lang="fi-FI" dirty="0" smtClean="0"/>
          </a:p>
          <a:p>
            <a:r>
              <a:rPr lang="fi-FI" dirty="0" err="1" smtClean="0"/>
              <a:t>Located</a:t>
            </a:r>
            <a:r>
              <a:rPr lang="fi-FI" dirty="0" smtClean="0"/>
              <a:t> on top of the </a:t>
            </a:r>
            <a:r>
              <a:rPr lang="fi-FI" dirty="0" err="1" smtClean="0"/>
              <a:t>roof</a:t>
            </a:r>
            <a:r>
              <a:rPr lang="fi-FI" dirty="0" smtClean="0"/>
              <a:t> of a </a:t>
            </a:r>
            <a:r>
              <a:rPr lang="fi-FI" dirty="0" err="1" smtClean="0"/>
              <a:t>two-storey</a:t>
            </a:r>
            <a:r>
              <a:rPr lang="fi-FI" dirty="0" smtClean="0"/>
              <a:t> </a:t>
            </a:r>
            <a:r>
              <a:rPr lang="fi-FI" dirty="0" err="1" smtClean="0"/>
              <a:t>building</a:t>
            </a:r>
            <a:endParaRPr lang="fi-FI" dirty="0" smtClean="0"/>
          </a:p>
          <a:p>
            <a:r>
              <a:rPr lang="fi-FI" dirty="0" smtClean="0"/>
              <a:t>The </a:t>
            </a:r>
            <a:r>
              <a:rPr lang="fi-FI" dirty="0" err="1" smtClean="0"/>
              <a:t>aim</a:t>
            </a:r>
            <a:r>
              <a:rPr lang="fi-FI" dirty="0" smtClean="0"/>
              <a:t> is to </a:t>
            </a:r>
            <a:r>
              <a:rPr lang="fi-FI" dirty="0" err="1" smtClean="0"/>
              <a:t>verify</a:t>
            </a:r>
            <a:r>
              <a:rPr lang="fi-FI" dirty="0" smtClean="0"/>
              <a:t> </a:t>
            </a:r>
            <a:r>
              <a:rPr lang="fi-FI" dirty="0" err="1" smtClean="0"/>
              <a:t>how</a:t>
            </a:r>
            <a:r>
              <a:rPr lang="fi-FI" dirty="0" smtClean="0"/>
              <a:t> </a:t>
            </a:r>
            <a:r>
              <a:rPr lang="fi-FI" dirty="0" err="1" smtClean="0"/>
              <a:t>easily</a:t>
            </a:r>
            <a:r>
              <a:rPr lang="fi-FI" dirty="0" smtClean="0"/>
              <a:t> the </a:t>
            </a:r>
            <a:r>
              <a:rPr lang="fi-FI" dirty="0" err="1" smtClean="0"/>
              <a:t>interference</a:t>
            </a:r>
            <a:r>
              <a:rPr lang="fi-FI" dirty="0" smtClean="0"/>
              <a:t> </a:t>
            </a:r>
            <a:r>
              <a:rPr lang="fi-FI" dirty="0" err="1" smtClean="0"/>
              <a:t>source</a:t>
            </a:r>
            <a:r>
              <a:rPr lang="fi-FI" dirty="0" smtClean="0"/>
              <a:t> </a:t>
            </a:r>
            <a:r>
              <a:rPr lang="fi-FI" dirty="0" err="1" smtClean="0"/>
              <a:t>can</a:t>
            </a:r>
            <a:r>
              <a:rPr lang="fi-FI" dirty="0" smtClean="0"/>
              <a:t> </a:t>
            </a:r>
            <a:r>
              <a:rPr lang="fi-FI" dirty="0" err="1" smtClean="0"/>
              <a:t>be</a:t>
            </a:r>
            <a:r>
              <a:rPr lang="fi-FI" dirty="0" smtClean="0"/>
              <a:t> </a:t>
            </a:r>
            <a:r>
              <a:rPr lang="fi-FI" dirty="0" err="1" smtClean="0"/>
              <a:t>found</a:t>
            </a:r>
            <a:r>
              <a:rPr lang="fi-FI" dirty="0" smtClean="0"/>
              <a:t> with the </a:t>
            </a:r>
            <a:r>
              <a:rPr lang="fi-FI" dirty="0" err="1" smtClean="0"/>
              <a:t>drone</a:t>
            </a:r>
            <a:endParaRPr lang="fi-FI" dirty="0" smtClean="0"/>
          </a:p>
          <a:p>
            <a:r>
              <a:rPr lang="fi-FI" dirty="0" smtClean="0"/>
              <a:t>The </a:t>
            </a:r>
            <a:r>
              <a:rPr lang="fi-FI" dirty="0" err="1" smtClean="0"/>
              <a:t>target</a:t>
            </a:r>
            <a:r>
              <a:rPr lang="fi-FI" dirty="0" smtClean="0"/>
              <a:t> is to </a:t>
            </a:r>
            <a:r>
              <a:rPr lang="fi-FI" dirty="0" err="1" smtClean="0"/>
              <a:t>combine</a:t>
            </a:r>
            <a:r>
              <a:rPr lang="fi-FI" dirty="0" smtClean="0"/>
              <a:t> the </a:t>
            </a:r>
            <a:r>
              <a:rPr lang="fi-FI" dirty="0" err="1" smtClean="0"/>
              <a:t>telemetrydata</a:t>
            </a:r>
            <a:r>
              <a:rPr lang="fi-FI" dirty="0" smtClean="0"/>
              <a:t>, live video &amp; </a:t>
            </a:r>
            <a:r>
              <a:rPr lang="fi-FI" dirty="0" err="1" smtClean="0"/>
              <a:t>Aaronia</a:t>
            </a:r>
            <a:r>
              <a:rPr lang="fi-FI" dirty="0" smtClean="0"/>
              <a:t> </a:t>
            </a:r>
            <a:r>
              <a:rPr lang="fi-FI" dirty="0" err="1" smtClean="0"/>
              <a:t>spectrum</a:t>
            </a:r>
            <a:r>
              <a:rPr lang="fi-FI" dirty="0" smtClean="0"/>
              <a:t> </a:t>
            </a:r>
            <a:r>
              <a:rPr lang="fi-FI" dirty="0" err="1" smtClean="0"/>
              <a:t>screen</a:t>
            </a:r>
            <a:r>
              <a:rPr lang="fi-FI" dirty="0" smtClean="0"/>
              <a:t> on the </a:t>
            </a:r>
            <a:r>
              <a:rPr lang="fi-FI" dirty="0" err="1" smtClean="0"/>
              <a:t>same</a:t>
            </a:r>
            <a:r>
              <a:rPr lang="fi-FI" dirty="0" smtClean="0"/>
              <a:t> </a:t>
            </a:r>
            <a:r>
              <a:rPr lang="fi-FI" dirty="0" err="1" smtClean="0"/>
              <a:t>computer</a:t>
            </a:r>
            <a:r>
              <a:rPr lang="fi-FI" dirty="0" smtClean="0"/>
              <a:t> </a:t>
            </a:r>
            <a:r>
              <a:rPr lang="fi-FI" dirty="0" err="1" smtClean="0"/>
              <a:t>window</a:t>
            </a:r>
            <a:r>
              <a:rPr lang="fi-FI" dirty="0" smtClean="0"/>
              <a:t> to </a:t>
            </a:r>
            <a:r>
              <a:rPr lang="fi-FI" dirty="0" err="1" smtClean="0"/>
              <a:t>make</a:t>
            </a:r>
            <a:r>
              <a:rPr lang="fi-FI" dirty="0" smtClean="0"/>
              <a:t> the </a:t>
            </a:r>
            <a:r>
              <a:rPr lang="fi-FI" dirty="0" err="1" smtClean="0"/>
              <a:t>operation</a:t>
            </a:r>
            <a:r>
              <a:rPr lang="fi-FI" dirty="0" smtClean="0"/>
              <a:t> </a:t>
            </a:r>
            <a:r>
              <a:rPr lang="fi-FI" dirty="0" err="1" smtClean="0"/>
              <a:t>easier</a:t>
            </a:r>
            <a:endParaRPr lang="fi-FI" dirty="0" smtClean="0"/>
          </a:p>
          <a:p>
            <a:endParaRPr lang="fi-FI" dirty="0" smtClean="0"/>
          </a:p>
          <a:p>
            <a:endParaRPr lang="fi-FI" dirty="0" smtClean="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20688"/>
            <a:ext cx="293811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27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(1/2)</a:t>
            </a:r>
            <a:endParaRPr lang="en-US" dirty="0"/>
          </a:p>
        </p:txBody>
      </p:sp>
      <p:sp>
        <p:nvSpPr>
          <p:cNvPr id="3" name="Content Placeholder 2"/>
          <p:cNvSpPr>
            <a:spLocks noGrp="1"/>
          </p:cNvSpPr>
          <p:nvPr>
            <p:ph idx="1"/>
          </p:nvPr>
        </p:nvSpPr>
        <p:spPr>
          <a:xfrm>
            <a:off x="433136" y="1624264"/>
            <a:ext cx="8208000" cy="4469032"/>
          </a:xfrm>
        </p:spPr>
        <p:txBody>
          <a:bodyPr>
            <a:normAutofit/>
          </a:bodyPr>
          <a:lstStyle/>
          <a:p>
            <a:r>
              <a:rPr lang="en-US" dirty="0" smtClean="0"/>
              <a:t>Internal</a:t>
            </a:r>
            <a:r>
              <a:rPr lang="fi-FI" dirty="0" smtClean="0"/>
              <a:t> </a:t>
            </a:r>
            <a:r>
              <a:rPr lang="en-US" dirty="0" smtClean="0"/>
              <a:t>RF interferences</a:t>
            </a:r>
            <a:r>
              <a:rPr lang="fi-FI" dirty="0" smtClean="0"/>
              <a:t> </a:t>
            </a:r>
            <a:r>
              <a:rPr lang="en-US" dirty="0" smtClean="0"/>
              <a:t>from</a:t>
            </a:r>
            <a:r>
              <a:rPr lang="fi-FI" dirty="0" smtClean="0"/>
              <a:t> the </a:t>
            </a:r>
            <a:r>
              <a:rPr lang="en-US" dirty="0" smtClean="0"/>
              <a:t>drone</a:t>
            </a:r>
          </a:p>
          <a:p>
            <a:pPr lvl="1"/>
            <a:r>
              <a:rPr lang="en-US" dirty="0" smtClean="0"/>
              <a:t>Measurements in anechoic chamber have been done</a:t>
            </a:r>
          </a:p>
          <a:p>
            <a:pPr lvl="2"/>
            <a:r>
              <a:rPr lang="en-US" dirty="0" smtClean="0"/>
              <a:t>2.4 GHz RF-interferences cannot be investigated</a:t>
            </a:r>
          </a:p>
          <a:p>
            <a:pPr lvl="2"/>
            <a:r>
              <a:rPr lang="en-US" dirty="0" smtClean="0"/>
              <a:t>Below 300 MHz interferences are difficult due to drone's own EMC issues (electric motors)</a:t>
            </a:r>
          </a:p>
          <a:p>
            <a:r>
              <a:rPr lang="en-US" dirty="0" smtClean="0"/>
              <a:t>Difficult to handle</a:t>
            </a:r>
          </a:p>
          <a:p>
            <a:pPr lvl="1"/>
            <a:r>
              <a:rPr lang="en-US" dirty="0" smtClean="0"/>
              <a:t>RF measurement drone should be easy enough to operate</a:t>
            </a:r>
          </a:p>
          <a:p>
            <a:pPr lvl="1"/>
            <a:r>
              <a:rPr lang="en-US" dirty="0" smtClean="0"/>
              <a:t>It is assumed that it needs two persons for the operation. One to fly, one to monitor/use the spectrum analyzer</a:t>
            </a:r>
          </a:p>
          <a:p>
            <a:pPr marL="0" indent="0">
              <a:buNone/>
            </a:pPr>
            <a:endParaRPr lang="fi-FI" dirty="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8</a:t>
            </a:fld>
            <a:endParaRPr lang="en-US"/>
          </a:p>
        </p:txBody>
      </p:sp>
    </p:spTree>
    <p:extLst>
      <p:ext uri="{BB962C8B-B14F-4D97-AF65-F5344CB8AC3E}">
        <p14:creationId xmlns:p14="http://schemas.microsoft.com/office/powerpoint/2010/main" val="74302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(2/2)</a:t>
            </a:r>
            <a:endParaRPr lang="en-US" dirty="0"/>
          </a:p>
        </p:txBody>
      </p:sp>
      <p:sp>
        <p:nvSpPr>
          <p:cNvPr id="3" name="Content Placeholder 2"/>
          <p:cNvSpPr>
            <a:spLocks noGrp="1"/>
          </p:cNvSpPr>
          <p:nvPr>
            <p:ph idx="1"/>
          </p:nvPr>
        </p:nvSpPr>
        <p:spPr>
          <a:xfrm>
            <a:off x="433136" y="1624264"/>
            <a:ext cx="8208000" cy="4469032"/>
          </a:xfrm>
        </p:spPr>
        <p:txBody>
          <a:bodyPr>
            <a:normAutofit/>
          </a:bodyPr>
          <a:lstStyle/>
          <a:p>
            <a:r>
              <a:rPr lang="en-US" dirty="0" smtClean="0"/>
              <a:t>Flying </a:t>
            </a:r>
            <a:r>
              <a:rPr lang="en-US" dirty="0" smtClean="0"/>
              <a:t>restrictions</a:t>
            </a:r>
          </a:p>
          <a:p>
            <a:pPr lvl="1"/>
            <a:r>
              <a:rPr lang="en-US" dirty="0" smtClean="0"/>
              <a:t>Urban environment</a:t>
            </a:r>
          </a:p>
          <a:p>
            <a:pPr lvl="1"/>
            <a:r>
              <a:rPr lang="en-US" dirty="0" smtClean="0"/>
              <a:t>Wind/Rain/Temperature limitations</a:t>
            </a:r>
          </a:p>
          <a:p>
            <a:r>
              <a:rPr lang="en-US" dirty="0" smtClean="0"/>
              <a:t>Size vs Lifting capacity</a:t>
            </a:r>
          </a:p>
          <a:p>
            <a:pPr lvl="1"/>
            <a:r>
              <a:rPr lang="en-US" dirty="0" smtClean="0"/>
              <a:t>RF filter must be placed on board to make RF interference hunting more reliable</a:t>
            </a:r>
          </a:p>
          <a:p>
            <a:pPr lvl="2"/>
            <a:r>
              <a:rPr lang="en-US" dirty="0" smtClean="0"/>
              <a:t>High signal levels in city </a:t>
            </a:r>
            <a:r>
              <a:rPr lang="en-US" dirty="0" smtClean="0"/>
              <a:t>environment</a:t>
            </a:r>
          </a:p>
          <a:p>
            <a:pPr lvl="2"/>
            <a:r>
              <a:rPr lang="en-US" dirty="0" smtClean="0"/>
              <a:t>Max total weight 8kg (flight regulations)</a:t>
            </a:r>
            <a:endParaRPr lang="en-US" dirty="0" smtClean="0"/>
          </a:p>
          <a:p>
            <a:pPr lvl="1"/>
            <a:r>
              <a:rPr lang="en-US" dirty="0" smtClean="0"/>
              <a:t>Must be easy to transport inside a measurement van</a:t>
            </a:r>
          </a:p>
          <a:p>
            <a:pPr marL="0" indent="0">
              <a:buNone/>
            </a:pPr>
            <a:endParaRPr lang="fi-FI" dirty="0"/>
          </a:p>
        </p:txBody>
      </p:sp>
      <p:sp>
        <p:nvSpPr>
          <p:cNvPr id="4" name="Date Placeholder 3"/>
          <p:cNvSpPr>
            <a:spLocks noGrp="1"/>
          </p:cNvSpPr>
          <p:nvPr>
            <p:ph type="dt" sz="half" idx="10"/>
          </p:nvPr>
        </p:nvSpPr>
        <p:spPr/>
        <p:txBody>
          <a:bodyPr/>
          <a:lstStyle/>
          <a:p>
            <a:fld id="{768539C5-7701-4415-BA61-4E8520BA6927}" type="datetime1">
              <a:rPr lang="fi-FI" smtClean="0"/>
              <a:t>19.4.2018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F367E-799F-42C2-ABF3-E4F00F92FA5F}" type="slidenum">
              <a:rPr lang="en-US" smtClean="0"/>
              <a:pPr/>
              <a:t>9</a:t>
            </a:fld>
            <a:endParaRPr lang="en-US"/>
          </a:p>
        </p:txBody>
      </p:sp>
    </p:spTree>
    <p:extLst>
      <p:ext uri="{BB962C8B-B14F-4D97-AF65-F5344CB8AC3E}">
        <p14:creationId xmlns:p14="http://schemas.microsoft.com/office/powerpoint/2010/main" val="139242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stintävirasto 6 en">
  <a:themeElements>
    <a:clrScheme name="vivi">
      <a:dk1>
        <a:sysClr val="windowText" lastClr="000000"/>
      </a:dk1>
      <a:lt1>
        <a:sysClr val="window" lastClr="FFFFFF"/>
      </a:lt1>
      <a:dk2>
        <a:srgbClr val="054884"/>
      </a:dk2>
      <a:lt2>
        <a:srgbClr val="EEECE1"/>
      </a:lt2>
      <a:accent1>
        <a:srgbClr val="00ACDE"/>
      </a:accent1>
      <a:accent2>
        <a:srgbClr val="FF2F8B"/>
      </a:accent2>
      <a:accent3>
        <a:srgbClr val="99C500"/>
      </a:accent3>
      <a:accent4>
        <a:srgbClr val="FF9B00"/>
      </a:accent4>
      <a:accent5>
        <a:srgbClr val="054884"/>
      </a:accent5>
      <a:accent6>
        <a:srgbClr val="838383"/>
      </a:accent6>
      <a:hlink>
        <a:srgbClr val="0000FF"/>
      </a:hlink>
      <a:folHlink>
        <a:srgbClr val="800080"/>
      </a:folHlink>
    </a:clrScheme>
    <a:fontScheme name="Viestintäviras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Viestintävirasto 1 su.potx" id="{613D1B98-3D32-433D-BD75-F5E45C746766}" vid="{0E372517-7D54-4A6E-9C66-37D87D2E7B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Viestintävirasto 6 en</Template>
  <TotalTime>3527</TotalTime>
  <Words>561</Words>
  <Application>Microsoft Office PowerPoint</Application>
  <PresentationFormat>On-screen Show (4:3)</PresentationFormat>
  <Paragraphs>75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Viestintävirasto 6 en</vt:lpstr>
      <vt:lpstr>RF interference hunting with drones – project update</vt:lpstr>
      <vt:lpstr>Background</vt:lpstr>
      <vt:lpstr>Why drones (1/2)</vt:lpstr>
      <vt:lpstr>Why drones (2/2)</vt:lpstr>
      <vt:lpstr>The Drone setup (1/2)</vt:lpstr>
      <vt:lpstr>The Drone setup (2/2)</vt:lpstr>
      <vt:lpstr>Test case</vt:lpstr>
      <vt:lpstr>Issues (1/2)</vt:lpstr>
      <vt:lpstr>Issues (2/2)</vt:lpstr>
      <vt:lpstr>Questions/Discussion?</vt:lpstr>
      <vt:lpstr>Jukka.pihonen@ficora.fi</vt:lpstr>
    </vt:vector>
  </TitlesOfParts>
  <Company>Viestintävirasto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interference hunting with drones</dc:title>
  <dc:creator>Pihonen Jukka</dc:creator>
  <cp:lastModifiedBy>Pihonen Jukka</cp:lastModifiedBy>
  <cp:revision>34</cp:revision>
  <dcterms:created xsi:type="dcterms:W3CDTF">2018-04-16T08:08:32Z</dcterms:created>
  <dcterms:modified xsi:type="dcterms:W3CDTF">2018-04-19T08:18:55Z</dcterms:modified>
</cp:coreProperties>
</file>