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3" r:id="rId7"/>
    <p:sldId id="259"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301"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808E5C60-D7E6-4E5A-9FDD-C4DEB46EAD1D}" type="datetimeFigureOut">
              <a:rPr lang="en-CA" smtClean="0"/>
              <a:t>18/12/2018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421043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08E5C60-D7E6-4E5A-9FDD-C4DEB46EAD1D}" type="datetimeFigureOut">
              <a:rPr lang="en-CA" smtClean="0"/>
              <a:t>18/12/2018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3625347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08E5C60-D7E6-4E5A-9FDD-C4DEB46EAD1D}" type="datetimeFigureOut">
              <a:rPr lang="en-CA" smtClean="0"/>
              <a:t>18/12/2018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4271684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08E5C60-D7E6-4E5A-9FDD-C4DEB46EAD1D}" type="datetimeFigureOut">
              <a:rPr lang="en-CA" smtClean="0"/>
              <a:t>18/12/2018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74492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8E5C60-D7E6-4E5A-9FDD-C4DEB46EAD1D}" type="datetimeFigureOut">
              <a:rPr lang="en-CA" smtClean="0"/>
              <a:t>18/12/2018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3705402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08E5C60-D7E6-4E5A-9FDD-C4DEB46EAD1D}" type="datetimeFigureOut">
              <a:rPr lang="en-CA" smtClean="0"/>
              <a:t>18/12/2018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76300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08E5C60-D7E6-4E5A-9FDD-C4DEB46EAD1D}" type="datetimeFigureOut">
              <a:rPr lang="en-CA" smtClean="0"/>
              <a:t>18/12/2018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892100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08E5C60-D7E6-4E5A-9FDD-C4DEB46EAD1D}" type="datetimeFigureOut">
              <a:rPr lang="en-CA" smtClean="0"/>
              <a:t>18/12/2018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335224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E5C60-D7E6-4E5A-9FDD-C4DEB46EAD1D}" type="datetimeFigureOut">
              <a:rPr lang="en-CA" smtClean="0"/>
              <a:t>18/12/2018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21093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8E5C60-D7E6-4E5A-9FDD-C4DEB46EAD1D}" type="datetimeFigureOut">
              <a:rPr lang="en-CA" smtClean="0"/>
              <a:t>18/12/2018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2690498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8E5C60-D7E6-4E5A-9FDD-C4DEB46EAD1D}" type="datetimeFigureOut">
              <a:rPr lang="en-CA" smtClean="0"/>
              <a:t>18/12/2018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4BCCB29-1094-4D26-8C5B-A876993A667D}" type="slidenum">
              <a:rPr lang="en-CA" smtClean="0"/>
              <a:t>‹#›</a:t>
            </a:fld>
            <a:endParaRPr lang="en-CA"/>
          </a:p>
        </p:txBody>
      </p:sp>
    </p:spTree>
    <p:extLst>
      <p:ext uri="{BB962C8B-B14F-4D97-AF65-F5344CB8AC3E}">
        <p14:creationId xmlns:p14="http://schemas.microsoft.com/office/powerpoint/2010/main" val="2180246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8E5C60-D7E6-4E5A-9FDD-C4DEB46EAD1D}" type="datetimeFigureOut">
              <a:rPr lang="en-CA" smtClean="0"/>
              <a:t>18/12/2018</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CCB29-1094-4D26-8C5B-A876993A667D}" type="slidenum">
              <a:rPr lang="en-CA" smtClean="0"/>
              <a:t>‹#›</a:t>
            </a:fld>
            <a:endParaRPr lang="en-CA"/>
          </a:p>
        </p:txBody>
      </p:sp>
    </p:spTree>
    <p:extLst>
      <p:ext uri="{BB962C8B-B14F-4D97-AF65-F5344CB8AC3E}">
        <p14:creationId xmlns:p14="http://schemas.microsoft.com/office/powerpoint/2010/main" val="3417841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Obstacle limitation surfaces at aerodromes and heliports/helidecks</a:t>
            </a:r>
            <a:endParaRPr lang="en-CA" dirty="0"/>
          </a:p>
        </p:txBody>
      </p:sp>
      <p:sp>
        <p:nvSpPr>
          <p:cNvPr id="3" name="Subtitle 2"/>
          <p:cNvSpPr>
            <a:spLocks noGrp="1"/>
          </p:cNvSpPr>
          <p:nvPr>
            <p:ph type="subTitle" idx="1"/>
          </p:nvPr>
        </p:nvSpPr>
        <p:spPr/>
        <p:txBody>
          <a:bodyPr/>
          <a:lstStyle/>
          <a:p>
            <a:r>
              <a:rPr lang="en-CA" dirty="0" smtClean="0"/>
              <a:t>17 December 2018</a:t>
            </a:r>
            <a:endParaRPr lang="en-CA" dirty="0"/>
          </a:p>
        </p:txBody>
      </p:sp>
    </p:spTree>
    <p:extLst>
      <p:ext uri="{BB962C8B-B14F-4D97-AF65-F5344CB8AC3E}">
        <p14:creationId xmlns:p14="http://schemas.microsoft.com/office/powerpoint/2010/main" val="1467162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Purpose of the OLS</a:t>
            </a:r>
            <a:endParaRPr lang="en-CA" dirty="0"/>
          </a:p>
        </p:txBody>
      </p:sp>
      <p:sp>
        <p:nvSpPr>
          <p:cNvPr id="3" name="Content Placeholder 2"/>
          <p:cNvSpPr>
            <a:spLocks noGrp="1"/>
          </p:cNvSpPr>
          <p:nvPr>
            <p:ph idx="1"/>
          </p:nvPr>
        </p:nvSpPr>
        <p:spPr/>
        <p:txBody>
          <a:bodyPr>
            <a:normAutofit lnSpcReduction="10000"/>
          </a:bodyPr>
          <a:lstStyle/>
          <a:p>
            <a:r>
              <a:rPr lang="en-US" dirty="0"/>
              <a:t>Historically the broad purpose of Annex 14 OLS has been to define the volume of airspace that should ideally be kept free from obstacles in order to minimize the dangers presented by obstacles to an aircraft. </a:t>
            </a:r>
            <a:endParaRPr lang="en-US" dirty="0" smtClean="0"/>
          </a:p>
          <a:p>
            <a:r>
              <a:rPr lang="en-US" dirty="0" smtClean="0"/>
              <a:t>The </a:t>
            </a:r>
            <a:r>
              <a:rPr lang="en-US" dirty="0"/>
              <a:t>OLS have been always intended to be of a permanent nature and often enacted in the local zoning laws and ordinances or as part of the national planning consultation scheme. </a:t>
            </a:r>
            <a:endParaRPr lang="en-CA" dirty="0"/>
          </a:p>
          <a:p>
            <a:endParaRPr lang="en-CA" dirty="0"/>
          </a:p>
        </p:txBody>
      </p:sp>
    </p:spTree>
    <p:extLst>
      <p:ext uri="{BB962C8B-B14F-4D97-AF65-F5344CB8AC3E}">
        <p14:creationId xmlns:p14="http://schemas.microsoft.com/office/powerpoint/2010/main" val="2867968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 for aerodromes</a:t>
            </a:r>
            <a:endParaRPr lang="en-CA" dirty="0"/>
          </a:p>
        </p:txBody>
      </p:sp>
      <p:sp>
        <p:nvSpPr>
          <p:cNvPr id="3" name="Content Placeholder 2"/>
          <p:cNvSpPr>
            <a:spLocks noGrp="1"/>
          </p:cNvSpPr>
          <p:nvPr>
            <p:ph idx="1"/>
          </p:nvPr>
        </p:nvSpPr>
        <p:spPr/>
        <p:txBody>
          <a:bodyPr/>
          <a:lstStyle/>
          <a:p>
            <a:r>
              <a:rPr lang="en-US" dirty="0" smtClean="0"/>
              <a:t>ICAO Annex 14, Volume 1 Aerodromes - Chapter 4;</a:t>
            </a:r>
          </a:p>
          <a:p>
            <a:r>
              <a:rPr lang="en-US" dirty="0" smtClean="0"/>
              <a:t>PANS-Aerodromes (Doc 9981);</a:t>
            </a:r>
          </a:p>
          <a:p>
            <a:r>
              <a:rPr lang="en-US" dirty="0" smtClean="0"/>
              <a:t>PANS-OPS (Doc 8168);</a:t>
            </a:r>
          </a:p>
          <a:p>
            <a:r>
              <a:rPr lang="en-US" dirty="0" smtClean="0"/>
              <a:t>Airport Service Manual (Doc 9137), Part 6 – Control of obstacles. </a:t>
            </a:r>
            <a:endParaRPr lang="en-CA" dirty="0" smtClean="0"/>
          </a:p>
          <a:p>
            <a:endParaRPr lang="en-CA" dirty="0"/>
          </a:p>
        </p:txBody>
      </p:sp>
    </p:spTree>
    <p:extLst>
      <p:ext uri="{BB962C8B-B14F-4D97-AF65-F5344CB8AC3E}">
        <p14:creationId xmlns:p14="http://schemas.microsoft.com/office/powerpoint/2010/main" val="985424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of Annex 14 OLS</a:t>
            </a:r>
            <a:endParaRPr lang="en-CA" dirty="0"/>
          </a:p>
        </p:txBody>
      </p:sp>
      <p:pic>
        <p:nvPicPr>
          <p:cNvPr id="8" name="Picture 2"/>
          <p:cNvPicPr>
            <a:picLocks noGrp="1" noChangeAspect="1" noChangeArrowheads="1"/>
          </p:cNvPicPr>
          <p:nvPr>
            <p:ph sz="half" idx="1"/>
          </p:nvPr>
        </p:nvPicPr>
        <p:blipFill rotWithShape="1">
          <a:blip r:embed="rId2">
            <a:extLst>
              <a:ext uri="{28A0092B-C50C-407E-A947-70E740481C1C}">
                <a14:useLocalDpi xmlns:a14="http://schemas.microsoft.com/office/drawing/2010/main" val="0"/>
              </a:ext>
            </a:extLst>
          </a:blip>
          <a:srcRect l="8805" r="8716"/>
          <a:stretch/>
        </p:blipFill>
        <p:spPr bwMode="auto">
          <a:xfrm>
            <a:off x="323528" y="2276872"/>
            <a:ext cx="4347888" cy="31449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48200" y="2728049"/>
            <a:ext cx="4038600" cy="22702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0095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 of Annex 14 OLS</a:t>
            </a:r>
            <a:endParaRPr lang="en-CA" dirty="0"/>
          </a:p>
        </p:txBody>
      </p:sp>
      <p:pic>
        <p:nvPicPr>
          <p:cNvPr id="3074"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638996" y="1484784"/>
            <a:ext cx="4314752" cy="53138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364088" y="2412584"/>
            <a:ext cx="3333406" cy="29490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4499992" y="2060848"/>
            <a:ext cx="432048" cy="417646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p:cNvSpPr/>
          <p:nvPr/>
        </p:nvSpPr>
        <p:spPr>
          <a:xfrm>
            <a:off x="8172400" y="2852936"/>
            <a:ext cx="432048" cy="187220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096527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Obstacle Free Zone</a:t>
            </a:r>
            <a:endParaRPr lang="en-CA" dirty="0"/>
          </a:p>
        </p:txBody>
      </p:sp>
      <p:sp>
        <p:nvSpPr>
          <p:cNvPr id="3" name="Content Placeholder 2"/>
          <p:cNvSpPr>
            <a:spLocks noGrp="1"/>
          </p:cNvSpPr>
          <p:nvPr>
            <p:ph idx="1"/>
          </p:nvPr>
        </p:nvSpPr>
        <p:spPr/>
        <p:txBody>
          <a:bodyPr/>
          <a:lstStyle/>
          <a:p>
            <a:r>
              <a:rPr lang="en-US" dirty="0" smtClean="0"/>
              <a:t>Contrary to the other Annex 14 surfaces, the Inner approach, Inner transitional and Balked landing surfaces must be kept free from obstacles </a:t>
            </a:r>
          </a:p>
          <a:p>
            <a:r>
              <a:rPr lang="en-US" dirty="0" smtClean="0"/>
              <a:t>Requirement for CAT II and CAT III only</a:t>
            </a:r>
          </a:p>
          <a:p>
            <a:r>
              <a:rPr lang="en-US" dirty="0" smtClean="0"/>
              <a:t>Frangible obstacles allowed</a:t>
            </a:r>
          </a:p>
          <a:p>
            <a:r>
              <a:rPr lang="en-US" dirty="0" smtClean="0"/>
              <a:t>Some obstacles related to the flight operation are allowed</a:t>
            </a:r>
          </a:p>
          <a:p>
            <a:endParaRPr lang="en-CA" dirty="0"/>
          </a:p>
        </p:txBody>
      </p:sp>
    </p:spTree>
    <p:extLst>
      <p:ext uri="{BB962C8B-B14F-4D97-AF65-F5344CB8AC3E}">
        <p14:creationId xmlns:p14="http://schemas.microsoft.com/office/powerpoint/2010/main" val="2626267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CA"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4056" y="1268760"/>
            <a:ext cx="8743082"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85103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Modernizations of the OLS</a:t>
            </a:r>
            <a:endParaRPr lang="en-CA" dirty="0"/>
          </a:p>
        </p:txBody>
      </p:sp>
      <p:sp>
        <p:nvSpPr>
          <p:cNvPr id="3" name="Content Placeholder 2"/>
          <p:cNvSpPr>
            <a:spLocks noGrp="1"/>
          </p:cNvSpPr>
          <p:nvPr>
            <p:ph idx="1"/>
          </p:nvPr>
        </p:nvSpPr>
        <p:spPr/>
        <p:txBody>
          <a:bodyPr>
            <a:normAutofit fontScale="70000" lnSpcReduction="20000"/>
          </a:bodyPr>
          <a:lstStyle/>
          <a:p>
            <a:r>
              <a:rPr lang="en-US" dirty="0" smtClean="0"/>
              <a:t>The 12th Air Navigation Conference and the 38th ICAO Assembly called for a significant review of the Annex 14 OLS and for guidelines to be developed for conducting aeronautical studies to assess permissible penetrations;</a:t>
            </a:r>
          </a:p>
          <a:p>
            <a:r>
              <a:rPr lang="en-US" dirty="0" smtClean="0"/>
              <a:t>Job card ADOP003 titled “Obstacle Limitation Surfaces at Aerodromes” was issued and the OLSTF was set up to undertake the review;</a:t>
            </a:r>
          </a:p>
          <a:p>
            <a:r>
              <a:rPr lang="en-US" dirty="0" smtClean="0"/>
              <a:t>The task force reports to both ADOP and IFPP and work closely with the FLTOPS Panel;</a:t>
            </a:r>
          </a:p>
          <a:p>
            <a:r>
              <a:rPr lang="en-US" dirty="0" smtClean="0"/>
              <a:t>Members include CAAs, aerodrome operators, regulators, aviation stakeholders (ACI, IFALPA) and industry experts;</a:t>
            </a:r>
          </a:p>
          <a:p>
            <a:r>
              <a:rPr lang="en-US" dirty="0" smtClean="0"/>
              <a:t>Revised Job Card now specify 2022 as delivery date by the panel, and the provisions becoming effective 2024 and applicable 2026;</a:t>
            </a:r>
          </a:p>
          <a:p>
            <a:r>
              <a:rPr lang="en-US" dirty="0" smtClean="0"/>
              <a:t>Due to scheduling of ADOP and IFPP panel meetings, the aim is to deliver by Q1 2021 latest.</a:t>
            </a:r>
            <a:endParaRPr lang="en-CA" dirty="0"/>
          </a:p>
        </p:txBody>
      </p:sp>
    </p:spTree>
    <p:extLst>
      <p:ext uri="{BB962C8B-B14F-4D97-AF65-F5344CB8AC3E}">
        <p14:creationId xmlns:p14="http://schemas.microsoft.com/office/powerpoint/2010/main" val="704698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9832" y="2348880"/>
            <a:ext cx="2880981" cy="769441"/>
          </a:xfrm>
          <a:prstGeom prst="rect">
            <a:avLst/>
          </a:prstGeom>
        </p:spPr>
        <p:txBody>
          <a:bodyPr vert="horz" lIns="91440" tIns="45720" rIns="91440" bIns="45720" rtlCol="0" anchor="ctr">
            <a:normAutofit/>
          </a:bodyPr>
          <a:lstStyle>
            <a:lvl1pPr algn="ctr">
              <a:spcBef>
                <a:spcPct val="0"/>
              </a:spcBef>
              <a:buNone/>
              <a:defRPr sz="4400">
                <a:latin typeface="+mj-lt"/>
                <a:ea typeface="+mj-ea"/>
                <a:cs typeface="+mj-cs"/>
              </a:defRPr>
            </a:lvl1pPr>
          </a:lstStyle>
          <a:p>
            <a:r>
              <a:rPr lang="en-CA" dirty="0"/>
              <a:t>Questions ?</a:t>
            </a:r>
          </a:p>
        </p:txBody>
      </p:sp>
    </p:spTree>
    <p:extLst>
      <p:ext uri="{BB962C8B-B14F-4D97-AF65-F5344CB8AC3E}">
        <p14:creationId xmlns:p14="http://schemas.microsoft.com/office/powerpoint/2010/main" val="4188255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324</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Obstacle limitation surfaces at aerodromes and heliports/helidecks</vt:lpstr>
      <vt:lpstr>Purpose of the OLS</vt:lpstr>
      <vt:lpstr>References for aerodromes</vt:lpstr>
      <vt:lpstr>Set of Annex 14 OLS</vt:lpstr>
      <vt:lpstr>Set of Annex 14 OLS</vt:lpstr>
      <vt:lpstr>Obstacle Free Zone</vt:lpstr>
      <vt:lpstr>Overview</vt:lpstr>
      <vt:lpstr>Modernizations of the OLS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Obstacle limitation surfaces at aerodromes and heliports/helidecks</dc:title>
  <dc:creator>Clinet, Alexis</dc:creator>
  <cp:lastModifiedBy>ICAO</cp:lastModifiedBy>
  <cp:revision>5</cp:revision>
  <dcterms:created xsi:type="dcterms:W3CDTF">2018-12-17T19:27:18Z</dcterms:created>
  <dcterms:modified xsi:type="dcterms:W3CDTF">2018-12-18T12:26:12Z</dcterms:modified>
</cp:coreProperties>
</file>