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3"/>
  </p:notesMasterIdLst>
  <p:sldIdLst>
    <p:sldId id="256" r:id="rId2"/>
    <p:sldId id="257" r:id="rId3"/>
    <p:sldId id="285" r:id="rId4"/>
    <p:sldId id="258" r:id="rId5"/>
    <p:sldId id="287" r:id="rId6"/>
    <p:sldId id="282" r:id="rId7"/>
    <p:sldId id="284" r:id="rId8"/>
    <p:sldId id="283" r:id="rId9"/>
    <p:sldId id="280" r:id="rId10"/>
    <p:sldId id="270" r:id="rId11"/>
    <p:sldId id="271" r:id="rId12"/>
    <p:sldId id="272" r:id="rId13"/>
    <p:sldId id="288" r:id="rId14"/>
    <p:sldId id="293" r:id="rId15"/>
    <p:sldId id="294" r:id="rId16"/>
    <p:sldId id="295" r:id="rId17"/>
    <p:sldId id="263" r:id="rId18"/>
    <p:sldId id="289" r:id="rId19"/>
    <p:sldId id="290" r:id="rId20"/>
    <p:sldId id="291" r:id="rId21"/>
    <p:sldId id="292" r:id="rId2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50A33C6-F7CD-4987-8487-EEBA55AE6EC9}" v="339" dt="2024-09-25T20:07:47.164"/>
    <p1510:client id="{306AA99D-2AD4-4460-B1DA-3EE26B22783C}" v="10" dt="2024-09-26T07:47:11.854"/>
    <p1510:client id="{785E2732-1F06-C567-8EC1-5FFCACC12370}" v="69" dt="2024-09-26T08:47:53.730"/>
    <p1510:client id="{7ACE8D1F-B133-4A49-B415-61C029F0EF3B}" v="3" dt="2024-09-25T21:18:44.65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4451" autoAdjust="0"/>
    <p:restoredTop sz="94660"/>
  </p:normalViewPr>
  <p:slideViewPr>
    <p:cSldViewPr snapToGrid="0">
      <p:cViewPr varScale="1">
        <p:scale>
          <a:sx n="97" d="100"/>
          <a:sy n="97" d="100"/>
        </p:scale>
        <p:origin x="84" y="2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microsoft.com/office/2015/10/relationships/revisionInfo" Target="revisionInfo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5A6BAA2-85E1-43E0-AF56-EB639418786B}" type="datetimeFigureOut">
              <a:rPr lang="en-GB" smtClean="0"/>
              <a:t>26/09/2024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93F4E90-9081-4C18-ADC9-52364E0BC27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266063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34DF2E8-3974-482F-AC4E-C3C2C354CA92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1029572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BUSINESS AS USUAL – OR AS IN THE PAST (only difference is the A-series that if not discussed will make COM3 easier)</a:t>
            </a:r>
          </a:p>
          <a:p>
            <a:r>
              <a:rPr lang="en-US" dirty="0"/>
              <a:t>22 34 to be in WG3B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34DF2E8-3974-482F-AC4E-C3C2C354CA92}" type="slidenum">
              <a:rPr lang="en-GB" smtClean="0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832300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Was: 50=23+20+7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93F4E90-9081-4C18-ADC9-52364E0BC271}" type="slidenum">
              <a:rPr lang="en-GB" smtClean="0"/>
              <a:t>17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803829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3C3247-820A-4701-9F5D-97907573E40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FED643E-6A94-EF17-A1B7-3EEDE8D81E2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14DC898-D697-FE79-9CFF-5FA1BDA35D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9EAAB-40BF-466D-82BF-76ECC9E70C76}" type="datetimeFigureOut">
              <a:rPr lang="en-GB" smtClean="0"/>
              <a:t>26/09/2024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960BDD-D7CD-3945-B73B-7EEFFC3993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AF8616-1A61-8BB0-CDFD-1C08115677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1443B-3522-4680-A7F3-F3B2BC1427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628729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D9A99B-B194-B579-C1B8-BCC856C421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347E10D-1F0D-E0A7-2F22-52F4A460291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E903B05-886E-551C-46C9-0723C0D543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9EAAB-40BF-466D-82BF-76ECC9E70C76}" type="datetimeFigureOut">
              <a:rPr lang="en-GB" smtClean="0"/>
              <a:t>26/09/2024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6A926A-6197-C018-7133-4B3907271C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7A7734-E0C9-CEDC-55FA-1B0C7A8F76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1443B-3522-4680-A7F3-F3B2BC1427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06708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3EFD62A-8AD6-0AF9-923E-8503DB9467F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936209C-3956-0523-ECBD-339CBE8532F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40E3C64-B3E7-4A8B-C4DD-862A7039D1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9EAAB-40BF-466D-82BF-76ECC9E70C76}" type="datetimeFigureOut">
              <a:rPr lang="en-GB" smtClean="0"/>
              <a:t>26/09/2024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0E65EF-C0F5-52C4-2480-5CA8ACA338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B868CD-04C9-AB9F-58C1-53E7458687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1443B-3522-4680-A7F3-F3B2BC1427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292716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557EF5-1C1A-4448-59E2-6BF8313EE4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C17B78-FA25-075B-A680-11EACD8766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4F47920-98B1-83EE-89A7-387A845069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9EAAB-40BF-466D-82BF-76ECC9E70C76}" type="datetimeFigureOut">
              <a:rPr lang="en-GB" smtClean="0"/>
              <a:t>26/09/2024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F63A6B-EB27-1981-8787-06E5689D0D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7FA244-D067-C7E5-33F7-D0B51DB7E1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1443B-3522-4680-A7F3-F3B2BC1427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637444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CBF83C-E86B-08C0-0CAF-D14539F3EF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2788734-6FF7-84FF-3926-8AD42AE4498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2B6CB5E-DECB-A5D5-534B-334D8F3B62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9EAAB-40BF-466D-82BF-76ECC9E70C76}" type="datetimeFigureOut">
              <a:rPr lang="en-GB" smtClean="0"/>
              <a:t>26/09/2024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5FA94C-1C27-E513-EFCD-5CE5DE8C74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6D0FE4C-D4E0-229E-F640-1566F9560C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1443B-3522-4680-A7F3-F3B2BC1427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140975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FC71A8-61B1-53D6-ADCF-CE9C8F140F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B134E4-FF69-9147-BD57-9C9A335A41A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26CA19C-26CE-7126-C03E-DEFA4125FD9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BB24E23-2A7C-18D8-EB3C-C04E1AD441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9EAAB-40BF-466D-82BF-76ECC9E70C76}" type="datetimeFigureOut">
              <a:rPr lang="en-GB" smtClean="0"/>
              <a:t>26/09/2024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38598BB-8992-408E-C84A-1D900087AD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DA05E8B-FC3D-C9B7-6A64-377B7A0020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1443B-3522-4680-A7F3-F3B2BC1427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16187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891A76-43F4-94C7-5C8B-97C7CA3ADF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4A20A64-8C71-7D2E-1A31-62D49FCA169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F898F76-C9CB-23DB-90E6-90A3AF397FA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97AB60E-1525-47B7-4A29-FCA96294493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F549C16-4CC9-2D7A-EC28-5BB3334AC1A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ED056BB-5D70-D1D8-B4FB-976DC8069E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9EAAB-40BF-466D-82BF-76ECC9E70C76}" type="datetimeFigureOut">
              <a:rPr lang="en-GB" smtClean="0"/>
              <a:t>26/09/2024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D678C7D-4DF8-F845-3EFD-E89AF81B7C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868A059-F534-6C95-EFB0-7DACA6389F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1443B-3522-4680-A7F3-F3B2BC1427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65091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0BFF5A-A8E8-3573-EBED-A22C92E611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8031185-E7C0-B11E-A52A-A197591E19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9EAAB-40BF-466D-82BF-76ECC9E70C76}" type="datetimeFigureOut">
              <a:rPr lang="en-GB" smtClean="0"/>
              <a:t>26/09/2024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3AA0BC8-10A6-38B6-6B08-7029D23072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ABC3DFD-C693-CED0-045D-D3836F3D75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1443B-3522-4680-A7F3-F3B2BC1427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433771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5A3F02A-C9C5-0F13-6751-D2450B5E85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9EAAB-40BF-466D-82BF-76ECC9E70C76}" type="datetimeFigureOut">
              <a:rPr lang="en-GB" smtClean="0"/>
              <a:t>26/09/2024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12F75B3-04B2-EAA4-A990-65FEE3BEDA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75F6330-05BD-EF64-4332-F65D1BD520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1443B-3522-4680-A7F3-F3B2BC1427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536165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66F1C5-273B-B427-5741-0896AB34E0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DFF283-F245-0832-7316-9BD1A40A7B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A24365E-6F04-841F-D8B4-C177DF91D6F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1B9C1A8-61D5-1E86-366F-185B841F60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9EAAB-40BF-466D-82BF-76ECC9E70C76}" type="datetimeFigureOut">
              <a:rPr lang="en-GB" smtClean="0"/>
              <a:t>26/09/2024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D2E7505-F845-9BA8-7384-EF354B234F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E112F4C-0230-6B14-9153-358D2C6229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1443B-3522-4680-A7F3-F3B2BC1427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772962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640A17-3CC3-BD06-8EBE-31225B64DC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BC69AA1-ACEE-4F2B-53ED-E07E7B964C1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BCBFF14-65B3-F8F9-DFA6-C6840688DD3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5677FEC-2D30-2FA4-B1C5-6446393BDA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9EAAB-40BF-466D-82BF-76ECC9E70C76}" type="datetimeFigureOut">
              <a:rPr lang="en-GB" smtClean="0"/>
              <a:t>26/09/2024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5FA58FC-6F43-3B8A-D09D-7AE6F8C8C4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5AF68AD-058E-41C0-97E1-2E46B93C1B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1443B-3522-4680-A7F3-F3B2BC1427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235538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1FFB452-542A-AEC3-ACC4-8CB79911AA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84D99C5-8D8D-A7C4-795B-9E31B65A51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B53DA98-ACF7-9150-6784-DBF841D30D2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A99EAAB-40BF-466D-82BF-76ECC9E70C76}" type="datetimeFigureOut">
              <a:rPr lang="en-GB" smtClean="0"/>
              <a:t>26/09/2024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5F01945-7B3D-841C-7E29-736E2D1ED10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FDA0123-5D33-5223-F758-DB8138C6520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FB1443B-3522-4680-A7F3-F3B2BC1427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567790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4B895B-210F-3EF6-5186-D4F10073EE5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WTSA-24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E2E33F5-20E9-4F88-197E-AC67786B65A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Proposed structure and allocation of provisions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325303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0EE5F9-3D5B-707B-A27A-72C68D1122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COM3 </a:t>
            </a:r>
            <a:r>
              <a:rPr lang="en-US" dirty="0"/>
              <a:t> [WTSA-24-DT4]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BF3C81-8A7D-0370-70AA-7009220A54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431956"/>
          </a:xfrm>
        </p:spPr>
        <p:txBody>
          <a:bodyPr>
            <a:noAutofit/>
          </a:bodyPr>
          <a:lstStyle/>
          <a:p>
            <a:pPr marL="0" marR="0" indent="0" hangingPunct="0">
              <a:spcBef>
                <a:spcPts val="1200"/>
              </a:spcBef>
              <a:spcAft>
                <a:spcPts val="1200"/>
              </a:spcAft>
              <a:buNone/>
              <a:tabLst>
                <a:tab pos="720090" algn="l"/>
                <a:tab pos="1188085" algn="l"/>
                <a:tab pos="1440180" algn="l"/>
              </a:tabLst>
            </a:pPr>
            <a:r>
              <a:rPr lang="en-GB" sz="2400" b="1" kern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Committee 3 - Working methods of ITU-T</a:t>
            </a:r>
          </a:p>
          <a:p>
            <a:pPr marL="0" marR="0" indent="0" hangingPunct="0">
              <a:spcBef>
                <a:spcPts val="600"/>
              </a:spcBef>
              <a:buNone/>
              <a:tabLst>
                <a:tab pos="720090" algn="l"/>
                <a:tab pos="1188085" algn="l"/>
                <a:tab pos="1440180" algn="l"/>
              </a:tabLst>
            </a:pPr>
            <a:r>
              <a:rPr lang="en-GB" sz="2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Terms</a:t>
            </a:r>
            <a:r>
              <a:rPr lang="en-GB" sz="2000" b="1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of reference</a:t>
            </a:r>
          </a:p>
          <a:p>
            <a:pPr fontAlgn="t">
              <a:spcBef>
                <a:spcPts val="600"/>
              </a:spcBef>
            </a:pP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 submit to the plenary meeting reports including proposals on the </a:t>
            </a:r>
            <a:r>
              <a:rPr lang="en-US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ITU-T working methods for implementation of the ITU T work programme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on the basis of the proposals of ITU Member States and ITU-T Sector Members and of the TSAG reports submitted to the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assembly, including:</a:t>
            </a:r>
            <a:endParaRPr lang="en-GB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74675" lvl="1" indent="-342900" hangingPunct="0">
              <a:spcBef>
                <a:spcPts val="600"/>
              </a:spcBef>
              <a:tabLst>
                <a:tab pos="1187450" algn="l"/>
                <a:tab pos="1655763" algn="l"/>
                <a:tab pos="2124075" algn="l"/>
                <a:tab pos="1008063" algn="l"/>
                <a:tab pos="1260475" algn="l"/>
                <a:tab pos="1655763" algn="l"/>
                <a:tab pos="2124075" algn="l"/>
              </a:tabLst>
            </a:pP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 review the proposals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regarding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WTSA Resolutions 1, 22, 31, 32, 40, 54 and 67, 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and </a:t>
            </a:r>
            <a:r>
              <a:rPr lang="en-US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ITU-T A-Series Recommendations 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and any other document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assigned in DT/1;</a:t>
            </a:r>
            <a:endParaRPr lang="en-GB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73088" lvl="1" indent="-341313" hangingPunct="0">
              <a:spcBef>
                <a:spcPts val="600"/>
              </a:spcBef>
            </a:pPr>
            <a:r>
              <a:rPr lang="en-GB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GB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 review the </a:t>
            </a:r>
            <a:r>
              <a:rPr lang="en-GB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proposals resulting from </a:t>
            </a:r>
            <a:r>
              <a:rPr lang="en-GB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Working Group 3A and submit proposals to </a:t>
            </a:r>
            <a:r>
              <a:rPr lang="en-GB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Plenary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en-GB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74675" indent="-342900" hangingPunct="0">
              <a:spcBef>
                <a:spcPts val="600"/>
              </a:spcBef>
            </a:pPr>
            <a:r>
              <a:rPr lang="en-GB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 review the </a:t>
            </a:r>
            <a:r>
              <a:rPr lang="en-GB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proposals resulting from </a:t>
            </a:r>
            <a:r>
              <a:rPr lang="en-GB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Working Group 3B and submit </a:t>
            </a:r>
            <a:r>
              <a:rPr lang="en-GB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proposals to Plenary.</a:t>
            </a:r>
            <a:endParaRPr lang="en-GB" sz="2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hangingPunct="0">
              <a:spcBef>
                <a:spcPts val="600"/>
              </a:spcBef>
              <a:buNone/>
              <a:tabLst>
                <a:tab pos="720090" algn="l"/>
                <a:tab pos="1188085" algn="l"/>
                <a:tab pos="1656080" algn="l"/>
                <a:tab pos="2124075" algn="l"/>
                <a:tab pos="504190" algn="l"/>
                <a:tab pos="756285" algn="l"/>
                <a:tab pos="1008380" algn="l"/>
                <a:tab pos="1260475" algn="l"/>
                <a:tab pos="1656080" algn="l"/>
                <a:tab pos="2124075" algn="l"/>
              </a:tabLst>
            </a:pPr>
            <a:r>
              <a:rPr lang="en-GB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NOTE: the presentation of proposals related to WG3A/WG3B will be first made in WG3A/WG3B, not in Committee 3).</a:t>
            </a:r>
          </a:p>
          <a:p>
            <a:pPr marL="0" marR="0" indent="0" hangingPunct="0">
              <a:spcBef>
                <a:spcPts val="400"/>
              </a:spcBef>
              <a:spcAft>
                <a:spcPts val="0"/>
              </a:spcAft>
              <a:buNone/>
              <a:tabLst>
                <a:tab pos="720090" algn="l"/>
                <a:tab pos="1188085" algn="l"/>
                <a:tab pos="1656080" algn="l"/>
                <a:tab pos="2124075" algn="l"/>
                <a:tab pos="504190" algn="l"/>
                <a:tab pos="756285" algn="l"/>
                <a:tab pos="1008380" algn="l"/>
                <a:tab pos="1260475" algn="l"/>
                <a:tab pos="1656080" algn="l"/>
                <a:tab pos="2124075" algn="l"/>
              </a:tabLst>
            </a:pPr>
            <a:endParaRPr lang="en-GB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5555655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0EE5F9-3D5B-707B-A27A-72C68D1122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WG3A</a:t>
            </a:r>
            <a:r>
              <a:rPr lang="en-US" dirty="0"/>
              <a:t>  [WTSA-24-DT4]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BF3C81-8A7D-0370-70AA-7009220A54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0670" y="2049137"/>
            <a:ext cx="9871114" cy="3536415"/>
          </a:xfrm>
        </p:spPr>
        <p:txBody>
          <a:bodyPr>
            <a:normAutofit/>
          </a:bodyPr>
          <a:lstStyle/>
          <a:p>
            <a:pPr marL="0" marR="0" indent="0" fontAlgn="auto" hangingPunct="1">
              <a:spcBef>
                <a:spcPts val="1200"/>
              </a:spcBef>
              <a:spcAft>
                <a:spcPts val="1200"/>
              </a:spcAft>
              <a:buNone/>
              <a:tabLst>
                <a:tab pos="720090" algn="l"/>
                <a:tab pos="1188085" algn="l"/>
                <a:tab pos="1440180" algn="l"/>
              </a:tabLst>
            </a:pPr>
            <a:r>
              <a:rPr lang="en-US" sz="2000" b="1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Working Group A of Committee 3 (WG3A)</a:t>
            </a:r>
            <a:endParaRPr lang="en-GB" sz="2000" b="1" kern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indent="0" fontAlgn="auto" hangingPunct="1">
              <a:spcBef>
                <a:spcPts val="600"/>
              </a:spcBef>
              <a:buNone/>
              <a:tabLst>
                <a:tab pos="720090" algn="l"/>
                <a:tab pos="1188085" algn="l"/>
                <a:tab pos="1440180" algn="l"/>
              </a:tabLst>
            </a:pPr>
            <a:r>
              <a:rPr lang="en-US" sz="2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Terms of reference:</a:t>
            </a:r>
            <a:endParaRPr lang="en-GB" sz="20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hangingPunct="0">
              <a:spcBef>
                <a:spcPts val="600"/>
              </a:spcBef>
              <a:tabLst>
                <a:tab pos="720090" algn="l"/>
                <a:tab pos="1188085" algn="l"/>
                <a:tab pos="1656080" algn="l"/>
                <a:tab pos="2124075" algn="l"/>
                <a:tab pos="504190" algn="l"/>
                <a:tab pos="756285" algn="l"/>
                <a:tab pos="1008380" algn="l"/>
                <a:tab pos="1260475" algn="l"/>
                <a:tab pos="1656080" algn="l"/>
                <a:tab pos="2124075" algn="l"/>
              </a:tabLst>
            </a:pPr>
            <a:r>
              <a:rPr lang="en-GB" sz="2000" dirty="0">
                <a:latin typeface="Times New Roman" panose="02020603050405020304" pitchFamily="18" charset="0"/>
              </a:rPr>
              <a:t>To submit to Committee 3 reports including proposals, on the basis of the proposals of ITU Member States and ITU-T Sector Members and the TSAG reports submitted to the assembly, regarding:</a:t>
            </a:r>
          </a:p>
          <a:p>
            <a:pPr marL="514350" lvl="1" indent="-285750" fontAlgn="t">
              <a:spcBef>
                <a:spcPts val="600"/>
              </a:spcBef>
            </a:pPr>
            <a:r>
              <a:rPr lang="en-GB" sz="2000" dirty="0">
                <a:latin typeface="Times New Roman" panose="02020603050405020304" pitchFamily="18" charset="0"/>
              </a:rPr>
              <a:t>procedures for collaboration with other organizations </a:t>
            </a:r>
            <a:br>
              <a:rPr lang="en-GB" sz="2000" dirty="0">
                <a:latin typeface="Times New Roman" panose="02020603050405020304" pitchFamily="18" charset="0"/>
              </a:rPr>
            </a:br>
            <a:r>
              <a:rPr lang="en-GB" sz="2000" dirty="0">
                <a:latin typeface="Times New Roman" panose="02020603050405020304" pitchFamily="18" charset="0"/>
              </a:rPr>
              <a:t>(including </a:t>
            </a:r>
            <a:r>
              <a:rPr lang="en-GB" sz="2000" b="1" dirty="0">
                <a:latin typeface="Times New Roman" panose="02020603050405020304" pitchFamily="18" charset="0"/>
              </a:rPr>
              <a:t>WTSA Resolutions 7, </a:t>
            </a:r>
            <a:r>
              <a:rPr lang="en-US" sz="2000" b="1" dirty="0">
                <a:latin typeface="Times New Roman" panose="02020603050405020304" pitchFamily="18" charset="0"/>
              </a:rPr>
              <a:t>11, 18, 43</a:t>
            </a:r>
            <a:r>
              <a:rPr lang="en-US" sz="2000" dirty="0">
                <a:latin typeface="Times New Roman" panose="02020603050405020304" pitchFamily="18" charset="0"/>
              </a:rPr>
              <a:t>);</a:t>
            </a:r>
          </a:p>
          <a:p>
            <a:pPr marL="514350" lvl="1" indent="-285750" fontAlgn="t">
              <a:spcBef>
                <a:spcPts val="600"/>
              </a:spcBef>
            </a:pPr>
            <a:r>
              <a:rPr lang="en-GB" sz="2000" dirty="0">
                <a:latin typeface="Times New Roman" panose="02020603050405020304" pitchFamily="18" charset="0"/>
              </a:rPr>
              <a:t>operations &amp; procedures to address topics of general interest </a:t>
            </a:r>
            <a:br>
              <a:rPr lang="en-GB" sz="2000" dirty="0">
                <a:latin typeface="Times New Roman" panose="02020603050405020304" pitchFamily="18" charset="0"/>
              </a:rPr>
            </a:br>
            <a:r>
              <a:rPr lang="en-GB" sz="2000" dirty="0">
                <a:latin typeface="Times New Roman" panose="02020603050405020304" pitchFamily="18" charset="0"/>
              </a:rPr>
              <a:t>(including </a:t>
            </a:r>
            <a:r>
              <a:rPr lang="en-GB" sz="2000" b="1" dirty="0">
                <a:latin typeface="Times New Roman" panose="02020603050405020304" pitchFamily="18" charset="0"/>
              </a:rPr>
              <a:t>WTSA Resolutions 70, 75, 83, </a:t>
            </a:r>
            <a:r>
              <a:rPr lang="en-US" sz="2000" b="1" dirty="0">
                <a:latin typeface="Times New Roman" panose="02020603050405020304" pitchFamily="18" charset="0"/>
              </a:rPr>
              <a:t>87</a:t>
            </a:r>
            <a:r>
              <a:rPr lang="en-US" sz="2000" dirty="0">
                <a:latin typeface="Times New Roman" panose="02020603050405020304" pitchFamily="18" charset="0"/>
              </a:rPr>
              <a:t>);</a:t>
            </a:r>
          </a:p>
          <a:p>
            <a:pPr marL="514350" lvl="1" indent="-285750" fontAlgn="t">
              <a:spcBef>
                <a:spcPts val="600"/>
              </a:spcBef>
            </a:pPr>
            <a:r>
              <a:rPr lang="en-US" sz="2000" dirty="0">
                <a:latin typeface="Times New Roman" panose="02020603050405020304" pitchFamily="18" charset="0"/>
              </a:rPr>
              <a:t>any other proposal assigned to WG3A </a:t>
            </a:r>
            <a:r>
              <a:rPr lang="en-GB" sz="2000" dirty="0">
                <a:latin typeface="Times New Roman" panose="02020603050405020304" pitchFamily="18" charset="0"/>
              </a:rPr>
              <a:t>(see DT/1 for details).</a:t>
            </a:r>
          </a:p>
        </p:txBody>
      </p:sp>
    </p:spTree>
    <p:extLst>
      <p:ext uri="{BB962C8B-B14F-4D97-AF65-F5344CB8AC3E}">
        <p14:creationId xmlns:p14="http://schemas.microsoft.com/office/powerpoint/2010/main" val="261227833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0EE5F9-3D5B-707B-A27A-72C68D1122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WG3B</a:t>
            </a:r>
            <a:r>
              <a:rPr lang="en-US" dirty="0"/>
              <a:t>  [WTSA-24-DT4]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BF3C81-8A7D-0370-70AA-7009220A54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44906" y="1825625"/>
            <a:ext cx="9166034" cy="3991281"/>
          </a:xfrm>
        </p:spPr>
        <p:txBody>
          <a:bodyPr>
            <a:normAutofit/>
          </a:bodyPr>
          <a:lstStyle/>
          <a:p>
            <a:pPr marL="0" marR="0" indent="0" fontAlgn="auto" hangingPunct="1">
              <a:spcBef>
                <a:spcPts val="1200"/>
              </a:spcBef>
              <a:spcAft>
                <a:spcPts val="1200"/>
              </a:spcAft>
              <a:buNone/>
              <a:tabLst>
                <a:tab pos="720090" algn="l"/>
                <a:tab pos="1188085" algn="l"/>
                <a:tab pos="1440180" algn="l"/>
              </a:tabLst>
            </a:pPr>
            <a:r>
              <a:rPr lang="en-US" sz="2000" b="1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Working Group B of Committee 3 (WG3B)</a:t>
            </a:r>
            <a:endParaRPr lang="en-GB" sz="2000" b="1" kern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indent="0" fontAlgn="auto" hangingPunct="1">
              <a:spcBef>
                <a:spcPts val="600"/>
              </a:spcBef>
              <a:buNone/>
              <a:tabLst>
                <a:tab pos="720090" algn="l"/>
                <a:tab pos="1188085" algn="l"/>
                <a:tab pos="1440180" algn="l"/>
              </a:tabLst>
            </a:pPr>
            <a:r>
              <a:rPr lang="en-US" sz="2000" b="1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Terms of reference:</a:t>
            </a:r>
            <a:endParaRPr lang="en-GB" sz="2000" b="1" u="sng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hangingPunct="0">
              <a:spcBef>
                <a:spcPts val="600"/>
              </a:spcBef>
              <a:tabLst>
                <a:tab pos="720090" algn="l"/>
                <a:tab pos="1188085" algn="l"/>
                <a:tab pos="1656080" algn="l"/>
                <a:tab pos="2124075" algn="l"/>
                <a:tab pos="504190" algn="l"/>
                <a:tab pos="756285" algn="l"/>
                <a:tab pos="1008380" algn="l"/>
                <a:tab pos="1260475" algn="l"/>
                <a:tab pos="1656080" algn="l"/>
                <a:tab pos="2124075" algn="l"/>
              </a:tabLst>
            </a:pPr>
            <a:r>
              <a:rPr lang="en-GB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To </a:t>
            </a:r>
            <a:r>
              <a:rPr lang="en-GB" sz="2000" dirty="0">
                <a:latin typeface="Times New Roman" panose="02020603050405020304" pitchFamily="18" charset="0"/>
              </a:rPr>
              <a:t>submit to Committee 3 reports including proposals, on the basis of the proposals of ITU Member States and ITU-T Sector Members and the TSAG reports submitted to the assembly, regarding:</a:t>
            </a:r>
          </a:p>
          <a:p>
            <a:pPr marL="573088" lvl="1" indent="-344488" fontAlgn="t">
              <a:spcBef>
                <a:spcPts val="600"/>
              </a:spcBef>
            </a:pPr>
            <a:r>
              <a:rPr lang="en-GB" sz="2000" dirty="0">
                <a:latin typeface="Times New Roman" panose="02020603050405020304" pitchFamily="18" charset="0"/>
              </a:rPr>
              <a:t>engagement of industry, academia, experts (particularly women), and communities within the work of ITU-T (including </a:t>
            </a:r>
            <a:r>
              <a:rPr lang="en-GB" sz="2000" b="1" dirty="0">
                <a:latin typeface="Times New Roman" panose="02020603050405020304" pitchFamily="18" charset="0"/>
              </a:rPr>
              <a:t>WTSA Resolutions 55, 68, </a:t>
            </a:r>
            <a:r>
              <a:rPr lang="en-US" sz="2000" b="1" dirty="0">
                <a:latin typeface="Times New Roman" panose="02020603050405020304" pitchFamily="18" charset="0"/>
              </a:rPr>
              <a:t>74, 80, 90</a:t>
            </a:r>
            <a:r>
              <a:rPr lang="en-US" sz="2000" dirty="0">
                <a:latin typeface="Times New Roman" panose="02020603050405020304" pitchFamily="18" charset="0"/>
              </a:rPr>
              <a:t>);</a:t>
            </a:r>
            <a:endParaRPr lang="en-GB" sz="2000" dirty="0">
              <a:latin typeface="Times New Roman" panose="02020603050405020304" pitchFamily="18" charset="0"/>
            </a:endParaRPr>
          </a:p>
          <a:p>
            <a:pPr marL="573088" lvl="1" indent="-344488" fontAlgn="t">
              <a:spcBef>
                <a:spcPts val="600"/>
              </a:spcBef>
            </a:pPr>
            <a:r>
              <a:rPr lang="en-GB" sz="2000" dirty="0">
                <a:latin typeface="Times New Roman" panose="02020603050405020304" pitchFamily="18" charset="0"/>
              </a:rPr>
              <a:t>fostering resources of the Sector (including </a:t>
            </a:r>
            <a:r>
              <a:rPr lang="en-GB" sz="2000" b="1" dirty="0">
                <a:latin typeface="Times New Roman" panose="02020603050405020304" pitchFamily="18" charset="0"/>
              </a:rPr>
              <a:t>WTSA Resolutions 34, 85</a:t>
            </a:r>
            <a:r>
              <a:rPr lang="en-US" sz="2000" dirty="0">
                <a:latin typeface="Times New Roman" panose="02020603050405020304" pitchFamily="18" charset="0"/>
              </a:rPr>
              <a:t>);</a:t>
            </a:r>
            <a:endParaRPr lang="en-GB" sz="2000" dirty="0">
              <a:latin typeface="Times New Roman" panose="02020603050405020304" pitchFamily="18" charset="0"/>
            </a:endParaRPr>
          </a:p>
          <a:p>
            <a:pPr marL="573088" lvl="1" indent="-344488" fontAlgn="t">
              <a:spcBef>
                <a:spcPts val="600"/>
              </a:spcBef>
            </a:pPr>
            <a:r>
              <a:rPr lang="en-US" sz="2000" dirty="0">
                <a:latin typeface="Times New Roman" panose="02020603050405020304" pitchFamily="18" charset="0"/>
              </a:rPr>
              <a:t>any other proposal assigned to WG3B </a:t>
            </a:r>
            <a:r>
              <a:rPr lang="en-GB" sz="2000" dirty="0">
                <a:latin typeface="Times New Roman" panose="02020603050405020304" pitchFamily="18" charset="0"/>
              </a:rPr>
              <a:t>(see DT/1 for details).</a:t>
            </a:r>
            <a:endParaRPr lang="en-GB" sz="1800" dirty="0">
              <a:solidFill>
                <a:schemeClr val="accent1">
                  <a:lumMod val="60000"/>
                  <a:lumOff val="40000"/>
                </a:schemeClr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9968239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4AB413-4B3B-EF73-F2E9-1456969AD7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COM4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C8CECD6-58F1-90B8-7F1D-4B919CC523E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937113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C7A82070-8722-8D75-56CF-54782347188B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accent3">
              <a:lumMod val="40000"/>
              <a:lumOff val="60000"/>
            </a:schemeClr>
          </a:solidFill>
        </p:spPr>
        <p:txBody>
          <a:bodyPr/>
          <a:lstStyle/>
          <a:p>
            <a:r>
              <a:rPr lang="en-US" dirty="0"/>
              <a:t>COM4 allocation</a:t>
            </a:r>
            <a:endParaRPr lang="en-GB" dirty="0"/>
          </a:p>
        </p:txBody>
      </p:sp>
      <p:graphicFrame>
        <p:nvGraphicFramePr>
          <p:cNvPr id="8" name="Content Placeholder 7">
            <a:extLst>
              <a:ext uri="{FF2B5EF4-FFF2-40B4-BE49-F238E27FC236}">
                <a16:creationId xmlns:a16="http://schemas.microsoft.com/office/drawing/2014/main" id="{32DF3B56-1317-3430-21EC-F242F3BEC849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3455869269"/>
              </p:ext>
            </p:extLst>
          </p:nvPr>
        </p:nvGraphicFramePr>
        <p:xfrm>
          <a:off x="838200" y="1825625"/>
          <a:ext cx="5181600" cy="3708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30179">
                  <a:extLst>
                    <a:ext uri="{9D8B030D-6E8A-4147-A177-3AD203B41FA5}">
                      <a16:colId xmlns:a16="http://schemas.microsoft.com/office/drawing/2014/main" val="2834342022"/>
                    </a:ext>
                  </a:extLst>
                </a:gridCol>
                <a:gridCol w="4351421">
                  <a:extLst>
                    <a:ext uri="{9D8B030D-6E8A-4147-A177-3AD203B41FA5}">
                      <a16:colId xmlns:a16="http://schemas.microsoft.com/office/drawing/2014/main" val="317500549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Res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Main topic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619202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2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ITU-T SG responsibility and mandates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3573623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72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EMF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3327672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73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ICTs, environment, climate change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202909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77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Software-defined networking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0513545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78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E-health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9394938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79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E-waste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557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92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Non-radio aspects of IMT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49977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93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Interconnection of 4G, IMT-2020, beyond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3670813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94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Cloud-based event data technology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20556356"/>
                  </a:ext>
                </a:extLst>
              </a:tr>
            </a:tbl>
          </a:graphicData>
        </a:graphic>
      </p:graphicFrame>
      <p:graphicFrame>
        <p:nvGraphicFramePr>
          <p:cNvPr id="9" name="Content Placeholder 7">
            <a:extLst>
              <a:ext uri="{FF2B5EF4-FFF2-40B4-BE49-F238E27FC236}">
                <a16:creationId xmlns:a16="http://schemas.microsoft.com/office/drawing/2014/main" id="{E7F8F00E-3457-E931-B201-3F0360EA31C0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4278402364"/>
              </p:ext>
            </p:extLst>
          </p:nvPr>
        </p:nvGraphicFramePr>
        <p:xfrm>
          <a:off x="6172200" y="1825625"/>
          <a:ext cx="5181600" cy="3708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30179">
                  <a:extLst>
                    <a:ext uri="{9D8B030D-6E8A-4147-A177-3AD203B41FA5}">
                      <a16:colId xmlns:a16="http://schemas.microsoft.com/office/drawing/2014/main" val="2834342022"/>
                    </a:ext>
                  </a:extLst>
                </a:gridCol>
                <a:gridCol w="4351421">
                  <a:extLst>
                    <a:ext uri="{9D8B030D-6E8A-4147-A177-3AD203B41FA5}">
                      <a16:colId xmlns:a16="http://schemas.microsoft.com/office/drawing/2014/main" val="317500549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Res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Main topic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619202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98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IoT, smart cities and communities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3573623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99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Organization reform of ITU-T SGs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3327672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202909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ADD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Metaverse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0513545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ADD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AI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7961402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ADD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NGSO satellite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2292384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ADD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OTT services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4589667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ADD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Vehicular communications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6535275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ADD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Disaster preparedness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9539147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1652607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FF1C66-73C7-54E2-7BB0-A3FBF4D5C5F1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20000"/>
              <a:lumOff val="80000"/>
            </a:schemeClr>
          </a:solidFill>
        </p:spPr>
        <p:txBody>
          <a:bodyPr/>
          <a:lstStyle/>
          <a:p>
            <a:r>
              <a:rPr lang="en-US" dirty="0"/>
              <a:t>WG4A allocation</a:t>
            </a:r>
            <a:endParaRPr lang="en-GB" dirty="0"/>
          </a:p>
        </p:txBody>
      </p:sp>
      <p:graphicFrame>
        <p:nvGraphicFramePr>
          <p:cNvPr id="5" name="Content Placeholder 7">
            <a:extLst>
              <a:ext uri="{FF2B5EF4-FFF2-40B4-BE49-F238E27FC236}">
                <a16:creationId xmlns:a16="http://schemas.microsoft.com/office/drawing/2014/main" id="{AC6ED9C0-7641-C3A2-105B-6878CBB82D64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4216301440"/>
              </p:ext>
            </p:extLst>
          </p:nvPr>
        </p:nvGraphicFramePr>
        <p:xfrm>
          <a:off x="838200" y="1825625"/>
          <a:ext cx="5181600" cy="3708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30179">
                  <a:extLst>
                    <a:ext uri="{9D8B030D-6E8A-4147-A177-3AD203B41FA5}">
                      <a16:colId xmlns:a16="http://schemas.microsoft.com/office/drawing/2014/main" val="2834342022"/>
                    </a:ext>
                  </a:extLst>
                </a:gridCol>
                <a:gridCol w="4351421">
                  <a:extLst>
                    <a:ext uri="{9D8B030D-6E8A-4147-A177-3AD203B41FA5}">
                      <a16:colId xmlns:a16="http://schemas.microsoft.com/office/drawing/2014/main" val="317500549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Res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Main topic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619202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20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Procedures for NNAI resources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3573623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29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Alternative calling procedures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3327672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47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Country code top-level domain names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202909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48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Internationalized domain names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0513545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60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Evolution of ID/numbering, convergence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9394938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61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Misuse of numbering resources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557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64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IP addresses and transition to IPv6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49977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65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Calling party number delivery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3670813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69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Non-discriminatory access and use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20556356"/>
                  </a:ext>
                </a:extLst>
              </a:tr>
            </a:tbl>
          </a:graphicData>
        </a:graphic>
      </p:graphicFrame>
      <p:graphicFrame>
        <p:nvGraphicFramePr>
          <p:cNvPr id="6" name="Content Placeholder 7">
            <a:extLst>
              <a:ext uri="{FF2B5EF4-FFF2-40B4-BE49-F238E27FC236}">
                <a16:creationId xmlns:a16="http://schemas.microsoft.com/office/drawing/2014/main" id="{A48B52AD-5166-F38D-F508-AC8772054333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671993725"/>
              </p:ext>
            </p:extLst>
          </p:nvPr>
        </p:nvGraphicFramePr>
        <p:xfrm>
          <a:off x="6172200" y="1825625"/>
          <a:ext cx="5181600" cy="3708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30179">
                  <a:extLst>
                    <a:ext uri="{9D8B030D-6E8A-4147-A177-3AD203B41FA5}">
                      <a16:colId xmlns:a16="http://schemas.microsoft.com/office/drawing/2014/main" val="2834342022"/>
                    </a:ext>
                  </a:extLst>
                </a:gridCol>
                <a:gridCol w="4351421">
                  <a:extLst>
                    <a:ext uri="{9D8B030D-6E8A-4147-A177-3AD203B41FA5}">
                      <a16:colId xmlns:a16="http://schemas.microsoft.com/office/drawing/2014/main" val="317500549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Res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Main topic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619202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88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International mobile roaming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3573623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91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Repository for numbering plans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3327672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100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Common emergency number for Africa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202909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0513545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ADD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Emergency caller location information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9394938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557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49977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3670813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20556356"/>
                  </a:ext>
                </a:extLst>
              </a:tr>
            </a:tbl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9628AF13-77DE-E81D-AEBD-17ED7F5E94C8}"/>
              </a:ext>
            </a:extLst>
          </p:cNvPr>
          <p:cNvSpPr txBox="1"/>
          <p:nvPr/>
        </p:nvSpPr>
        <p:spPr>
          <a:xfrm>
            <a:off x="2127606" y="5785338"/>
            <a:ext cx="793678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u="sng" dirty="0"/>
              <a:t>Key themes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international naming, numbering, addressing and identification resources;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Internet domain names and addresses</a:t>
            </a:r>
          </a:p>
        </p:txBody>
      </p:sp>
    </p:spTree>
    <p:extLst>
      <p:ext uri="{BB962C8B-B14F-4D97-AF65-F5344CB8AC3E}">
        <p14:creationId xmlns:p14="http://schemas.microsoft.com/office/powerpoint/2010/main" val="39100240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FF1C66-73C7-54E2-7BB0-A3FBF4D5C5F1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accent5">
              <a:lumMod val="40000"/>
              <a:lumOff val="60000"/>
            </a:schemeClr>
          </a:solidFill>
        </p:spPr>
        <p:txBody>
          <a:bodyPr/>
          <a:lstStyle/>
          <a:p>
            <a:r>
              <a:rPr lang="en-US" dirty="0"/>
              <a:t>WG4B allocation</a:t>
            </a:r>
            <a:endParaRPr lang="en-GB" dirty="0"/>
          </a:p>
        </p:txBody>
      </p:sp>
      <p:graphicFrame>
        <p:nvGraphicFramePr>
          <p:cNvPr id="5" name="Content Placeholder 7">
            <a:extLst>
              <a:ext uri="{FF2B5EF4-FFF2-40B4-BE49-F238E27FC236}">
                <a16:creationId xmlns:a16="http://schemas.microsoft.com/office/drawing/2014/main" id="{AC6ED9C0-7641-C3A2-105B-6878CBB82D64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946563677"/>
              </p:ext>
            </p:extLst>
          </p:nvPr>
        </p:nvGraphicFramePr>
        <p:xfrm>
          <a:off x="838200" y="1825625"/>
          <a:ext cx="5181600" cy="3708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30179">
                  <a:extLst>
                    <a:ext uri="{9D8B030D-6E8A-4147-A177-3AD203B41FA5}">
                      <a16:colId xmlns:a16="http://schemas.microsoft.com/office/drawing/2014/main" val="2834342022"/>
                    </a:ext>
                  </a:extLst>
                </a:gridCol>
                <a:gridCol w="4351421">
                  <a:extLst>
                    <a:ext uri="{9D8B030D-6E8A-4147-A177-3AD203B41FA5}">
                      <a16:colId xmlns:a16="http://schemas.microsoft.com/office/drawing/2014/main" val="317500549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Res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Main topic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619202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44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Bridging the standardization gap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3573623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50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Cybersecurity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3327672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52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Spam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202909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58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National CIRTs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0513545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76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Conformance and interoperability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9394938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84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Protection of users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557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89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Financial inclusion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49977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95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Quality of service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3670813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96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Counterfeit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20556356"/>
                  </a:ext>
                </a:extLst>
              </a:tr>
            </a:tbl>
          </a:graphicData>
        </a:graphic>
      </p:graphicFrame>
      <p:graphicFrame>
        <p:nvGraphicFramePr>
          <p:cNvPr id="6" name="Content Placeholder 7">
            <a:extLst>
              <a:ext uri="{FF2B5EF4-FFF2-40B4-BE49-F238E27FC236}">
                <a16:creationId xmlns:a16="http://schemas.microsoft.com/office/drawing/2014/main" id="{A48B52AD-5166-F38D-F508-AC8772054333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914093261"/>
              </p:ext>
            </p:extLst>
          </p:nvPr>
        </p:nvGraphicFramePr>
        <p:xfrm>
          <a:off x="6172200" y="1825625"/>
          <a:ext cx="5181600" cy="3708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30179">
                  <a:extLst>
                    <a:ext uri="{9D8B030D-6E8A-4147-A177-3AD203B41FA5}">
                      <a16:colId xmlns:a16="http://schemas.microsoft.com/office/drawing/2014/main" val="2834342022"/>
                    </a:ext>
                  </a:extLst>
                </a:gridCol>
                <a:gridCol w="4351421">
                  <a:extLst>
                    <a:ext uri="{9D8B030D-6E8A-4147-A177-3AD203B41FA5}">
                      <a16:colId xmlns:a16="http://schemas.microsoft.com/office/drawing/2014/main" val="317500549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Res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Main topic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619202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97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Device theft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3573623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3327672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ADD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Digital IDs and credentials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202909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ADD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Post-quantum cryptography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0513545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ADD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Digital public infrastructure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9394938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ADD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Sustainable digital transformation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557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49977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3670813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20556356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B46A559B-9846-EFEA-9EE4-4CACD6A80124}"/>
              </a:ext>
            </a:extLst>
          </p:cNvPr>
          <p:cNvSpPr txBox="1"/>
          <p:nvPr/>
        </p:nvSpPr>
        <p:spPr>
          <a:xfrm>
            <a:off x="4271943" y="5785338"/>
            <a:ext cx="364811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u="sng" dirty="0"/>
              <a:t>Key themes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bridging the standardization gap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security</a:t>
            </a:r>
          </a:p>
        </p:txBody>
      </p:sp>
    </p:spTree>
    <p:extLst>
      <p:ext uri="{BB962C8B-B14F-4D97-AF65-F5344CB8AC3E}">
        <p14:creationId xmlns:p14="http://schemas.microsoft.com/office/powerpoint/2010/main" val="70466744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ontent Placeholder 3">
            <a:extLst>
              <a:ext uri="{FF2B5EF4-FFF2-40B4-BE49-F238E27FC236}">
                <a16:creationId xmlns:a16="http://schemas.microsoft.com/office/drawing/2014/main" id="{0C8AEFAE-ADD9-87CD-FBAA-59FB79072C1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38875891"/>
              </p:ext>
            </p:extLst>
          </p:nvPr>
        </p:nvGraphicFramePr>
        <p:xfrm>
          <a:off x="838200" y="1825625"/>
          <a:ext cx="10515596" cy="27076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502228">
                  <a:extLst>
                    <a:ext uri="{9D8B030D-6E8A-4147-A177-3AD203B41FA5}">
                      <a16:colId xmlns:a16="http://schemas.microsoft.com/office/drawing/2014/main" val="832161980"/>
                    </a:ext>
                  </a:extLst>
                </a:gridCol>
                <a:gridCol w="1502228">
                  <a:extLst>
                    <a:ext uri="{9D8B030D-6E8A-4147-A177-3AD203B41FA5}">
                      <a16:colId xmlns:a16="http://schemas.microsoft.com/office/drawing/2014/main" val="1388738232"/>
                    </a:ext>
                  </a:extLst>
                </a:gridCol>
                <a:gridCol w="1502228">
                  <a:extLst>
                    <a:ext uri="{9D8B030D-6E8A-4147-A177-3AD203B41FA5}">
                      <a16:colId xmlns:a16="http://schemas.microsoft.com/office/drawing/2014/main" val="4148978655"/>
                    </a:ext>
                  </a:extLst>
                </a:gridCol>
                <a:gridCol w="1502228">
                  <a:extLst>
                    <a:ext uri="{9D8B030D-6E8A-4147-A177-3AD203B41FA5}">
                      <a16:colId xmlns:a16="http://schemas.microsoft.com/office/drawing/2014/main" val="1907045761"/>
                    </a:ext>
                  </a:extLst>
                </a:gridCol>
                <a:gridCol w="1502228">
                  <a:extLst>
                    <a:ext uri="{9D8B030D-6E8A-4147-A177-3AD203B41FA5}">
                      <a16:colId xmlns:a16="http://schemas.microsoft.com/office/drawing/2014/main" val="3749084131"/>
                    </a:ext>
                  </a:extLst>
                </a:gridCol>
                <a:gridCol w="1502228">
                  <a:extLst>
                    <a:ext uri="{9D8B030D-6E8A-4147-A177-3AD203B41FA5}">
                      <a16:colId xmlns:a16="http://schemas.microsoft.com/office/drawing/2014/main" val="746217331"/>
                    </a:ext>
                  </a:extLst>
                </a:gridCol>
                <a:gridCol w="1502228">
                  <a:extLst>
                    <a:ext uri="{9D8B030D-6E8A-4147-A177-3AD203B41FA5}">
                      <a16:colId xmlns:a16="http://schemas.microsoft.com/office/drawing/2014/main" val="20170234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</a:t>
                      </a:r>
                      <a:endParaRPr lang="en-GB" dirty="0"/>
                    </a:p>
                  </a:txBody>
                  <a:tcPr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20</a:t>
                      </a:r>
                      <a:endParaRPr lang="en-GB" dirty="0"/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29</a:t>
                      </a:r>
                      <a:endParaRPr lang="en-GB" dirty="0"/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8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44</a:t>
                      </a:r>
                      <a:endParaRPr lang="en-GB" sz="1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47</a:t>
                      </a:r>
                      <a:endParaRPr lang="en-GB" dirty="0"/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48</a:t>
                      </a:r>
                      <a:endParaRPr lang="en-GB" dirty="0"/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50</a:t>
                      </a:r>
                      <a:endParaRPr lang="en-GB" dirty="0"/>
                    </a:p>
                  </a:txBody>
                  <a:tcPr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8429473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52</a:t>
                      </a:r>
                      <a:endParaRPr lang="en-GB" dirty="0"/>
                    </a:p>
                  </a:txBody>
                  <a:tcPr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58</a:t>
                      </a:r>
                      <a:endParaRPr lang="en-GB" dirty="0"/>
                    </a:p>
                  </a:txBody>
                  <a:tcPr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60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61</a:t>
                      </a:r>
                      <a:endParaRPr lang="en-GB" dirty="0"/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64</a:t>
                      </a:r>
                      <a:endParaRPr lang="en-GB" dirty="0"/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65</a:t>
                      </a:r>
                      <a:endParaRPr lang="en-GB" dirty="0"/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69</a:t>
                      </a:r>
                      <a:endParaRPr lang="en-GB" dirty="0"/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192835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72</a:t>
                      </a:r>
                      <a:endParaRPr lang="en-GB" dirty="0"/>
                    </a:p>
                  </a:txBody>
                  <a:tcPr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73</a:t>
                      </a:r>
                      <a:endParaRPr lang="en-GB" dirty="0"/>
                    </a:p>
                  </a:txBody>
                  <a:tcPr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76</a:t>
                      </a:r>
                      <a:endParaRPr lang="en-GB" dirty="0"/>
                    </a:p>
                  </a:txBody>
                  <a:tcPr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77</a:t>
                      </a:r>
                      <a:endParaRPr lang="en-GB" dirty="0"/>
                    </a:p>
                  </a:txBody>
                  <a:tcPr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78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79</a:t>
                      </a:r>
                      <a:endParaRPr lang="en-GB" sz="1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84</a:t>
                      </a:r>
                      <a:endParaRPr lang="en-GB" dirty="0"/>
                    </a:p>
                  </a:txBody>
                  <a:tcPr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4565941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88</a:t>
                      </a:r>
                      <a:endParaRPr lang="en-GB" dirty="0"/>
                    </a:p>
                  </a:txBody>
                  <a:tcPr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89</a:t>
                      </a:r>
                      <a:endParaRPr lang="en-GB" dirty="0"/>
                    </a:p>
                  </a:txBody>
                  <a:tcPr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91</a:t>
                      </a:r>
                      <a:endParaRPr lang="en-GB" dirty="0"/>
                    </a:p>
                  </a:txBody>
                  <a:tcPr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92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93</a:t>
                      </a:r>
                      <a:endParaRPr lang="en-GB" sz="1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94</a:t>
                      </a:r>
                      <a:endParaRPr lang="en-GB" dirty="0"/>
                    </a:p>
                  </a:txBody>
                  <a:tcPr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95</a:t>
                      </a:r>
                      <a:endParaRPr lang="en-GB" dirty="0"/>
                    </a:p>
                  </a:txBody>
                  <a:tcPr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9224443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96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97</a:t>
                      </a:r>
                      <a:endParaRPr lang="en-GB" dirty="0"/>
                    </a:p>
                  </a:txBody>
                  <a:tcPr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98</a:t>
                      </a:r>
                      <a:endParaRPr lang="en-GB" dirty="0"/>
                    </a:p>
                  </a:txBody>
                  <a:tcPr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99</a:t>
                      </a:r>
                      <a:endParaRPr lang="en-GB" dirty="0"/>
                    </a:p>
                  </a:txBody>
                  <a:tcPr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100</a:t>
                      </a:r>
                      <a:endParaRPr lang="en-GB" dirty="0"/>
                    </a:p>
                  </a:txBody>
                  <a:tcPr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Digital IDs</a:t>
                      </a:r>
                      <a:endParaRPr kumimoji="0" lang="en-GB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Post quantum crypto</a:t>
                      </a:r>
                      <a:endParaRPr kumimoji="0" lang="en-GB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885825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/>
                        <a:t>Digital public infrastructure (DPI)</a:t>
                      </a:r>
                      <a:endParaRPr lang="en-GB" sz="1100" dirty="0"/>
                    </a:p>
                  </a:txBody>
                  <a:tcPr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Sustainable digital transformation</a:t>
                      </a:r>
                      <a:endParaRPr kumimoji="0" lang="en-GB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Metaverse</a:t>
                      </a:r>
                      <a:endParaRPr lang="en-GB" sz="1100" dirty="0"/>
                    </a:p>
                  </a:txBody>
                  <a:tcPr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/>
                        <a:t>NGSO sat</a:t>
                      </a:r>
                      <a:endParaRPr lang="en-GB" sz="1100" dirty="0"/>
                    </a:p>
                  </a:txBody>
                  <a:tcPr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OTT services</a:t>
                      </a:r>
                      <a:endParaRPr lang="en-GB" sz="1100" dirty="0"/>
                    </a:p>
                  </a:txBody>
                  <a:tcPr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/>
                        <a:t>AI</a:t>
                      </a:r>
                      <a:endParaRPr lang="en-GB" sz="1100" dirty="0"/>
                    </a:p>
                  </a:txBody>
                  <a:tcPr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Vehicular comms</a:t>
                      </a:r>
                      <a:endParaRPr lang="en-GB" sz="1100" dirty="0"/>
                    </a:p>
                  </a:txBody>
                  <a:tcPr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8234677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Disaster preparedness</a:t>
                      </a:r>
                      <a:endParaRPr kumimoji="0" lang="en-GB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Emergency caller info</a:t>
                      </a:r>
                      <a:endParaRPr kumimoji="0" lang="en-GB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 anchor="ctr"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100" dirty="0"/>
                    </a:p>
                  </a:txBody>
                  <a:tcPr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100" dirty="0"/>
                    </a:p>
                  </a:txBody>
                  <a:tcPr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100" dirty="0"/>
                    </a:p>
                  </a:txBody>
                  <a:tcPr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100" dirty="0"/>
                    </a:p>
                  </a:txBody>
                  <a:tcPr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51010156"/>
                  </a:ext>
                </a:extLst>
              </a:tr>
            </a:tbl>
          </a:graphicData>
        </a:graphic>
      </p:graphicFrame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1ACC5EDF-462B-8472-1D13-C59680A4FE7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22377053"/>
              </p:ext>
            </p:extLst>
          </p:nvPr>
        </p:nvGraphicFramePr>
        <p:xfrm>
          <a:off x="838200" y="4945507"/>
          <a:ext cx="1439999" cy="14833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99999">
                  <a:extLst>
                    <a:ext uri="{9D8B030D-6E8A-4147-A177-3AD203B41FA5}">
                      <a16:colId xmlns:a16="http://schemas.microsoft.com/office/drawing/2014/main" val="954820305"/>
                    </a:ext>
                  </a:extLst>
                </a:gridCol>
                <a:gridCol w="540000">
                  <a:extLst>
                    <a:ext uri="{9D8B030D-6E8A-4147-A177-3AD203B41FA5}">
                      <a16:colId xmlns:a16="http://schemas.microsoft.com/office/drawing/2014/main" val="241672113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b="1" dirty="0"/>
                        <a:t>Total</a:t>
                      </a:r>
                      <a:endParaRPr lang="en-GB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/>
                        <a:t>44</a:t>
                      </a:r>
                      <a:endParaRPr lang="en-GB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225809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COM4</a:t>
                      </a:r>
                      <a:endParaRPr lang="en-GB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17</a:t>
                      </a:r>
                      <a:endParaRPr lang="en-GB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199673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WG4A</a:t>
                      </a:r>
                      <a:endParaRPr lang="en-GB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13</a:t>
                      </a:r>
                      <a:endParaRPr lang="en-GB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9721558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WG4B</a:t>
                      </a:r>
                      <a:endParaRPr lang="en-GB" dirty="0"/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14</a:t>
                      </a:r>
                      <a:endParaRPr lang="en-GB" dirty="0"/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73853128"/>
                  </a:ext>
                </a:extLst>
              </a:tr>
            </a:tbl>
          </a:graphicData>
        </a:graphic>
      </p:graphicFrame>
      <p:sp>
        <p:nvSpPr>
          <p:cNvPr id="5" name="Title 4">
            <a:extLst>
              <a:ext uri="{FF2B5EF4-FFF2-40B4-BE49-F238E27FC236}">
                <a16:creationId xmlns:a16="http://schemas.microsoft.com/office/drawing/2014/main" id="{BC30E483-E4B2-D0A3-B2E3-B163CA867F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Proposals for COM4 and its WGs at WTSA-24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7949177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0EE5F9-3D5B-707B-A27A-72C68D1122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42950" y="0"/>
            <a:ext cx="10515600" cy="1325563"/>
          </a:xfrm>
        </p:spPr>
        <p:txBody>
          <a:bodyPr/>
          <a:lstStyle/>
          <a:p>
            <a:r>
              <a:rPr lang="en-US" b="1" dirty="0"/>
              <a:t>COM4 </a:t>
            </a:r>
            <a:r>
              <a:rPr lang="en-US" dirty="0"/>
              <a:t> [WTSA-24-DT4]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BF3C81-8A7D-0370-70AA-7009220A54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8149" y="1019176"/>
            <a:ext cx="11630025" cy="5743574"/>
          </a:xfrm>
        </p:spPr>
        <p:txBody>
          <a:bodyPr>
            <a:noAutofit/>
          </a:bodyPr>
          <a:lstStyle/>
          <a:p>
            <a:pPr marL="0" marR="0" indent="0" hangingPunct="0">
              <a:spcBef>
                <a:spcPts val="1800"/>
              </a:spcBef>
              <a:spcAft>
                <a:spcPts val="0"/>
              </a:spcAft>
              <a:buNone/>
              <a:tabLst>
                <a:tab pos="504190" algn="l"/>
                <a:tab pos="756285" algn="l"/>
                <a:tab pos="1008380" algn="l"/>
                <a:tab pos="1260475" algn="l"/>
              </a:tabLst>
            </a:pPr>
            <a:r>
              <a:rPr lang="en-GB" sz="20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Committee 4 – ITU-T work programme and organization</a:t>
            </a:r>
          </a:p>
          <a:p>
            <a:pPr marL="0" marR="0" indent="0">
              <a:spcBef>
                <a:spcPts val="600"/>
              </a:spcBef>
              <a:spcAft>
                <a:spcPts val="400"/>
              </a:spcAft>
              <a:buNone/>
            </a:pPr>
            <a:r>
              <a:rPr lang="en-GB" sz="1600" b="1" u="sng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Terms of reference:</a:t>
            </a:r>
          </a:p>
          <a:p>
            <a:pPr marL="457200" marR="0" indent="-457200" hangingPunct="0">
              <a:spcBef>
                <a:spcPts val="400"/>
              </a:spcBef>
              <a:spcAft>
                <a:spcPts val="0"/>
              </a:spcAft>
              <a:tabLst>
                <a:tab pos="504190" algn="l"/>
                <a:tab pos="756285" algn="l"/>
                <a:tab pos="1008380" algn="l"/>
                <a:tab pos="1260475" algn="l"/>
                <a:tab pos="0" algn="l"/>
                <a:tab pos="504190" algn="l"/>
                <a:tab pos="540385" algn="l"/>
                <a:tab pos="756285" algn="l"/>
                <a:tab pos="1008380" algn="l"/>
                <a:tab pos="1260475" algn="l"/>
              </a:tabLst>
            </a:pPr>
            <a:r>
              <a:rPr lang="en-GB" sz="17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To submit to the plenary meeting reports including proposals on the programme and organization of the work of ITU-T consistent with ITU-T strategy and priorities, on the basis of the proposals of ITU Member States and ITU-T Sector Members and the TSAG reports submitted to the assembly. It shall specifically:</a:t>
            </a:r>
          </a:p>
          <a:p>
            <a:pPr marL="457200" marR="0" indent="0" hangingPunct="0">
              <a:spcBef>
                <a:spcPts val="600"/>
              </a:spcBef>
              <a:spcAft>
                <a:spcPts val="0"/>
              </a:spcAft>
              <a:buNone/>
              <a:tabLst>
                <a:tab pos="504190" algn="l"/>
                <a:tab pos="756285" algn="l"/>
                <a:tab pos="1008380" algn="l"/>
                <a:tab pos="1260475" algn="l"/>
              </a:tabLst>
            </a:pPr>
            <a:r>
              <a:rPr lang="en-GB" sz="17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</a:t>
            </a:r>
            <a:r>
              <a:rPr lang="en-GB" sz="17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	propose a set of study groups;</a:t>
            </a:r>
          </a:p>
          <a:p>
            <a:pPr marL="457200" marR="0" indent="0" hangingPunct="0">
              <a:spcBef>
                <a:spcPts val="600"/>
              </a:spcBef>
              <a:spcAft>
                <a:spcPts val="0"/>
              </a:spcAft>
              <a:buNone/>
              <a:tabLst>
                <a:tab pos="504190" algn="l"/>
                <a:tab pos="756285" algn="l"/>
                <a:tab pos="1008380" algn="l"/>
                <a:tab pos="1260475" algn="l"/>
              </a:tabLst>
            </a:pPr>
            <a:r>
              <a:rPr lang="en-GB" sz="17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ii)	review the Questions set for study or further study;</a:t>
            </a:r>
          </a:p>
          <a:p>
            <a:pPr marL="457200" marR="0" indent="0" hangingPunct="0">
              <a:spcBef>
                <a:spcPts val="600"/>
              </a:spcBef>
              <a:spcAft>
                <a:spcPts val="0"/>
              </a:spcAft>
              <a:buNone/>
              <a:tabLst>
                <a:tab pos="504190" algn="l"/>
                <a:tab pos="756285" algn="l"/>
                <a:tab pos="1008380" algn="l"/>
                <a:tab pos="1260475" algn="l"/>
              </a:tabLst>
            </a:pPr>
            <a:r>
              <a:rPr lang="en-GB" sz="17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iii)	produce a clear description of the general area of responsibility within which each study group may maintain existing and develop new Recommendations, in collaboration with other groups, as appropriate;</a:t>
            </a:r>
          </a:p>
          <a:p>
            <a:pPr marL="457200" marR="0" indent="0" hangingPunct="0">
              <a:spcBef>
                <a:spcPts val="600"/>
              </a:spcBef>
              <a:spcAft>
                <a:spcPts val="0"/>
              </a:spcAft>
              <a:buNone/>
              <a:tabLst>
                <a:tab pos="504190" algn="l"/>
                <a:tab pos="756285" algn="l"/>
                <a:tab pos="1008380" algn="l"/>
                <a:tab pos="1260475" algn="l"/>
              </a:tabLst>
            </a:pPr>
            <a:r>
              <a:rPr lang="en-GB" sz="17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iv)	allocate Questions to study groups, as appropriate;</a:t>
            </a:r>
          </a:p>
          <a:p>
            <a:pPr marL="457200" marR="0" indent="0" hangingPunct="0">
              <a:spcBef>
                <a:spcPts val="600"/>
              </a:spcBef>
              <a:spcAft>
                <a:spcPts val="0"/>
              </a:spcAft>
              <a:buNone/>
              <a:tabLst>
                <a:tab pos="504190" algn="l"/>
                <a:tab pos="756285" algn="l"/>
                <a:tab pos="1008380" algn="l"/>
                <a:tab pos="1260475" algn="l"/>
              </a:tabLst>
            </a:pPr>
            <a:r>
              <a:rPr lang="en-GB" sz="17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v)	decide, when a Question or group of closely related Questions concerns several study groups, whether:</a:t>
            </a:r>
          </a:p>
          <a:p>
            <a:pPr marL="800100" lvl="1" indent="-342900" hangingPunct="0">
              <a:spcBef>
                <a:spcPts val="600"/>
              </a:spcBef>
              <a:buFont typeface="Times New Roman" panose="02020603050405020304" pitchFamily="18" charset="0"/>
              <a:buChar char="–"/>
              <a:tabLst>
                <a:tab pos="504190" algn="l"/>
                <a:tab pos="756285" algn="l"/>
                <a:tab pos="1008380" algn="l"/>
                <a:tab pos="1260475" algn="l"/>
              </a:tabLst>
            </a:pPr>
            <a:r>
              <a:rPr lang="en-GB" sz="17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to accept the recommendation of TSAG;</a:t>
            </a:r>
          </a:p>
          <a:p>
            <a:pPr marL="800100" lvl="1" indent="-342900" hangingPunct="0">
              <a:spcBef>
                <a:spcPts val="600"/>
              </a:spcBef>
              <a:buFont typeface="Times New Roman" panose="02020603050405020304" pitchFamily="18" charset="0"/>
              <a:buChar char="–"/>
              <a:tabLst>
                <a:tab pos="504190" algn="l"/>
                <a:tab pos="756285" algn="l"/>
                <a:tab pos="1008380" algn="l"/>
                <a:tab pos="1260475" algn="l"/>
              </a:tabLst>
            </a:pPr>
            <a:r>
              <a:rPr lang="en-GB" sz="17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to entrust the study to a single study group; or</a:t>
            </a:r>
          </a:p>
          <a:p>
            <a:pPr marL="800100" lvl="1" indent="-342900" hangingPunct="0">
              <a:spcBef>
                <a:spcPts val="600"/>
              </a:spcBef>
              <a:buFont typeface="Times New Roman" panose="02020603050405020304" pitchFamily="18" charset="0"/>
              <a:buChar char="–"/>
              <a:tabLst>
                <a:tab pos="504190" algn="l"/>
                <a:tab pos="756285" algn="l"/>
                <a:tab pos="1008380" algn="l"/>
                <a:tab pos="1260475" algn="l"/>
              </a:tabLst>
            </a:pPr>
            <a:r>
              <a:rPr lang="en-GB" sz="17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to adopt an alternative arrangement;</a:t>
            </a:r>
          </a:p>
          <a:p>
            <a:pPr marL="457200" marR="0" indent="0" hangingPunct="0">
              <a:spcBef>
                <a:spcPts val="600"/>
              </a:spcBef>
              <a:spcAft>
                <a:spcPts val="0"/>
              </a:spcAft>
              <a:buNone/>
              <a:tabLst>
                <a:tab pos="504190" algn="l"/>
                <a:tab pos="756285" algn="l"/>
                <a:tab pos="1008380" algn="l"/>
                <a:tab pos="1260475" algn="l"/>
              </a:tabLst>
            </a:pPr>
            <a:r>
              <a:rPr lang="en-GB" sz="17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vi)	review, and adjust as necessary, the lists of Recommendations for which each study group is responsible;</a:t>
            </a:r>
          </a:p>
          <a:p>
            <a:pPr marL="457200" marR="0" indent="0" hangingPunct="0">
              <a:spcBef>
                <a:spcPts val="600"/>
              </a:spcBef>
              <a:spcAft>
                <a:spcPts val="0"/>
              </a:spcAft>
              <a:buNone/>
              <a:tabLst>
                <a:tab pos="504190" algn="l"/>
                <a:tab pos="756285" algn="l"/>
                <a:tab pos="1008380" algn="l"/>
                <a:tab pos="1260475" algn="l"/>
              </a:tabLst>
            </a:pPr>
            <a:r>
              <a:rPr lang="en-GB" sz="17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vii)	propose the establishment, where needed, of other groups in accordance with Nos. 191A and 191B of the Convention</a:t>
            </a:r>
          </a:p>
          <a:p>
            <a:pPr marL="0" marR="0" indent="0" hangingPunct="0">
              <a:spcBef>
                <a:spcPts val="400"/>
              </a:spcBef>
              <a:spcAft>
                <a:spcPts val="0"/>
              </a:spcAft>
              <a:buNone/>
              <a:tabLst>
                <a:tab pos="504190" algn="l"/>
                <a:tab pos="756285" algn="l"/>
                <a:tab pos="1008380" algn="l"/>
                <a:tab pos="1260475" algn="l"/>
                <a:tab pos="0" algn="l"/>
                <a:tab pos="504190" algn="l"/>
                <a:tab pos="540385" algn="l"/>
                <a:tab pos="756285" algn="l"/>
                <a:tab pos="1008380" algn="l"/>
                <a:tab pos="1260475" algn="l"/>
              </a:tabLst>
            </a:pPr>
            <a:r>
              <a:rPr lang="en-GB" sz="17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•	To review the proposals regarding Resolutions and any other document assigned in DT/1</a:t>
            </a:r>
          </a:p>
          <a:p>
            <a:pPr marL="0" marR="0" indent="0" hangingPunct="0">
              <a:spcBef>
                <a:spcPts val="400"/>
              </a:spcBef>
              <a:spcAft>
                <a:spcPts val="0"/>
              </a:spcAft>
              <a:buNone/>
              <a:tabLst>
                <a:tab pos="504190" algn="l"/>
                <a:tab pos="756285" algn="l"/>
                <a:tab pos="1008380" algn="l"/>
                <a:tab pos="1260475" algn="l"/>
                <a:tab pos="504190" algn="l"/>
                <a:tab pos="540385" algn="l"/>
                <a:tab pos="756285" algn="l"/>
                <a:tab pos="1008380" algn="l"/>
                <a:tab pos="1260475" algn="l"/>
              </a:tabLst>
            </a:pPr>
            <a:r>
              <a:rPr lang="en-GB" sz="17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•	To review the proposals of Working Groups 4A and 4B of Committee 4 and submit proposals to plenary.</a:t>
            </a:r>
          </a:p>
          <a:p>
            <a:pPr marL="0" marR="0" indent="0" hangingPunct="0">
              <a:spcBef>
                <a:spcPts val="400"/>
              </a:spcBef>
              <a:spcAft>
                <a:spcPts val="0"/>
              </a:spcAft>
              <a:buNone/>
              <a:tabLst>
                <a:tab pos="504190" algn="l"/>
                <a:tab pos="756285" algn="l"/>
                <a:tab pos="1008380" algn="l"/>
                <a:tab pos="1260475" algn="l"/>
                <a:tab pos="504190" algn="l"/>
                <a:tab pos="540385" algn="l"/>
                <a:tab pos="756285" algn="l"/>
                <a:tab pos="1008380" algn="l"/>
                <a:tab pos="1260475" algn="l"/>
              </a:tabLst>
            </a:pPr>
            <a:r>
              <a:rPr lang="en-GB" sz="17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NOTE: the presentation of proposals related to WG4A/WG4B will be first made in WG4A/WG4B, not in Committee 4).</a:t>
            </a:r>
            <a:endParaRPr lang="en-GB" sz="17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indent="0" hangingPunct="0">
              <a:spcBef>
                <a:spcPts val="400"/>
              </a:spcBef>
              <a:spcAft>
                <a:spcPts val="0"/>
              </a:spcAft>
              <a:buNone/>
              <a:tabLst>
                <a:tab pos="720090" algn="l"/>
                <a:tab pos="1188085" algn="l"/>
                <a:tab pos="1656080" algn="l"/>
                <a:tab pos="2124075" algn="l"/>
                <a:tab pos="504190" algn="l"/>
                <a:tab pos="756285" algn="l"/>
                <a:tab pos="1008380" algn="l"/>
                <a:tab pos="1260475" algn="l"/>
                <a:tab pos="1656080" algn="l"/>
                <a:tab pos="2124075" algn="l"/>
              </a:tabLst>
            </a:pPr>
            <a:endParaRPr lang="en-GB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530815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0EE5F9-3D5B-707B-A27A-72C68D1122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WG4A</a:t>
            </a:r>
            <a:r>
              <a:rPr lang="en-US" dirty="0"/>
              <a:t>  [WTSA-24-DT4]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BF3C81-8A7D-0370-70AA-7009220A54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0670" y="2049137"/>
            <a:ext cx="9491605" cy="3536415"/>
          </a:xfrm>
        </p:spPr>
        <p:txBody>
          <a:bodyPr>
            <a:normAutofit/>
          </a:bodyPr>
          <a:lstStyle/>
          <a:p>
            <a:pPr marL="0" marR="0" indent="0" hangingPunct="0">
              <a:spcBef>
                <a:spcPts val="1200"/>
              </a:spcBef>
              <a:spcAft>
                <a:spcPts val="0"/>
              </a:spcAft>
              <a:buNone/>
              <a:tabLst>
                <a:tab pos="504190" algn="l"/>
                <a:tab pos="756285" algn="l"/>
                <a:tab pos="1008380" algn="l"/>
                <a:tab pos="1260475" algn="l"/>
              </a:tabLst>
            </a:pPr>
            <a:r>
              <a:rPr lang="en-US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Working Group A of Committee 4 (WG4A)</a:t>
            </a:r>
            <a:endParaRPr lang="en-GB" sz="20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indent="0">
              <a:spcBef>
                <a:spcPts val="600"/>
              </a:spcBef>
              <a:spcAft>
                <a:spcPts val="400"/>
              </a:spcAft>
              <a:buNone/>
            </a:pPr>
            <a:r>
              <a:rPr lang="en-US" sz="2000" b="1" u="sng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Terms of reference:</a:t>
            </a:r>
            <a:endParaRPr lang="en-GB" sz="2000" b="1" u="sng" dirty="0">
              <a:effectLst/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pPr marL="457200" marR="0" indent="-457200" hangingPunct="0">
              <a:spcBef>
                <a:spcPts val="400"/>
              </a:spcBef>
              <a:spcAft>
                <a:spcPts val="0"/>
              </a:spcAft>
              <a:tabLst>
                <a:tab pos="504190" algn="l"/>
                <a:tab pos="756285" algn="l"/>
                <a:tab pos="1008380" algn="l"/>
                <a:tab pos="1260475" algn="l"/>
                <a:tab pos="0" algn="l"/>
                <a:tab pos="504190" algn="l"/>
                <a:tab pos="540385" algn="l"/>
                <a:tab pos="756285" algn="l"/>
                <a:tab pos="1008380" algn="l"/>
                <a:tab pos="1260475" algn="l"/>
              </a:tabLst>
            </a:pPr>
            <a:r>
              <a:rPr lang="en-GB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To submit to Committee 4 reports including proposals, on the basis of the proposals of ITU Member States and ITU-T Sector Members and the TSAG reports submitted to the assembly, regarding matters related to:</a:t>
            </a:r>
          </a:p>
          <a:p>
            <a:pPr marL="756285" marR="0" indent="-252095" hangingPunct="0">
              <a:spcBef>
                <a:spcPts val="400"/>
              </a:spcBef>
              <a:spcAft>
                <a:spcPts val="0"/>
              </a:spcAft>
              <a:tabLst>
                <a:tab pos="504190" algn="l"/>
                <a:tab pos="756285" algn="l"/>
                <a:tab pos="1008380" algn="l"/>
                <a:tab pos="1260475" algn="l"/>
              </a:tabLst>
            </a:pPr>
            <a:r>
              <a:rPr lang="en-US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international naming, numbering, addressing and identification resources;</a:t>
            </a:r>
            <a:endParaRPr lang="en-GB" sz="20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756285" marR="0" indent="-252095" hangingPunct="0">
              <a:spcBef>
                <a:spcPts val="400"/>
              </a:spcBef>
              <a:spcAft>
                <a:spcPts val="0"/>
              </a:spcAft>
              <a:tabLst>
                <a:tab pos="504190" algn="l"/>
                <a:tab pos="756285" algn="l"/>
                <a:tab pos="1008380" algn="l"/>
                <a:tab pos="1260475" algn="l"/>
              </a:tabLst>
            </a:pPr>
            <a:r>
              <a:rPr lang="en-US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Internet domain names and addresses;</a:t>
            </a:r>
            <a:endParaRPr lang="en-GB" sz="20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756285" marR="0" indent="-252095" hangingPunct="0">
              <a:spcBef>
                <a:spcPts val="400"/>
              </a:spcBef>
              <a:spcAft>
                <a:spcPts val="0"/>
              </a:spcAft>
              <a:tabLst>
                <a:tab pos="504190" algn="l"/>
                <a:tab pos="756285" algn="l"/>
                <a:tab pos="1008380" algn="l"/>
                <a:tab pos="1260475" algn="l"/>
              </a:tabLst>
            </a:pP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any other item that may be assigned by Committee 4 within its mandate, as required (see DT/1 for details).</a:t>
            </a:r>
            <a:endParaRPr lang="en-GB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5449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FCF53E-D3F1-9719-1AE2-ACB1C4C1CB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WTSA structure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98B4F0-01D5-FE6C-41CE-F1B1F32A91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47584" y="1594965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/>
              <a:t>WTSA structure is described in </a:t>
            </a:r>
            <a:r>
              <a:rPr lang="en-US" sz="2400" b="1" dirty="0"/>
              <a:t>WTSA Resolution 1 (§ 1.2, 1.4, 1.5)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COM1 - Steering Committee</a:t>
            </a:r>
          </a:p>
          <a:p>
            <a:pPr lvl="1"/>
            <a:r>
              <a:rPr lang="en-US" dirty="0"/>
              <a:t>COM2 - Budget Control</a:t>
            </a:r>
          </a:p>
          <a:p>
            <a:pPr lvl="1"/>
            <a:r>
              <a:rPr lang="en-US" b="1" dirty="0"/>
              <a:t>COM3 - Working methods of ITU-T</a:t>
            </a:r>
          </a:p>
          <a:p>
            <a:pPr lvl="1"/>
            <a:r>
              <a:rPr lang="en-GB" b="1" dirty="0"/>
              <a:t>COM4 - ITU-T work programme and organization</a:t>
            </a:r>
          </a:p>
          <a:p>
            <a:pPr lvl="1"/>
            <a:r>
              <a:rPr lang="en-US" dirty="0"/>
              <a:t>COM5 - Editorial Committee</a:t>
            </a:r>
          </a:p>
          <a:p>
            <a:pPr marL="0" indent="0">
              <a:buNone/>
            </a:pPr>
            <a:br>
              <a:rPr lang="en-US" sz="2400" dirty="0"/>
            </a:br>
            <a:r>
              <a:rPr lang="en-US" sz="2200" dirty="0"/>
              <a:t>NOTE: COM3 and COM4 can establish Working groups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1949382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0EE5F9-3D5B-707B-A27A-72C68D1122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WG4B</a:t>
            </a:r>
            <a:r>
              <a:rPr lang="en-US" dirty="0"/>
              <a:t>  [WTSA-24-DT4]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BF3C81-8A7D-0370-70AA-7009220A54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25856" y="1978025"/>
            <a:ext cx="9166034" cy="3336925"/>
          </a:xfrm>
        </p:spPr>
        <p:txBody>
          <a:bodyPr>
            <a:normAutofit/>
          </a:bodyPr>
          <a:lstStyle/>
          <a:p>
            <a:pPr marL="0" marR="0" indent="0" hangingPunct="0">
              <a:spcBef>
                <a:spcPts val="1200"/>
              </a:spcBef>
              <a:spcAft>
                <a:spcPts val="0"/>
              </a:spcAft>
              <a:buNone/>
              <a:tabLst>
                <a:tab pos="504190" algn="l"/>
                <a:tab pos="756285" algn="l"/>
                <a:tab pos="1008380" algn="l"/>
                <a:tab pos="1260475" algn="l"/>
              </a:tabLst>
            </a:pPr>
            <a:r>
              <a:rPr lang="en-US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Working Group B of Committee 4 (WG4B)</a:t>
            </a:r>
            <a:endParaRPr lang="en-GB" sz="20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indent="0">
              <a:spcBef>
                <a:spcPts val="600"/>
              </a:spcBef>
              <a:spcAft>
                <a:spcPts val="400"/>
              </a:spcAft>
              <a:buNone/>
            </a:pPr>
            <a:r>
              <a:rPr lang="en-US" sz="2000" b="1" u="sng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Terms of reference:</a:t>
            </a:r>
            <a:endParaRPr lang="en-GB" sz="2000" b="1" u="sng" dirty="0">
              <a:effectLst/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pPr marL="457200" marR="0" indent="-457200" hangingPunct="0">
              <a:spcBef>
                <a:spcPts val="400"/>
              </a:spcBef>
              <a:spcAft>
                <a:spcPts val="0"/>
              </a:spcAft>
              <a:tabLst>
                <a:tab pos="504190" algn="l"/>
                <a:tab pos="756285" algn="l"/>
                <a:tab pos="1008380" algn="l"/>
                <a:tab pos="1260475" algn="l"/>
                <a:tab pos="0" algn="l"/>
                <a:tab pos="504190" algn="l"/>
                <a:tab pos="540385" algn="l"/>
                <a:tab pos="756285" algn="l"/>
                <a:tab pos="1008380" algn="l"/>
                <a:tab pos="1260475" algn="l"/>
              </a:tabLst>
            </a:pPr>
            <a:r>
              <a:rPr lang="en-GB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To submit to Committee 4 reports including proposals, on the basis of the proposals of ITU Member States and ITU-T Sector Members and the TSAG reports submitted to the assembly, regarding matters related to </a:t>
            </a:r>
          </a:p>
          <a:p>
            <a:pPr marL="756285" marR="0" indent="-252095" hangingPunct="0">
              <a:spcBef>
                <a:spcPts val="400"/>
              </a:spcBef>
              <a:spcAft>
                <a:spcPts val="0"/>
              </a:spcAft>
              <a:tabLst>
                <a:tab pos="504190" algn="l"/>
                <a:tab pos="756285" algn="l"/>
                <a:tab pos="1008380" algn="l"/>
                <a:tab pos="1260475" algn="l"/>
              </a:tabLst>
            </a:pPr>
            <a:r>
              <a:rPr lang="en-GB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bridging the standardization gap</a:t>
            </a:r>
          </a:p>
          <a:p>
            <a:pPr marL="756285" marR="0" indent="-252095" hangingPunct="0">
              <a:spcBef>
                <a:spcPts val="400"/>
              </a:spcBef>
              <a:spcAft>
                <a:spcPts val="0"/>
              </a:spcAft>
              <a:tabLst>
                <a:tab pos="504190" algn="l"/>
                <a:tab pos="756285" algn="l"/>
                <a:tab pos="1008380" algn="l"/>
                <a:tab pos="1260475" algn="l"/>
              </a:tabLst>
            </a:pPr>
            <a:r>
              <a:rPr lang="en-US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security</a:t>
            </a:r>
            <a:endParaRPr lang="en-GB" sz="20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756285" marR="0" indent="-252095" hangingPunct="0">
              <a:spcBef>
                <a:spcPts val="400"/>
              </a:spcBef>
              <a:spcAft>
                <a:spcPts val="0"/>
              </a:spcAft>
              <a:tabLst>
                <a:tab pos="504190" algn="l"/>
                <a:tab pos="756285" algn="l"/>
                <a:tab pos="1008380" algn="l"/>
                <a:tab pos="1260475" algn="l"/>
              </a:tabLst>
            </a:pPr>
            <a:r>
              <a:rPr lang="en-GB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and any other item that may be assigned by Committee 4 within its mandate, as required (see DT/1 for details).</a:t>
            </a:r>
          </a:p>
        </p:txBody>
      </p:sp>
    </p:spTree>
    <p:extLst>
      <p:ext uri="{BB962C8B-B14F-4D97-AF65-F5344CB8AC3E}">
        <p14:creationId xmlns:p14="http://schemas.microsoft.com/office/powerpoint/2010/main" val="282459573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BCEA11A-3ECC-B8FC-5E9A-4ED2F5AB2E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Comments &amp; Discussion</a:t>
            </a:r>
            <a:endParaRPr lang="en-GB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D1BF12F-7C6A-078F-E88B-ADC9AC63C6E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286552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E6CF94-BF91-D039-D879-4CB81C3CB0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/>
          <a:lstStyle/>
          <a:p>
            <a:r>
              <a:rPr lang="en-US" dirty="0"/>
              <a:t>WTSA-24 proposals overview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446666-C279-DF8F-91D3-BFEBA567B8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6649" y="1079157"/>
            <a:ext cx="10777151" cy="1458097"/>
          </a:xfrm>
        </p:spPr>
        <p:txBody>
          <a:bodyPr>
            <a:normAutofit/>
          </a:bodyPr>
          <a:lstStyle/>
          <a:p>
            <a:pPr marL="457200" lvl="1" indent="0">
              <a:buNone/>
            </a:pPr>
            <a:r>
              <a:rPr lang="en-US" sz="2000" b="1" dirty="0"/>
              <a:t>204 proposals</a:t>
            </a:r>
            <a:r>
              <a:rPr lang="en-US" sz="2000" dirty="0"/>
              <a:t> </a:t>
            </a:r>
            <a:r>
              <a:rPr lang="en-US" sz="2000" b="1" dirty="0"/>
              <a:t>received</a:t>
            </a:r>
            <a:r>
              <a:rPr lang="en-US" sz="2000" dirty="0"/>
              <a:t> from the membership, concerning (currently):</a:t>
            </a:r>
          </a:p>
          <a:p>
            <a:pPr lvl="2"/>
            <a:r>
              <a:rPr lang="en-US" dirty="0"/>
              <a:t>55 existing Resolutions</a:t>
            </a:r>
          </a:p>
          <a:p>
            <a:pPr lvl="2"/>
            <a:r>
              <a:rPr lang="en-US" dirty="0"/>
              <a:t>Two A-series Recommendations</a:t>
            </a:r>
          </a:p>
          <a:p>
            <a:pPr lvl="2"/>
            <a:r>
              <a:rPr lang="en-US" dirty="0"/>
              <a:t>13 proposed new Resolutions (simplified)</a:t>
            </a:r>
          </a:p>
          <a:p>
            <a:pPr lvl="2"/>
            <a:endParaRPr lang="en-US" dirty="0">
              <a:highlight>
                <a:srgbClr val="FFFF00"/>
              </a:highlight>
            </a:endParaRP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B4B9B867-F9C9-6056-E51C-9A802BB3C24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93285210"/>
              </p:ext>
            </p:extLst>
          </p:nvPr>
        </p:nvGraphicFramePr>
        <p:xfrm>
          <a:off x="1066800" y="2732083"/>
          <a:ext cx="10058400" cy="3342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51322">
                  <a:extLst>
                    <a:ext uri="{9D8B030D-6E8A-4147-A177-3AD203B41FA5}">
                      <a16:colId xmlns:a16="http://schemas.microsoft.com/office/drawing/2014/main" val="3009414839"/>
                    </a:ext>
                  </a:extLst>
                </a:gridCol>
                <a:gridCol w="3155092">
                  <a:extLst>
                    <a:ext uri="{9D8B030D-6E8A-4147-A177-3AD203B41FA5}">
                      <a16:colId xmlns:a16="http://schemas.microsoft.com/office/drawing/2014/main" val="1513306948"/>
                    </a:ext>
                  </a:extLst>
                </a:gridCol>
                <a:gridCol w="4051986">
                  <a:extLst>
                    <a:ext uri="{9D8B030D-6E8A-4147-A177-3AD203B41FA5}">
                      <a16:colId xmlns:a16="http://schemas.microsoft.com/office/drawing/2014/main" val="1175045653"/>
                    </a:ext>
                  </a:extLst>
                </a:gridCol>
              </a:tblGrid>
              <a:tr h="332325">
                <a:tc gridSpan="3">
                  <a:txBody>
                    <a:bodyPr/>
                    <a:lstStyle/>
                    <a:p>
                      <a:pPr marL="0" marR="0" lvl="0" indent="0" algn="ctr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n-US" sz="1800" b="1" dirty="0"/>
                        <a:t>Allocation of the proposals to add 13 new resolutions</a:t>
                      </a:r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1148450"/>
                  </a:ext>
                </a:extLst>
              </a:tr>
              <a:tr h="332325">
                <a:tc gridSpan="2"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COM4 – related (11 proposals)</a:t>
                      </a:r>
                      <a:endParaRPr lang="en-GB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COM3 – related (2 proposals)</a:t>
                      </a:r>
                      <a:endParaRPr lang="en-GB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25161819"/>
                  </a:ext>
                </a:extLst>
              </a:tr>
              <a:tr h="304631">
                <a:tc>
                  <a:txBody>
                    <a:bodyPr/>
                    <a:lstStyle/>
                    <a:p>
                      <a:pPr marL="0" indent="0" algn="l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Digital IDs and credentials </a:t>
                      </a:r>
                      <a:endParaRPr lang="en-GB" sz="16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Post quantum crypto</a:t>
                      </a:r>
                      <a:endParaRPr lang="en-GB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1600" dirty="0">
                          <a:solidFill>
                            <a:srgbClr val="000000"/>
                          </a:solidFill>
                          <a:latin typeface="Aptos" panose="020B0004020202020204" pitchFamily="34" charset="0"/>
                        </a:rPr>
                        <a:t>Strategic and operational planning</a:t>
                      </a:r>
                      <a:endParaRPr lang="en-GB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5452516"/>
                  </a:ext>
                </a:extLst>
              </a:tr>
              <a:tr h="446640">
                <a:tc>
                  <a:txBody>
                    <a:bodyPr/>
                    <a:lstStyle/>
                    <a:p>
                      <a:pPr marL="0" indent="0" algn="l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Metaverse</a:t>
                      </a:r>
                      <a:endParaRPr lang="en-GB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Vehicular communications</a:t>
                      </a:r>
                      <a:endParaRPr lang="en-GB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Next generation experts in ITU-T activities </a:t>
                      </a:r>
                      <a:endParaRPr lang="en-GB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401669"/>
                  </a:ext>
                </a:extLst>
              </a:tr>
              <a:tr h="312648">
                <a:tc>
                  <a:txBody>
                    <a:bodyPr/>
                    <a:lstStyle/>
                    <a:p>
                      <a:pPr marL="0" indent="0" algn="l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Emergency caller location information</a:t>
                      </a:r>
                      <a:endParaRPr lang="en-GB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Sustainable digital transformation</a:t>
                      </a:r>
                      <a:endParaRPr lang="en-GB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74216544"/>
                  </a:ext>
                </a:extLst>
              </a:tr>
              <a:tr h="304631">
                <a:tc>
                  <a:txBody>
                    <a:bodyPr/>
                    <a:lstStyle/>
                    <a:p>
                      <a:pPr marL="0" indent="0" algn="l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Digital public infrastructure</a:t>
                      </a:r>
                      <a:endParaRPr lang="en-GB" sz="16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AI</a:t>
                      </a:r>
                      <a:endParaRPr lang="en-GB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9273533"/>
                  </a:ext>
                </a:extLst>
              </a:tr>
              <a:tr h="312648">
                <a:tc>
                  <a:txBody>
                    <a:bodyPr/>
                    <a:lstStyle/>
                    <a:p>
                      <a:pPr marL="0" indent="0" algn="l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NGSO LEO satellite networks</a:t>
                      </a:r>
                      <a:endParaRPr lang="en-GB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Emergency and disaster risk management</a:t>
                      </a:r>
                      <a:endParaRPr lang="en-GB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63592470"/>
                  </a:ext>
                </a:extLst>
              </a:tr>
              <a:tr h="312648">
                <a:tc>
                  <a:txBody>
                    <a:bodyPr/>
                    <a:lstStyle/>
                    <a:p>
                      <a:pPr marL="0" indent="0" algn="l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ptos"/>
                        </a:rPr>
                        <a:t>OTT services</a:t>
                      </a:r>
                      <a:endParaRPr lang="en-GB" sz="1600" dirty="0">
                        <a:latin typeface="Apto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endParaRPr lang="en-GB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84776428"/>
                  </a:ext>
                </a:extLst>
              </a:tr>
            </a:tbl>
          </a:graphicData>
        </a:graphic>
      </p:graphicFrame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3354C49E-3A83-626E-2BF9-00BF29EED58D}"/>
              </a:ext>
            </a:extLst>
          </p:cNvPr>
          <p:cNvSpPr txBox="1">
            <a:spLocks/>
          </p:cNvSpPr>
          <p:nvPr/>
        </p:nvSpPr>
        <p:spPr>
          <a:xfrm>
            <a:off x="576649" y="2917636"/>
            <a:ext cx="8254313" cy="41262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lvl="1" indent="0">
              <a:buNone/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6665831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E6CF94-BF91-D039-D879-4CB81C3CB0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23950" y="150941"/>
            <a:ext cx="10229849" cy="1325563"/>
          </a:xfrm>
        </p:spPr>
        <p:txBody>
          <a:bodyPr/>
          <a:lstStyle/>
          <a:p>
            <a:r>
              <a:rPr lang="en-US" dirty="0"/>
              <a:t>Optimization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446666-C279-DF8F-91D3-BFEBA567B8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6649" y="1104900"/>
            <a:ext cx="10986701" cy="5753100"/>
          </a:xfrm>
        </p:spPr>
        <p:txBody>
          <a:bodyPr vert="horz" lIns="91440" tIns="45720" rIns="91440" bIns="45720" rtlCol="0" anchor="t">
            <a:normAutofit fontScale="40000" lnSpcReduction="20000"/>
          </a:bodyPr>
          <a:lstStyle/>
          <a:p>
            <a:pPr marL="0" indent="0">
              <a:lnSpc>
                <a:spcPct val="100000"/>
              </a:lnSpc>
              <a:buNone/>
            </a:pPr>
            <a:endParaRPr lang="en-US" sz="2400" b="1" dirty="0"/>
          </a:p>
          <a:p>
            <a:pPr marL="457200" lvl="1" indent="0">
              <a:lnSpc>
                <a:spcPct val="100000"/>
              </a:lnSpc>
              <a:spcBef>
                <a:spcPts val="1200"/>
              </a:spcBef>
              <a:spcAft>
                <a:spcPts val="600"/>
              </a:spcAft>
              <a:buNone/>
            </a:pPr>
            <a:r>
              <a:rPr lang="en-US" sz="4900" b="1" dirty="0"/>
              <a:t>COM4 observations:</a:t>
            </a:r>
          </a:p>
          <a:p>
            <a:pPr marL="914400" lvl="1" indent="-457200">
              <a:lnSpc>
                <a:spcPct val="10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US" sz="4900" dirty="0"/>
              <a:t>COM4 is traditionally the busiest committee at WTSA due to the restructuring discussions and the many thematic Resolutions dealing with the ITU-T Work Programme;</a:t>
            </a:r>
          </a:p>
          <a:p>
            <a:pPr marL="914400" lvl="1" indent="-457200">
              <a:lnSpc>
                <a:spcPct val="10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US" sz="4900" dirty="0"/>
              <a:t>Majority of WTSA-24 proposals on existing Resolutions pertain to COM4;</a:t>
            </a:r>
          </a:p>
          <a:p>
            <a:pPr marL="914400" lvl="1" indent="-457200">
              <a:lnSpc>
                <a:spcPct val="10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US" sz="4900" dirty="0"/>
              <a:t>WTSA-24 received proposals to establish 13 new Resolutions (11~12 pertaining to COM4);</a:t>
            </a:r>
          </a:p>
          <a:p>
            <a:pPr marL="457200" lvl="1" indent="0">
              <a:lnSpc>
                <a:spcPct val="100000"/>
              </a:lnSpc>
              <a:spcAft>
                <a:spcPts val="600"/>
              </a:spcAft>
              <a:buNone/>
            </a:pPr>
            <a:r>
              <a:rPr lang="en-US" sz="4900" b="1" dirty="0"/>
              <a:t>COM3 observations:</a:t>
            </a:r>
            <a:endParaRPr lang="en-US" sz="4900" dirty="0"/>
          </a:p>
          <a:p>
            <a:pPr marL="914400" lvl="1" indent="-457200">
              <a:lnSpc>
                <a:spcPct val="10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US" sz="4900" dirty="0"/>
              <a:t>Stable number of WTSA-24 proposals on existing Resolutions pertaining to COM3;</a:t>
            </a:r>
          </a:p>
          <a:p>
            <a:pPr marL="914400" lvl="1" indent="-457200">
              <a:lnSpc>
                <a:spcPct val="10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GB" sz="4900" dirty="0"/>
              <a:t>Low number of proposals on A-series Recommendations (WM) as most A-series were updated recently by TSAG;</a:t>
            </a:r>
          </a:p>
          <a:p>
            <a:pPr marL="457200" lvl="1" indent="0">
              <a:lnSpc>
                <a:spcPct val="100000"/>
              </a:lnSpc>
              <a:spcAft>
                <a:spcPts val="600"/>
              </a:spcAft>
              <a:buNone/>
            </a:pPr>
            <a:r>
              <a:rPr lang="en-US" sz="4900" b="1" dirty="0"/>
              <a:t>Constraints:</a:t>
            </a:r>
          </a:p>
          <a:p>
            <a:pPr lvl="1">
              <a:lnSpc>
                <a:spcPct val="100000"/>
              </a:lnSpc>
              <a:spcAft>
                <a:spcPts val="600"/>
              </a:spcAft>
            </a:pPr>
            <a:r>
              <a:rPr lang="en-US" sz="4900" dirty="0"/>
              <a:t>COM3 (and its WGs) and COM4 (and its WGs) meet always in parallel</a:t>
            </a:r>
          </a:p>
          <a:p>
            <a:pPr lvl="2">
              <a:lnSpc>
                <a:spcPct val="100000"/>
              </a:lnSpc>
              <a:spcAft>
                <a:spcPts val="600"/>
              </a:spcAft>
            </a:pPr>
            <a:r>
              <a:rPr lang="en-US" sz="4500" dirty="0"/>
              <a:t>Therefore, COM3 and COM4 have the same meeting time;</a:t>
            </a:r>
          </a:p>
          <a:p>
            <a:pPr marL="457200" lvl="1" indent="0">
              <a:lnSpc>
                <a:spcPct val="100000"/>
              </a:lnSpc>
              <a:spcAft>
                <a:spcPts val="600"/>
              </a:spcAft>
              <a:buNone/>
            </a:pPr>
            <a:r>
              <a:rPr lang="en-US" sz="4900" b="1" dirty="0"/>
              <a:t>Approach (optimization):</a:t>
            </a:r>
            <a:endParaRPr lang="en-GB" sz="4900" dirty="0"/>
          </a:p>
          <a:p>
            <a:pPr lvl="1">
              <a:lnSpc>
                <a:spcPct val="100000"/>
              </a:lnSpc>
              <a:spcAft>
                <a:spcPts val="600"/>
              </a:spcAft>
            </a:pPr>
            <a:r>
              <a:rPr lang="en-GB" sz="5000" dirty="0">
                <a:solidFill>
                  <a:srgbClr val="C00000"/>
                </a:solidFill>
              </a:rPr>
              <a:t>Proposed WTSA-24 WG structure is optimized to balance the workload of COM3 and COM4 based on the proposals received and the time available, </a:t>
            </a:r>
          </a:p>
        </p:txBody>
      </p:sp>
    </p:spTree>
    <p:extLst>
      <p:ext uri="{BB962C8B-B14F-4D97-AF65-F5344CB8AC3E}">
        <p14:creationId xmlns:p14="http://schemas.microsoft.com/office/powerpoint/2010/main" val="38718665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4AB413-4B3B-EF73-F2E9-1456969AD7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COM3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0991E50-BF03-4B04-F5AC-D07E8B95A64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134133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567FD5-3C3D-CF7D-7B60-3E9F3A78E6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21906"/>
            <a:ext cx="10603734" cy="1112519"/>
          </a:xfrm>
          <a:solidFill>
            <a:srgbClr val="FFFF00"/>
          </a:solidFill>
        </p:spPr>
        <p:txBody>
          <a:bodyPr>
            <a:normAutofit/>
          </a:bodyPr>
          <a:lstStyle/>
          <a:p>
            <a:r>
              <a:rPr lang="en-US" dirty="0"/>
              <a:t>COM3 allocation</a:t>
            </a:r>
            <a:endParaRPr lang="en-GB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D189CCF0-9433-D58B-4A32-F012A24D200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47337987"/>
              </p:ext>
            </p:extLst>
          </p:nvPr>
        </p:nvGraphicFramePr>
        <p:xfrm>
          <a:off x="926334" y="1730753"/>
          <a:ext cx="5529549" cy="2966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73647">
                  <a:extLst>
                    <a:ext uri="{9D8B030D-6E8A-4147-A177-3AD203B41FA5}">
                      <a16:colId xmlns:a16="http://schemas.microsoft.com/office/drawing/2014/main" val="1924679426"/>
                    </a:ext>
                  </a:extLst>
                </a:gridCol>
                <a:gridCol w="3855902">
                  <a:extLst>
                    <a:ext uri="{9D8B030D-6E8A-4147-A177-3AD203B41FA5}">
                      <a16:colId xmlns:a16="http://schemas.microsoft.com/office/drawing/2014/main" val="86111901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2"/>
                          </a:solidFill>
                        </a:rPr>
                        <a:t>Resolutions</a:t>
                      </a:r>
                      <a:endParaRPr lang="en-GB" dirty="0">
                        <a:solidFill>
                          <a:schemeClr val="tx2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2"/>
                          </a:solidFill>
                        </a:rPr>
                        <a:t>Main topics</a:t>
                      </a:r>
                      <a:endParaRPr lang="en-GB" dirty="0">
                        <a:solidFill>
                          <a:schemeClr val="tx2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514772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Rules of procedure</a:t>
                      </a:r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4893479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22</a:t>
                      </a:r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TSAG role between assemblies</a:t>
                      </a:r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3107424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31</a:t>
                      </a:r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Associates' admission/rights</a:t>
                      </a:r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3120789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32</a:t>
                      </a:r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Electronic working methods</a:t>
                      </a:r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5932102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40</a:t>
                      </a:r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Regulatory and policy aspects </a:t>
                      </a:r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4040665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54</a:t>
                      </a:r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Regional groups (RG)</a:t>
                      </a:r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378805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67</a:t>
                      </a:r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SCV/Languages</a:t>
                      </a:r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2400131"/>
                  </a:ext>
                </a:extLst>
              </a:tr>
            </a:tbl>
          </a:graphicData>
        </a:graphic>
      </p:graphicFrame>
      <p:graphicFrame>
        <p:nvGraphicFramePr>
          <p:cNvPr id="5" name="Content Placeholder 3">
            <a:extLst>
              <a:ext uri="{FF2B5EF4-FFF2-40B4-BE49-F238E27FC236}">
                <a16:creationId xmlns:a16="http://schemas.microsoft.com/office/drawing/2014/main" id="{849FA3A3-9B49-ABF7-3838-3D1AE58D2B50}"/>
              </a:ext>
            </a:extLst>
          </p:cNvPr>
          <p:cNvGraphicFramePr>
            <a:graphicFrameLocks/>
          </p:cNvGraphicFramePr>
          <p:nvPr/>
        </p:nvGraphicFramePr>
        <p:xfrm>
          <a:off x="926334" y="4844148"/>
          <a:ext cx="10828664" cy="156946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72789">
                  <a:extLst>
                    <a:ext uri="{9D8B030D-6E8A-4147-A177-3AD203B41FA5}">
                      <a16:colId xmlns:a16="http://schemas.microsoft.com/office/drawing/2014/main" val="1924679426"/>
                    </a:ext>
                  </a:extLst>
                </a:gridCol>
                <a:gridCol w="7755875">
                  <a:extLst>
                    <a:ext uri="{9D8B030D-6E8A-4147-A177-3AD203B41FA5}">
                      <a16:colId xmlns:a16="http://schemas.microsoft.com/office/drawing/2014/main" val="861119010"/>
                    </a:ext>
                  </a:extLst>
                </a:gridCol>
              </a:tblGrid>
              <a:tr h="33320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solidFill>
                            <a:schemeClr val="tx2"/>
                          </a:solidFill>
                        </a:rPr>
                        <a:t>A-series Recommendations </a:t>
                      </a:r>
                      <a:endParaRPr lang="en-GB" dirty="0">
                        <a:solidFill>
                          <a:schemeClr val="tx2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dirty="0">
                        <a:solidFill>
                          <a:schemeClr val="tx2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5147729"/>
                  </a:ext>
                </a:extLst>
              </a:tr>
              <a:tr h="319408">
                <a:tc>
                  <a:txBody>
                    <a:bodyPr/>
                    <a:lstStyle/>
                    <a:p>
                      <a:r>
                        <a:rPr lang="en-US" dirty="0"/>
                        <a:t>A.1</a:t>
                      </a:r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Working Methods</a:t>
                      </a:r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48934790"/>
                  </a:ext>
                </a:extLst>
              </a:tr>
              <a:tr h="376098">
                <a:tc>
                  <a:txBody>
                    <a:bodyPr/>
                    <a:lstStyle/>
                    <a:p>
                      <a:r>
                        <a:rPr lang="en-US" dirty="0"/>
                        <a:t>A.25</a:t>
                      </a:r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Procedures for incorporating text (IPR-related)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31074249"/>
                  </a:ext>
                </a:extLst>
              </a:tr>
              <a:tr h="46184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solidFill>
                            <a:schemeClr val="tx2"/>
                          </a:solidFill>
                        </a:rPr>
                        <a:t>All other A-series Recs</a:t>
                      </a:r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i="1" dirty="0"/>
                        <a:t>NOTE: so far, the other A-series Recs are not expecting proposals at WTSA-24</a:t>
                      </a:r>
                      <a:endParaRPr lang="en-GB" i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84224608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083C36B8-D8FA-7FA3-1906-220034B122E0}"/>
              </a:ext>
            </a:extLst>
          </p:cNvPr>
          <p:cNvSpPr txBox="1"/>
          <p:nvPr/>
        </p:nvSpPr>
        <p:spPr>
          <a:xfrm>
            <a:off x="6929610" y="1730753"/>
            <a:ext cx="4512324" cy="180049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</a:pPr>
            <a:r>
              <a:rPr lang="en-US" sz="2400" b="1" dirty="0"/>
              <a:t>PURE WORKING METHODS</a:t>
            </a:r>
          </a:p>
          <a:p>
            <a:pPr marL="342900" indent="-342900">
              <a:spcBef>
                <a:spcPts val="600"/>
              </a:spcBef>
              <a:buFont typeface="Wingdings" panose="05000000000000000000" pitchFamily="2" charset="2"/>
              <a:buChar char="q"/>
            </a:pPr>
            <a:r>
              <a:rPr lang="en-US" sz="2400" b="1" dirty="0"/>
              <a:t>Rules  and procedures </a:t>
            </a:r>
          </a:p>
          <a:p>
            <a:pPr marL="342900" indent="-342900">
              <a:spcBef>
                <a:spcPts val="600"/>
              </a:spcBef>
              <a:buFont typeface="Wingdings" panose="05000000000000000000" pitchFamily="2" charset="2"/>
              <a:buChar char="q"/>
            </a:pPr>
            <a:r>
              <a:rPr lang="en-US" sz="2400" b="1" dirty="0"/>
              <a:t>ITU-T structure/groups</a:t>
            </a:r>
          </a:p>
          <a:p>
            <a:pPr marL="342900" indent="-342900">
              <a:spcBef>
                <a:spcPts val="600"/>
              </a:spcBef>
              <a:buFont typeface="Wingdings" panose="05000000000000000000" pitchFamily="2" charset="2"/>
              <a:buChar char="q"/>
            </a:pPr>
            <a:r>
              <a:rPr lang="en-GB" sz="2400" b="1" dirty="0"/>
              <a:t>Membership rights</a:t>
            </a:r>
          </a:p>
        </p:txBody>
      </p:sp>
    </p:spTree>
    <p:extLst>
      <p:ext uri="{BB962C8B-B14F-4D97-AF65-F5344CB8AC3E}">
        <p14:creationId xmlns:p14="http://schemas.microsoft.com/office/powerpoint/2010/main" val="30389507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567FD5-3C3D-CF7D-7B60-3E9F3A78E6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221906"/>
            <a:ext cx="10707478" cy="1112519"/>
          </a:xfrm>
          <a:solidFill>
            <a:schemeClr val="accent2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en-US" dirty="0"/>
              <a:t>WG3A allocation</a:t>
            </a:r>
            <a:endParaRPr lang="en-GB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D189CCF0-9433-D58B-4A32-F012A24D200B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838200" y="1884989"/>
          <a:ext cx="5716836" cy="3606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30334">
                  <a:extLst>
                    <a:ext uri="{9D8B030D-6E8A-4147-A177-3AD203B41FA5}">
                      <a16:colId xmlns:a16="http://schemas.microsoft.com/office/drawing/2014/main" val="1924679426"/>
                    </a:ext>
                  </a:extLst>
                </a:gridCol>
                <a:gridCol w="3986502">
                  <a:extLst>
                    <a:ext uri="{9D8B030D-6E8A-4147-A177-3AD203B41FA5}">
                      <a16:colId xmlns:a16="http://schemas.microsoft.com/office/drawing/2014/main" val="86111901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2"/>
                          </a:solidFill>
                        </a:rPr>
                        <a:t>Resolutions</a:t>
                      </a:r>
                      <a:endParaRPr lang="en-GB" dirty="0">
                        <a:solidFill>
                          <a:schemeClr val="tx2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2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514772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7</a:t>
                      </a:r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Collaboration ISO/IEC</a:t>
                      </a:r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4893479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11</a:t>
                      </a:r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Collaboration UPU</a:t>
                      </a:r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3107424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18</a:t>
                      </a:r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Collaboration ITU-T/-R/-D (</a:t>
                      </a:r>
                      <a:r>
                        <a:rPr lang="en-GB" dirty="0"/>
                        <a:t>ISCG)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5932102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43</a:t>
                      </a:r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WTSA regional preparations</a:t>
                      </a:r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4040665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70</a:t>
                      </a:r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Accessibility</a:t>
                      </a:r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240013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75</a:t>
                      </a:r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WSIS implementation</a:t>
                      </a:r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557994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83</a:t>
                      </a:r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Monitoring WTSA Resolutions implementation 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5708242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87</a:t>
                      </a:r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Procedures to revise ITRs</a:t>
                      </a:r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5402867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D4D45222-58BF-B2D9-F866-894533DA0D82}"/>
              </a:ext>
            </a:extLst>
          </p:cNvPr>
          <p:cNvSpPr txBox="1"/>
          <p:nvPr/>
        </p:nvSpPr>
        <p:spPr>
          <a:xfrm>
            <a:off x="7098533" y="1884989"/>
            <a:ext cx="4700531" cy="246221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b="1" dirty="0"/>
              <a:t>COLLABORATION</a:t>
            </a:r>
          </a:p>
          <a:p>
            <a:pPr marL="342900" indent="-342900">
              <a:spcBef>
                <a:spcPts val="600"/>
              </a:spcBef>
              <a:buFont typeface="Wingdings" panose="05000000000000000000" pitchFamily="2" charset="2"/>
              <a:buChar char="q"/>
            </a:pPr>
            <a:r>
              <a:rPr lang="en-US" sz="2400" b="1" dirty="0"/>
              <a:t>Procedures for Collaboration with other organizations</a:t>
            </a:r>
          </a:p>
          <a:p>
            <a:pPr marL="342900" indent="-342900">
              <a:spcBef>
                <a:spcPts val="600"/>
              </a:spcBef>
              <a:buFont typeface="Wingdings" panose="05000000000000000000" pitchFamily="2" charset="2"/>
              <a:buChar char="q"/>
            </a:pPr>
            <a:r>
              <a:rPr lang="en-US" sz="2400" b="1" dirty="0"/>
              <a:t>Operations/procedures to address topics of general interest</a:t>
            </a:r>
            <a:endParaRPr lang="en-GB" sz="2400" b="1" dirty="0"/>
          </a:p>
        </p:txBody>
      </p:sp>
    </p:spTree>
    <p:extLst>
      <p:ext uri="{BB962C8B-B14F-4D97-AF65-F5344CB8AC3E}">
        <p14:creationId xmlns:p14="http://schemas.microsoft.com/office/powerpoint/2010/main" val="25606485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567FD5-3C3D-CF7D-7B60-3E9F3A78E6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21906"/>
            <a:ext cx="10564258" cy="1112519"/>
          </a:xfrm>
          <a:solidFill>
            <a:schemeClr val="bg2">
              <a:lumMod val="90000"/>
            </a:schemeClr>
          </a:solidFill>
        </p:spPr>
        <p:txBody>
          <a:bodyPr>
            <a:normAutofit/>
          </a:bodyPr>
          <a:lstStyle/>
          <a:p>
            <a:r>
              <a:rPr lang="en-US" dirty="0"/>
              <a:t>WG3B allocation</a:t>
            </a:r>
            <a:endParaRPr lang="en-GB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D189CCF0-9433-D58B-4A32-F012A24D200B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838200" y="1514118"/>
          <a:ext cx="5088876" cy="354198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40266">
                  <a:extLst>
                    <a:ext uri="{9D8B030D-6E8A-4147-A177-3AD203B41FA5}">
                      <a16:colId xmlns:a16="http://schemas.microsoft.com/office/drawing/2014/main" val="1924679426"/>
                    </a:ext>
                  </a:extLst>
                </a:gridCol>
                <a:gridCol w="3548610">
                  <a:extLst>
                    <a:ext uri="{9D8B030D-6E8A-4147-A177-3AD203B41FA5}">
                      <a16:colId xmlns:a16="http://schemas.microsoft.com/office/drawing/2014/main" val="861119010"/>
                    </a:ext>
                  </a:extLst>
                </a:gridCol>
              </a:tblGrid>
              <a:tr h="407624"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Resolutions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514772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34</a:t>
                      </a:r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Voluntary contributions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3107424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55</a:t>
                      </a:r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Gender </a:t>
                      </a:r>
                      <a:r>
                        <a:rPr lang="en-US" b="1" dirty="0"/>
                        <a:t>engagement</a:t>
                      </a:r>
                      <a:endParaRPr lang="en-GB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5932102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68</a:t>
                      </a:r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Industry </a:t>
                      </a:r>
                      <a:r>
                        <a:rPr lang="en-US" b="1" dirty="0"/>
                        <a:t>engagement</a:t>
                      </a:r>
                      <a:endParaRPr lang="en-GB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8235639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74</a:t>
                      </a:r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/>
                        <a:t>Engagement</a:t>
                      </a:r>
                      <a:r>
                        <a:rPr lang="en-US" dirty="0"/>
                        <a:t> of Sector members from developing countries</a:t>
                      </a:r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4040665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80</a:t>
                      </a:r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Acknowledging contributors (academia </a:t>
                      </a:r>
                      <a:r>
                        <a:rPr lang="en-US" sz="18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engagement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378805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85</a:t>
                      </a:r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Generate additional revenue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240013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90</a:t>
                      </a:r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Open-source </a:t>
                      </a:r>
                      <a:r>
                        <a:rPr lang="en-US" b="1" dirty="0"/>
                        <a:t>engagement</a:t>
                      </a:r>
                      <a:endParaRPr lang="en-GB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01353846"/>
                  </a:ext>
                </a:extLst>
              </a:tr>
            </a:tbl>
          </a:graphicData>
        </a:graphic>
      </p:graphicFrame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FCFD69C2-A61A-DED3-BE6C-E42C9B79DC35}"/>
              </a:ext>
            </a:extLst>
          </p:cNvPr>
          <p:cNvGraphicFramePr>
            <a:graphicFrameLocks noGrp="1"/>
          </p:cNvGraphicFramePr>
          <p:nvPr/>
        </p:nvGraphicFramePr>
        <p:xfrm>
          <a:off x="838200" y="5235795"/>
          <a:ext cx="6212596" cy="146937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03305">
                  <a:extLst>
                    <a:ext uri="{9D8B030D-6E8A-4147-A177-3AD203B41FA5}">
                      <a16:colId xmlns:a16="http://schemas.microsoft.com/office/drawing/2014/main" val="3453386031"/>
                    </a:ext>
                  </a:extLst>
                </a:gridCol>
                <a:gridCol w="4109291">
                  <a:extLst>
                    <a:ext uri="{9D8B030D-6E8A-4147-A177-3AD203B41FA5}">
                      <a16:colId xmlns:a16="http://schemas.microsoft.com/office/drawing/2014/main" val="1311597057"/>
                    </a:ext>
                  </a:extLst>
                </a:gridCol>
              </a:tblGrid>
              <a:tr h="319697">
                <a:tc>
                  <a:txBody>
                    <a:bodyPr/>
                    <a:lstStyle/>
                    <a:p>
                      <a:r>
                        <a:rPr lang="en-US" sz="1800" dirty="0">
                          <a:solidFill>
                            <a:schemeClr val="tx1"/>
                          </a:solidFill>
                        </a:rPr>
                        <a:t>New Resolutions</a:t>
                      </a:r>
                      <a:endParaRPr lang="en-GB" sz="1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93332816"/>
                  </a:ext>
                </a:extLst>
              </a:tr>
              <a:tr h="551805">
                <a:tc>
                  <a:txBody>
                    <a:bodyPr/>
                    <a:lstStyle/>
                    <a:p>
                      <a:r>
                        <a:rPr lang="en-GB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AFCP-4 / ARB?</a:t>
                      </a:r>
                      <a:endParaRPr lang="en-GB" sz="1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ITU-T strategic planning </a:t>
                      </a:r>
                      <a:endParaRPr lang="en-GB" sz="1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54791292"/>
                  </a:ext>
                </a:extLst>
              </a:tr>
              <a:tr h="551805">
                <a:tc>
                  <a:txBody>
                    <a:bodyPr/>
                    <a:lstStyle/>
                    <a:p>
                      <a:r>
                        <a:rPr lang="en-GB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APT-1</a:t>
                      </a:r>
                      <a:endParaRPr lang="en-GB" sz="1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Next generation experts’ </a:t>
                      </a:r>
                      <a:r>
                        <a:rPr lang="en-US" sz="1800" b="1" dirty="0"/>
                        <a:t>engagement</a:t>
                      </a:r>
                      <a:endParaRPr lang="en-GB" sz="18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30618218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23CF5779-3CBA-CD63-43A5-8CB223724A69}"/>
              </a:ext>
            </a:extLst>
          </p:cNvPr>
          <p:cNvSpPr txBox="1"/>
          <p:nvPr/>
        </p:nvSpPr>
        <p:spPr>
          <a:xfrm>
            <a:off x="6499952" y="1730753"/>
            <a:ext cx="5475384" cy="290848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b="1" dirty="0"/>
              <a:t>ENGAGEMENT</a:t>
            </a:r>
          </a:p>
          <a:p>
            <a:pPr marL="342900" indent="-342900">
              <a:spcBef>
                <a:spcPts val="600"/>
              </a:spcBef>
              <a:buFont typeface="Wingdings" panose="05000000000000000000" pitchFamily="2" charset="2"/>
              <a:buChar char="q"/>
            </a:pPr>
            <a:r>
              <a:rPr lang="en-GB" sz="2400" b="1" dirty="0"/>
              <a:t>Engagement of industry, academia, experts (particularly women), and communities</a:t>
            </a:r>
          </a:p>
          <a:p>
            <a:pPr marL="342900" indent="-342900">
              <a:spcBef>
                <a:spcPts val="600"/>
              </a:spcBef>
              <a:buFont typeface="Wingdings" panose="05000000000000000000" pitchFamily="2" charset="2"/>
              <a:buChar char="q"/>
            </a:pPr>
            <a:r>
              <a:rPr lang="en-US" sz="2400" b="1" dirty="0"/>
              <a:t>Resources of the Sector (voluntary contributions, generate revenue)</a:t>
            </a:r>
          </a:p>
          <a:p>
            <a:pPr marL="342900" indent="-342900">
              <a:spcBef>
                <a:spcPts val="600"/>
              </a:spcBef>
              <a:buFont typeface="Wingdings" panose="05000000000000000000" pitchFamily="2" charset="2"/>
              <a:buChar char="q"/>
            </a:pPr>
            <a:r>
              <a:rPr lang="en-US" sz="2400" b="1" dirty="0"/>
              <a:t>Strategic and operational plan</a:t>
            </a:r>
            <a:endParaRPr lang="en-GB" sz="2400" b="1" dirty="0"/>
          </a:p>
        </p:txBody>
      </p:sp>
    </p:spTree>
    <p:extLst>
      <p:ext uri="{BB962C8B-B14F-4D97-AF65-F5344CB8AC3E}">
        <p14:creationId xmlns:p14="http://schemas.microsoft.com/office/powerpoint/2010/main" val="274296418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4C7400-DC4B-ACE6-BE16-989E0E758A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48369" y="127183"/>
            <a:ext cx="10515600" cy="1325563"/>
          </a:xfrm>
        </p:spPr>
        <p:txBody>
          <a:bodyPr/>
          <a:lstStyle/>
          <a:p>
            <a:r>
              <a:rPr lang="en-US" dirty="0"/>
              <a:t>Proposals for COM3 and its WGs at WTSA-24</a:t>
            </a:r>
            <a:endParaRPr lang="en-GB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4EFD87FB-1CF0-FFA7-1E15-8D6AF71AD64A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1226458" y="1212545"/>
          <a:ext cx="10515596" cy="1719471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502228">
                  <a:extLst>
                    <a:ext uri="{9D8B030D-6E8A-4147-A177-3AD203B41FA5}">
                      <a16:colId xmlns:a16="http://schemas.microsoft.com/office/drawing/2014/main" val="832161980"/>
                    </a:ext>
                  </a:extLst>
                </a:gridCol>
                <a:gridCol w="1502228">
                  <a:extLst>
                    <a:ext uri="{9D8B030D-6E8A-4147-A177-3AD203B41FA5}">
                      <a16:colId xmlns:a16="http://schemas.microsoft.com/office/drawing/2014/main" val="1388738232"/>
                    </a:ext>
                  </a:extLst>
                </a:gridCol>
                <a:gridCol w="1502228">
                  <a:extLst>
                    <a:ext uri="{9D8B030D-6E8A-4147-A177-3AD203B41FA5}">
                      <a16:colId xmlns:a16="http://schemas.microsoft.com/office/drawing/2014/main" val="4148978655"/>
                    </a:ext>
                  </a:extLst>
                </a:gridCol>
                <a:gridCol w="1502228">
                  <a:extLst>
                    <a:ext uri="{9D8B030D-6E8A-4147-A177-3AD203B41FA5}">
                      <a16:colId xmlns:a16="http://schemas.microsoft.com/office/drawing/2014/main" val="1907045761"/>
                    </a:ext>
                  </a:extLst>
                </a:gridCol>
                <a:gridCol w="1502228">
                  <a:extLst>
                    <a:ext uri="{9D8B030D-6E8A-4147-A177-3AD203B41FA5}">
                      <a16:colId xmlns:a16="http://schemas.microsoft.com/office/drawing/2014/main" val="3749084131"/>
                    </a:ext>
                  </a:extLst>
                </a:gridCol>
                <a:gridCol w="1502228">
                  <a:extLst>
                    <a:ext uri="{9D8B030D-6E8A-4147-A177-3AD203B41FA5}">
                      <a16:colId xmlns:a16="http://schemas.microsoft.com/office/drawing/2014/main" val="746217331"/>
                    </a:ext>
                  </a:extLst>
                </a:gridCol>
                <a:gridCol w="1502228">
                  <a:extLst>
                    <a:ext uri="{9D8B030D-6E8A-4147-A177-3AD203B41FA5}">
                      <a16:colId xmlns:a16="http://schemas.microsoft.com/office/drawing/2014/main" val="201702343"/>
                    </a:ext>
                  </a:extLst>
                </a:gridCol>
              </a:tblGrid>
              <a:tr h="46785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  <a:endParaRPr lang="en-GB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7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FF0000"/>
                          </a:solidFill>
                        </a:rPr>
                        <a:t>11</a:t>
                      </a:r>
                      <a:endParaRPr lang="en-GB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18</a:t>
                      </a:r>
                      <a:endParaRPr lang="en-GB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22</a:t>
                      </a:r>
                      <a:endParaRPr lang="en-GB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FF0000"/>
                          </a:solidFill>
                        </a:rPr>
                        <a:t>31</a:t>
                      </a:r>
                      <a:endParaRPr lang="en-GB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32</a:t>
                      </a:r>
                      <a:endParaRPr lang="en-GB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84294739"/>
                  </a:ext>
                </a:extLst>
              </a:tr>
              <a:tr h="509941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34</a:t>
                      </a:r>
                      <a:endParaRPr lang="en-GB" dirty="0"/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40</a:t>
                      </a:r>
                      <a:endParaRPr lang="en-GB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43</a:t>
                      </a:r>
                      <a:endParaRPr lang="en-GB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54</a:t>
                      </a:r>
                      <a:endParaRPr lang="en-GB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55</a:t>
                      </a:r>
                      <a:endParaRPr lang="en-GB" dirty="0"/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67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68</a:t>
                      </a:r>
                      <a:endParaRPr lang="en-GB" dirty="0"/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192835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70</a:t>
                      </a:r>
                      <a:endParaRPr lang="en-GB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74</a:t>
                      </a:r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75</a:t>
                      </a:r>
                      <a:endParaRPr lang="en-GB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solidFill>
                            <a:srgbClr val="FF0000"/>
                          </a:solidFill>
                        </a:rPr>
                        <a:t>80</a:t>
                      </a:r>
                      <a:endParaRPr lang="en-GB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83</a:t>
                      </a:r>
                      <a:endParaRPr lang="en-GB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85</a:t>
                      </a:r>
                      <a:endParaRPr lang="en-GB" dirty="0"/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87</a:t>
                      </a:r>
                      <a:endParaRPr lang="en-GB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4565941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90</a:t>
                      </a:r>
                      <a:endParaRPr lang="en-GB" dirty="0"/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59602525"/>
                  </a:ext>
                </a:extLst>
              </a:tr>
            </a:tbl>
          </a:graphicData>
        </a:graphic>
      </p:graphicFrame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1F8ED1D4-DEA1-737F-378D-3ECF15B77AD6}"/>
              </a:ext>
            </a:extLst>
          </p:cNvPr>
          <p:cNvGraphicFramePr>
            <a:graphicFrameLocks noGrp="1"/>
          </p:cNvGraphicFramePr>
          <p:nvPr/>
        </p:nvGraphicFramePr>
        <p:xfrm>
          <a:off x="8876973" y="4113028"/>
          <a:ext cx="2701756" cy="14782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688597">
                  <a:extLst>
                    <a:ext uri="{9D8B030D-6E8A-4147-A177-3AD203B41FA5}">
                      <a16:colId xmlns:a16="http://schemas.microsoft.com/office/drawing/2014/main" val="954820305"/>
                    </a:ext>
                  </a:extLst>
                </a:gridCol>
                <a:gridCol w="1013159">
                  <a:extLst>
                    <a:ext uri="{9D8B030D-6E8A-4147-A177-3AD203B41FA5}">
                      <a16:colId xmlns:a16="http://schemas.microsoft.com/office/drawing/2014/main" val="2416721132"/>
                    </a:ext>
                  </a:extLst>
                </a:gridCol>
              </a:tblGrid>
              <a:tr h="324676">
                <a:tc>
                  <a:txBody>
                    <a:bodyPr/>
                    <a:lstStyle/>
                    <a:p>
                      <a:r>
                        <a:rPr lang="en-US" b="1" dirty="0"/>
                        <a:t>Total</a:t>
                      </a:r>
                      <a:endParaRPr lang="en-GB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/>
                        <a:t>26-3=23</a:t>
                      </a:r>
                      <a:endParaRPr lang="en-GB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225809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COM3</a:t>
                      </a:r>
                      <a:endParaRPr lang="en-GB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9-1=8</a:t>
                      </a:r>
                      <a:endParaRPr lang="en-GB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199673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WG3A</a:t>
                      </a:r>
                      <a:endParaRPr lang="en-GB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8 -1 =7</a:t>
                      </a:r>
                      <a:endParaRPr lang="en-GB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7385312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WG3B</a:t>
                      </a:r>
                      <a:endParaRPr lang="en-GB" dirty="0"/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9-1=8</a:t>
                      </a:r>
                      <a:endParaRPr lang="en-GB" dirty="0"/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82808183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1692EC77-DBDD-AF14-9C6B-3889C5A1DB97}"/>
              </a:ext>
            </a:extLst>
          </p:cNvPr>
          <p:cNvSpPr txBox="1"/>
          <p:nvPr/>
        </p:nvSpPr>
        <p:spPr>
          <a:xfrm>
            <a:off x="1181996" y="6178027"/>
            <a:ext cx="10730428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dirty="0"/>
              <a:t>Pending late inputs, no proposals for Res. 31;   Res </a:t>
            </a:r>
            <a:r>
              <a:rPr lang="en-US" dirty="0">
                <a:solidFill>
                  <a:srgbClr val="FF0000"/>
                </a:solidFill>
              </a:rPr>
              <a:t>80 </a:t>
            </a:r>
            <a:r>
              <a:rPr lang="en-US" dirty="0"/>
              <a:t>(SUP);   Res </a:t>
            </a:r>
            <a:r>
              <a:rPr lang="en-US" dirty="0">
                <a:solidFill>
                  <a:srgbClr val="FF0000"/>
                </a:solidFill>
              </a:rPr>
              <a:t>11 </a:t>
            </a:r>
            <a:r>
              <a:rPr lang="en-US" dirty="0"/>
              <a:t>(NOC) 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C6D9724-43C4-0DD8-FB03-E781255CEB51}"/>
              </a:ext>
            </a:extLst>
          </p:cNvPr>
          <p:cNvSpPr txBox="1"/>
          <p:nvPr/>
        </p:nvSpPr>
        <p:spPr>
          <a:xfrm>
            <a:off x="4365190" y="3529043"/>
            <a:ext cx="3907229" cy="369332"/>
          </a:xfrm>
          <a:prstGeom prst="rect">
            <a:avLst/>
          </a:prstGeom>
          <a:solidFill>
            <a:srgbClr val="FFFFCC"/>
          </a:solidFill>
        </p:spPr>
        <p:txBody>
          <a:bodyPr wrap="square" rtlCol="0">
            <a:spAutoFit/>
          </a:bodyPr>
          <a:lstStyle/>
          <a:p>
            <a:r>
              <a:rPr lang="en-US" dirty="0"/>
              <a:t>RCC proposes MOD for A.1 and A. 25)</a:t>
            </a:r>
          </a:p>
        </p:txBody>
      </p:sp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810BBD87-9FA8-020C-9851-187116C8BFFC}"/>
              </a:ext>
            </a:extLst>
          </p:cNvPr>
          <p:cNvGraphicFramePr>
            <a:graphicFrameLocks noGrp="1"/>
          </p:cNvGraphicFramePr>
          <p:nvPr/>
        </p:nvGraphicFramePr>
        <p:xfrm>
          <a:off x="1226458" y="3505413"/>
          <a:ext cx="3004456" cy="41659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502228">
                  <a:extLst>
                    <a:ext uri="{9D8B030D-6E8A-4147-A177-3AD203B41FA5}">
                      <a16:colId xmlns:a16="http://schemas.microsoft.com/office/drawing/2014/main" val="1414090999"/>
                    </a:ext>
                  </a:extLst>
                </a:gridCol>
                <a:gridCol w="1502228">
                  <a:extLst>
                    <a:ext uri="{9D8B030D-6E8A-4147-A177-3AD203B41FA5}">
                      <a16:colId xmlns:a16="http://schemas.microsoft.com/office/drawing/2014/main" val="1635093727"/>
                    </a:ext>
                  </a:extLst>
                </a:gridCol>
              </a:tblGrid>
              <a:tr h="416592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A.1</a:t>
                      </a:r>
                      <a:endParaRPr lang="en-GB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A.25</a:t>
                      </a:r>
                      <a:endParaRPr lang="en-GB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64906570"/>
                  </a:ext>
                </a:extLst>
              </a:tr>
            </a:tbl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186C8EE3-6910-A726-C2F5-CA145216B4DF}"/>
              </a:ext>
            </a:extLst>
          </p:cNvPr>
          <p:cNvSpPr txBox="1"/>
          <p:nvPr/>
        </p:nvSpPr>
        <p:spPr>
          <a:xfrm>
            <a:off x="1181996" y="3067702"/>
            <a:ext cx="10560058" cy="369332"/>
          </a:xfrm>
          <a:prstGeom prst="rect">
            <a:avLst/>
          </a:prstGeom>
          <a:solidFill>
            <a:srgbClr val="FFFFCC"/>
          </a:solidFill>
          <a:ln>
            <a:solidFill>
              <a:schemeClr val="bg1"/>
            </a:solidFill>
          </a:ln>
        </p:spPr>
        <p:txBody>
          <a:bodyPr wrap="square">
            <a:spAutoFit/>
          </a:bodyPr>
          <a:lstStyle/>
          <a:p>
            <a:r>
              <a:rPr lang="en-US" dirty="0"/>
              <a:t>In addition, all the A-series Recs are allocated to COM3 (CITEL and CEPT </a:t>
            </a:r>
            <a:r>
              <a:rPr lang="en-US" dirty="0">
                <a:sym typeface="Wingdings" panose="05000000000000000000" pitchFamily="2" charset="2"/>
              </a:rPr>
              <a:t> </a:t>
            </a:r>
            <a:r>
              <a:rPr lang="en-US" dirty="0"/>
              <a:t>NOC for A-series); </a:t>
            </a:r>
            <a:endParaRPr lang="en-GB" dirty="0"/>
          </a:p>
        </p:txBody>
      </p:sp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5C2F7EEF-6129-1ECA-21CD-6244AC3165A3}"/>
              </a:ext>
            </a:extLst>
          </p:cNvPr>
          <p:cNvGraphicFramePr>
            <a:graphicFrameLocks noGrp="1"/>
          </p:cNvGraphicFramePr>
          <p:nvPr/>
        </p:nvGraphicFramePr>
        <p:xfrm>
          <a:off x="1226458" y="4462769"/>
          <a:ext cx="3004456" cy="9144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502228">
                  <a:extLst>
                    <a:ext uri="{9D8B030D-6E8A-4147-A177-3AD203B41FA5}">
                      <a16:colId xmlns:a16="http://schemas.microsoft.com/office/drawing/2014/main" val="1414090999"/>
                    </a:ext>
                  </a:extLst>
                </a:gridCol>
                <a:gridCol w="1502228">
                  <a:extLst>
                    <a:ext uri="{9D8B030D-6E8A-4147-A177-3AD203B41FA5}">
                      <a16:colId xmlns:a16="http://schemas.microsoft.com/office/drawing/2014/main" val="1635093727"/>
                    </a:ext>
                  </a:extLst>
                </a:gridCol>
              </a:tblGrid>
              <a:tr h="257688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Strategic Planning</a:t>
                      </a:r>
                      <a:endParaRPr lang="en-GB" dirty="0"/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Next Generation Experts </a:t>
                      </a:r>
                      <a:endParaRPr lang="en-GB" dirty="0"/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64906570"/>
                  </a:ext>
                </a:extLst>
              </a:tr>
            </a:tbl>
          </a:graphicData>
        </a:graphic>
      </p:graphicFrame>
      <p:sp>
        <p:nvSpPr>
          <p:cNvPr id="12" name="TextBox 11">
            <a:extLst>
              <a:ext uri="{FF2B5EF4-FFF2-40B4-BE49-F238E27FC236}">
                <a16:creationId xmlns:a16="http://schemas.microsoft.com/office/drawing/2014/main" id="{24C1CF81-5564-BB46-762A-CD6FE04A0EAD}"/>
              </a:ext>
            </a:extLst>
          </p:cNvPr>
          <p:cNvSpPr txBox="1"/>
          <p:nvPr/>
        </p:nvSpPr>
        <p:spPr>
          <a:xfrm>
            <a:off x="1181996" y="4013284"/>
            <a:ext cx="5847446" cy="369332"/>
          </a:xfrm>
          <a:prstGeom prst="rect">
            <a:avLst/>
          </a:prstGeom>
          <a:solidFill>
            <a:srgbClr val="FFFFCC"/>
          </a:solidFill>
        </p:spPr>
        <p:txBody>
          <a:bodyPr wrap="square" rtlCol="0">
            <a:spAutoFit/>
          </a:bodyPr>
          <a:lstStyle/>
          <a:p>
            <a:r>
              <a:rPr lang="en-US" dirty="0"/>
              <a:t>2 NEW Resolutions likely to be assigned to COM3</a:t>
            </a:r>
          </a:p>
        </p:txBody>
      </p:sp>
    </p:spTree>
    <p:extLst>
      <p:ext uri="{BB962C8B-B14F-4D97-AF65-F5344CB8AC3E}">
        <p14:creationId xmlns:p14="http://schemas.microsoft.com/office/powerpoint/2010/main" val="26021577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359</TotalTime>
  <Words>1823</Words>
  <Application>Microsoft Office PowerPoint</Application>
  <PresentationFormat>Widescreen</PresentationFormat>
  <Paragraphs>383</Paragraphs>
  <Slides>21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7" baseType="lpstr">
      <vt:lpstr>Aptos</vt:lpstr>
      <vt:lpstr>Aptos Display</vt:lpstr>
      <vt:lpstr>Arial</vt:lpstr>
      <vt:lpstr>Times New Roman</vt:lpstr>
      <vt:lpstr>Wingdings</vt:lpstr>
      <vt:lpstr>Office Theme</vt:lpstr>
      <vt:lpstr>WTSA-24</vt:lpstr>
      <vt:lpstr>WTSA structure</vt:lpstr>
      <vt:lpstr>WTSA-24 proposals overview</vt:lpstr>
      <vt:lpstr>Optimization</vt:lpstr>
      <vt:lpstr>COM3</vt:lpstr>
      <vt:lpstr>COM3 allocation</vt:lpstr>
      <vt:lpstr>WG3A allocation</vt:lpstr>
      <vt:lpstr>WG3B allocation</vt:lpstr>
      <vt:lpstr>Proposals for COM3 and its WGs at WTSA-24</vt:lpstr>
      <vt:lpstr>COM3  [WTSA-24-DT4]</vt:lpstr>
      <vt:lpstr>WG3A  [WTSA-24-DT4]</vt:lpstr>
      <vt:lpstr>WG3B  [WTSA-24-DT4]</vt:lpstr>
      <vt:lpstr>COM4</vt:lpstr>
      <vt:lpstr>COM4 allocation</vt:lpstr>
      <vt:lpstr>WG4A allocation</vt:lpstr>
      <vt:lpstr>WG4B allocation</vt:lpstr>
      <vt:lpstr>Proposals for COM4 and its WGs at WTSA-24</vt:lpstr>
      <vt:lpstr>COM4  [WTSA-24-DT4]</vt:lpstr>
      <vt:lpstr>WG4A  [WTSA-24-DT4]</vt:lpstr>
      <vt:lpstr>WG4B  [WTSA-24-DT4]</vt:lpstr>
      <vt:lpstr>Comments &amp; Discussion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Adolph, Martin</dc:creator>
  <cp:lastModifiedBy>TSB (HO)</cp:lastModifiedBy>
  <cp:revision>20</cp:revision>
  <dcterms:created xsi:type="dcterms:W3CDTF">2024-09-25T13:54:13Z</dcterms:created>
  <dcterms:modified xsi:type="dcterms:W3CDTF">2024-09-26T10:22:52Z</dcterms:modified>
</cp:coreProperties>
</file>