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0" r:id="rId2"/>
    <p:sldId id="259" r:id="rId3"/>
    <p:sldId id="331" r:id="rId4"/>
    <p:sldId id="332" r:id="rId5"/>
    <p:sldId id="333" r:id="rId6"/>
    <p:sldId id="335" r:id="rId7"/>
    <p:sldId id="348" r:id="rId8"/>
    <p:sldId id="347" r:id="rId9"/>
    <p:sldId id="346" r:id="rId10"/>
    <p:sldId id="341" r:id="rId11"/>
    <p:sldId id="342" r:id="rId12"/>
    <p:sldId id="336" r:id="rId13"/>
    <p:sldId id="338" r:id="rId14"/>
    <p:sldId id="339" r:id="rId15"/>
    <p:sldId id="349" r:id="rId16"/>
    <p:sldId id="340" r:id="rId17"/>
    <p:sldId id="350" r:id="rId18"/>
    <p:sldId id="344" r:id="rId19"/>
    <p:sldId id="343" r:id="rId20"/>
    <p:sldId id="311" r:id="rId21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FF3300"/>
    <a:srgbClr val="FFFF00"/>
    <a:srgbClr val="CCFFCC"/>
    <a:srgbClr val="CCFFFF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4533" autoAdjust="0"/>
  </p:normalViewPr>
  <p:slideViewPr>
    <p:cSldViewPr snapToGrid="0" showGuides="1">
      <p:cViewPr>
        <p:scale>
          <a:sx n="100" d="100"/>
          <a:sy n="100" d="100"/>
        </p:scale>
        <p:origin x="-426" y="1122"/>
      </p:cViewPr>
      <p:guideLst>
        <p:guide orient="horz" pos="1841"/>
        <p:guide pos="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03FE2F6-E2AC-4576-A71F-10BFEA78C81E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Positioning overview</a:t>
          </a:r>
        </a:p>
      </dgm:t>
    </dgm:pt>
    <dgm:pt modelId="{B0C88CD9-39C1-4637-A282-87D43C6A1AE1}" type="parTrans" cxnId="{3C7F40A7-9BD6-4DBD-80EA-E1612676559A}">
      <dgm:prSet/>
      <dgm:spPr/>
      <dgm:t>
        <a:bodyPr/>
        <a:lstStyle/>
        <a:p>
          <a:endParaRPr lang="en-GB"/>
        </a:p>
      </dgm:t>
    </dgm:pt>
    <dgm:pt modelId="{5D09C5B2-B334-4AC0-8AF2-5BD15E62E53D}" type="sibTrans" cxnId="{3C7F40A7-9BD6-4DBD-80EA-E1612676559A}">
      <dgm:prSet/>
      <dgm:spPr/>
      <dgm:t>
        <a:bodyPr/>
        <a:lstStyle/>
        <a:p>
          <a:endParaRPr lang="en-GB"/>
        </a:p>
      </dgm:t>
    </dgm:pt>
    <dgm:pt modelId="{6C206189-6A8B-47D6-B577-DF433555A6D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Positioning within a link</a:t>
          </a:r>
          <a:endParaRPr lang="en-GB" dirty="0">
            <a:solidFill>
              <a:srgbClr val="FFFFFF"/>
            </a:solidFill>
          </a:endParaRPr>
        </a:p>
      </dgm:t>
    </dgm:pt>
    <dgm:pt modelId="{1CB240D2-58A1-4F42-9D69-CFFF1AE63D3F}" type="parTrans" cxnId="{05734444-16A3-4333-BDC5-E96D6D2DAA0E}">
      <dgm:prSet/>
      <dgm:spPr/>
      <dgm:t>
        <a:bodyPr/>
        <a:lstStyle/>
        <a:p>
          <a:endParaRPr lang="en-GB"/>
        </a:p>
      </dgm:t>
    </dgm:pt>
    <dgm:pt modelId="{2783A8F5-9C12-4BC6-8DAF-E566E548B006}" type="sibTrans" cxnId="{05734444-16A3-4333-BDC5-E96D6D2DAA0E}">
      <dgm:prSet/>
      <dgm:spPr/>
      <dgm:t>
        <a:bodyPr/>
        <a:lstStyle/>
        <a:p>
          <a:endParaRPr lang="en-GB"/>
        </a:p>
      </dgm:t>
    </dgm:pt>
    <dgm:pt modelId="{4049D2DA-6E87-427E-9945-61534C2E4554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Relative positioning between links</a:t>
          </a:r>
          <a:endParaRPr lang="en-GB" dirty="0">
            <a:solidFill>
              <a:srgbClr val="FFFFFF"/>
            </a:solidFill>
          </a:endParaRPr>
        </a:p>
      </dgm:t>
    </dgm:pt>
    <dgm:pt modelId="{834DD66D-DBA1-4583-9D46-5B5F07C7579B}" type="parTrans" cxnId="{345435B1-AE5B-4105-AADF-7E700B4AEE83}">
      <dgm:prSet/>
      <dgm:spPr/>
      <dgm:t>
        <a:bodyPr/>
        <a:lstStyle/>
        <a:p>
          <a:endParaRPr lang="en-GB"/>
        </a:p>
      </dgm:t>
    </dgm:pt>
    <dgm:pt modelId="{C01C48DD-DCDA-417C-9785-9197E9641190}" type="sibTrans" cxnId="{345435B1-AE5B-4105-AADF-7E700B4AEE83}">
      <dgm:prSet/>
      <dgm:spPr/>
      <dgm:t>
        <a:bodyPr/>
        <a:lstStyle/>
        <a:p>
          <a:endParaRPr lang="en-GB"/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3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3"/>
      <dgm:spPr/>
    </dgm:pt>
    <dgm:pt modelId="{EB343CFF-B486-40AF-81CE-F367846CE573}" type="pres">
      <dgm:prSet presAssocID="{9989F0AD-7E34-43E5-9B8D-8929CA8171BA}" presName="dstNode" presStyleLbl="node1" presStyleIdx="0" presStyleCnt="3"/>
      <dgm:spPr/>
    </dgm:pt>
    <dgm:pt modelId="{3AEA8BA4-9A45-4A1C-9B26-CDF594671F66}" type="pres">
      <dgm:prSet presAssocID="{803FE2F6-E2AC-4576-A71F-10BFEA78C81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9CD2E-7B53-40CD-82C6-E96EFE56A009}" type="pres">
      <dgm:prSet presAssocID="{803FE2F6-E2AC-4576-A71F-10BFEA78C81E}" presName="accent_1" presStyleCnt="0"/>
      <dgm:spPr/>
    </dgm:pt>
    <dgm:pt modelId="{5A6EDB9A-47F8-4BC2-A6BF-C15D761462AC}" type="pres">
      <dgm:prSet presAssocID="{803FE2F6-E2AC-4576-A71F-10BFEA78C81E}" presName="accentRepeatNode" presStyleLbl="solidFgAcc1" presStyleIdx="0" presStyleCnt="3"/>
      <dgm:spPr/>
    </dgm:pt>
    <dgm:pt modelId="{82E25579-7ACA-4D77-99DB-2B10B98B3431}" type="pres">
      <dgm:prSet presAssocID="{6C206189-6A8B-47D6-B577-DF433555A6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BEA5C-9F54-4520-B6D7-532612389139}" type="pres">
      <dgm:prSet presAssocID="{6C206189-6A8B-47D6-B577-DF433555A6DF}" presName="accent_2" presStyleCnt="0"/>
      <dgm:spPr/>
    </dgm:pt>
    <dgm:pt modelId="{17B61A3A-030F-4C09-BF3A-1E69B3FB1E7F}" type="pres">
      <dgm:prSet presAssocID="{6C206189-6A8B-47D6-B577-DF433555A6DF}" presName="accentRepeatNode" presStyleLbl="solidFgAcc1" presStyleIdx="1" presStyleCnt="3"/>
      <dgm:spPr/>
    </dgm:pt>
    <dgm:pt modelId="{21299034-BD86-4A04-AFC8-02D5D30AE41C}" type="pres">
      <dgm:prSet presAssocID="{4049D2DA-6E87-427E-9945-61534C2E45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685716-D49B-482C-B64A-FB19CD2284BD}" type="pres">
      <dgm:prSet presAssocID="{4049D2DA-6E87-427E-9945-61534C2E4554}" presName="accent_3" presStyleCnt="0"/>
      <dgm:spPr/>
    </dgm:pt>
    <dgm:pt modelId="{47864876-E530-4368-AAF1-5691F31BDADD}" type="pres">
      <dgm:prSet presAssocID="{4049D2DA-6E87-427E-9945-61534C2E4554}" presName="accentRepeatNode" presStyleLbl="solidFgAcc1" presStyleIdx="2" presStyleCnt="3"/>
      <dgm:spPr/>
    </dgm:pt>
  </dgm:ptLst>
  <dgm:cxnLst>
    <dgm:cxn modelId="{05734444-16A3-4333-BDC5-E96D6D2DAA0E}" srcId="{9989F0AD-7E34-43E5-9B8D-8929CA8171BA}" destId="{6C206189-6A8B-47D6-B577-DF433555A6DF}" srcOrd="1" destOrd="0" parTransId="{1CB240D2-58A1-4F42-9D69-CFFF1AE63D3F}" sibTransId="{2783A8F5-9C12-4BC6-8DAF-E566E548B006}"/>
    <dgm:cxn modelId="{F14A9A39-EDC2-4476-BC4B-AF2050945ED3}" type="presOf" srcId="{6C206189-6A8B-47D6-B577-DF433555A6DF}" destId="{82E25579-7ACA-4D77-99DB-2B10B98B3431}" srcOrd="0" destOrd="0" presId="urn:microsoft.com/office/officeart/2008/layout/VerticalCurvedList"/>
    <dgm:cxn modelId="{D9F61828-4709-4B66-8651-5F573E1EEA93}" type="presOf" srcId="{5D09C5B2-B334-4AC0-8AF2-5BD15E62E53D}" destId="{0A8B37C6-498C-4208-BF8E-6AC2EB4F4BCB}" srcOrd="0" destOrd="0" presId="urn:microsoft.com/office/officeart/2008/layout/VerticalCurvedList"/>
    <dgm:cxn modelId="{8AE3A5C7-E8A9-4C87-B3AC-7E6049EED7CD}" type="presOf" srcId="{4049D2DA-6E87-427E-9945-61534C2E4554}" destId="{21299034-BD86-4A04-AFC8-02D5D30AE41C}" srcOrd="0" destOrd="0" presId="urn:microsoft.com/office/officeart/2008/layout/VerticalCurvedList"/>
    <dgm:cxn modelId="{3C7F40A7-9BD6-4DBD-80EA-E1612676559A}" srcId="{9989F0AD-7E34-43E5-9B8D-8929CA8171BA}" destId="{803FE2F6-E2AC-4576-A71F-10BFEA78C81E}" srcOrd="0" destOrd="0" parTransId="{B0C88CD9-39C1-4637-A282-87D43C6A1AE1}" sibTransId="{5D09C5B2-B334-4AC0-8AF2-5BD15E62E53D}"/>
    <dgm:cxn modelId="{7E2FCD8F-D25E-4889-B160-4B2CE78A0139}" type="presOf" srcId="{9989F0AD-7E34-43E5-9B8D-8929CA8171BA}" destId="{2D407713-5F0F-4A32-82CD-E4E9D852B59D}" srcOrd="0" destOrd="0" presId="urn:microsoft.com/office/officeart/2008/layout/VerticalCurvedList"/>
    <dgm:cxn modelId="{345435B1-AE5B-4105-AADF-7E700B4AEE83}" srcId="{9989F0AD-7E34-43E5-9B8D-8929CA8171BA}" destId="{4049D2DA-6E87-427E-9945-61534C2E4554}" srcOrd="2" destOrd="0" parTransId="{834DD66D-DBA1-4583-9D46-5B5F07C7579B}" sibTransId="{C01C48DD-DCDA-417C-9785-9197E9641190}"/>
    <dgm:cxn modelId="{8898AB56-23B6-4B1A-8E4E-817C9E8C15AE}" type="presOf" srcId="{803FE2F6-E2AC-4576-A71F-10BFEA78C81E}" destId="{3AEA8BA4-9A45-4A1C-9B26-CDF594671F66}" srcOrd="0" destOrd="0" presId="urn:microsoft.com/office/officeart/2008/layout/VerticalCurvedList"/>
    <dgm:cxn modelId="{85F25D0F-664D-4BC5-9F68-BA8FBF402CF7}" type="presParOf" srcId="{2D407713-5F0F-4A32-82CD-E4E9D852B59D}" destId="{F2E2C7D7-EE3A-44A2-9F8E-2386E19E933F}" srcOrd="0" destOrd="0" presId="urn:microsoft.com/office/officeart/2008/layout/VerticalCurvedList"/>
    <dgm:cxn modelId="{E2CE368B-AF37-4A68-9607-2B137E68E362}" type="presParOf" srcId="{F2E2C7D7-EE3A-44A2-9F8E-2386E19E933F}" destId="{B0E9A388-86D8-40DD-ACF2-444698672024}" srcOrd="0" destOrd="0" presId="urn:microsoft.com/office/officeart/2008/layout/VerticalCurvedList"/>
    <dgm:cxn modelId="{3EF79A36-D247-4A39-9851-63B0F4A936EC}" type="presParOf" srcId="{B0E9A388-86D8-40DD-ACF2-444698672024}" destId="{01A8FD31-26DD-4298-9247-239514808DA0}" srcOrd="0" destOrd="0" presId="urn:microsoft.com/office/officeart/2008/layout/VerticalCurvedList"/>
    <dgm:cxn modelId="{AEA173CB-EF5B-4418-900B-E0EED9BFA59A}" type="presParOf" srcId="{B0E9A388-86D8-40DD-ACF2-444698672024}" destId="{0A8B37C6-498C-4208-BF8E-6AC2EB4F4BCB}" srcOrd="1" destOrd="0" presId="urn:microsoft.com/office/officeart/2008/layout/VerticalCurvedList"/>
    <dgm:cxn modelId="{0FA120DE-6A9F-4491-A0BB-AA56AC00C7E2}" type="presParOf" srcId="{B0E9A388-86D8-40DD-ACF2-444698672024}" destId="{B3E74355-5E18-4EE0-87D4-F4410FF53739}" srcOrd="2" destOrd="0" presId="urn:microsoft.com/office/officeart/2008/layout/VerticalCurvedList"/>
    <dgm:cxn modelId="{AC9BA771-FE81-4BDB-ABD7-8C6B8ACDA299}" type="presParOf" srcId="{B0E9A388-86D8-40DD-ACF2-444698672024}" destId="{EB343CFF-B486-40AF-81CE-F367846CE573}" srcOrd="3" destOrd="0" presId="urn:microsoft.com/office/officeart/2008/layout/VerticalCurvedList"/>
    <dgm:cxn modelId="{810BEA59-3606-488A-8011-DDB39E78704C}" type="presParOf" srcId="{F2E2C7D7-EE3A-44A2-9F8E-2386E19E933F}" destId="{3AEA8BA4-9A45-4A1C-9B26-CDF594671F66}" srcOrd="1" destOrd="0" presId="urn:microsoft.com/office/officeart/2008/layout/VerticalCurvedList"/>
    <dgm:cxn modelId="{C9B87348-EACE-4008-BC12-4108806CFF83}" type="presParOf" srcId="{F2E2C7D7-EE3A-44A2-9F8E-2386E19E933F}" destId="{FFB9CD2E-7B53-40CD-82C6-E96EFE56A009}" srcOrd="2" destOrd="0" presId="urn:microsoft.com/office/officeart/2008/layout/VerticalCurvedList"/>
    <dgm:cxn modelId="{3C7FEDA3-933E-4552-9003-743B5276A261}" type="presParOf" srcId="{FFB9CD2E-7B53-40CD-82C6-E96EFE56A009}" destId="{5A6EDB9A-47F8-4BC2-A6BF-C15D761462AC}" srcOrd="0" destOrd="0" presId="urn:microsoft.com/office/officeart/2008/layout/VerticalCurvedList"/>
    <dgm:cxn modelId="{9310D79F-EA4C-460B-867B-C93E2E4F4384}" type="presParOf" srcId="{F2E2C7D7-EE3A-44A2-9F8E-2386E19E933F}" destId="{82E25579-7ACA-4D77-99DB-2B10B98B3431}" srcOrd="3" destOrd="0" presId="urn:microsoft.com/office/officeart/2008/layout/VerticalCurvedList"/>
    <dgm:cxn modelId="{26498AC6-FBFB-4932-85DA-A20D4CB8386B}" type="presParOf" srcId="{F2E2C7D7-EE3A-44A2-9F8E-2386E19E933F}" destId="{AC5BEA5C-9F54-4520-B6D7-532612389139}" srcOrd="4" destOrd="0" presId="urn:microsoft.com/office/officeart/2008/layout/VerticalCurvedList"/>
    <dgm:cxn modelId="{DD3BE92C-EE7F-4D40-91E6-FA29ECE089FE}" type="presParOf" srcId="{AC5BEA5C-9F54-4520-B6D7-532612389139}" destId="{17B61A3A-030F-4C09-BF3A-1E69B3FB1E7F}" srcOrd="0" destOrd="0" presId="urn:microsoft.com/office/officeart/2008/layout/VerticalCurvedList"/>
    <dgm:cxn modelId="{39B9A879-1250-4836-A2C2-33DC16773FB8}" type="presParOf" srcId="{F2E2C7D7-EE3A-44A2-9F8E-2386E19E933F}" destId="{21299034-BD86-4A04-AFC8-02D5D30AE41C}" srcOrd="5" destOrd="0" presId="urn:microsoft.com/office/officeart/2008/layout/VerticalCurvedList"/>
    <dgm:cxn modelId="{B218BC4F-36C3-4BB3-A451-556D2D50D9AF}" type="presParOf" srcId="{F2E2C7D7-EE3A-44A2-9F8E-2386E19E933F}" destId="{84685716-D49B-482C-B64A-FB19CD2284BD}" srcOrd="6" destOrd="0" presId="urn:microsoft.com/office/officeart/2008/layout/VerticalCurvedList"/>
    <dgm:cxn modelId="{EC341B9E-55EF-4EEA-A4ED-662B6FC78CBD}" type="presParOf" srcId="{84685716-D49B-482C-B64A-FB19CD2284BD}" destId="{47864876-E530-4368-AAF1-5691F31BDA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EA8BA4-9A45-4A1C-9B26-CDF594671F66}">
      <dsp:nvSpPr>
        <dsp:cNvPr id="0" name=""/>
        <dsp:cNvSpPr/>
      </dsp:nvSpPr>
      <dsp:spPr>
        <a:xfrm>
          <a:off x="639661" y="460851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smtClean="0">
              <a:solidFill>
                <a:srgbClr val="FFFFFF"/>
              </a:solidFill>
            </a:rPr>
            <a:t>Positioning overview</a:t>
          </a:r>
        </a:p>
      </dsp:txBody>
      <dsp:txXfrm>
        <a:off x="639661" y="460851"/>
        <a:ext cx="5705453" cy="921702"/>
      </dsp:txXfrm>
    </dsp:sp>
    <dsp:sp modelId="{5A6EDB9A-47F8-4BC2-A6BF-C15D761462AC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25579-7ACA-4D77-99DB-2B10B98B3431}">
      <dsp:nvSpPr>
        <dsp:cNvPr id="0" name=""/>
        <dsp:cNvSpPr/>
      </dsp:nvSpPr>
      <dsp:spPr>
        <a:xfrm>
          <a:off x="974700" y="1843404"/>
          <a:ext cx="5370414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smtClean="0">
              <a:solidFill>
                <a:srgbClr val="FFFFFF"/>
              </a:solidFill>
            </a:rPr>
            <a:t>Positioning within a link</a:t>
          </a:r>
          <a:endParaRPr lang="en-GB" sz="2900" kern="1200" dirty="0">
            <a:solidFill>
              <a:srgbClr val="FFFFFF"/>
            </a:solidFill>
          </a:endParaRPr>
        </a:p>
      </dsp:txBody>
      <dsp:txXfrm>
        <a:off x="974700" y="1843404"/>
        <a:ext cx="5370414" cy="921702"/>
      </dsp:txXfrm>
    </dsp:sp>
    <dsp:sp modelId="{17B61A3A-030F-4C09-BF3A-1E69B3FB1E7F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299034-BD86-4A04-AFC8-02D5D30AE41C}">
      <dsp:nvSpPr>
        <dsp:cNvPr id="0" name=""/>
        <dsp:cNvSpPr/>
      </dsp:nvSpPr>
      <dsp:spPr>
        <a:xfrm>
          <a:off x="639661" y="3225958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900" kern="1200" dirty="0" smtClean="0">
              <a:solidFill>
                <a:srgbClr val="FFFFFF"/>
              </a:solidFill>
            </a:rPr>
            <a:t>Relative positioning between links</a:t>
          </a:r>
          <a:endParaRPr lang="en-GB" sz="2900" kern="1200" dirty="0">
            <a:solidFill>
              <a:srgbClr val="FFFFFF"/>
            </a:solidFill>
          </a:endParaRPr>
        </a:p>
      </dsp:txBody>
      <dsp:txXfrm>
        <a:off x="639661" y="3225958"/>
        <a:ext cx="5705453" cy="921702"/>
      </dsp:txXfrm>
    </dsp:sp>
    <dsp:sp modelId="{47864876-E530-4368-AAF1-5691F31BDADD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7FF8A-2AC0-4676-B354-A0EE9C102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D4448E-FB97-4143-91CA-8758C1D4B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928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José Carrascosa (ECO)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750EF-D14C-4BD6-AB30-F345BED40794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690269"/>
            <a:ext cx="4984962" cy="444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Users/bess/Library/Mail%20Download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CO_rgb_grey-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39750"/>
            <a:ext cx="1908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81134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72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5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3928" y="6595342"/>
            <a:ext cx="2895600" cy="26265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José Carrascosa (ECO)</a:t>
            </a:r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/Users/bess/Library/Mail%20Download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cintosh HD:Users:bess:Library:Mail Downloads: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9592" y="6165304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87F6E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r>
              <a:rPr lang="en-GB" sz="1400" smtClean="0">
                <a:solidFill>
                  <a:schemeClr val="accent2"/>
                </a:solidFill>
                <a:latin typeface="Verdana" pitchFamily="34" charset="0"/>
              </a:rPr>
              <a:t>José Carrascosa (ECO)</a:t>
            </a:r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2054" name="Picture 3" descr="ECO_rgb_grey-red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93713"/>
            <a:ext cx="172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804" y="2514600"/>
            <a:ext cx="5691996" cy="990600"/>
          </a:xfrm>
        </p:spPr>
        <p:txBody>
          <a:bodyPr/>
          <a:lstStyle/>
          <a:p>
            <a:r>
              <a:rPr lang="en-GB" dirty="0"/>
              <a:t>Positioning of elements in a simulation scenario </a:t>
            </a:r>
            <a:endParaRPr lang="es-ES_tradnl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0121" y="2544726"/>
            <a:ext cx="28512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rgbClr val="FFFFFF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s-ES_tradnl" sz="1200" kern="0" dirty="0" err="1" smtClean="0"/>
              <a:t>European</a:t>
            </a:r>
            <a:r>
              <a:rPr lang="es-ES_tradnl" sz="1200" kern="0" dirty="0" smtClean="0"/>
              <a:t> </a:t>
            </a:r>
            <a:r>
              <a:rPr lang="es-ES_tradnl" sz="1200" kern="0" dirty="0" err="1" smtClean="0"/>
              <a:t>Communications</a:t>
            </a:r>
            <a:r>
              <a:rPr lang="es-ES_tradnl" sz="1200" kern="0" dirty="0" smtClean="0"/>
              <a:t> Office</a:t>
            </a:r>
          </a:p>
          <a:p>
            <a:pPr algn="l"/>
            <a:r>
              <a:rPr lang="es-ES_tradnl" sz="1200" kern="0" dirty="0" smtClean="0"/>
              <a:t>Peter Faris </a:t>
            </a:r>
          </a:p>
          <a:p>
            <a:pPr algn="l"/>
            <a:r>
              <a:rPr lang="es-ES_tradnl" sz="1200" kern="0" dirty="0"/>
              <a:t>p</a:t>
            </a:r>
            <a:r>
              <a:rPr lang="es-ES_tradnl" sz="1200" kern="0" dirty="0" smtClean="0"/>
              <a:t>eter.faris@eco.cept.org</a:t>
            </a:r>
          </a:p>
          <a:p>
            <a:pPr algn="l"/>
            <a:endParaRPr lang="es-ES_tradnl" sz="1200" kern="0" dirty="0" smtClean="0"/>
          </a:p>
          <a:p>
            <a:pPr algn="l"/>
            <a:r>
              <a:rPr lang="es-ES_tradnl" sz="1200" dirty="0"/>
              <a:t>24-25 </a:t>
            </a:r>
            <a:r>
              <a:rPr lang="es-ES_tradnl" sz="1200" dirty="0" err="1"/>
              <a:t>October</a:t>
            </a:r>
            <a:r>
              <a:rPr lang="es-ES_tradnl" sz="1200" dirty="0"/>
              <a:t> </a:t>
            </a:r>
            <a:r>
              <a:rPr lang="es-ES_tradnl" sz="1200" dirty="0" smtClean="0"/>
              <a:t>2017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6635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within </a:t>
            </a:r>
            <a:r>
              <a:rPr lang="da-DK" dirty="0"/>
              <a:t>a link – </a:t>
            </a:r>
            <a:r>
              <a:rPr lang="da-DK" dirty="0" smtClean="0"/>
              <a:t>complex </a:t>
            </a:r>
            <a:r>
              <a:rPr lang="da-DK" dirty="0" smtClean="0"/>
              <a:t>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9" y="2413155"/>
            <a:ext cx="8383302" cy="71005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sz="1800" dirty="0" smtClean="0"/>
              <a:t>By using </a:t>
            </a:r>
            <a:r>
              <a:rPr lang="da-DK" sz="1800" dirty="0" smtClean="0"/>
              <a:t>different </a:t>
            </a:r>
            <a:r>
              <a:rPr lang="da-DK" sz="1800" dirty="0" smtClean="0"/>
              <a:t>combinations of parameters complex location distributions can </a:t>
            </a:r>
            <a:r>
              <a:rPr lang="da-DK" sz="1800" dirty="0" smtClean="0"/>
              <a:t>be created</a:t>
            </a:r>
            <a:r>
              <a:rPr lang="da-DK" sz="1800" dirty="0" smtClean="0"/>
              <a:t>:</a:t>
            </a:r>
            <a:endParaRPr lang="da-DK" sz="1800" dirty="0" smtClean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65" y="5934624"/>
            <a:ext cx="1750059" cy="8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80" y="3701230"/>
            <a:ext cx="2216795" cy="21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5843" y="3457763"/>
            <a:ext cx="2479323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" indent="0" algn="l">
              <a:buClr>
                <a:srgbClr val="C00000"/>
              </a:buClr>
              <a:buNone/>
            </a:pPr>
            <a:r>
              <a:rPr lang="da-DK" sz="1400" b="1" kern="0" dirty="0">
                <a:solidFill>
                  <a:srgbClr val="0033CC"/>
                </a:solidFill>
              </a:rPr>
              <a:t>Path azimuth</a:t>
            </a:r>
            <a:r>
              <a:rPr lang="da-DK" sz="1400" kern="0" dirty="0" smtClean="0">
                <a:solidFill>
                  <a:srgbClr val="0033CC"/>
                </a:solidFill>
              </a:rPr>
              <a:t>:</a:t>
            </a:r>
            <a:br>
              <a:rPr lang="da-DK" sz="1400" kern="0" dirty="0" smtClean="0">
                <a:solidFill>
                  <a:srgbClr val="0033CC"/>
                </a:solidFill>
              </a:rPr>
            </a:br>
            <a:r>
              <a:rPr lang="da-DK" sz="1400" kern="0" dirty="0" smtClean="0">
                <a:solidFill>
                  <a:srgbClr val="0033CC"/>
                </a:solidFill>
              </a:rPr>
              <a:t> </a:t>
            </a:r>
            <a:r>
              <a:rPr lang="da-DK" sz="1400" i="1" kern="0" dirty="0">
                <a:solidFill>
                  <a:srgbClr val="0033CC"/>
                </a:solidFill>
              </a:rPr>
              <a:t>Uniform </a:t>
            </a:r>
            <a:r>
              <a:rPr lang="da-DK" sz="1400" kern="0" dirty="0" smtClean="0">
                <a:solidFill>
                  <a:srgbClr val="0033CC"/>
                </a:solidFill>
              </a:rPr>
              <a:t>30 </a:t>
            </a:r>
            <a:r>
              <a:rPr lang="da-DK" sz="1400" kern="0" dirty="0">
                <a:solidFill>
                  <a:srgbClr val="0033CC"/>
                </a:solidFill>
              </a:rPr>
              <a:t>to 330 </a:t>
            </a:r>
            <a:r>
              <a:rPr lang="da-DK" sz="1400" kern="0" dirty="0" smtClean="0">
                <a:solidFill>
                  <a:srgbClr val="0033CC"/>
                </a:solidFill>
              </a:rPr>
              <a:t>degrees</a:t>
            </a:r>
            <a:endParaRPr lang="da-DK" sz="1400" b="1" i="1" kern="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9605" y="3096256"/>
            <a:ext cx="308874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" indent="0" algn="l">
              <a:buClr>
                <a:srgbClr val="C00000"/>
              </a:buClr>
              <a:buNone/>
            </a:pPr>
            <a:r>
              <a:rPr lang="da-DK" sz="1400" b="1" kern="0" dirty="0">
                <a:solidFill>
                  <a:srgbClr val="0033CC"/>
                </a:solidFill>
              </a:rPr>
              <a:t>Path distance factor: </a:t>
            </a:r>
            <a:r>
              <a:rPr lang="da-DK" sz="1400" b="1" kern="0" dirty="0" smtClean="0">
                <a:solidFill>
                  <a:srgbClr val="0033CC"/>
                </a:solidFill>
              </a:rPr>
              <a:t/>
            </a:r>
            <a:br>
              <a:rPr lang="da-DK" sz="1400" b="1" kern="0" dirty="0" smtClean="0">
                <a:solidFill>
                  <a:srgbClr val="0033CC"/>
                </a:solidFill>
              </a:rPr>
            </a:br>
            <a:r>
              <a:rPr lang="da-DK" sz="1400" i="1" kern="0" dirty="0" smtClean="0">
                <a:solidFill>
                  <a:srgbClr val="0033CC"/>
                </a:solidFill>
              </a:rPr>
              <a:t>Discrete </a:t>
            </a:r>
            <a:r>
              <a:rPr lang="da-DK" sz="1400" i="1" kern="0" dirty="0">
                <a:solidFill>
                  <a:srgbClr val="0033CC"/>
                </a:solidFill>
              </a:rPr>
              <a:t>Uniform </a:t>
            </a:r>
            <a:r>
              <a:rPr lang="da-DK" sz="1400" kern="0" dirty="0" smtClean="0">
                <a:solidFill>
                  <a:srgbClr val="0033CC"/>
                </a:solidFill>
              </a:rPr>
              <a:t>0.2 </a:t>
            </a:r>
            <a:r>
              <a:rPr lang="da-DK" sz="1400" kern="0" dirty="0">
                <a:solidFill>
                  <a:srgbClr val="0033CC"/>
                </a:solidFill>
              </a:rPr>
              <a:t>to 1, step = 0.2</a:t>
            </a:r>
            <a:endParaRPr lang="da-DK" sz="1400" b="1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7006464" y="3196153"/>
            <a:ext cx="175005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" indent="0" algn="l">
              <a:buClr>
                <a:srgbClr val="C00000"/>
              </a:buClr>
              <a:buNone/>
            </a:pPr>
            <a:r>
              <a:rPr lang="da-DK" sz="1400" b="1" kern="0" dirty="0" smtClean="0">
                <a:solidFill>
                  <a:srgbClr val="0033CC"/>
                </a:solidFill>
              </a:rPr>
              <a:t>Use a Polygon:</a:t>
            </a:r>
            <a:br>
              <a:rPr lang="da-DK" sz="1400" b="1" kern="0" dirty="0" smtClean="0">
                <a:solidFill>
                  <a:srgbClr val="0033CC"/>
                </a:solidFill>
              </a:rPr>
            </a:br>
            <a:r>
              <a:rPr lang="da-DK" sz="1400" kern="0" dirty="0" smtClean="0">
                <a:solidFill>
                  <a:srgbClr val="0033CC"/>
                </a:solidFill>
              </a:rPr>
              <a:t>Enabled: </a:t>
            </a:r>
            <a:r>
              <a:rPr lang="da-DK" sz="1400" i="1" kern="0" dirty="0" smtClean="0">
                <a:solidFill>
                  <a:srgbClr val="0033CC"/>
                </a:solidFill>
              </a:rPr>
              <a:t>Hexagon</a:t>
            </a:r>
            <a:endParaRPr lang="da-DK" sz="1400" b="1" kern="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58" y="3824464"/>
            <a:ext cx="2341788" cy="204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94856"/>
            <a:ext cx="2775061" cy="150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446213"/>
            <a:ext cx="8541827" cy="533400"/>
          </a:xfrm>
        </p:spPr>
        <p:txBody>
          <a:bodyPr/>
          <a:lstStyle/>
          <a:p>
            <a:pPr algn="ctr"/>
            <a:r>
              <a:rPr lang="da-DK" dirty="0" smtClean="0"/>
              <a:t>Positioning within </a:t>
            </a:r>
            <a:r>
              <a:rPr lang="da-DK" dirty="0"/>
              <a:t>a link – </a:t>
            </a:r>
            <a:r>
              <a:rPr lang="da-DK" dirty="0" smtClean="0"/>
              <a:t>user-defined coverage radius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9" y="2413155"/>
            <a:ext cx="8510523" cy="2111137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sz="1800" dirty="0" smtClean="0"/>
              <a:t>There are 3 options to set the </a:t>
            </a:r>
            <a:r>
              <a:rPr lang="da-DK" sz="1800" b="1" dirty="0" smtClean="0">
                <a:solidFill>
                  <a:srgbClr val="0033CC"/>
                </a:solidFill>
              </a:rPr>
              <a:t>coverage radius</a:t>
            </a:r>
            <a:r>
              <a:rPr lang="da-DK" sz="1800" dirty="0" smtClean="0">
                <a:solidFill>
                  <a:srgbClr val="0033CC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User-defined</a:t>
            </a:r>
            <a:r>
              <a:rPr lang="da-DK" sz="1600" dirty="0" smtClean="0">
                <a:solidFill>
                  <a:srgbClr val="0033CC"/>
                </a:solidFill>
              </a:rPr>
              <a:t>: </a:t>
            </a:r>
            <a:r>
              <a:rPr lang="da-DK" sz="1600" dirty="0" smtClean="0"/>
              <a:t>constant value set by the user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Noise Limited</a:t>
            </a:r>
            <a:r>
              <a:rPr lang="da-DK" sz="1600" dirty="0" smtClean="0">
                <a:solidFill>
                  <a:srgbClr val="0033CC"/>
                </a:solidFill>
              </a:rPr>
              <a:t>: </a:t>
            </a:r>
            <a:r>
              <a:rPr lang="da-DK" sz="1600" dirty="0" smtClean="0"/>
              <a:t>calculated according to a link budget, limited by receiver sensitivity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Traffic Limited</a:t>
            </a:r>
            <a:r>
              <a:rPr lang="da-DK" sz="1600" dirty="0" smtClean="0">
                <a:solidFill>
                  <a:srgbClr val="0033CC"/>
                </a:solidFill>
              </a:rPr>
              <a:t>: </a:t>
            </a:r>
            <a:r>
              <a:rPr lang="da-DK" sz="1600" dirty="0" smtClean="0"/>
              <a:t>derived from user-specified parameters for density of users, number of channels, max number of users and frequency re-use</a:t>
            </a:r>
          </a:p>
          <a:p>
            <a:pPr>
              <a:buClr>
                <a:srgbClr val="C00000"/>
              </a:buClr>
            </a:pPr>
            <a:r>
              <a:rPr lang="da-DK" sz="1800" dirty="0" smtClean="0"/>
              <a:t>The coverage radius is implemented as a </a:t>
            </a:r>
            <a:r>
              <a:rPr lang="da-DK" sz="1800" b="1" dirty="0" smtClean="0">
                <a:solidFill>
                  <a:srgbClr val="0033CC"/>
                </a:solidFill>
              </a:rPr>
              <a:t>plug-in</a:t>
            </a:r>
            <a:r>
              <a:rPr lang="da-DK" sz="1800" dirty="0" smtClean="0"/>
              <a:t>, so it is also possible to define your own calculation</a:t>
            </a:r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34" y="4529700"/>
            <a:ext cx="2313414" cy="214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0" y="5257199"/>
            <a:ext cx="2091193" cy="7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03" y="4476643"/>
            <a:ext cx="2091193" cy="22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957390" y="4707679"/>
            <a:ext cx="2282025" cy="45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endParaRPr lang="da-DK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236722" y="4995589"/>
            <a:ext cx="89767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Noise limited:</a:t>
            </a:r>
            <a:endParaRPr lang="da-DK" sz="1400" dirty="0" smtClean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3828" y="4935158"/>
            <a:ext cx="89767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Traffic limited</a:t>
            </a:r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da-DK" sz="1400" dirty="0" smtClean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390" y="4409042"/>
            <a:ext cx="2139433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GB" sz="1400" b="1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NB traffic limited </a:t>
            </a:r>
            <a:r>
              <a:rPr lang="en-GB" sz="1400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mode also uses the </a:t>
            </a:r>
            <a:r>
              <a:rPr lang="en-GB" sz="1400" b="1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Density of </a:t>
            </a:r>
            <a:r>
              <a:rPr lang="en-GB" sz="1400" b="1" dirty="0" err="1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Tx</a:t>
            </a:r>
            <a:r>
              <a:rPr lang="en-GB" sz="1400" b="1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parameter:</a:t>
            </a:r>
          </a:p>
        </p:txBody>
      </p:sp>
    </p:spTree>
    <p:extLst>
      <p:ext uri="{BB962C8B-B14F-4D97-AF65-F5344CB8AC3E}">
        <p14:creationId xmlns:p14="http://schemas.microsoft.com/office/powerpoint/2010/main" val="34113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Relative positioning between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9" y="2413154"/>
            <a:ext cx="8711340" cy="3717301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da-DK" sz="1800" dirty="0" smtClean="0"/>
              <a:t>The relative positioning between the interfering and victim system is specified in </a:t>
            </a:r>
            <a:r>
              <a:rPr lang="da-DK" sz="1800" b="1" dirty="0" smtClean="0">
                <a:solidFill>
                  <a:srgbClr val="0033CC"/>
                </a:solidFill>
              </a:rPr>
              <a:t>Interfering Link Transmitter to Victim Link Receiver Path </a:t>
            </a:r>
            <a:r>
              <a:rPr lang="da-DK" sz="1800" dirty="0" smtClean="0"/>
              <a:t>under the </a:t>
            </a:r>
            <a:r>
              <a:rPr lang="da-DK" sz="1800" b="1" dirty="0" smtClean="0">
                <a:solidFill>
                  <a:srgbClr val="0033CC"/>
                </a:solidFill>
              </a:rPr>
              <a:t>Scenario</a:t>
            </a:r>
            <a:r>
              <a:rPr lang="da-DK" sz="1800" dirty="0" smtClean="0"/>
              <a:t> tab</a:t>
            </a:r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b="1" dirty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650267" y="3580242"/>
            <a:ext cx="3153752" cy="2216884"/>
            <a:chOff x="5101990" y="4207563"/>
            <a:chExt cx="3153752" cy="2216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990" y="4415002"/>
              <a:ext cx="3153752" cy="2009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/>
            <p:cNvSpPr/>
            <p:nvPr/>
          </p:nvSpPr>
          <p:spPr bwMode="auto">
            <a:xfrm rot="2612806">
              <a:off x="6382707" y="4207563"/>
              <a:ext cx="701895" cy="208852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173857"/>
            <a:ext cx="4134926" cy="342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Relative positioning between links - Modes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9" y="2318264"/>
            <a:ext cx="8620114" cy="411704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sz="1800" dirty="0" smtClean="0"/>
              <a:t>Several options are available for </a:t>
            </a:r>
            <a:r>
              <a:rPr lang="da-DK" sz="1800" b="1" dirty="0" smtClean="0">
                <a:solidFill>
                  <a:srgbClr val="0033CC"/>
                </a:solidFill>
              </a:rPr>
              <a:t>Mode</a:t>
            </a:r>
            <a:r>
              <a:rPr lang="da-DK" sz="1800" dirty="0" smtClean="0">
                <a:solidFill>
                  <a:srgbClr val="0033CC"/>
                </a:solidFill>
              </a:rPr>
              <a:t>: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None</a:t>
            </a:r>
            <a:r>
              <a:rPr lang="da-DK" sz="1600" dirty="0" smtClean="0">
                <a:solidFill>
                  <a:srgbClr val="0033CC"/>
                </a:solidFill>
              </a:rPr>
              <a:t>: </a:t>
            </a:r>
            <a:r>
              <a:rPr lang="da-DK" sz="1600" dirty="0" smtClean="0"/>
              <a:t>positioning can be set similar to the parameters for within a system, with additional options to set minimum and maximum distances, and set positioning between interfering Tx or Rx with victim Tx or Rx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Uniform density</a:t>
            </a:r>
            <a:r>
              <a:rPr lang="da-DK" sz="1600" dirty="0" smtClean="0">
                <a:solidFill>
                  <a:srgbClr val="0033CC"/>
                </a:solidFill>
              </a:rPr>
              <a:t>: </a:t>
            </a:r>
            <a:r>
              <a:rPr lang="da-DK" sz="1600" dirty="0" smtClean="0"/>
              <a:t>generate multiple interferers with a specified density, considering duty cycle and activity factor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Closest interferer</a:t>
            </a:r>
            <a:r>
              <a:rPr lang="da-DK" sz="1600" dirty="0" smtClean="0"/>
              <a:t>: similar to Uniform density, but only 1 active interferer is considered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Correlated: </a:t>
            </a:r>
            <a:r>
              <a:rPr lang="da-DK" sz="1600" dirty="0" smtClean="0"/>
              <a:t>fixed correlated positioning between interfering Tx or Rx and Victim Tx or Rx (similar to ‘None’ but without option to set additional limitations)</a:t>
            </a:r>
          </a:p>
          <a:p>
            <a:pPr>
              <a:buClr>
                <a:srgbClr val="C00000"/>
              </a:buClr>
            </a:pPr>
            <a:endParaRPr lang="da-DK" sz="1800" dirty="0"/>
          </a:p>
          <a:p>
            <a:pPr lvl="1">
              <a:buClr>
                <a:srgbClr val="C00000"/>
              </a:buClr>
            </a:pPr>
            <a:endParaRPr lang="da-DK" sz="1600" dirty="0" smtClean="0"/>
          </a:p>
          <a:p>
            <a:pPr>
              <a:buClr>
                <a:srgbClr val="C00000"/>
              </a:buClr>
            </a:pPr>
            <a:endParaRPr lang="da-DK" sz="1800" dirty="0" smtClean="0"/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b="1" dirty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94" y="5113247"/>
            <a:ext cx="3767693" cy="16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5375" y="5354617"/>
            <a:ext cx="306217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GB" sz="1400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Selection of Mode determines </a:t>
            </a:r>
            <a:r>
              <a:rPr lang="en-GB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which positioning </a:t>
            </a:r>
            <a:r>
              <a:rPr lang="en-GB" sz="1400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options are </a:t>
            </a:r>
            <a:r>
              <a:rPr lang="en-GB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enabled</a:t>
            </a:r>
            <a:br>
              <a:rPr lang="en-GB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(some options are greyed out for certain modes)</a:t>
            </a:r>
            <a:endParaRPr lang="en-GB" sz="1400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3" y="2239271"/>
            <a:ext cx="2899842" cy="45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latin typeface="+mn-lt"/>
              </a:rPr>
              <a:t>Relative positioning between links – ‘None’ mode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318264"/>
            <a:ext cx="8542727" cy="4117042"/>
          </a:xfrm>
        </p:spPr>
        <p:txBody>
          <a:bodyPr/>
          <a:lstStyle/>
          <a:p>
            <a:pPr>
              <a:buClr>
                <a:srgbClr val="C00000"/>
              </a:buClr>
            </a:pPr>
            <a:endParaRPr lang="da-DK" sz="1600" dirty="0" smtClean="0"/>
          </a:p>
          <a:p>
            <a:pPr lvl="1">
              <a:buClr>
                <a:srgbClr val="C00000"/>
              </a:buClr>
            </a:pPr>
            <a:endParaRPr lang="da-DK" sz="1600" dirty="0" smtClean="0"/>
          </a:p>
          <a:p>
            <a:pPr>
              <a:buClr>
                <a:srgbClr val="C00000"/>
              </a:buClr>
            </a:pPr>
            <a:endParaRPr lang="da-DK" sz="1800" dirty="0" smtClean="0"/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marL="0" indent="0">
              <a:buClr>
                <a:srgbClr val="C00000"/>
              </a:buClr>
              <a:buNone/>
            </a:pPr>
            <a:endParaRPr lang="da-DK" sz="1800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b="1" dirty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802185" y="2817438"/>
            <a:ext cx="4050870" cy="326367"/>
          </a:xfrm>
          <a:prstGeom prst="wedgeRectCallout">
            <a:avLst>
              <a:gd name="adj1" fmla="val -103516"/>
              <a:gd name="adj2" fmla="val 280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da-DK" sz="1200" b="1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elative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component </a:t>
            </a:r>
            <a:r>
              <a:rPr lang="da-DK" sz="12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a-DK" sz="1200" b="1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VL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</a:t>
            </a:r>
            <a:r>
              <a:rPr lang="da-DK" sz="12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victim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Tx (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VLT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or Rx (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VLR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901748" y="3277317"/>
            <a:ext cx="3679265" cy="326367"/>
          </a:xfrm>
          <a:prstGeom prst="wedgeRectCallout">
            <a:avLst>
              <a:gd name="adj1" fmla="val -59667"/>
              <a:gd name="adj2" fmla="val -172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Distance offset between </a:t>
            </a:r>
            <a:r>
              <a:rPr lang="da-DK" sz="1200" b="1" i="1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a-DK" sz="1200" b="1" i="1" baseline="-250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 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da-DK" sz="1200" b="1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VL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 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(X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Y)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310044" y="3216565"/>
            <a:ext cx="77637" cy="33643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3842006" y="5995580"/>
            <a:ext cx="3610158" cy="326367"/>
          </a:xfrm>
          <a:prstGeom prst="wedgeRectCallout">
            <a:avLst>
              <a:gd name="adj1" fmla="val -79238"/>
              <a:gd name="adj2" fmla="val -60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Overwrites settings in interfering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842004" y="4794638"/>
            <a:ext cx="5216935" cy="659864"/>
          </a:xfrm>
          <a:prstGeom prst="wedgeRectCallout">
            <a:avLst>
              <a:gd name="adj1" fmla="val -67789"/>
              <a:gd name="adj2" fmla="val 561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Determines d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istance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between </a:t>
            </a:r>
            <a:r>
              <a:rPr lang="da-DK" sz="1200" b="1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  </a:t>
            </a:r>
            <a:r>
              <a:rPr lang="da-DK" sz="12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da-DK" sz="1200" b="1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VL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 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Delta X/Y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is applied)</a:t>
            </a:r>
            <a:b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200" b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ILref→VLref</a:t>
            </a:r>
            <a:r>
              <a:rPr lang="da-DK" sz="1200" b="1" i="1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 Simulation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radius x path distance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factor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(equivalent to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within a link)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3647564" y="6461837"/>
            <a:ext cx="5098869" cy="295222"/>
          </a:xfrm>
          <a:prstGeom prst="wedgeRectCallout">
            <a:avLst>
              <a:gd name="adj1" fmla="val -56206"/>
              <a:gd name="adj2" fmla="val -157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Set positioning relative to another interfering link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3842006" y="5565873"/>
            <a:ext cx="3610158" cy="313932"/>
          </a:xfrm>
          <a:prstGeom prst="wedgeRectCallout">
            <a:avLst>
              <a:gd name="adj1" fmla="val -67712"/>
              <a:gd name="adj2" fmla="val -64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Set minimum distance between components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4132951" y="2267419"/>
            <a:ext cx="4613482" cy="326367"/>
          </a:xfrm>
          <a:prstGeom prst="wedgeRectCallout">
            <a:avLst>
              <a:gd name="adj1" fmla="val -76977"/>
              <a:gd name="adj2" fmla="val 1390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Reference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component </a:t>
            </a:r>
            <a:r>
              <a:rPr lang="da-DK" sz="12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a-DK" sz="1200" b="1" i="1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a-DK" sz="1200" b="1" i="1" baseline="-250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</a:t>
            </a:r>
            <a:r>
              <a:rPr lang="da-DK" sz="12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interfering Tx (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ILT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 or Rx (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ILR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en-GB" sz="1200" b="1" i="0" u="none" strike="noStrike" cap="none" normalizeH="0" baseline="-2500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3714572" y="3987371"/>
            <a:ext cx="4338282" cy="300560"/>
          </a:xfrm>
          <a:prstGeom prst="wedgeRectCallout">
            <a:avLst>
              <a:gd name="adj1" fmla="val -62078"/>
              <a:gd name="adj2" fmla="val -1301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Specify minimum coupling loss between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ILT</a:t>
            </a:r>
            <a:r>
              <a:rPr lang="da-DK" sz="12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a-DK" sz="12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VLR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Relative positioning </a:t>
            </a:r>
            <a:r>
              <a:rPr lang="da-DK" dirty="0" smtClean="0"/>
              <a:t>example – </a:t>
            </a:r>
            <a:r>
              <a:rPr lang="da-DK" dirty="0"/>
              <a:t>‘None’ mode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48330" y="2465515"/>
            <a:ext cx="2293548" cy="12772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b="1" u="sng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Interfering system link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 to 360 degrees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polar distance,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 1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radius:</a:t>
            </a:r>
          </a:p>
          <a:p>
            <a:pPr algn="l" eaLnBrk="0" hangingPunct="0"/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330" y="3914775"/>
            <a:ext cx="2293548" cy="12772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b="1" u="sng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Victim system link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 to 360 degrees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polar distance,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 1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radius:</a:t>
            </a:r>
          </a:p>
          <a:p>
            <a:pPr algn="l" eaLnBrk="0" hangingPunct="0"/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6627" y="2683668"/>
            <a:ext cx="2293548" cy="24622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b="1" u="sng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Relative positioning</a:t>
            </a:r>
          </a:p>
          <a:p>
            <a:pPr algn="l" eaLnBrk="0" hangingPunct="0"/>
            <a:r>
              <a:rPr lang="da-DK" sz="1100" b="1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Reference component : </a:t>
            </a:r>
            <a:r>
              <a:rPr lang="da-DK" sz="11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ILT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Position relative to: </a:t>
            </a:r>
            <a:r>
              <a:rPr lang="da-DK" sz="11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VLT</a:t>
            </a:r>
            <a:endParaRPr lang="da-DK" sz="1100" i="1" dirty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 to 360 degrees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polar distance, 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 0.5</a:t>
            </a:r>
          </a:p>
          <a:p>
            <a:pPr algn="l" eaLnBrk="0" hangingPunct="0"/>
            <a:r>
              <a:rPr lang="da-DK" sz="1100" b="1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Simulation radius:</a:t>
            </a:r>
          </a:p>
          <a:p>
            <a:pPr algn="l" eaLnBrk="0" hangingPunct="0"/>
            <a:r>
              <a:rPr lang="da-DK" sz="11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da-DK" sz="11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  <a:endParaRPr lang="da-DK" sz="1100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Protection distance:</a:t>
            </a:r>
            <a:endParaRPr lang="da-DK" sz="1100" b="1" dirty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r>
              <a:rPr lang="da-DK" sz="11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km</a:t>
            </a:r>
            <a:endParaRPr lang="da-DK" sz="1100" dirty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endParaRPr lang="da-DK" sz="1100" dirty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94064"/>
            <a:ext cx="3914775" cy="364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8478" y="6102050"/>
            <a:ext cx="429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ILT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6" y="6146208"/>
            <a:ext cx="232373" cy="2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808" y="6386499"/>
            <a:ext cx="46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ILR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9" y="6444306"/>
            <a:ext cx="208178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98" y="6127858"/>
            <a:ext cx="233557" cy="2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27" y="6405566"/>
            <a:ext cx="238006" cy="2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40227" y="6090749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VLT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3557" y="6375198"/>
            <a:ext cx="534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VLR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930" y="6120916"/>
            <a:ext cx="3590746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scenario outline plot is always centred on the </a:t>
            </a:r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VLT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All other components are shown relative to this.</a:t>
            </a:r>
          </a:p>
        </p:txBody>
      </p:sp>
    </p:spTree>
    <p:extLst>
      <p:ext uri="{BB962C8B-B14F-4D97-AF65-F5344CB8AC3E}">
        <p14:creationId xmlns:p14="http://schemas.microsoft.com/office/powerpoint/2010/main" val="129648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446213"/>
            <a:ext cx="8467889" cy="533400"/>
          </a:xfrm>
        </p:spPr>
        <p:txBody>
          <a:bodyPr/>
          <a:lstStyle/>
          <a:p>
            <a:pPr algn="ctr"/>
            <a:r>
              <a:rPr lang="da-DK" dirty="0" smtClean="0"/>
              <a:t>Relative positioning between links – ‘Uniform’ mode</a:t>
            </a:r>
            <a:endParaRPr lang="en-GB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40455"/>
            <a:ext cx="2405194" cy="31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30588" y="2332747"/>
            <a:ext cx="8651020" cy="131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r>
              <a:rPr lang="da-DK" sz="1800" kern="0" dirty="0" smtClean="0"/>
              <a:t>Available options are similar to ‘None’ mode without simulation radius - in this case it is calculated</a:t>
            </a:r>
          </a:p>
          <a:p>
            <a:pPr>
              <a:buClr>
                <a:srgbClr val="C00000"/>
              </a:buClr>
            </a:pPr>
            <a:r>
              <a:rPr lang="da-DK" sz="1800" kern="0" dirty="0" smtClean="0"/>
              <a:t>NB additional settings are required in the </a:t>
            </a:r>
            <a:r>
              <a:rPr lang="da-DK" sz="1800" b="1" kern="0" dirty="0" smtClean="0">
                <a:solidFill>
                  <a:srgbClr val="0033CC"/>
                </a:solidFill>
              </a:rPr>
              <a:t>System</a:t>
            </a:r>
            <a:r>
              <a:rPr lang="da-DK" sz="1800" kern="0" dirty="0" smtClean="0">
                <a:solidFill>
                  <a:srgbClr val="0033CC"/>
                </a:solidFill>
              </a:rPr>
              <a:t> </a:t>
            </a:r>
            <a:r>
              <a:rPr lang="da-DK" sz="1800" kern="0" dirty="0" smtClean="0"/>
              <a:t>tab:</a:t>
            </a:r>
            <a:endParaRPr lang="da-DK" kern="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195047" y="3661789"/>
            <a:ext cx="1643978" cy="34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da-DK" sz="1400" kern="0" dirty="0" smtClean="0">
                <a:solidFill>
                  <a:srgbClr val="0033CC"/>
                </a:solidFill>
              </a:rPr>
              <a:t>Simulation radius: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72858" y="4815259"/>
            <a:ext cx="1888356" cy="2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da-DK" sz="1400" kern="0" dirty="0" smtClean="0">
                <a:solidFill>
                  <a:srgbClr val="0033CC"/>
                </a:solidFill>
              </a:rPr>
              <a:t>Density of active Tx: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968446" y="5902849"/>
            <a:ext cx="156096" cy="564542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7269699" y="4547888"/>
            <a:ext cx="122189" cy="190613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0730388">
            <a:off x="5180860" y="5763930"/>
            <a:ext cx="2087077" cy="243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2873"/>
              </p:ext>
            </p:extLst>
          </p:nvPr>
        </p:nvGraphicFramePr>
        <p:xfrm>
          <a:off x="5935536" y="4057949"/>
          <a:ext cx="21637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4" imgW="1676160" imgH="495000" progId="Equation.3">
                  <p:embed/>
                </p:oleObj>
              </mc:Choice>
              <mc:Fallback>
                <p:oleObj name="Equation" r:id="rId4" imgW="1676160" imgH="495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536" y="4057949"/>
                        <a:ext cx="2163762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212297" y="4092974"/>
            <a:ext cx="1144055" cy="7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da-DK" sz="1050" i="1" kern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a-DK" sz="1050" i="1" kern="0" baseline="-25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a-DK" sz="1050" kern="0" dirty="0" smtClean="0"/>
              <a:t> is the </a:t>
            </a:r>
            <a:r>
              <a:rPr lang="da-DK" sz="1050" b="1" kern="0" dirty="0" smtClean="0">
                <a:solidFill>
                  <a:srgbClr val="3333FF"/>
                </a:solidFill>
              </a:rPr>
              <a:t>protection distance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42761"/>
              </p:ext>
            </p:extLst>
          </p:nvPr>
        </p:nvGraphicFramePr>
        <p:xfrm>
          <a:off x="5689417" y="5142465"/>
          <a:ext cx="2594442" cy="26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6" imgW="2400300" imgH="228600" progId="Equation.3">
                  <p:embed/>
                </p:oleObj>
              </mc:Choice>
              <mc:Fallback>
                <p:oleObj r:id="rId6" imgW="2400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417" y="5142465"/>
                        <a:ext cx="2594442" cy="265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9" y="3285423"/>
            <a:ext cx="2044640" cy="33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Relative positioning example – </a:t>
            </a:r>
            <a:r>
              <a:rPr lang="da-DK" dirty="0" smtClean="0"/>
              <a:t>‘Uniform’ </a:t>
            </a:r>
            <a:r>
              <a:rPr lang="da-DK" dirty="0"/>
              <a:t>mode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0" y="2414126"/>
            <a:ext cx="3706006" cy="41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659" y="3420985"/>
            <a:ext cx="429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ILT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7" y="3465143"/>
            <a:ext cx="232373" cy="2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989" y="3705434"/>
            <a:ext cx="46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ILR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0" y="3763241"/>
            <a:ext cx="208178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6" y="4029567"/>
            <a:ext cx="233557" cy="23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5" y="4307275"/>
            <a:ext cx="238006" cy="2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975" y="399245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VLT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305" y="4276907"/>
            <a:ext cx="534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VLR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0522" y="2622505"/>
            <a:ext cx="2714908" cy="4308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b="1" u="sng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Relative positioning (Scenario tab)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Number of active transmitters: </a:t>
            </a:r>
            <a:r>
              <a:rPr lang="da-DK" sz="11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da-DK" sz="1100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0522" y="4514059"/>
            <a:ext cx="271490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Other parameters as in previous example</a:t>
            </a:r>
            <a:endParaRPr lang="da-DK" sz="1400" i="1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0522" y="3355240"/>
            <a:ext cx="2714908" cy="938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100" b="1" u="sng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Transmitter density and traffic </a:t>
            </a:r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(Interfering system transmitter tab)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Density </a:t>
            </a:r>
            <a:r>
              <a:rPr lang="da-DK" sz="1100" b="1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da-DK" sz="1100" b="1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Tx: </a:t>
            </a:r>
            <a:r>
              <a:rPr lang="da-DK" sz="11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1/km</a:t>
            </a:r>
            <a:r>
              <a:rPr lang="da-DK" sz="1100" baseline="30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100" baseline="30000" dirty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Probability of transmission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1</a:t>
            </a:r>
          </a:p>
          <a:p>
            <a:pPr algn="l" eaLnBrk="0" hangingPunct="0"/>
            <a:r>
              <a:rPr lang="da-DK" sz="11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da-DK" sz="11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a-DK" sz="11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Constant </a:t>
            </a:r>
            <a:r>
              <a:rPr lang="da-DK" sz="1100" dirty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9882" y="5579170"/>
            <a:ext cx="1578094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snapshot </a:t>
            </a:r>
            <a:r>
              <a:rPr lang="da-DK" sz="14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da-DK" sz="1400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interferferers </a:t>
            </a:r>
            <a:r>
              <a:rPr lang="da-DK" sz="14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da-DK" sz="1400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 victim</a:t>
            </a:r>
            <a:endParaRPr lang="da-DK" sz="1400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3366511">
            <a:off x="3414978" y="5172062"/>
            <a:ext cx="1825045" cy="243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9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446213"/>
            <a:ext cx="8467889" cy="533400"/>
          </a:xfrm>
        </p:spPr>
        <p:txBody>
          <a:bodyPr/>
          <a:lstStyle/>
          <a:p>
            <a:pPr algn="ctr"/>
            <a:r>
              <a:rPr lang="da-DK" dirty="0" smtClean="0"/>
              <a:t>Relative positioning between links – ‘Closest’ mode</a:t>
            </a:r>
            <a:endParaRPr lang="en-GB" b="0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6491" y="2332747"/>
            <a:ext cx="8635118" cy="97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r>
              <a:rPr lang="da-DK" sz="1800" kern="0" dirty="0" smtClean="0"/>
              <a:t>This is similar to the Uniform density mode but only 1 transmitter is simulated, and there is no option to set the path distance factor</a:t>
            </a:r>
          </a:p>
          <a:p>
            <a:pPr>
              <a:buClr>
                <a:srgbClr val="C00000"/>
              </a:buClr>
            </a:pPr>
            <a:r>
              <a:rPr lang="da-DK" sz="1800" kern="0" dirty="0" smtClean="0"/>
              <a:t>The distance is randomly determined according to a </a:t>
            </a:r>
            <a:r>
              <a:rPr lang="da-DK" sz="1800" b="1" i="1" kern="0" dirty="0" smtClean="0">
                <a:solidFill>
                  <a:srgbClr val="0033CC"/>
                </a:solidFill>
              </a:rPr>
              <a:t>Rayleigh</a:t>
            </a:r>
            <a:r>
              <a:rPr lang="da-DK" sz="1800" kern="0" dirty="0" smtClean="0">
                <a:solidFill>
                  <a:srgbClr val="0033CC"/>
                </a:solidFill>
              </a:rPr>
              <a:t> </a:t>
            </a:r>
            <a:r>
              <a:rPr lang="da-DK" sz="1800" kern="0" dirty="0" smtClean="0"/>
              <a:t>distribution: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14007"/>
              </p:ext>
            </p:extLst>
          </p:nvPr>
        </p:nvGraphicFramePr>
        <p:xfrm>
          <a:off x="3369354" y="3610317"/>
          <a:ext cx="1784955" cy="59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1460160" imgH="482400" progId="Equation.3">
                  <p:embed/>
                </p:oleObj>
              </mc:Choice>
              <mc:Fallback>
                <p:oleObj name="Equation" r:id="rId3" imgW="14601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354" y="3610317"/>
                        <a:ext cx="1784955" cy="599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63350"/>
              </p:ext>
            </p:extLst>
          </p:nvPr>
        </p:nvGraphicFramePr>
        <p:xfrm>
          <a:off x="3516501" y="4427999"/>
          <a:ext cx="14906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1168200" imgH="469800" progId="Equation.3">
                  <p:embed/>
                </p:oleObj>
              </mc:Choice>
              <mc:Fallback>
                <p:oleObj name="Equation" r:id="rId5" imgW="116820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501" y="4427999"/>
                        <a:ext cx="14906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702882" y="3735415"/>
            <a:ext cx="2598213" cy="34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da-DK" sz="1400" b="1" i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a-DK" sz="1400" kern="0" dirty="0" smtClean="0">
                <a:solidFill>
                  <a:srgbClr val="0033CC"/>
                </a:solidFill>
              </a:rPr>
              <a:t> </a:t>
            </a:r>
            <a:r>
              <a:rPr lang="da-DK" sz="1400" kern="0" dirty="0" smtClean="0"/>
              <a:t>is a random number</a:t>
            </a:r>
            <a:endParaRPr lang="da-DK" sz="1400" b="1" kern="0" dirty="0" smtClean="0">
              <a:solidFill>
                <a:srgbClr val="3333FF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702882" y="4515968"/>
            <a:ext cx="2956088" cy="55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da-DK" sz="1400" b="1" i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</a:t>
            </a:r>
            <a:r>
              <a:rPr lang="da-DK" sz="1400" b="1" i="1" kern="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a-DK" sz="1400" b="1" i="1" kern="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da-DK" sz="1400" kern="0" dirty="0" smtClean="0">
                <a:solidFill>
                  <a:srgbClr val="0033CC"/>
                </a:solidFill>
              </a:rPr>
              <a:t> </a:t>
            </a:r>
            <a:r>
              <a:rPr lang="da-DK" sz="1400" kern="0" dirty="0" smtClean="0"/>
              <a:t>is calculated as for the uniform density mode</a:t>
            </a:r>
            <a:endParaRPr lang="da-DK" sz="1400" b="1" kern="0" dirty="0" smtClean="0">
              <a:solidFill>
                <a:srgbClr val="3333FF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6737"/>
            <a:ext cx="2585730" cy="281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446213"/>
            <a:ext cx="8467889" cy="533400"/>
          </a:xfrm>
        </p:spPr>
        <p:txBody>
          <a:bodyPr/>
          <a:lstStyle/>
          <a:p>
            <a:pPr algn="ctr"/>
            <a:r>
              <a:rPr lang="da-DK" dirty="0" smtClean="0"/>
              <a:t>Relative positioning between links – ‘Correlated’ mode</a:t>
            </a:r>
            <a:endParaRPr lang="en-GB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0376" y="2332747"/>
            <a:ext cx="8421232" cy="118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r>
              <a:rPr lang="da-DK" sz="1800" kern="0" dirty="0" smtClean="0"/>
              <a:t>This is the least flexible mode but simplest to implement</a:t>
            </a:r>
          </a:p>
          <a:p>
            <a:pPr>
              <a:buClr>
                <a:srgbClr val="C00000"/>
              </a:buClr>
            </a:pPr>
            <a:r>
              <a:rPr lang="da-DK" sz="1800" kern="0" dirty="0" smtClean="0"/>
              <a:t>The only options are </a:t>
            </a:r>
            <a:r>
              <a:rPr lang="da-DK" sz="1800" b="1" kern="0" dirty="0" smtClean="0">
                <a:solidFill>
                  <a:srgbClr val="0033CC"/>
                </a:solidFill>
              </a:rPr>
              <a:t>Delta X</a:t>
            </a:r>
            <a:r>
              <a:rPr lang="da-DK" sz="1800" kern="0" dirty="0" smtClean="0"/>
              <a:t>, </a:t>
            </a:r>
            <a:r>
              <a:rPr lang="da-DK" sz="1800" b="1" kern="0" dirty="0" smtClean="0">
                <a:solidFill>
                  <a:srgbClr val="0033CC"/>
                </a:solidFill>
              </a:rPr>
              <a:t>Delta Y</a:t>
            </a:r>
            <a:r>
              <a:rPr lang="da-DK" sz="1800" kern="0" dirty="0" smtClean="0"/>
              <a:t> </a:t>
            </a:r>
            <a:r>
              <a:rPr lang="da-DK" sz="1800" kern="0" dirty="0" smtClean="0"/>
              <a:t>and </a:t>
            </a:r>
            <a:r>
              <a:rPr lang="da-DK" sz="1800" b="1" kern="0" dirty="0" smtClean="0">
                <a:solidFill>
                  <a:srgbClr val="0033CC"/>
                </a:solidFill>
              </a:rPr>
              <a:t>Minimum </a:t>
            </a:r>
            <a:r>
              <a:rPr lang="da-DK" sz="1800" b="1" kern="0" dirty="0" smtClean="0">
                <a:solidFill>
                  <a:srgbClr val="0033CC"/>
                </a:solidFill>
              </a:rPr>
              <a:t>coupling loss</a:t>
            </a:r>
          </a:p>
          <a:p>
            <a:pPr>
              <a:buClr>
                <a:srgbClr val="C00000"/>
              </a:buClr>
            </a:pPr>
            <a:r>
              <a:rPr lang="da-DK" sz="1800" kern="0" dirty="0" smtClean="0"/>
              <a:t>Provides fixed offsets between components, or according to </a:t>
            </a:r>
            <a:r>
              <a:rPr lang="da-DK" sz="1800" kern="0" dirty="0" smtClean="0"/>
              <a:t>distributions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3649648"/>
            <a:ext cx="44672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8414292"/>
              </p:ext>
            </p:extLst>
          </p:nvPr>
        </p:nvGraphicFramePr>
        <p:xfrm>
          <a:off x="1222275" y="1874649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- Any Questions?</a:t>
            </a:r>
          </a:p>
        </p:txBody>
      </p:sp>
      <p:pic>
        <p:nvPicPr>
          <p:cNvPr id="5123" name="Picture 3" descr="R:\[SEAMCAT]\SEAMCAT User manual\Cartoon pictures\cartoon\cartoon in english\on appuie sur le bouton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20" y="3844549"/>
            <a:ext cx="3946738" cy="29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overview – generic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65" y="2362200"/>
            <a:ext cx="8626415" cy="202864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dirty="0" smtClean="0"/>
              <a:t>Once you have defined the parameters of the interfering and victim systems, you need to specify their positions</a:t>
            </a:r>
            <a:endParaRPr lang="da-DK" dirty="0"/>
          </a:p>
          <a:p>
            <a:pPr>
              <a:buClr>
                <a:srgbClr val="C00000"/>
              </a:buClr>
            </a:pPr>
            <a:endParaRPr lang="da-DK" dirty="0" smtClean="0"/>
          </a:p>
          <a:p>
            <a:pPr>
              <a:buClr>
                <a:srgbClr val="C00000"/>
              </a:buClr>
            </a:pPr>
            <a:r>
              <a:rPr lang="da-DK" dirty="0" smtClean="0"/>
              <a:t>For each system you can specify the </a:t>
            </a:r>
            <a:r>
              <a:rPr lang="da-DK" b="1" dirty="0" smtClean="0">
                <a:solidFill>
                  <a:srgbClr val="0033CC"/>
                </a:solidFill>
              </a:rPr>
              <a:t>relative</a:t>
            </a:r>
            <a:r>
              <a:rPr lang="da-DK" dirty="0">
                <a:solidFill>
                  <a:srgbClr val="0033CC"/>
                </a:solidFill>
              </a:rPr>
              <a:t> </a:t>
            </a:r>
            <a:r>
              <a:rPr lang="da-DK" b="1" dirty="0" smtClean="0">
                <a:solidFill>
                  <a:srgbClr val="0033CC"/>
                </a:solidFill>
              </a:rPr>
              <a:t>position</a:t>
            </a:r>
            <a:r>
              <a:rPr lang="da-DK" dirty="0" smtClean="0"/>
              <a:t> </a:t>
            </a:r>
            <a:r>
              <a:rPr lang="da-DK" dirty="0" smtClean="0"/>
              <a:t>of the transmitter and receiver </a:t>
            </a:r>
            <a:r>
              <a:rPr lang="da-DK" b="1" dirty="0" smtClean="0">
                <a:solidFill>
                  <a:srgbClr val="0033CC"/>
                </a:solidFill>
              </a:rPr>
              <a:t>within</a:t>
            </a:r>
            <a:r>
              <a:rPr lang="da-DK" dirty="0" smtClean="0"/>
              <a:t> the link</a:t>
            </a:r>
          </a:p>
          <a:p>
            <a:pPr>
              <a:buClr>
                <a:srgbClr val="C00000"/>
              </a:buClr>
            </a:pP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270" y="4263927"/>
            <a:ext cx="3153752" cy="20094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 noChangeAspect="1"/>
          </p:cNvSpPr>
          <p:nvPr/>
        </p:nvSpPr>
        <p:spPr bwMode="auto">
          <a:xfrm>
            <a:off x="263932" y="4201844"/>
            <a:ext cx="5860825" cy="20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endParaRPr lang="da-DK" kern="0" dirty="0" smtClean="0"/>
          </a:p>
          <a:p>
            <a:pPr>
              <a:buClr>
                <a:srgbClr val="C00000"/>
              </a:buClr>
            </a:pPr>
            <a:r>
              <a:rPr lang="da-DK" kern="0" dirty="0" smtClean="0"/>
              <a:t>You can then specify the </a:t>
            </a:r>
            <a:r>
              <a:rPr lang="da-DK" b="1" dirty="0">
                <a:solidFill>
                  <a:srgbClr val="0033CC"/>
                </a:solidFill>
              </a:rPr>
              <a:t>relative</a:t>
            </a:r>
            <a:r>
              <a:rPr lang="da-DK" dirty="0">
                <a:solidFill>
                  <a:srgbClr val="0033CC"/>
                </a:solidFill>
              </a:rPr>
              <a:t> </a:t>
            </a:r>
            <a:r>
              <a:rPr lang="da-DK" b="1" dirty="0">
                <a:solidFill>
                  <a:srgbClr val="0033CC"/>
                </a:solidFill>
              </a:rPr>
              <a:t>position</a:t>
            </a:r>
            <a:r>
              <a:rPr lang="da-DK" dirty="0"/>
              <a:t> </a:t>
            </a:r>
            <a:r>
              <a:rPr lang="da-DK" b="1" kern="0" dirty="0" smtClean="0">
                <a:solidFill>
                  <a:srgbClr val="0033CC"/>
                </a:solidFill>
              </a:rPr>
              <a:t>between </a:t>
            </a:r>
            <a:r>
              <a:rPr lang="da-DK" b="1" kern="0" dirty="0" smtClean="0">
                <a:solidFill>
                  <a:srgbClr val="0033CC"/>
                </a:solidFill>
              </a:rPr>
              <a:t>the interfering and victim systems</a:t>
            </a:r>
            <a:r>
              <a:rPr lang="da-DK" kern="0" dirty="0" smtClean="0"/>
              <a:t>, according to the scenario to be modelled</a:t>
            </a:r>
          </a:p>
        </p:txBody>
      </p:sp>
    </p:spTree>
    <p:extLst>
      <p:ext uri="{BB962C8B-B14F-4D97-AF65-F5344CB8AC3E}">
        <p14:creationId xmlns:p14="http://schemas.microsoft.com/office/powerpoint/2010/main" val="3433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within a link – generic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" y="2413155"/>
            <a:ext cx="8626415" cy="202864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dirty="0" smtClean="0"/>
              <a:t>The positioning of the transmitter and receiver within the link is specified under </a:t>
            </a:r>
            <a:r>
              <a:rPr lang="da-DK" b="1" dirty="0" smtClean="0">
                <a:solidFill>
                  <a:srgbClr val="0033CC"/>
                </a:solidFill>
              </a:rPr>
              <a:t>Transmitter to Receiver path </a:t>
            </a:r>
            <a:r>
              <a:rPr lang="da-DK" dirty="0" smtClean="0"/>
              <a:t>in the </a:t>
            </a:r>
            <a:r>
              <a:rPr lang="da-DK" b="1" dirty="0" smtClean="0">
                <a:solidFill>
                  <a:srgbClr val="0033CC"/>
                </a:solidFill>
              </a:rPr>
              <a:t>Systems</a:t>
            </a:r>
            <a:r>
              <a:rPr lang="da-DK" dirty="0" smtClean="0">
                <a:solidFill>
                  <a:srgbClr val="0033CC"/>
                </a:solidFill>
              </a:rPr>
              <a:t> </a:t>
            </a:r>
            <a:r>
              <a:rPr lang="da-DK" dirty="0" smtClean="0"/>
              <a:t>tab</a:t>
            </a:r>
            <a:endParaRPr lang="da-DK" dirty="0"/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99" y="3511357"/>
            <a:ext cx="5156255" cy="25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47" y="4014193"/>
            <a:ext cx="3153752" cy="2009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 rot="19732192">
            <a:off x="580244" y="3782489"/>
            <a:ext cx="818984" cy="247285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 rot="19732192">
            <a:off x="2219538" y="3688400"/>
            <a:ext cx="818984" cy="247285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within </a:t>
            </a:r>
            <a:r>
              <a:rPr lang="da-DK" dirty="0"/>
              <a:t>a link – </a:t>
            </a:r>
            <a:r>
              <a:rPr lang="da-DK" dirty="0" smtClean="0"/>
              <a:t>correlated distance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8" y="2413155"/>
            <a:ext cx="8626415" cy="77849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sz="2000" dirty="0" smtClean="0"/>
              <a:t>For fixed positioning between Tx and Rx use </a:t>
            </a:r>
            <a:r>
              <a:rPr lang="da-DK" sz="2000" b="1" dirty="0" smtClean="0">
                <a:solidFill>
                  <a:srgbClr val="0033CC"/>
                </a:solidFill>
              </a:rPr>
              <a:t>Correlated distance </a:t>
            </a:r>
            <a:r>
              <a:rPr lang="da-DK" sz="2000" dirty="0" smtClean="0"/>
              <a:t>with constant values of </a:t>
            </a:r>
            <a:r>
              <a:rPr lang="da-DK" sz="2000" b="1" dirty="0" smtClean="0">
                <a:solidFill>
                  <a:srgbClr val="0033CC"/>
                </a:solidFill>
              </a:rPr>
              <a:t>Delta X </a:t>
            </a:r>
            <a:r>
              <a:rPr lang="da-DK" sz="2000" dirty="0" smtClean="0"/>
              <a:t>and </a:t>
            </a:r>
            <a:r>
              <a:rPr lang="da-DK" sz="2000" b="1" dirty="0" smtClean="0">
                <a:solidFill>
                  <a:srgbClr val="0033CC"/>
                </a:solidFill>
              </a:rPr>
              <a:t>Delta Y</a:t>
            </a:r>
            <a:endParaRPr lang="da-DK" sz="2000" b="1" dirty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785336" y="3191647"/>
            <a:ext cx="2814519" cy="2684367"/>
            <a:chOff x="2362" y="7770"/>
            <a:chExt cx="4117" cy="3927"/>
          </a:xfrm>
        </p:grpSpPr>
        <p:sp>
          <p:nvSpPr>
            <p:cNvPr id="9" name="AutoShape 23"/>
            <p:cNvSpPr>
              <a:spLocks noChangeAspect="1" noChangeArrowheads="1"/>
            </p:cNvSpPr>
            <p:nvPr/>
          </p:nvSpPr>
          <p:spPr bwMode="auto">
            <a:xfrm>
              <a:off x="2362" y="7770"/>
              <a:ext cx="4117" cy="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 rot="1641317" flipH="1">
              <a:off x="2362" y="9750"/>
              <a:ext cx="4082" cy="1562"/>
            </a:xfrm>
            <a:prstGeom prst="ellips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 flipH="1">
              <a:off x="5373" y="9461"/>
              <a:ext cx="457" cy="1421"/>
              <a:chOff x="831" y="2153"/>
              <a:chExt cx="347" cy="1079"/>
            </a:xfrm>
          </p:grpSpPr>
          <p:sp>
            <p:nvSpPr>
              <p:cNvPr id="69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882" y="2256"/>
                <a:ext cx="108" cy="9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0" name="Line 2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8" y="2256"/>
                <a:ext cx="108" cy="9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1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968" y="2364"/>
                <a:ext cx="63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2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950" y="2483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3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933" y="2609"/>
                <a:ext cx="121" cy="1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4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912" y="2722"/>
                <a:ext cx="158" cy="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5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897" y="2835"/>
                <a:ext cx="187" cy="2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6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917" y="2950"/>
                <a:ext cx="181" cy="2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7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831" y="3176"/>
                <a:ext cx="347" cy="56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78" name="Line 35"/>
              <p:cNvSpPr>
                <a:spLocks noChangeAspect="1" noChangeShapeType="1"/>
              </p:cNvSpPr>
              <p:nvPr/>
            </p:nvSpPr>
            <p:spPr bwMode="auto">
              <a:xfrm flipH="1">
                <a:off x="1022" y="3081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79" name="Line 3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76" y="2354"/>
                <a:ext cx="63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0" name="Line 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66" y="2473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1" name="Line 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51" y="2599"/>
                <a:ext cx="121" cy="1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2" name="Line 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36" y="2712"/>
                <a:ext cx="158" cy="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3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3" y="2825"/>
                <a:ext cx="187" cy="2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Line 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9" y="2940"/>
                <a:ext cx="211" cy="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2" y="3060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6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012" y="2153"/>
                <a:ext cx="27" cy="196"/>
              </a:xfrm>
              <a:prstGeom prst="rect">
                <a:avLst/>
              </a:prstGeom>
              <a:solidFill>
                <a:srgbClr val="3333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87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968" y="2153"/>
                <a:ext cx="27" cy="196"/>
              </a:xfrm>
              <a:prstGeom prst="rect">
                <a:avLst/>
              </a:prstGeom>
              <a:solidFill>
                <a:srgbClr val="3333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2" name="Text Box 45"/>
            <p:cNvSpPr txBox="1">
              <a:spLocks noChangeAspect="1" noChangeArrowheads="1"/>
            </p:cNvSpPr>
            <p:nvPr/>
          </p:nvSpPr>
          <p:spPr bwMode="auto">
            <a:xfrm flipH="1">
              <a:off x="4955" y="10862"/>
              <a:ext cx="1343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Wanted </a:t>
              </a:r>
            </a:p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Transmitter</a:t>
              </a:r>
            </a:p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(Wt)</a:t>
              </a:r>
              <a:endParaRPr lang="en-US" altLang="en-US" dirty="0"/>
            </a:p>
          </p:txBody>
        </p:sp>
        <p:grpSp>
          <p:nvGrpSpPr>
            <p:cNvPr id="13" name="Group 12"/>
            <p:cNvGrpSpPr>
              <a:grpSpLocks noChangeAspect="1"/>
            </p:cNvGrpSpPr>
            <p:nvPr/>
          </p:nvGrpSpPr>
          <p:grpSpPr bwMode="auto">
            <a:xfrm rot="6772514" flipH="1">
              <a:off x="4992" y="9175"/>
              <a:ext cx="688" cy="405"/>
              <a:chOff x="1293" y="3767"/>
              <a:chExt cx="733" cy="431"/>
            </a:xfrm>
          </p:grpSpPr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 bwMode="auto">
              <a:xfrm>
                <a:off x="1293" y="3767"/>
                <a:ext cx="733" cy="431"/>
                <a:chOff x="1293" y="3767"/>
                <a:chExt cx="733" cy="431"/>
              </a:xfrm>
            </p:grpSpPr>
            <p:sp>
              <p:nvSpPr>
                <p:cNvPr id="61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590" y="3767"/>
                  <a:ext cx="139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2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1547" y="3826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3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1505" y="3890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4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460" y="3955"/>
                  <a:ext cx="400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5" name="Line 52"/>
                <p:cNvSpPr>
                  <a:spLocks noChangeAspect="1" noChangeShapeType="1"/>
                </p:cNvSpPr>
                <p:nvPr/>
              </p:nvSpPr>
              <p:spPr bwMode="auto">
                <a:xfrm>
                  <a:off x="1419" y="4014"/>
                  <a:ext cx="482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6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1377" y="4078"/>
                  <a:ext cx="565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7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1335" y="4139"/>
                  <a:ext cx="650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68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1293" y="4198"/>
                  <a:ext cx="733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6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1580" y="3872"/>
                <a:ext cx="159" cy="276"/>
              </a:xfrm>
              <a:prstGeom prst="downArrow">
                <a:avLst>
                  <a:gd name="adj1" fmla="val 50000"/>
                  <a:gd name="adj2" fmla="val 43396"/>
                </a:avLst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 bwMode="auto">
            <a:xfrm flipH="1">
              <a:off x="2979" y="8212"/>
              <a:ext cx="457" cy="1421"/>
              <a:chOff x="1767" y="777"/>
              <a:chExt cx="347" cy="1079"/>
            </a:xfrm>
          </p:grpSpPr>
          <p:sp>
            <p:nvSpPr>
              <p:cNvPr id="40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1818" y="880"/>
                <a:ext cx="108" cy="9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1" name="Line 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54" y="880"/>
                <a:ext cx="108" cy="9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2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1904" y="988"/>
                <a:ext cx="63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3" name="Line 61"/>
              <p:cNvSpPr>
                <a:spLocks noChangeAspect="1" noChangeShapeType="1"/>
              </p:cNvSpPr>
              <p:nvPr/>
            </p:nvSpPr>
            <p:spPr bwMode="auto">
              <a:xfrm flipH="1">
                <a:off x="1886" y="1107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4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1869" y="1233"/>
                <a:ext cx="121" cy="1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5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1848" y="1346"/>
                <a:ext cx="158" cy="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6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1833" y="1459"/>
                <a:ext cx="187" cy="2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7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1853" y="1574"/>
                <a:ext cx="181" cy="2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48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767" y="1800"/>
                <a:ext cx="347" cy="56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9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1958" y="1705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0" name="Line 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2" y="978"/>
                <a:ext cx="63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1" name="Line 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2" y="1097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2" name="Line 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87" y="1223"/>
                <a:ext cx="121" cy="1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3" name="Line 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72" y="1336"/>
                <a:ext cx="158" cy="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4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59" y="1449"/>
                <a:ext cx="187" cy="2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5" name="Line 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45" y="1564"/>
                <a:ext cx="211" cy="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6" name="Line 7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8" y="1684"/>
                <a:ext cx="91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57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948" y="777"/>
                <a:ext cx="27" cy="196"/>
              </a:xfrm>
              <a:prstGeom prst="rect">
                <a:avLst/>
              </a:prstGeom>
              <a:solidFill>
                <a:srgbClr val="3333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5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04" y="777"/>
                <a:ext cx="27" cy="196"/>
              </a:xfrm>
              <a:prstGeom prst="rect">
                <a:avLst/>
              </a:prstGeom>
              <a:solidFill>
                <a:srgbClr val="3333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5" name="Text Box 77"/>
            <p:cNvSpPr txBox="1">
              <a:spLocks noChangeAspect="1" noChangeArrowheads="1"/>
            </p:cNvSpPr>
            <p:nvPr/>
          </p:nvSpPr>
          <p:spPr bwMode="auto">
            <a:xfrm flipH="1">
              <a:off x="2742" y="9606"/>
              <a:ext cx="1066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Victim </a:t>
              </a:r>
            </a:p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Receiver </a:t>
              </a:r>
            </a:p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(Vr)</a:t>
              </a:r>
              <a:endParaRPr lang="en-US" altLang="en-US" dirty="0"/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 bwMode="auto">
            <a:xfrm rot="18155237" flipH="1">
              <a:off x="3113" y="8271"/>
              <a:ext cx="690" cy="405"/>
              <a:chOff x="1293" y="3767"/>
              <a:chExt cx="733" cy="431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 bwMode="auto">
              <a:xfrm>
                <a:off x="1293" y="3767"/>
                <a:ext cx="733" cy="431"/>
                <a:chOff x="1293" y="3767"/>
                <a:chExt cx="733" cy="431"/>
              </a:xfrm>
            </p:grpSpPr>
            <p:sp>
              <p:nvSpPr>
                <p:cNvPr id="32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1590" y="3767"/>
                  <a:ext cx="139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3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547" y="3826"/>
                  <a:ext cx="226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4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1505" y="3890"/>
                  <a:ext cx="309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5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1460" y="3955"/>
                  <a:ext cx="400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6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1419" y="4014"/>
                  <a:ext cx="482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7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377" y="4078"/>
                  <a:ext cx="565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8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1335" y="4139"/>
                  <a:ext cx="650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9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1293" y="4198"/>
                  <a:ext cx="733" cy="0"/>
                </a:xfrm>
                <a:prstGeom prst="line">
                  <a:avLst/>
                </a:prstGeom>
                <a:noFill/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31" name="AutoShape 88"/>
              <p:cNvSpPr>
                <a:spLocks noChangeAspect="1" noChangeArrowheads="1"/>
              </p:cNvSpPr>
              <p:nvPr/>
            </p:nvSpPr>
            <p:spPr bwMode="auto">
              <a:xfrm>
                <a:off x="1580" y="3872"/>
                <a:ext cx="159" cy="276"/>
              </a:xfrm>
              <a:prstGeom prst="downArrow">
                <a:avLst>
                  <a:gd name="adj1" fmla="val 50000"/>
                  <a:gd name="adj2" fmla="val 43396"/>
                </a:avLst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7" name="Line 89"/>
            <p:cNvSpPr>
              <a:spLocks noChangeAspect="1" noChangeShapeType="1"/>
            </p:cNvSpPr>
            <p:nvPr/>
          </p:nvSpPr>
          <p:spPr bwMode="auto">
            <a:xfrm flipH="1" flipV="1">
              <a:off x="3721" y="8650"/>
              <a:ext cx="1366" cy="62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Text Box 90"/>
            <p:cNvSpPr txBox="1">
              <a:spLocks noChangeAspect="1" noChangeArrowheads="1"/>
            </p:cNvSpPr>
            <p:nvPr/>
          </p:nvSpPr>
          <p:spPr bwMode="auto">
            <a:xfrm flipH="1">
              <a:off x="3922" y="8505"/>
              <a:ext cx="74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>
                  <a:solidFill>
                    <a:srgbClr val="333399"/>
                  </a:solidFill>
                  <a:latin typeface="Calibri" pitchFamily="34" charset="0"/>
                </a:rPr>
                <a:t>dRSS</a:t>
              </a:r>
              <a:endParaRPr lang="en-US" altLang="en-US"/>
            </a:p>
          </p:txBody>
        </p:sp>
        <p:sp>
          <p:nvSpPr>
            <p:cNvPr id="19" name="Text Box 91"/>
            <p:cNvSpPr txBox="1">
              <a:spLocks noChangeAspect="1" noChangeArrowheads="1"/>
            </p:cNvSpPr>
            <p:nvPr/>
          </p:nvSpPr>
          <p:spPr bwMode="auto">
            <a:xfrm>
              <a:off x="3924" y="10325"/>
              <a:ext cx="112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da-DK" altLang="en-US" sz="1200">
                  <a:solidFill>
                    <a:srgbClr val="333399"/>
                  </a:solidFill>
                  <a:latin typeface="Calibri" pitchFamily="34" charset="0"/>
                </a:rPr>
                <a:t>Victim link</a:t>
              </a:r>
              <a:endParaRPr lang="en-US" altLang="en-US"/>
            </a:p>
          </p:txBody>
        </p:sp>
        <p:sp>
          <p:nvSpPr>
            <p:cNvPr id="20" name="Line 92"/>
            <p:cNvSpPr>
              <a:spLocks noChangeShapeType="1"/>
            </p:cNvSpPr>
            <p:nvPr/>
          </p:nvSpPr>
          <p:spPr bwMode="auto">
            <a:xfrm flipV="1">
              <a:off x="5608" y="8062"/>
              <a:ext cx="0" cy="2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Line 93"/>
            <p:cNvSpPr>
              <a:spLocks noChangeShapeType="1"/>
            </p:cNvSpPr>
            <p:nvPr/>
          </p:nvSpPr>
          <p:spPr bwMode="auto">
            <a:xfrm rot="16200000" flipV="1">
              <a:off x="4467" y="9175"/>
              <a:ext cx="0" cy="3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Text Box 94"/>
            <p:cNvSpPr txBox="1">
              <a:spLocks noChangeAspect="1" noChangeArrowheads="1"/>
            </p:cNvSpPr>
            <p:nvPr/>
          </p:nvSpPr>
          <p:spPr bwMode="auto">
            <a:xfrm flipH="1">
              <a:off x="5755" y="10489"/>
              <a:ext cx="72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>
                  <a:solidFill>
                    <a:srgbClr val="000000"/>
                  </a:solidFill>
                  <a:latin typeface="Calibri" pitchFamily="34" charset="0"/>
                </a:rPr>
                <a:t>(0,0)</a:t>
              </a:r>
              <a:endParaRPr lang="en-US" altLang="en-US"/>
            </a:p>
          </p:txBody>
        </p:sp>
        <p:sp>
          <p:nvSpPr>
            <p:cNvPr id="23" name="Text Box 95"/>
            <p:cNvSpPr txBox="1">
              <a:spLocks noChangeAspect="1" noChangeArrowheads="1"/>
            </p:cNvSpPr>
            <p:nvPr/>
          </p:nvSpPr>
          <p:spPr bwMode="auto">
            <a:xfrm flipH="1">
              <a:off x="3351" y="9124"/>
              <a:ext cx="142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(2 km,2 km)</a:t>
              </a:r>
              <a:endParaRPr lang="en-US" altLang="en-US" dirty="0"/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3257" y="8106"/>
              <a:ext cx="2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Text Box 97"/>
            <p:cNvSpPr txBox="1">
              <a:spLocks noChangeAspect="1" noChangeArrowheads="1"/>
            </p:cNvSpPr>
            <p:nvPr/>
          </p:nvSpPr>
          <p:spPr bwMode="auto">
            <a:xfrm flipH="1">
              <a:off x="3360" y="7770"/>
              <a:ext cx="154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 dirty="0">
                  <a:solidFill>
                    <a:srgbClr val="000000"/>
                  </a:solidFill>
                  <a:latin typeface="Calibri" pitchFamily="34" charset="0"/>
                </a:rPr>
                <a:t>Delta X = 2 km</a:t>
              </a:r>
              <a:endParaRPr lang="en-US" altLang="en-US" dirty="0"/>
            </a:p>
          </p:txBody>
        </p:sp>
        <p:sp>
          <p:nvSpPr>
            <p:cNvPr id="26" name="Text Box 98"/>
            <p:cNvSpPr txBox="1">
              <a:spLocks noChangeAspect="1" noChangeArrowheads="1"/>
            </p:cNvSpPr>
            <p:nvPr/>
          </p:nvSpPr>
          <p:spPr bwMode="auto">
            <a:xfrm rot="5400000" flipH="1">
              <a:off x="5240" y="9203"/>
              <a:ext cx="154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>
                  <a:solidFill>
                    <a:srgbClr val="000000"/>
                  </a:solidFill>
                  <a:latin typeface="Calibri" pitchFamily="34" charset="0"/>
                </a:rPr>
                <a:t>Delta Y = 2 km</a:t>
              </a:r>
              <a:endParaRPr lang="en-US" altLang="en-US"/>
            </a:p>
          </p:txBody>
        </p: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 rot="5400000">
              <a:off x="4722" y="9474"/>
              <a:ext cx="2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Text Box 100"/>
            <p:cNvSpPr txBox="1">
              <a:spLocks noChangeAspect="1" noChangeArrowheads="1"/>
            </p:cNvSpPr>
            <p:nvPr/>
          </p:nvSpPr>
          <p:spPr bwMode="auto">
            <a:xfrm flipH="1">
              <a:off x="2622" y="10801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>
                  <a:solidFill>
                    <a:srgbClr val="000000"/>
                  </a:solidFill>
                  <a:latin typeface="Calibri" pitchFamily="34" charset="0"/>
                </a:rPr>
                <a:t>x</a:t>
              </a:r>
              <a:endParaRPr lang="en-US" altLang="en-US"/>
            </a:p>
          </p:txBody>
        </p:sp>
        <p:sp>
          <p:nvSpPr>
            <p:cNvPr id="29" name="Text Box 101"/>
            <p:cNvSpPr txBox="1">
              <a:spLocks noChangeAspect="1" noChangeArrowheads="1"/>
            </p:cNvSpPr>
            <p:nvPr/>
          </p:nvSpPr>
          <p:spPr bwMode="auto">
            <a:xfrm flipH="1">
              <a:off x="5623" y="7912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810" tIns="38405" rIns="76810" bIns="38405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da-DK" altLang="en-US" sz="1200">
                  <a:solidFill>
                    <a:srgbClr val="000000"/>
                  </a:solidFill>
                  <a:latin typeface="Calibri" pitchFamily="34" charset="0"/>
                </a:rPr>
                <a:t>y</a:t>
              </a:r>
              <a:endParaRPr lang="en-US" altLang="en-US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90" y="3348848"/>
            <a:ext cx="5192811" cy="21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5096787" y="5144229"/>
            <a:ext cx="2194662" cy="437322"/>
          </a:xfrm>
          <a:prstGeom prst="wedgeRectCallout">
            <a:avLst>
              <a:gd name="adj1" fmla="val -61772"/>
              <a:gd name="adj2" fmla="val -1486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Other options</a:t>
            </a:r>
            <a:r>
              <a:rPr kumimoji="0" lang="da-DK" sz="100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are disabled if Correlated distance is selected</a:t>
            </a:r>
            <a:endParaRPr kumimoji="0" lang="en-GB" sz="100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276991" y="5952811"/>
            <a:ext cx="8626415" cy="7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C00000"/>
              </a:buClr>
            </a:pPr>
            <a:r>
              <a:rPr lang="da-DK" sz="2000" kern="0" dirty="0" smtClean="0"/>
              <a:t>You can also specify </a:t>
            </a:r>
            <a:r>
              <a:rPr lang="da-DK" sz="2000" kern="0" dirty="0" smtClean="0"/>
              <a:t>distributions </a:t>
            </a:r>
            <a:r>
              <a:rPr lang="da-DK" sz="2000" kern="0" dirty="0" smtClean="0"/>
              <a:t>instead of </a:t>
            </a:r>
            <a:r>
              <a:rPr lang="da-DK" sz="2000" kern="0" dirty="0" smtClean="0"/>
              <a:t>constant values of Delta X and Delta Y, in this case they specify the </a:t>
            </a:r>
            <a:r>
              <a:rPr lang="da-DK" sz="2000" b="1" kern="0" dirty="0" smtClean="0">
                <a:solidFill>
                  <a:srgbClr val="0033CC"/>
                </a:solidFill>
              </a:rPr>
              <a:t>centre</a:t>
            </a:r>
            <a:r>
              <a:rPr lang="da-DK" sz="2000" kern="0" dirty="0" smtClean="0">
                <a:solidFill>
                  <a:srgbClr val="0033CC"/>
                </a:solidFill>
              </a:rPr>
              <a:t> </a:t>
            </a:r>
            <a:r>
              <a:rPr lang="da-DK" sz="2000" kern="0" dirty="0" smtClean="0"/>
              <a:t>of the distribution</a:t>
            </a:r>
            <a:endParaRPr lang="da-DK" sz="2000" b="1" kern="0" dirty="0" smtClean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kern="0" dirty="0" smtClean="0"/>
          </a:p>
          <a:p>
            <a:pPr>
              <a:buClr>
                <a:srgbClr val="C00000"/>
              </a:buClr>
            </a:pP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5853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within </a:t>
            </a:r>
            <a:r>
              <a:rPr lang="da-DK" dirty="0"/>
              <a:t>a link – </a:t>
            </a:r>
            <a:r>
              <a:rPr lang="da-DK" dirty="0" smtClean="0"/>
              <a:t>uncorrelated distance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9" y="2413154"/>
            <a:ext cx="8375351" cy="287136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da-DK" sz="1800" dirty="0" smtClean="0"/>
              <a:t>For uncorrelated positioning between Tx and Rx the following parameters are used:</a:t>
            </a:r>
          </a:p>
          <a:p>
            <a:pPr lvl="1">
              <a:buClr>
                <a:srgbClr val="C00000"/>
              </a:buClr>
            </a:pPr>
            <a:r>
              <a:rPr lang="da-DK" sz="1600" b="1" dirty="0">
                <a:solidFill>
                  <a:srgbClr val="0033CC"/>
                </a:solidFill>
              </a:rPr>
              <a:t>Path azimuth</a:t>
            </a:r>
            <a:r>
              <a:rPr lang="da-DK" sz="1600" dirty="0"/>
              <a:t>: range of </a:t>
            </a:r>
            <a:r>
              <a:rPr lang="da-DK" sz="1600" dirty="0" smtClean="0"/>
              <a:t>possible angles from Tx to Rx (</a:t>
            </a:r>
            <a:r>
              <a:rPr lang="da-DK" sz="1600" dirty="0" smtClean="0">
                <a:solidFill>
                  <a:srgbClr val="0033CC"/>
                </a:solidFill>
              </a:rPr>
              <a:t>constant</a:t>
            </a:r>
            <a:r>
              <a:rPr lang="da-DK" sz="1600" dirty="0" smtClean="0"/>
              <a:t> or </a:t>
            </a:r>
            <a:r>
              <a:rPr lang="da-DK" sz="1600" dirty="0" smtClean="0">
                <a:solidFill>
                  <a:srgbClr val="0033CC"/>
                </a:solidFill>
              </a:rPr>
              <a:t>distribution</a:t>
            </a:r>
            <a:r>
              <a:rPr lang="da-DK" sz="1600" dirty="0" smtClean="0"/>
              <a:t>)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Path </a:t>
            </a:r>
            <a:r>
              <a:rPr lang="da-DK" sz="1600" b="1" dirty="0">
                <a:solidFill>
                  <a:srgbClr val="0033CC"/>
                </a:solidFill>
              </a:rPr>
              <a:t>distance factor</a:t>
            </a:r>
            <a:r>
              <a:rPr lang="da-DK" sz="1600" dirty="0"/>
              <a:t>: scaling </a:t>
            </a:r>
            <a:r>
              <a:rPr lang="da-DK" sz="1600" dirty="0" smtClean="0"/>
              <a:t>factor for </a:t>
            </a:r>
            <a:r>
              <a:rPr lang="da-DK" sz="1600" dirty="0"/>
              <a:t>the link </a:t>
            </a:r>
            <a:r>
              <a:rPr lang="da-DK" sz="1600" dirty="0" smtClean="0"/>
              <a:t>distance </a:t>
            </a:r>
            <a:r>
              <a:rPr lang="da-DK" sz="1600" dirty="0"/>
              <a:t>(</a:t>
            </a:r>
            <a:r>
              <a:rPr lang="da-DK" sz="1600" dirty="0">
                <a:solidFill>
                  <a:srgbClr val="0033CC"/>
                </a:solidFill>
              </a:rPr>
              <a:t>constant</a:t>
            </a:r>
            <a:r>
              <a:rPr lang="da-DK" sz="1600" dirty="0"/>
              <a:t> or </a:t>
            </a:r>
            <a:r>
              <a:rPr lang="da-DK" sz="1600" dirty="0">
                <a:solidFill>
                  <a:srgbClr val="0033CC"/>
                </a:solidFill>
              </a:rPr>
              <a:t>distribution</a:t>
            </a:r>
            <a:r>
              <a:rPr lang="da-DK" sz="1600" dirty="0"/>
              <a:t>)</a:t>
            </a:r>
          </a:p>
          <a:p>
            <a:pPr lvl="1">
              <a:buClr>
                <a:srgbClr val="C00000"/>
              </a:buClr>
            </a:pPr>
            <a:r>
              <a:rPr lang="da-DK" sz="1600" b="1" dirty="0" smtClean="0">
                <a:solidFill>
                  <a:srgbClr val="0033CC"/>
                </a:solidFill>
              </a:rPr>
              <a:t>Coverage </a:t>
            </a:r>
            <a:r>
              <a:rPr lang="da-DK" sz="1600" b="1" dirty="0" smtClean="0">
                <a:solidFill>
                  <a:srgbClr val="0033CC"/>
                </a:solidFill>
              </a:rPr>
              <a:t>radius</a:t>
            </a:r>
            <a:r>
              <a:rPr lang="da-DK" sz="1600" dirty="0" smtClean="0"/>
              <a:t>: </a:t>
            </a:r>
            <a:r>
              <a:rPr lang="da-DK" sz="1600" dirty="0" smtClean="0"/>
              <a:t>Parameter to determine the total link distance according to:</a:t>
            </a:r>
            <a:br>
              <a:rPr lang="da-DK" sz="1600" dirty="0" smtClean="0"/>
            </a:br>
            <a:r>
              <a:rPr lang="da-DK" sz="1600" i="1" dirty="0" smtClean="0">
                <a:solidFill>
                  <a:srgbClr val="0033CC"/>
                </a:solidFill>
              </a:rPr>
              <a:t>link </a:t>
            </a:r>
            <a:r>
              <a:rPr lang="da-DK" sz="1600" i="1" dirty="0" smtClean="0">
                <a:solidFill>
                  <a:srgbClr val="0033CC"/>
                </a:solidFill>
              </a:rPr>
              <a:t>distance = path distance factor x coverage </a:t>
            </a:r>
            <a:r>
              <a:rPr lang="da-DK" sz="1600" i="1" dirty="0" smtClean="0">
                <a:solidFill>
                  <a:srgbClr val="0033CC"/>
                </a:solidFill>
              </a:rPr>
              <a:t>radius</a:t>
            </a:r>
            <a:br>
              <a:rPr lang="da-DK" sz="1600" i="1" dirty="0" smtClean="0">
                <a:solidFill>
                  <a:srgbClr val="0033CC"/>
                </a:solidFill>
              </a:rPr>
            </a:br>
            <a:r>
              <a:rPr lang="da-DK" sz="1600" dirty="0" smtClean="0"/>
              <a:t>(user defined </a:t>
            </a:r>
            <a:r>
              <a:rPr lang="da-DK" sz="1600" dirty="0" smtClean="0">
                <a:solidFill>
                  <a:srgbClr val="0033CC"/>
                </a:solidFill>
              </a:rPr>
              <a:t>constant</a:t>
            </a:r>
            <a:r>
              <a:rPr lang="da-DK" sz="1600" dirty="0" smtClean="0"/>
              <a:t>, or </a:t>
            </a:r>
            <a:r>
              <a:rPr lang="da-DK" sz="1600" dirty="0" smtClean="0">
                <a:solidFill>
                  <a:srgbClr val="0033CC"/>
                </a:solidFill>
              </a:rPr>
              <a:t>calculated</a:t>
            </a:r>
            <a:r>
              <a:rPr lang="da-DK" sz="1600" dirty="0" smtClean="0"/>
              <a:t> </a:t>
            </a:r>
            <a:r>
              <a:rPr lang="da-DK" sz="1600" dirty="0" smtClean="0"/>
              <a:t>according </a:t>
            </a:r>
            <a:r>
              <a:rPr lang="da-DK" sz="1600" dirty="0" smtClean="0"/>
              <a:t>to a plug-in)</a:t>
            </a:r>
            <a:endParaRPr lang="da-DK" sz="1800" dirty="0" smtClean="0"/>
          </a:p>
          <a:p>
            <a:pPr>
              <a:buClr>
                <a:srgbClr val="C00000"/>
              </a:buClr>
            </a:pPr>
            <a:r>
              <a:rPr lang="da-DK" sz="1800" b="1" dirty="0" smtClean="0">
                <a:solidFill>
                  <a:srgbClr val="0033CC"/>
                </a:solidFill>
              </a:rPr>
              <a:t>Delta X</a:t>
            </a:r>
            <a:r>
              <a:rPr lang="da-DK" sz="1800" dirty="0" smtClean="0"/>
              <a:t> and </a:t>
            </a:r>
            <a:r>
              <a:rPr lang="da-DK" sz="1800" b="1" dirty="0">
                <a:solidFill>
                  <a:srgbClr val="0033CC"/>
                </a:solidFill>
              </a:rPr>
              <a:t>Delta </a:t>
            </a:r>
            <a:r>
              <a:rPr lang="da-DK" sz="1800" b="1" dirty="0" smtClean="0">
                <a:solidFill>
                  <a:srgbClr val="0033CC"/>
                </a:solidFill>
              </a:rPr>
              <a:t>Y</a:t>
            </a:r>
            <a:r>
              <a:rPr lang="da-DK" sz="1800" dirty="0" smtClean="0"/>
              <a:t> </a:t>
            </a:r>
            <a:r>
              <a:rPr lang="da-DK" sz="1800" dirty="0" smtClean="0"/>
              <a:t>can also be </a:t>
            </a:r>
            <a:r>
              <a:rPr lang="da-DK" sz="1800" dirty="0" smtClean="0"/>
              <a:t>used in conjunction with the above parameters. This determines an </a:t>
            </a:r>
            <a:r>
              <a:rPr lang="da-DK" sz="1800" dirty="0" smtClean="0"/>
              <a:t>initial offset </a:t>
            </a:r>
            <a:r>
              <a:rPr lang="da-DK" sz="1800" dirty="0" smtClean="0"/>
              <a:t>prior to the calculation above</a:t>
            </a:r>
            <a:endParaRPr lang="da-DK" dirty="0" smtClean="0"/>
          </a:p>
          <a:p>
            <a:pPr lvl="1">
              <a:buClr>
                <a:srgbClr val="C00000"/>
              </a:buClr>
            </a:pPr>
            <a:endParaRPr lang="da-DK" dirty="0" smtClean="0"/>
          </a:p>
          <a:p>
            <a:pPr lvl="1">
              <a:buClr>
                <a:srgbClr val="C00000"/>
              </a:buClr>
            </a:pPr>
            <a:endParaRPr lang="da-DK" b="1" dirty="0">
              <a:solidFill>
                <a:srgbClr val="0033CC"/>
              </a:solidFill>
            </a:endParaRPr>
          </a:p>
          <a:p>
            <a:pPr>
              <a:buClr>
                <a:srgbClr val="C00000"/>
              </a:buClr>
            </a:pPr>
            <a:endParaRPr lang="da-DK" b="1" dirty="0" smtClean="0"/>
          </a:p>
          <a:p>
            <a:pPr>
              <a:buClr>
                <a:srgbClr val="C00000"/>
              </a:buClr>
            </a:pPr>
            <a:endParaRPr lang="da-DK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3" y="5151106"/>
            <a:ext cx="3309118" cy="14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Positioning within a link - examples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2" y="2584512"/>
            <a:ext cx="3904762" cy="3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4702" y="2557692"/>
            <a:ext cx="2293548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0 to 360 degrees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0 to 1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0848" y="4582543"/>
            <a:ext cx="2057402" cy="11233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Min. link distance: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= 0 x 10 = 0 km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Max. Link distance: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 10 = 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  <a:endParaRPr lang="da-DK" sz="1400" dirty="0" smtClean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endParaRPr lang="da-DK" sz="1100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610471" y="4115732"/>
            <a:ext cx="352425" cy="3566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1" name="Picture 7" descr="C:\Users\faris\Pictures\smile-clipart-14322992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5" y="5811731"/>
            <a:ext cx="890587" cy="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4341993" y="4180255"/>
            <a:ext cx="139974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621721" y="3947784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rgbClr val="0033CC"/>
                </a:solidFill>
              </a:rPr>
              <a:t>d</a:t>
            </a:r>
            <a:r>
              <a:rPr lang="da-DK" sz="900" baseline="-25000" dirty="0" smtClean="0">
                <a:solidFill>
                  <a:srgbClr val="0033CC"/>
                </a:solidFill>
              </a:rPr>
              <a:t>max</a:t>
            </a:r>
            <a:r>
              <a:rPr lang="da-DK" sz="900" dirty="0" smtClean="0">
                <a:solidFill>
                  <a:srgbClr val="0033CC"/>
                </a:solidFill>
              </a:rPr>
              <a:t> = 10 km</a:t>
            </a:r>
            <a:endParaRPr lang="en-GB" sz="9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372" y="2958162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Tx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84" y="3002320"/>
            <a:ext cx="232373" cy="2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3372" y="324261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Rx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" y="3300418"/>
            <a:ext cx="208178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6157" y="3601538"/>
            <a:ext cx="2031619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Different </a:t>
            </a:r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Rx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position at each snapshot according to random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88902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Positioning within </a:t>
            </a:r>
            <a:r>
              <a:rPr lang="da-DK" dirty="0"/>
              <a:t>a </a:t>
            </a:r>
            <a:r>
              <a:rPr lang="da-DK" dirty="0" smtClean="0"/>
              <a:t>link - examples</a:t>
            </a:r>
            <a:endParaRPr lang="en-GB" dirty="0"/>
          </a:p>
        </p:txBody>
      </p:sp>
      <p:sp>
        <p:nvSpPr>
          <p:cNvPr id="5" name="AutoShape 2" descr="Bildresultat för pac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ldresultat för pacm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999460" y="2764465"/>
            <a:ext cx="5642640" cy="3650251"/>
            <a:chOff x="1524467" y="2557091"/>
            <a:chExt cx="6181725" cy="38576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467" y="2557091"/>
              <a:ext cx="618172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 flipV="1">
              <a:off x="3691719" y="3111690"/>
              <a:ext cx="2204114" cy="257260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CC">
                  <a:alpha val="7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Arc 17"/>
            <p:cNvSpPr/>
            <p:nvPr/>
          </p:nvSpPr>
          <p:spPr bwMode="auto">
            <a:xfrm>
              <a:off x="3821374" y="5306764"/>
              <a:ext cx="375313" cy="452591"/>
            </a:xfrm>
            <a:prstGeom prst="arc">
              <a:avLst>
                <a:gd name="adj1" fmla="val 16200000"/>
                <a:gd name="adj2" fmla="val 2327791"/>
              </a:avLst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3691719" y="5684293"/>
              <a:ext cx="32822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3793321" y="5407294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 smtClean="0">
                  <a:solidFill>
                    <a:srgbClr val="0033CC"/>
                  </a:solidFill>
                </a:rPr>
                <a:t>45º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3691719" y="3057350"/>
              <a:ext cx="2133240" cy="256971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 rot="18586860">
              <a:off x="4581587" y="3781888"/>
              <a:ext cx="840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 smtClean="0">
                  <a:solidFill>
                    <a:srgbClr val="0033CC"/>
                  </a:solidFill>
                </a:rPr>
                <a:t>d</a:t>
              </a:r>
              <a:r>
                <a:rPr lang="da-DK" sz="900" baseline="-25000" dirty="0" smtClean="0">
                  <a:solidFill>
                    <a:srgbClr val="0033CC"/>
                  </a:solidFill>
                </a:rPr>
                <a:t>max</a:t>
              </a:r>
              <a:r>
                <a:rPr lang="da-DK" sz="900" dirty="0" smtClean="0">
                  <a:solidFill>
                    <a:srgbClr val="0033CC"/>
                  </a:solidFill>
                </a:rPr>
                <a:t> = 10 km</a:t>
              </a:r>
              <a:endParaRPr lang="en-GB" sz="900" dirty="0">
                <a:solidFill>
                  <a:srgbClr val="0033CC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8586860">
              <a:off x="3644401" y="4827262"/>
              <a:ext cx="7553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900" dirty="0" smtClean="0">
                  <a:solidFill>
                    <a:srgbClr val="0033CC"/>
                  </a:solidFill>
                </a:rPr>
                <a:t>d</a:t>
              </a:r>
              <a:r>
                <a:rPr lang="da-DK" sz="900" baseline="-25000" dirty="0" smtClean="0">
                  <a:solidFill>
                    <a:srgbClr val="0033CC"/>
                  </a:solidFill>
                </a:rPr>
                <a:t>min</a:t>
              </a:r>
              <a:r>
                <a:rPr lang="da-DK" sz="900" dirty="0" smtClean="0">
                  <a:solidFill>
                    <a:srgbClr val="0033CC"/>
                  </a:solidFill>
                </a:rPr>
                <a:t> = 5 km</a:t>
              </a:r>
              <a:endParaRPr lang="en-GB" sz="900" dirty="0">
                <a:solidFill>
                  <a:srgbClr val="0033CC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3641996" y="4342207"/>
              <a:ext cx="1019761" cy="12197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TextBox 30"/>
          <p:cNvSpPr txBox="1"/>
          <p:nvPr/>
        </p:nvSpPr>
        <p:spPr>
          <a:xfrm>
            <a:off x="6791326" y="2557692"/>
            <a:ext cx="2066924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Constant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45 degrees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0.5 to 1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km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00848" y="4582543"/>
            <a:ext cx="2057402" cy="11233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Min. link distance: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= 0.5 x 10 = 5 km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Max. Link distance: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 10 = 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da-DK" sz="1400" dirty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  <a:endParaRPr lang="da-DK" sz="1400" dirty="0" smtClean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endParaRPr lang="da-DK" sz="1100" dirty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610471" y="4115732"/>
            <a:ext cx="352425" cy="3566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199" name="Picture 7" descr="C:\Users\faris\Pictures\smile-clipart-14322992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55" y="5811731"/>
            <a:ext cx="890587" cy="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9933" y="3724855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Tx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5" y="3769013"/>
            <a:ext cx="232373" cy="2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09933" y="400930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Rx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8" y="4067111"/>
            <a:ext cx="208178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Positioning within a link - examples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79" y="2427062"/>
            <a:ext cx="5067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faris\Picture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04" y="5905500"/>
            <a:ext cx="1047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7009" y="2325680"/>
            <a:ext cx="2066924" cy="18158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azimuth: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Constant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45 degrees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i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Uniform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0 to 2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Coverage radius: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10 km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Delta X: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609" y="4735949"/>
            <a:ext cx="2297723" cy="11695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Min. link distance: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min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= 0 x 10 + 5 = 5 km</a:t>
            </a:r>
          </a:p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Max. Link distance:</a:t>
            </a:r>
          </a:p>
          <a:p>
            <a:pPr algn="l" eaLnBrk="0" hangingPunct="0"/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aseline="-250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da-DK" sz="1400" dirty="0" smtClean="0">
                <a:solidFill>
                  <a:srgbClr val="0033CC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= 23.8km</a:t>
            </a:r>
            <a:endParaRPr lang="da-DK" sz="1100" dirty="0" smtClean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0" hangingPunct="0"/>
            <a:r>
              <a:rPr lang="da-DK" sz="1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da-DK" sz="1400" b="1" baseline="-250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da-DK" sz="14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&gt; Coverage radius!</a:t>
            </a:r>
            <a:endParaRPr lang="da-DK" sz="1400" dirty="0" smtClean="0">
              <a:solidFill>
                <a:srgbClr val="0033CC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396154" y="4275161"/>
            <a:ext cx="352425" cy="35660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0541" y="4880320"/>
            <a:ext cx="1195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 smtClean="0">
                <a:solidFill>
                  <a:srgbClr val="0033CC"/>
                </a:solidFill>
              </a:rPr>
              <a:t>d</a:t>
            </a:r>
            <a:r>
              <a:rPr lang="da-DK" sz="900" baseline="-25000" dirty="0" smtClean="0">
                <a:solidFill>
                  <a:srgbClr val="0033CC"/>
                </a:solidFill>
              </a:rPr>
              <a:t>min</a:t>
            </a:r>
            <a:r>
              <a:rPr lang="da-DK" sz="900" dirty="0" smtClean="0">
                <a:solidFill>
                  <a:srgbClr val="0033CC"/>
                </a:solidFill>
              </a:rPr>
              <a:t> = </a:t>
            </a:r>
            <a:r>
              <a:rPr lang="el-GR" sz="900" dirty="0" smtClean="0">
                <a:solidFill>
                  <a:srgbClr val="0033CC"/>
                </a:solidFill>
              </a:rPr>
              <a:t>Δ</a:t>
            </a:r>
            <a:r>
              <a:rPr lang="da-DK" sz="900" dirty="0" smtClean="0">
                <a:solidFill>
                  <a:srgbClr val="0033CC"/>
                </a:solidFill>
              </a:rPr>
              <a:t>X= 5 km</a:t>
            </a:r>
            <a:endParaRPr lang="en-GB" sz="900" dirty="0">
              <a:solidFill>
                <a:srgbClr val="0033CC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100541" y="5109539"/>
            <a:ext cx="968203" cy="16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080337" y="2856091"/>
            <a:ext cx="3720993" cy="2255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 rot="19724837">
            <a:off x="3569255" y="3691970"/>
            <a:ext cx="936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>
                <a:solidFill>
                  <a:srgbClr val="0033CC"/>
                </a:solidFill>
              </a:rPr>
              <a:t>d</a:t>
            </a:r>
            <a:r>
              <a:rPr lang="da-DK" sz="900" baseline="-25000" dirty="0" smtClean="0">
                <a:solidFill>
                  <a:srgbClr val="0033CC"/>
                </a:solidFill>
              </a:rPr>
              <a:t>max</a:t>
            </a:r>
            <a:r>
              <a:rPr lang="da-DK" sz="900" dirty="0" smtClean="0">
                <a:solidFill>
                  <a:srgbClr val="0033CC"/>
                </a:solidFill>
              </a:rPr>
              <a:t> = 23.8 km</a:t>
            </a:r>
            <a:endParaRPr lang="en-GB" sz="9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3" y="3311901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Tx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5" y="3356059"/>
            <a:ext cx="232373" cy="2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6903" y="359635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0033CC"/>
                </a:solidFill>
              </a:rPr>
              <a:t>Rx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8" y="3654157"/>
            <a:ext cx="208178" cy="1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3068744" y="2939210"/>
            <a:ext cx="2626723" cy="21820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33CC">
                <a:alpha val="7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Arc 26"/>
          <p:cNvSpPr/>
          <p:nvPr/>
        </p:nvSpPr>
        <p:spPr bwMode="auto">
          <a:xfrm>
            <a:off x="3187092" y="4764047"/>
            <a:ext cx="342583" cy="428261"/>
          </a:xfrm>
          <a:prstGeom prst="arc">
            <a:avLst>
              <a:gd name="adj1" fmla="val 17909179"/>
              <a:gd name="adj2" fmla="val 2975696"/>
            </a:avLst>
          </a:prstGeom>
          <a:noFill/>
          <a:ln w="9525" cap="flat" cmpd="sng" algn="ctr">
            <a:solidFill>
              <a:srgbClr val="0033CC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068744" y="5121281"/>
            <a:ext cx="299605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187092" y="4880319"/>
            <a:ext cx="3902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 smtClean="0">
                <a:solidFill>
                  <a:srgbClr val="0033CC"/>
                </a:solidFill>
              </a:rPr>
              <a:t>45º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279" y="6119336"/>
            <a:ext cx="488602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NB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Path distance factor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should be ≤ 1 and </a:t>
            </a:r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Delta X,Y </a:t>
            </a:r>
            <a:r>
              <a:rPr lang="da-DK" sz="1400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= 0 to ensure </a:t>
            </a:r>
            <a:r>
              <a:rPr lang="da-DK" sz="1400" b="1" dirty="0" smtClean="0">
                <a:solidFill>
                  <a:srgbClr val="0033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link distance ≤ coverage radius</a:t>
            </a:r>
            <a:endParaRPr lang="da-DK" sz="1400" dirty="0" smtClean="0">
              <a:solidFill>
                <a:srgbClr val="0033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PT Slide theme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PPT Slide theme</Template>
  <TotalTime>4447</TotalTime>
  <Words>1022</Words>
  <Application>Microsoft Office PowerPoint</Application>
  <PresentationFormat>On-screen Show (4:3)</PresentationFormat>
  <Paragraphs>195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ECO PPT Slide theme</vt:lpstr>
      <vt:lpstr>Equation</vt:lpstr>
      <vt:lpstr>Microsoft Equation 3.0</vt:lpstr>
      <vt:lpstr>Positioning of elements in a simulation scenario </vt:lpstr>
      <vt:lpstr>Outline</vt:lpstr>
      <vt:lpstr>Positioning overview – generic systems</vt:lpstr>
      <vt:lpstr>Positioning within a link – generic systems</vt:lpstr>
      <vt:lpstr>Positioning within a link – correlated distance</vt:lpstr>
      <vt:lpstr>Positioning within a link – uncorrelated distance</vt:lpstr>
      <vt:lpstr>Positioning within a link - examples</vt:lpstr>
      <vt:lpstr>Positioning within a link - examples</vt:lpstr>
      <vt:lpstr>Positioning within a link - examples</vt:lpstr>
      <vt:lpstr>Positioning within a link – complex shapes</vt:lpstr>
      <vt:lpstr>Positioning within a link – user-defined coverage radius</vt:lpstr>
      <vt:lpstr>Relative positioning between links</vt:lpstr>
      <vt:lpstr>Relative positioning between links - Modes</vt:lpstr>
      <vt:lpstr>Relative positioning between links – ‘None’ mode</vt:lpstr>
      <vt:lpstr>Relative positioning example – ‘None’ mode</vt:lpstr>
      <vt:lpstr>Relative positioning between links – ‘Uniform’ mode</vt:lpstr>
      <vt:lpstr>Relative positioning example – ‘Uniform’ mode</vt:lpstr>
      <vt:lpstr>Relative positioning between links – ‘Closest’ mode</vt:lpstr>
      <vt:lpstr>Relative positioning between links – ‘Correlated’ mode</vt:lpstr>
      <vt:lpstr>Thank you - Any 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Jean-Philippe Kermoal (ERO)</dc:creator>
  <cp:lastModifiedBy>Peter Faris</cp:lastModifiedBy>
  <cp:revision>188</cp:revision>
  <cp:lastPrinted>2012-06-01T12:04:14Z</cp:lastPrinted>
  <dcterms:created xsi:type="dcterms:W3CDTF">2009-11-16T11:05:03Z</dcterms:created>
  <dcterms:modified xsi:type="dcterms:W3CDTF">2017-10-20T17:24:02Z</dcterms:modified>
</cp:coreProperties>
</file>