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2" r:id="rId2"/>
    <p:sldId id="259" r:id="rId3"/>
    <p:sldId id="326" r:id="rId4"/>
    <p:sldId id="334" r:id="rId5"/>
    <p:sldId id="335" r:id="rId6"/>
    <p:sldId id="328" r:id="rId7"/>
    <p:sldId id="333" r:id="rId8"/>
    <p:sldId id="329" r:id="rId9"/>
    <p:sldId id="314" r:id="rId10"/>
    <p:sldId id="330" r:id="rId11"/>
    <p:sldId id="331" r:id="rId12"/>
    <p:sldId id="327" r:id="rId13"/>
    <p:sldId id="336" r:id="rId14"/>
    <p:sldId id="337" r:id="rId15"/>
    <p:sldId id="338" r:id="rId16"/>
    <p:sldId id="311" r:id="rId17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99"/>
    <a:srgbClr val="FF3300"/>
    <a:srgbClr val="CCFFCC"/>
    <a:srgbClr val="CC9900"/>
    <a:srgbClr val="3333FF"/>
    <a:srgbClr val="FFFF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533" autoAdjust="0"/>
  </p:normalViewPr>
  <p:slideViewPr>
    <p:cSldViewPr snapToGrid="0" showGuides="1">
      <p:cViewPr>
        <p:scale>
          <a:sx n="110" d="100"/>
          <a:sy n="110" d="100"/>
        </p:scale>
        <p:origin x="-1560" y="-72"/>
      </p:cViewPr>
      <p:guideLst>
        <p:guide orient="horz" pos="3414"/>
        <p:guide pos="6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03FE2F6-E2AC-4576-A71F-10BFEA78C81E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Antennas in SEAMCAT</a:t>
          </a:r>
          <a:endParaRPr lang="en-GB" dirty="0">
            <a:solidFill>
              <a:srgbClr val="FFFFFF"/>
            </a:solidFill>
          </a:endParaRPr>
        </a:p>
      </dgm:t>
    </dgm:pt>
    <dgm:pt modelId="{B0C88CD9-39C1-4637-A282-87D43C6A1AE1}" type="parTrans" cxnId="{3C7F40A7-9BD6-4DBD-80EA-E1612676559A}">
      <dgm:prSet/>
      <dgm:spPr/>
      <dgm:t>
        <a:bodyPr/>
        <a:lstStyle/>
        <a:p>
          <a:endParaRPr lang="en-GB"/>
        </a:p>
      </dgm:t>
    </dgm:pt>
    <dgm:pt modelId="{5D09C5B2-B334-4AC0-8AF2-5BD15E62E53D}" type="sibTrans" cxnId="{3C7F40A7-9BD6-4DBD-80EA-E1612676559A}">
      <dgm:prSet/>
      <dgm:spPr/>
      <dgm:t>
        <a:bodyPr/>
        <a:lstStyle/>
        <a:p>
          <a:endParaRPr lang="en-GB"/>
        </a:p>
      </dgm:t>
    </dgm:pt>
    <dgm:pt modelId="{D2AE2956-10C7-449F-9357-E0D150DD0E34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Equation based antenna patterns</a:t>
          </a:r>
          <a:endParaRPr lang="en-GB" dirty="0">
            <a:solidFill>
              <a:srgbClr val="FFFFFF"/>
            </a:solidFill>
          </a:endParaRPr>
        </a:p>
      </dgm:t>
    </dgm:pt>
    <dgm:pt modelId="{136BF224-C656-4D3C-84E0-4FC1D4B92AFF}" type="parTrans" cxnId="{86652A82-CF4B-4CE3-839A-76EFF7E33A79}">
      <dgm:prSet/>
      <dgm:spPr/>
      <dgm:t>
        <a:bodyPr/>
        <a:lstStyle/>
        <a:p>
          <a:endParaRPr lang="en-GB"/>
        </a:p>
      </dgm:t>
    </dgm:pt>
    <dgm:pt modelId="{4020AED8-D666-4214-8CB1-879AE36EF494}" type="sibTrans" cxnId="{86652A82-CF4B-4CE3-839A-76EFF7E33A79}">
      <dgm:prSet/>
      <dgm:spPr/>
      <dgm:t>
        <a:bodyPr/>
        <a:lstStyle/>
        <a:p>
          <a:endParaRPr lang="en-GB"/>
        </a:p>
      </dgm:t>
    </dgm:pt>
    <dgm:pt modelId="{7110E6F0-ADCB-4CB8-B218-69EB4912F724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Specifying antenna patterns – generic systems</a:t>
          </a:r>
          <a:endParaRPr lang="en-GB" dirty="0">
            <a:solidFill>
              <a:srgbClr val="FFFFFF"/>
            </a:solidFill>
          </a:endParaRPr>
        </a:p>
      </dgm:t>
    </dgm:pt>
    <dgm:pt modelId="{87F83481-C49B-4F0D-9698-2EA95CE47B7E}" type="parTrans" cxnId="{37B121AF-BF0D-467D-A217-88C47453BDB3}">
      <dgm:prSet/>
      <dgm:spPr/>
      <dgm:t>
        <a:bodyPr/>
        <a:lstStyle/>
        <a:p>
          <a:endParaRPr lang="en-GB"/>
        </a:p>
      </dgm:t>
    </dgm:pt>
    <dgm:pt modelId="{05268402-C07C-4E43-B22E-785086817605}" type="sibTrans" cxnId="{37B121AF-BF0D-467D-A217-88C47453BDB3}">
      <dgm:prSet/>
      <dgm:spPr/>
      <dgm:t>
        <a:bodyPr/>
        <a:lstStyle/>
        <a:p>
          <a:endParaRPr lang="en-GB"/>
        </a:p>
      </dgm:t>
    </dgm:pt>
    <dgm:pt modelId="{785DB1C7-5BFE-4E6A-A654-F74E2283EDD7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Table based antenna patterns</a:t>
          </a:r>
          <a:endParaRPr lang="en-GB" dirty="0">
            <a:solidFill>
              <a:srgbClr val="FFFFFF"/>
            </a:solidFill>
          </a:endParaRPr>
        </a:p>
      </dgm:t>
    </dgm:pt>
    <dgm:pt modelId="{9F990D52-2616-40AE-A3F1-2022A956090B}" type="parTrans" cxnId="{146F85F2-D52A-4D05-9948-0E546F0B0D65}">
      <dgm:prSet/>
      <dgm:spPr/>
      <dgm:t>
        <a:bodyPr/>
        <a:lstStyle/>
        <a:p>
          <a:endParaRPr lang="en-GB"/>
        </a:p>
      </dgm:t>
    </dgm:pt>
    <dgm:pt modelId="{CB8C436A-402E-435C-BF3D-4005EA23BAE1}" type="sibTrans" cxnId="{146F85F2-D52A-4D05-9948-0E546F0B0D65}">
      <dgm:prSet/>
      <dgm:spPr/>
      <dgm:t>
        <a:bodyPr/>
        <a:lstStyle/>
        <a:p>
          <a:endParaRPr lang="en-GB"/>
        </a:p>
      </dgm:t>
    </dgm:pt>
    <dgm:pt modelId="{DDD9E4FC-0DB4-4949-8A65-906170E8F8D2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Specifying antenna patterns – cellular systems</a:t>
          </a:r>
          <a:endParaRPr lang="en-GB" dirty="0">
            <a:solidFill>
              <a:srgbClr val="FFFFFF"/>
            </a:solidFill>
          </a:endParaRPr>
        </a:p>
      </dgm:t>
    </dgm:pt>
    <dgm:pt modelId="{FF64AFD4-EAC0-4BE7-B6BA-41308243F742}" type="parTrans" cxnId="{B33B9C0A-19BC-4F49-A579-CD9368A126F0}">
      <dgm:prSet/>
      <dgm:spPr/>
      <dgm:t>
        <a:bodyPr/>
        <a:lstStyle/>
        <a:p>
          <a:endParaRPr lang="en-GB"/>
        </a:p>
      </dgm:t>
    </dgm:pt>
    <dgm:pt modelId="{62327AD3-2A7D-4509-8746-96D6DC435198}" type="sibTrans" cxnId="{B33B9C0A-19BC-4F49-A579-CD9368A126F0}">
      <dgm:prSet/>
      <dgm:spPr/>
      <dgm:t>
        <a:bodyPr/>
        <a:lstStyle/>
        <a:p>
          <a:endParaRPr lang="en-GB"/>
        </a:p>
      </dgm:t>
    </dgm:pt>
    <dgm:pt modelId="{58EC38A2-B7C4-490D-8A29-A007D06DBBEB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Antenna angle definitions</a:t>
          </a:r>
          <a:endParaRPr lang="en-GB" dirty="0">
            <a:solidFill>
              <a:srgbClr val="FFFFFF"/>
            </a:solidFill>
          </a:endParaRPr>
        </a:p>
      </dgm:t>
    </dgm:pt>
    <dgm:pt modelId="{2C5EB3B6-D7F0-458B-99D1-AEAFCE22FF05}" type="parTrans" cxnId="{3574E6B8-64BC-49AF-96A6-EA3D9ABABCB3}">
      <dgm:prSet/>
      <dgm:spPr/>
    </dgm:pt>
    <dgm:pt modelId="{8596E59F-C19B-4D89-A206-581C9671478E}" type="sibTrans" cxnId="{3574E6B8-64BC-49AF-96A6-EA3D9ABABCB3}">
      <dgm:prSet/>
      <dgm:spPr/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6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6"/>
      <dgm:spPr/>
    </dgm:pt>
    <dgm:pt modelId="{EB343CFF-B486-40AF-81CE-F367846CE573}" type="pres">
      <dgm:prSet presAssocID="{9989F0AD-7E34-43E5-9B8D-8929CA8171BA}" presName="dstNode" presStyleLbl="node1" presStyleIdx="0" presStyleCnt="6"/>
      <dgm:spPr/>
    </dgm:pt>
    <dgm:pt modelId="{3AEA8BA4-9A45-4A1C-9B26-CDF594671F66}" type="pres">
      <dgm:prSet presAssocID="{803FE2F6-E2AC-4576-A71F-10BFEA78C8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9CD2E-7B53-40CD-82C6-E96EFE56A009}" type="pres">
      <dgm:prSet presAssocID="{803FE2F6-E2AC-4576-A71F-10BFEA78C81E}" presName="accent_1" presStyleCnt="0"/>
      <dgm:spPr/>
    </dgm:pt>
    <dgm:pt modelId="{5A6EDB9A-47F8-4BC2-A6BF-C15D761462AC}" type="pres">
      <dgm:prSet presAssocID="{803FE2F6-E2AC-4576-A71F-10BFEA78C81E}" presName="accentRepeatNode" presStyleLbl="solidFgAcc1" presStyleIdx="0" presStyleCnt="6"/>
      <dgm:spPr/>
    </dgm:pt>
    <dgm:pt modelId="{382A6317-9920-491B-A8D5-64DD2B5394B3}" type="pres">
      <dgm:prSet presAssocID="{58EC38A2-B7C4-490D-8A29-A007D06DBBE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EDAAFF-6F4A-4902-8183-40F133E2303A}" type="pres">
      <dgm:prSet presAssocID="{58EC38A2-B7C4-490D-8A29-A007D06DBBEB}" presName="accent_2" presStyleCnt="0"/>
      <dgm:spPr/>
    </dgm:pt>
    <dgm:pt modelId="{EEAC998E-C8FA-4C92-ADEF-4F3581E04FCD}" type="pres">
      <dgm:prSet presAssocID="{58EC38A2-B7C4-490D-8A29-A007D06DBBEB}" presName="accentRepeatNode" presStyleLbl="solidFgAcc1" presStyleIdx="1" presStyleCnt="6"/>
      <dgm:spPr/>
    </dgm:pt>
    <dgm:pt modelId="{4BCCADBD-BD88-4471-88C7-960DAE28A12C}" type="pres">
      <dgm:prSet presAssocID="{7110E6F0-ADCB-4CB8-B218-69EB4912F72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2BD345-6253-4812-AEC9-541EE2CD0731}" type="pres">
      <dgm:prSet presAssocID="{7110E6F0-ADCB-4CB8-B218-69EB4912F724}" presName="accent_3" presStyleCnt="0"/>
      <dgm:spPr/>
    </dgm:pt>
    <dgm:pt modelId="{C21D5A1F-B1D5-4105-861A-D2ACEC405BC7}" type="pres">
      <dgm:prSet presAssocID="{7110E6F0-ADCB-4CB8-B218-69EB4912F724}" presName="accentRepeatNode" presStyleLbl="solidFgAcc1" presStyleIdx="2" presStyleCnt="6"/>
      <dgm:spPr/>
    </dgm:pt>
    <dgm:pt modelId="{E7BA3217-8EAD-47ED-AB77-5F613207D01D}" type="pres">
      <dgm:prSet presAssocID="{DDD9E4FC-0DB4-4949-8A65-906170E8F8D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EFF485-5DDF-4588-B1D1-FB8CB5B79DF2}" type="pres">
      <dgm:prSet presAssocID="{DDD9E4FC-0DB4-4949-8A65-906170E8F8D2}" presName="accent_4" presStyleCnt="0"/>
      <dgm:spPr/>
    </dgm:pt>
    <dgm:pt modelId="{64A93978-D251-4E2D-87C9-F231D3B6015C}" type="pres">
      <dgm:prSet presAssocID="{DDD9E4FC-0DB4-4949-8A65-906170E8F8D2}" presName="accentRepeatNode" presStyleLbl="solidFgAcc1" presStyleIdx="3" presStyleCnt="6"/>
      <dgm:spPr/>
    </dgm:pt>
    <dgm:pt modelId="{54F7B655-4690-4101-A2A8-DCEDE6043B8D}" type="pres">
      <dgm:prSet presAssocID="{785DB1C7-5BFE-4E6A-A654-F74E2283ED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99C253-12F5-4B7E-B776-042CA847226E}" type="pres">
      <dgm:prSet presAssocID="{785DB1C7-5BFE-4E6A-A654-F74E2283EDD7}" presName="accent_5" presStyleCnt="0"/>
      <dgm:spPr/>
    </dgm:pt>
    <dgm:pt modelId="{D0C92919-660B-4EBF-84E6-CF4001CA2CE6}" type="pres">
      <dgm:prSet presAssocID="{785DB1C7-5BFE-4E6A-A654-F74E2283EDD7}" presName="accentRepeatNode" presStyleLbl="solidFgAcc1" presStyleIdx="4" presStyleCnt="6"/>
      <dgm:spPr/>
    </dgm:pt>
    <dgm:pt modelId="{77512475-7D8C-4C79-A233-46E200AD78EF}" type="pres">
      <dgm:prSet presAssocID="{D2AE2956-10C7-449F-9357-E0D150DD0E3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D6E455-EE27-4F6D-85DC-4C7552C845FB}" type="pres">
      <dgm:prSet presAssocID="{D2AE2956-10C7-449F-9357-E0D150DD0E34}" presName="accent_6" presStyleCnt="0"/>
      <dgm:spPr/>
    </dgm:pt>
    <dgm:pt modelId="{6664DFA1-C7E5-4B24-A750-48BFCD8D6866}" type="pres">
      <dgm:prSet presAssocID="{D2AE2956-10C7-449F-9357-E0D150DD0E34}" presName="accentRepeatNode" presStyleLbl="solidFgAcc1" presStyleIdx="5" presStyleCnt="6"/>
      <dgm:spPr/>
    </dgm:pt>
  </dgm:ptLst>
  <dgm:cxnLst>
    <dgm:cxn modelId="{146F85F2-D52A-4D05-9948-0E546F0B0D65}" srcId="{9989F0AD-7E34-43E5-9B8D-8929CA8171BA}" destId="{785DB1C7-5BFE-4E6A-A654-F74E2283EDD7}" srcOrd="4" destOrd="0" parTransId="{9F990D52-2616-40AE-A3F1-2022A956090B}" sibTransId="{CB8C436A-402E-435C-BF3D-4005EA23BAE1}"/>
    <dgm:cxn modelId="{34658546-D213-4671-BC69-4C988ACA3BFF}" type="presOf" srcId="{7110E6F0-ADCB-4CB8-B218-69EB4912F724}" destId="{4BCCADBD-BD88-4471-88C7-960DAE28A12C}" srcOrd="0" destOrd="0" presId="urn:microsoft.com/office/officeart/2008/layout/VerticalCurvedList"/>
    <dgm:cxn modelId="{B33B9C0A-19BC-4F49-A579-CD9368A126F0}" srcId="{9989F0AD-7E34-43E5-9B8D-8929CA8171BA}" destId="{DDD9E4FC-0DB4-4949-8A65-906170E8F8D2}" srcOrd="3" destOrd="0" parTransId="{FF64AFD4-EAC0-4BE7-B6BA-41308243F742}" sibTransId="{62327AD3-2A7D-4509-8746-96D6DC435198}"/>
    <dgm:cxn modelId="{A92909E4-8746-4255-BD7A-B117C212EA1E}" type="presOf" srcId="{DDD9E4FC-0DB4-4949-8A65-906170E8F8D2}" destId="{E7BA3217-8EAD-47ED-AB77-5F613207D01D}" srcOrd="0" destOrd="0" presId="urn:microsoft.com/office/officeart/2008/layout/VerticalCurvedList"/>
    <dgm:cxn modelId="{8EA248D6-6363-47D9-9D91-0628CA8FBEBB}" type="presOf" srcId="{58EC38A2-B7C4-490D-8A29-A007D06DBBEB}" destId="{382A6317-9920-491B-A8D5-64DD2B5394B3}" srcOrd="0" destOrd="0" presId="urn:microsoft.com/office/officeart/2008/layout/VerticalCurvedList"/>
    <dgm:cxn modelId="{B5EE488B-FAAE-4D81-945E-B3ADD665D84D}" type="presOf" srcId="{785DB1C7-5BFE-4E6A-A654-F74E2283EDD7}" destId="{54F7B655-4690-4101-A2A8-DCEDE6043B8D}" srcOrd="0" destOrd="0" presId="urn:microsoft.com/office/officeart/2008/layout/VerticalCurvedList"/>
    <dgm:cxn modelId="{820EDFF4-0383-463B-875B-3719386FDAEC}" type="presOf" srcId="{5D09C5B2-B334-4AC0-8AF2-5BD15E62E53D}" destId="{0A8B37C6-498C-4208-BF8E-6AC2EB4F4BCB}" srcOrd="0" destOrd="0" presId="urn:microsoft.com/office/officeart/2008/layout/VerticalCurvedList"/>
    <dgm:cxn modelId="{3574E6B8-64BC-49AF-96A6-EA3D9ABABCB3}" srcId="{9989F0AD-7E34-43E5-9B8D-8929CA8171BA}" destId="{58EC38A2-B7C4-490D-8A29-A007D06DBBEB}" srcOrd="1" destOrd="0" parTransId="{2C5EB3B6-D7F0-458B-99D1-AEAFCE22FF05}" sibTransId="{8596E59F-C19B-4D89-A206-581C9671478E}"/>
    <dgm:cxn modelId="{86652A82-CF4B-4CE3-839A-76EFF7E33A79}" srcId="{9989F0AD-7E34-43E5-9B8D-8929CA8171BA}" destId="{D2AE2956-10C7-449F-9357-E0D150DD0E34}" srcOrd="5" destOrd="0" parTransId="{136BF224-C656-4D3C-84E0-4FC1D4B92AFF}" sibTransId="{4020AED8-D666-4214-8CB1-879AE36EF494}"/>
    <dgm:cxn modelId="{3C7F40A7-9BD6-4DBD-80EA-E1612676559A}" srcId="{9989F0AD-7E34-43E5-9B8D-8929CA8171BA}" destId="{803FE2F6-E2AC-4576-A71F-10BFEA78C81E}" srcOrd="0" destOrd="0" parTransId="{B0C88CD9-39C1-4637-A282-87D43C6A1AE1}" sibTransId="{5D09C5B2-B334-4AC0-8AF2-5BD15E62E53D}"/>
    <dgm:cxn modelId="{7E2FCD8F-D25E-4889-B160-4B2CE78A0139}" type="presOf" srcId="{9989F0AD-7E34-43E5-9B8D-8929CA8171BA}" destId="{2D407713-5F0F-4A32-82CD-E4E9D852B59D}" srcOrd="0" destOrd="0" presId="urn:microsoft.com/office/officeart/2008/layout/VerticalCurvedList"/>
    <dgm:cxn modelId="{37B121AF-BF0D-467D-A217-88C47453BDB3}" srcId="{9989F0AD-7E34-43E5-9B8D-8929CA8171BA}" destId="{7110E6F0-ADCB-4CB8-B218-69EB4912F724}" srcOrd="2" destOrd="0" parTransId="{87F83481-C49B-4F0D-9698-2EA95CE47B7E}" sibTransId="{05268402-C07C-4E43-B22E-785086817605}"/>
    <dgm:cxn modelId="{50856FC0-59C7-415B-A628-29071D249882}" type="presOf" srcId="{D2AE2956-10C7-449F-9357-E0D150DD0E34}" destId="{77512475-7D8C-4C79-A233-46E200AD78EF}" srcOrd="0" destOrd="0" presId="urn:microsoft.com/office/officeart/2008/layout/VerticalCurvedList"/>
    <dgm:cxn modelId="{EF83E019-52FC-4904-952E-CD1539559940}" type="presOf" srcId="{803FE2F6-E2AC-4576-A71F-10BFEA78C81E}" destId="{3AEA8BA4-9A45-4A1C-9B26-CDF594671F66}" srcOrd="0" destOrd="0" presId="urn:microsoft.com/office/officeart/2008/layout/VerticalCurvedList"/>
    <dgm:cxn modelId="{C3DAE411-A1D6-47F3-AA87-EA210C0A4AAD}" type="presParOf" srcId="{2D407713-5F0F-4A32-82CD-E4E9D852B59D}" destId="{F2E2C7D7-EE3A-44A2-9F8E-2386E19E933F}" srcOrd="0" destOrd="0" presId="urn:microsoft.com/office/officeart/2008/layout/VerticalCurvedList"/>
    <dgm:cxn modelId="{7C2E1338-AD08-49B7-B592-87EEA4F3B94D}" type="presParOf" srcId="{F2E2C7D7-EE3A-44A2-9F8E-2386E19E933F}" destId="{B0E9A388-86D8-40DD-ACF2-444698672024}" srcOrd="0" destOrd="0" presId="urn:microsoft.com/office/officeart/2008/layout/VerticalCurvedList"/>
    <dgm:cxn modelId="{824F4128-7E77-4B79-A23C-DDF4C81D354D}" type="presParOf" srcId="{B0E9A388-86D8-40DD-ACF2-444698672024}" destId="{01A8FD31-26DD-4298-9247-239514808DA0}" srcOrd="0" destOrd="0" presId="urn:microsoft.com/office/officeart/2008/layout/VerticalCurvedList"/>
    <dgm:cxn modelId="{A2BE35D6-AE28-4166-B033-737034FEF1CF}" type="presParOf" srcId="{B0E9A388-86D8-40DD-ACF2-444698672024}" destId="{0A8B37C6-498C-4208-BF8E-6AC2EB4F4BCB}" srcOrd="1" destOrd="0" presId="urn:microsoft.com/office/officeart/2008/layout/VerticalCurvedList"/>
    <dgm:cxn modelId="{DA723154-FEFE-44E1-A6F2-84DE56C4D438}" type="presParOf" srcId="{B0E9A388-86D8-40DD-ACF2-444698672024}" destId="{B3E74355-5E18-4EE0-87D4-F4410FF53739}" srcOrd="2" destOrd="0" presId="urn:microsoft.com/office/officeart/2008/layout/VerticalCurvedList"/>
    <dgm:cxn modelId="{C1AD1BE6-A7DE-41D8-A3E4-168493F8C2B7}" type="presParOf" srcId="{B0E9A388-86D8-40DD-ACF2-444698672024}" destId="{EB343CFF-B486-40AF-81CE-F367846CE573}" srcOrd="3" destOrd="0" presId="urn:microsoft.com/office/officeart/2008/layout/VerticalCurvedList"/>
    <dgm:cxn modelId="{D32B87DD-DD64-4A92-9EB9-900D3857862D}" type="presParOf" srcId="{F2E2C7D7-EE3A-44A2-9F8E-2386E19E933F}" destId="{3AEA8BA4-9A45-4A1C-9B26-CDF594671F66}" srcOrd="1" destOrd="0" presId="urn:microsoft.com/office/officeart/2008/layout/VerticalCurvedList"/>
    <dgm:cxn modelId="{F6E7546B-3713-4D4E-B1FF-5EBD1E53F453}" type="presParOf" srcId="{F2E2C7D7-EE3A-44A2-9F8E-2386E19E933F}" destId="{FFB9CD2E-7B53-40CD-82C6-E96EFE56A009}" srcOrd="2" destOrd="0" presId="urn:microsoft.com/office/officeart/2008/layout/VerticalCurvedList"/>
    <dgm:cxn modelId="{2E872865-940C-4369-B004-20FAED89220B}" type="presParOf" srcId="{FFB9CD2E-7B53-40CD-82C6-E96EFE56A009}" destId="{5A6EDB9A-47F8-4BC2-A6BF-C15D761462AC}" srcOrd="0" destOrd="0" presId="urn:microsoft.com/office/officeart/2008/layout/VerticalCurvedList"/>
    <dgm:cxn modelId="{9E45146D-08DB-4C67-8005-28731C316F38}" type="presParOf" srcId="{F2E2C7D7-EE3A-44A2-9F8E-2386E19E933F}" destId="{382A6317-9920-491B-A8D5-64DD2B5394B3}" srcOrd="3" destOrd="0" presId="urn:microsoft.com/office/officeart/2008/layout/VerticalCurvedList"/>
    <dgm:cxn modelId="{C895D026-2599-4E6B-B9A9-B3182BE7BAF5}" type="presParOf" srcId="{F2E2C7D7-EE3A-44A2-9F8E-2386E19E933F}" destId="{DEEDAAFF-6F4A-4902-8183-40F133E2303A}" srcOrd="4" destOrd="0" presId="urn:microsoft.com/office/officeart/2008/layout/VerticalCurvedList"/>
    <dgm:cxn modelId="{CA764B8E-DFDB-4009-925C-3A3B39FC1D3B}" type="presParOf" srcId="{DEEDAAFF-6F4A-4902-8183-40F133E2303A}" destId="{EEAC998E-C8FA-4C92-ADEF-4F3581E04FCD}" srcOrd="0" destOrd="0" presId="urn:microsoft.com/office/officeart/2008/layout/VerticalCurvedList"/>
    <dgm:cxn modelId="{D7DA06CA-E660-4F23-B745-2013ECBA023F}" type="presParOf" srcId="{F2E2C7D7-EE3A-44A2-9F8E-2386E19E933F}" destId="{4BCCADBD-BD88-4471-88C7-960DAE28A12C}" srcOrd="5" destOrd="0" presId="urn:microsoft.com/office/officeart/2008/layout/VerticalCurvedList"/>
    <dgm:cxn modelId="{FABCE345-7042-4FB8-841C-FFE934401476}" type="presParOf" srcId="{F2E2C7D7-EE3A-44A2-9F8E-2386E19E933F}" destId="{D52BD345-6253-4812-AEC9-541EE2CD0731}" srcOrd="6" destOrd="0" presId="urn:microsoft.com/office/officeart/2008/layout/VerticalCurvedList"/>
    <dgm:cxn modelId="{6524D280-117F-4732-94C5-C15A83CBBB42}" type="presParOf" srcId="{D52BD345-6253-4812-AEC9-541EE2CD0731}" destId="{C21D5A1F-B1D5-4105-861A-D2ACEC405BC7}" srcOrd="0" destOrd="0" presId="urn:microsoft.com/office/officeart/2008/layout/VerticalCurvedList"/>
    <dgm:cxn modelId="{B3C5E038-1053-484E-829C-0DBB7E0C02D5}" type="presParOf" srcId="{F2E2C7D7-EE3A-44A2-9F8E-2386E19E933F}" destId="{E7BA3217-8EAD-47ED-AB77-5F613207D01D}" srcOrd="7" destOrd="0" presId="urn:microsoft.com/office/officeart/2008/layout/VerticalCurvedList"/>
    <dgm:cxn modelId="{49A04585-19ED-4497-9CEF-63769A04EA52}" type="presParOf" srcId="{F2E2C7D7-EE3A-44A2-9F8E-2386E19E933F}" destId="{00EFF485-5DDF-4588-B1D1-FB8CB5B79DF2}" srcOrd="8" destOrd="0" presId="urn:microsoft.com/office/officeart/2008/layout/VerticalCurvedList"/>
    <dgm:cxn modelId="{5BBAA045-25A4-4888-9B2C-AEE09208D4A1}" type="presParOf" srcId="{00EFF485-5DDF-4588-B1D1-FB8CB5B79DF2}" destId="{64A93978-D251-4E2D-87C9-F231D3B6015C}" srcOrd="0" destOrd="0" presId="urn:microsoft.com/office/officeart/2008/layout/VerticalCurvedList"/>
    <dgm:cxn modelId="{0A970E06-195A-4B13-A7BB-B246542BBC96}" type="presParOf" srcId="{F2E2C7D7-EE3A-44A2-9F8E-2386E19E933F}" destId="{54F7B655-4690-4101-A2A8-DCEDE6043B8D}" srcOrd="9" destOrd="0" presId="urn:microsoft.com/office/officeart/2008/layout/VerticalCurvedList"/>
    <dgm:cxn modelId="{E40C8D84-2C95-40F5-8BCC-3B04845722DB}" type="presParOf" srcId="{F2E2C7D7-EE3A-44A2-9F8E-2386E19E933F}" destId="{2699C253-12F5-4B7E-B776-042CA847226E}" srcOrd="10" destOrd="0" presId="urn:microsoft.com/office/officeart/2008/layout/VerticalCurvedList"/>
    <dgm:cxn modelId="{FC08C74F-7EB3-4C94-AD79-35C3677D6B23}" type="presParOf" srcId="{2699C253-12F5-4B7E-B776-042CA847226E}" destId="{D0C92919-660B-4EBF-84E6-CF4001CA2CE6}" srcOrd="0" destOrd="0" presId="urn:microsoft.com/office/officeart/2008/layout/VerticalCurvedList"/>
    <dgm:cxn modelId="{D879DE8E-4861-4862-A200-C0300BC5F6ED}" type="presParOf" srcId="{F2E2C7D7-EE3A-44A2-9F8E-2386E19E933F}" destId="{77512475-7D8C-4C79-A233-46E200AD78EF}" srcOrd="11" destOrd="0" presId="urn:microsoft.com/office/officeart/2008/layout/VerticalCurvedList"/>
    <dgm:cxn modelId="{0CE685A9-C51B-42D6-93ED-ED8686D3CF2D}" type="presParOf" srcId="{F2E2C7D7-EE3A-44A2-9F8E-2386E19E933F}" destId="{82D6E455-EE27-4F6D-85DC-4C7552C845FB}" srcOrd="12" destOrd="0" presId="urn:microsoft.com/office/officeart/2008/layout/VerticalCurvedList"/>
    <dgm:cxn modelId="{86E10A4F-7AB8-4C17-8E98-538E50945CCB}" type="presParOf" srcId="{82D6E455-EE27-4F6D-85DC-4C7552C845FB}" destId="{6664DFA1-C7E5-4B24-A750-48BFCD8D68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EA8BA4-9A45-4A1C-9B26-CDF594671F66}">
      <dsp:nvSpPr>
        <dsp:cNvPr id="0" name=""/>
        <dsp:cNvSpPr/>
      </dsp:nvSpPr>
      <dsp:spPr>
        <a:xfrm>
          <a:off x="370796" y="242684"/>
          <a:ext cx="5974129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FFFF"/>
              </a:solidFill>
            </a:rPr>
            <a:t>Antennas in SEAMCAT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370796" y="242684"/>
        <a:ext cx="5974129" cy="485184"/>
      </dsp:txXfrm>
    </dsp:sp>
    <dsp:sp modelId="{5A6EDB9A-47F8-4BC2-A6BF-C15D761462AC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2A6317-9920-491B-A8D5-64DD2B5394B3}">
      <dsp:nvSpPr>
        <dsp:cNvPr id="0" name=""/>
        <dsp:cNvSpPr/>
      </dsp:nvSpPr>
      <dsp:spPr>
        <a:xfrm>
          <a:off x="769893" y="970368"/>
          <a:ext cx="5575032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FFFF"/>
              </a:solidFill>
            </a:rPr>
            <a:t>Antenna angle definitions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769893" y="970368"/>
        <a:ext cx="5575032" cy="485184"/>
      </dsp:txXfrm>
    </dsp:sp>
    <dsp:sp modelId="{EEAC998E-C8FA-4C92-ADEF-4F3581E04FCD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CADBD-BD88-4471-88C7-960DAE28A12C}">
      <dsp:nvSpPr>
        <dsp:cNvPr id="0" name=""/>
        <dsp:cNvSpPr/>
      </dsp:nvSpPr>
      <dsp:spPr>
        <a:xfrm>
          <a:off x="952390" y="1698052"/>
          <a:ext cx="5392535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FFFF"/>
              </a:solidFill>
            </a:rPr>
            <a:t>Specifying antenna patterns – generic systems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952390" y="1698052"/>
        <a:ext cx="5392535" cy="485184"/>
      </dsp:txXfrm>
    </dsp:sp>
    <dsp:sp modelId="{C21D5A1F-B1D5-4105-861A-D2ACEC405BC7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BA3217-8EAD-47ED-AB77-5F613207D01D}">
      <dsp:nvSpPr>
        <dsp:cNvPr id="0" name=""/>
        <dsp:cNvSpPr/>
      </dsp:nvSpPr>
      <dsp:spPr>
        <a:xfrm>
          <a:off x="952390" y="2425275"/>
          <a:ext cx="5392535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FFFF"/>
              </a:solidFill>
            </a:rPr>
            <a:t>Specifying antenna patterns – cellular systems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952390" y="2425275"/>
        <a:ext cx="5392535" cy="485184"/>
      </dsp:txXfrm>
    </dsp:sp>
    <dsp:sp modelId="{64A93978-D251-4E2D-87C9-F231D3B6015C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F7B655-4690-4101-A2A8-DCEDE6043B8D}">
      <dsp:nvSpPr>
        <dsp:cNvPr id="0" name=""/>
        <dsp:cNvSpPr/>
      </dsp:nvSpPr>
      <dsp:spPr>
        <a:xfrm>
          <a:off x="769893" y="3152959"/>
          <a:ext cx="5575032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FFFF"/>
              </a:solidFill>
            </a:rPr>
            <a:t>Table based antenna patterns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769893" y="3152959"/>
        <a:ext cx="5575032" cy="485184"/>
      </dsp:txXfrm>
    </dsp:sp>
    <dsp:sp modelId="{D0C92919-660B-4EBF-84E6-CF4001CA2CE6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512475-7D8C-4C79-A233-46E200AD78EF}">
      <dsp:nvSpPr>
        <dsp:cNvPr id="0" name=""/>
        <dsp:cNvSpPr/>
      </dsp:nvSpPr>
      <dsp:spPr>
        <a:xfrm>
          <a:off x="370796" y="3880643"/>
          <a:ext cx="5974129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FFFF"/>
              </a:solidFill>
            </a:rPr>
            <a:t>Equation based antenna patterns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370796" y="3880643"/>
        <a:ext cx="5974129" cy="485184"/>
      </dsp:txXfrm>
    </dsp:sp>
    <dsp:sp modelId="{6664DFA1-C7E5-4B24-A750-48BFCD8D6866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smtClean="0"/>
              <a:t>José Carrascosa (ECO)</a:t>
            </a: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7FF8A-2AC0-4676-B354-A0EE9C102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6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smtClean="0"/>
              <a:t>José Carrascosa (ECO)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D4448E-FB97-4143-91CA-8758C1D4B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28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José Carrascosa (ECO)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750EF-D14C-4BD6-AB30-F345BED40794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/Users/bess/Library/Mail%20Download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CO_rgb_grey-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39750"/>
            <a:ext cx="1908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81134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72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5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23928" y="6595342"/>
            <a:ext cx="2895600" cy="26265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1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/Users/bess/Library/Mail%20Download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165304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r>
              <a:rPr lang="en-GB" sz="1400" smtClean="0">
                <a:solidFill>
                  <a:schemeClr val="accent2"/>
                </a:solidFill>
                <a:latin typeface="Verdana" pitchFamily="34" charset="0"/>
              </a:rPr>
              <a:t>José Carrascosa (ECO)</a:t>
            </a: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054" name="Picture 3" descr="ECO_rgb_grey-red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93713"/>
            <a:ext cx="172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tractool.seamcat.org/raw-attachment/wiki/Manual/Annex/AntennaHeight/elevation_pointing.gif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tractool.seamcat.org/raw-attachment/wiki/Manual/Annex/AntennaHeight/azimuth_depointing.gif" TargetMode="External"/><Relationship Id="rId5" Type="http://schemas.openxmlformats.org/officeDocument/2006/relationships/image" Target="../media/image16.gif"/><Relationship Id="rId10" Type="http://schemas.openxmlformats.org/officeDocument/2006/relationships/image" Target="http://tractool.seamcat.org/raw-attachment/wiki/Manual/Annex/AntennaHeight/elevation_depointing.gif" TargetMode="External"/><Relationship Id="rId4" Type="http://schemas.openxmlformats.org/officeDocument/2006/relationships/image" Target="http://tractool.seamcat.org/raw-attachment/wiki/Manual/Annex/AntennaHeight/azimuth_pointing.gif" TargetMode="External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1826" y="2593902"/>
            <a:ext cx="5133974" cy="990600"/>
          </a:xfrm>
        </p:spPr>
        <p:txBody>
          <a:bodyPr/>
          <a:lstStyle/>
          <a:p>
            <a:r>
              <a:rPr lang="en-US" dirty="0" smtClean="0"/>
              <a:t>Antennas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Patterns, Positioning and Gain</a:t>
            </a:r>
            <a:endParaRPr lang="es-ES_tradnl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0121" y="2544726"/>
            <a:ext cx="285129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rgbClr val="FFFFFF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s-ES_tradnl" sz="1200" kern="0" dirty="0" err="1" smtClean="0"/>
              <a:t>European</a:t>
            </a:r>
            <a:r>
              <a:rPr lang="es-ES_tradnl" sz="1200" kern="0" dirty="0" smtClean="0"/>
              <a:t> </a:t>
            </a:r>
            <a:r>
              <a:rPr lang="es-ES_tradnl" sz="1200" kern="0" dirty="0" err="1" smtClean="0"/>
              <a:t>Communications</a:t>
            </a:r>
            <a:r>
              <a:rPr lang="es-ES_tradnl" sz="1200" kern="0" dirty="0" smtClean="0"/>
              <a:t> Office</a:t>
            </a:r>
          </a:p>
          <a:p>
            <a:pPr algn="l"/>
            <a:r>
              <a:rPr lang="es-ES_tradnl" sz="1200" kern="0" dirty="0" smtClean="0"/>
              <a:t>Peter Faris </a:t>
            </a:r>
          </a:p>
          <a:p>
            <a:pPr algn="l"/>
            <a:r>
              <a:rPr lang="es-ES_tradnl" sz="1200" kern="0" dirty="0"/>
              <a:t>p</a:t>
            </a:r>
            <a:r>
              <a:rPr lang="es-ES_tradnl" sz="1200" kern="0" dirty="0" smtClean="0"/>
              <a:t>eter.faris@eco.cept.org</a:t>
            </a:r>
          </a:p>
          <a:p>
            <a:pPr algn="l"/>
            <a:endParaRPr lang="es-ES_tradnl" sz="1200" kern="0" dirty="0" smtClean="0"/>
          </a:p>
          <a:p>
            <a:pPr algn="l"/>
            <a:r>
              <a:rPr lang="es-ES_tradnl" sz="1200" dirty="0"/>
              <a:t>10-11  </a:t>
            </a:r>
            <a:r>
              <a:rPr lang="es-ES_tradnl" sz="1200" dirty="0" err="1"/>
              <a:t>October</a:t>
            </a:r>
            <a:r>
              <a:rPr lang="es-ES_tradnl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2542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262327" y="2362200"/>
                <a:ext cx="8596859" cy="449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11000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da-DK" sz="2000" dirty="0" smtClean="0"/>
                  <a:t>If only one plane (</a:t>
                </a:r>
                <a:r>
                  <a:rPr lang="da-DK" sz="2000" b="1" dirty="0" smtClean="0">
                    <a:solidFill>
                      <a:srgbClr val="0033CC"/>
                    </a:solidFill>
                  </a:rPr>
                  <a:t>horizontal </a:t>
                </a:r>
                <a:r>
                  <a:rPr lang="da-DK" sz="2000" dirty="0" smtClean="0"/>
                  <a:t>or</a:t>
                </a:r>
                <a:r>
                  <a:rPr lang="da-DK" sz="2000" b="1" dirty="0" smtClean="0"/>
                  <a:t> </a:t>
                </a:r>
                <a:r>
                  <a:rPr lang="da-DK" sz="2000" b="1" dirty="0" smtClean="0">
                    <a:solidFill>
                      <a:srgbClr val="0033CC"/>
                    </a:solidFill>
                  </a:rPr>
                  <a:t>vertical</a:t>
                </a:r>
                <a:r>
                  <a:rPr lang="da-DK" sz="2000" dirty="0" smtClean="0"/>
                  <a:t>) is selected then the antenna is assumed to be omnidirectional in the other plane</a:t>
                </a:r>
              </a:p>
              <a:p>
                <a:r>
                  <a:rPr lang="da-DK" sz="2000" dirty="0" smtClean="0"/>
                  <a:t>If both are selected the patterns from the tables are combined by addition in dB:</a:t>
                </a:r>
              </a:p>
              <a:p>
                <a:endParaRPr lang="da-DK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da-DK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a-DK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a-DK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da-DK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2000" dirty="0" smtClean="0"/>
                  <a:t>	</a:t>
                </a:r>
                <a:r>
                  <a:rPr lang="da-DK" sz="2000" dirty="0"/>
                  <a:t> (</a:t>
                </a:r>
                <a:r>
                  <a:rPr lang="da-DK" sz="2000" dirty="0" smtClean="0"/>
                  <a:t>dB)</a:t>
                </a:r>
                <a:endParaRPr lang="da-DK" sz="2000" dirty="0"/>
              </a:p>
              <a:p>
                <a:pPr marL="0" indent="0">
                  <a:buNone/>
                </a:pPr>
                <a:endParaRPr lang="da-DK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a-DK" sz="16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da-DK" sz="1600" dirty="0"/>
                  <a:t>: Azimuth angle (degrees), </a:t>
                </a:r>
                <a14:m>
                  <m:oMath xmlns:m="http://schemas.openxmlformats.org/officeDocument/2006/math">
                    <m:r>
                      <a:rPr lang="da-DK" sz="160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°≤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l-GR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360°</m:t>
                    </m:r>
                  </m:oMath>
                </a14:m>
                <a:endParaRPr lang="da-DK" sz="1600" dirty="0">
                  <a:solidFill>
                    <a:srgbClr val="00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da-DK" sz="1600" dirty="0"/>
                  <a:t>: Elevation angle (degrees), </a:t>
                </a:r>
                <a14:m>
                  <m:oMath xmlns:m="http://schemas.openxmlformats.org/officeDocument/2006/math">
                    <m:r>
                      <a:rPr lang="da-DK" sz="1600" dirty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−9</m:t>
                    </m:r>
                    <m:r>
                      <a:rPr lang="da-DK" sz="160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°≤</m:t>
                    </m:r>
                    <m:r>
                      <m:rPr>
                        <m:nor/>
                      </m:rPr>
                      <a:rPr lang="el-G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90°</m:t>
                    </m:r>
                  </m:oMath>
                </a14:m>
                <a:endParaRPr lang="da-DK" sz="1600" i="1" dirty="0" smtClean="0">
                  <a:solidFill>
                    <a:srgbClr val="0033CC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1600" dirty="0" smtClean="0"/>
                  <a:t>: Relative gain (dB)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da-DK" sz="1600" dirty="0"/>
                  <a:t>: </a:t>
                </a:r>
                <a:r>
                  <a:rPr lang="da-DK" sz="1600" dirty="0" smtClean="0"/>
                  <a:t>Horizontal </a:t>
                </a:r>
                <a:r>
                  <a:rPr lang="da-DK" sz="1600" dirty="0"/>
                  <a:t>gain </a:t>
                </a:r>
                <a:r>
                  <a:rPr lang="da-DK" sz="1600" dirty="0" smtClean="0"/>
                  <a:t>(dB)	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1600" dirty="0" smtClean="0"/>
                  <a:t>: Vertical gain (</a:t>
                </a:r>
                <a:r>
                  <a:rPr lang="da-DK" sz="1600" dirty="0"/>
                  <a:t>dB)	</a:t>
                </a:r>
              </a:p>
              <a:p>
                <a:pPr lvl="1"/>
                <a:endParaRPr lang="da-DK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a-DK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a-DK" sz="1200" dirty="0"/>
                  <a:t>	</a:t>
                </a:r>
                <a:r>
                  <a:rPr lang="da-DK" sz="1200" dirty="0" smtClean="0"/>
                  <a:t>	</a:t>
                </a:r>
              </a:p>
              <a:p>
                <a:pPr marL="0" indent="0">
                  <a:buNone/>
                </a:pPr>
                <a:endParaRPr lang="da-DK" sz="1200" dirty="0" smtClean="0"/>
              </a:p>
              <a:p>
                <a:pPr marL="0" indent="0">
                  <a:buNone/>
                </a:pPr>
                <a:endParaRPr lang="da-DK" dirty="0" smtClean="0"/>
              </a:p>
              <a:p>
                <a:pPr marL="0" indent="0">
                  <a:buNone/>
                </a:pPr>
                <a:endParaRPr lang="da-DK" dirty="0" smtClean="0"/>
              </a:p>
              <a:p>
                <a:pPr lvl="1"/>
                <a:endParaRPr lang="da-DK" dirty="0"/>
              </a:p>
              <a:p>
                <a:pPr marL="914400" lvl="2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6" name="Rectangle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62327" y="2362200"/>
                <a:ext cx="8596859" cy="4495800"/>
              </a:xfrm>
              <a:prstGeom prst="rect">
                <a:avLst/>
              </a:prstGeom>
              <a:blipFill rotWithShape="1">
                <a:blip r:embed="rId2"/>
                <a:stretch>
                  <a:fillRect l="-780" t="-950" r="-14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5" y="4593616"/>
            <a:ext cx="3333750" cy="21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9" y="1446213"/>
            <a:ext cx="8095891" cy="533400"/>
          </a:xfrm>
        </p:spPr>
        <p:txBody>
          <a:bodyPr/>
          <a:lstStyle/>
          <a:p>
            <a:pPr algn="ctr"/>
            <a:r>
              <a:rPr lang="da-DK" dirty="0" smtClean="0"/>
              <a:t>Horizontal/vertical patterns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</a:t>
            </a:r>
            <a:r>
              <a:rPr lang="da-DK" dirty="0" smtClean="0"/>
              <a:t>pherical patterns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262327" y="2362200"/>
                <a:ext cx="8596859" cy="449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11000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da-DK" sz="2000" b="1" dirty="0" smtClean="0">
                    <a:solidFill>
                      <a:srgbClr val="333399"/>
                    </a:solidFill>
                  </a:rPr>
                  <a:t>Spherical</a:t>
                </a:r>
                <a:r>
                  <a:rPr lang="da-DK" sz="2000" dirty="0" smtClean="0"/>
                  <a:t> patterns define a pattern which is symettrical in the horizontal/vertical planes (e.g. satellite dishes)</a:t>
                </a:r>
              </a:p>
              <a:p>
                <a:r>
                  <a:rPr lang="en-GB" sz="2000" dirty="0" smtClean="0"/>
                  <a:t>Input is defined for a single angle </a:t>
                </a:r>
                <a14:m>
                  <m:oMath xmlns:m="http://schemas.openxmlformats.org/officeDocument/2006/math">
                    <m:r>
                      <a:rPr lang="el-GR" sz="20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l-GR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 smtClean="0"/>
                  <a:t>from 0 to 180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GB" sz="2000" dirty="0" smtClean="0"/>
                  <a:t> </a:t>
                </a:r>
                <a:endParaRPr lang="da-DK" sz="2000" dirty="0" smtClean="0"/>
              </a:p>
              <a:p>
                <a:r>
                  <a:rPr lang="da-DK" sz="2000" dirty="0" smtClean="0"/>
                  <a:t>The gain is calculated as follows:</a:t>
                </a:r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sz="20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sz="2000" b="0" i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  <m:d>
                          <m:dPr>
                            <m:ctrlPr>
                              <a:rPr lang="da-DK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da-DK" sz="2000" b="0" i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func>
                  </m:oMath>
                </a14:m>
                <a:endParaRPr lang="da-DK" sz="20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da-DK" sz="2000" dirty="0" smtClean="0">
                    <a:solidFill>
                      <a:srgbClr val="0033CC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da-DK" sz="20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a-DK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a-DK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0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da-DK" sz="2000" dirty="0"/>
                  <a:t>	 (dB</a:t>
                </a:r>
                <a:r>
                  <a:rPr lang="da-DK" sz="2000" dirty="0" smtClean="0"/>
                  <a:t>)</a:t>
                </a:r>
                <a:endParaRPr lang="da-DK" sz="2000" dirty="0"/>
              </a:p>
              <a:p>
                <a:pPr lvl="1"/>
                <a:endParaRPr lang="da-DK" sz="160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sz="16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da-DK" sz="16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a-DK" sz="1600" dirty="0" smtClean="0"/>
                  <a:t> Spherical angle (degrees), </a:t>
                </a:r>
                <a14:m>
                  <m:oMath xmlns:m="http://schemas.openxmlformats.org/officeDocument/2006/math">
                    <m:r>
                      <a:rPr lang="da-DK" sz="1600" b="0" i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da-DK" sz="16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°≤</m:t>
                    </m:r>
                    <m:r>
                      <a:rPr lang="el-GR" sz="16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l-GR" sz="16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≤180°</m:t>
                    </m:r>
                  </m:oMath>
                </a14:m>
                <a:r>
                  <a:rPr lang="da-DK" sz="16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a-DK" sz="1600" dirty="0"/>
                  <a:t>(specified by the </a:t>
                </a:r>
                <a:r>
                  <a:rPr lang="da-DK" sz="1600" dirty="0" smtClean="0"/>
                  <a:t>user in the table)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a-DK" sz="16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da-DK" sz="1600" dirty="0" smtClean="0"/>
                  <a:t>: Azimuth angle </a:t>
                </a:r>
                <a:r>
                  <a:rPr lang="da-DK" sz="1600" dirty="0"/>
                  <a:t>(degrees), </a:t>
                </a:r>
                <a14:m>
                  <m:oMath xmlns:m="http://schemas.openxmlformats.org/officeDocument/2006/math">
                    <m:r>
                      <a:rPr lang="da-DK" sz="160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°≤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l-GR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a-DK" sz="16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360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a-DK" sz="1600" dirty="0" smtClean="0">
                  <a:solidFill>
                    <a:srgbClr val="00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da-DK" sz="1600" dirty="0"/>
                  <a:t>: </a:t>
                </a:r>
                <a:r>
                  <a:rPr lang="da-DK" sz="1600" dirty="0" smtClean="0"/>
                  <a:t>Elevation angle </a:t>
                </a:r>
                <a:r>
                  <a:rPr lang="da-DK" sz="1600" dirty="0"/>
                  <a:t>(degrees), </a:t>
                </a:r>
                <a14:m>
                  <m:oMath xmlns:m="http://schemas.openxmlformats.org/officeDocument/2006/math">
                    <m:r>
                      <a:rPr lang="da-DK" sz="1600" dirty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sz="1600" b="0" i="0" dirty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9</m:t>
                    </m:r>
                    <m:r>
                      <a:rPr lang="da-DK" sz="160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°≤</m:t>
                    </m:r>
                    <m:r>
                      <m:rPr>
                        <m:nor/>
                      </m:rPr>
                      <a:rPr lang="el-G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a-DK" sz="16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90</m:t>
                    </m:r>
                    <m:r>
                      <a:rPr lang="da-DK" sz="16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a-DK" sz="1600" dirty="0" smtClean="0">
                  <a:solidFill>
                    <a:srgbClr val="00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da-DK" sz="1600" dirty="0" smtClean="0"/>
                  <a:t>: Relative spherical gain (specified by the user </a:t>
                </a:r>
                <a:r>
                  <a:rPr lang="da-DK" sz="1600" dirty="0"/>
                  <a:t> in the table</a:t>
                </a:r>
                <a:r>
                  <a:rPr lang="da-DK" sz="1600" dirty="0" smtClean="0"/>
                  <a:t>)</a:t>
                </a:r>
                <a:endParaRPr lang="da-DK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16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1600" dirty="0"/>
                  <a:t>: Relative gain (dB)</a:t>
                </a:r>
              </a:p>
              <a:p>
                <a:pPr lvl="1"/>
                <a:endParaRPr lang="da-DK" sz="1600" dirty="0"/>
              </a:p>
              <a:p>
                <a:pPr marL="0" indent="0" algn="ctr">
                  <a:buNone/>
                </a:pPr>
                <a:endParaRPr lang="da-DK" dirty="0"/>
              </a:p>
              <a:p>
                <a:endParaRPr lang="da-DK" dirty="0" smtClean="0"/>
              </a:p>
              <a:p>
                <a:pPr marL="0" indent="0">
                  <a:buNone/>
                </a:pPr>
                <a:r>
                  <a:rPr lang="da-DK" sz="1400" b="0" dirty="0" smtClean="0"/>
                  <a:t> 		</a:t>
                </a:r>
              </a:p>
              <a:p>
                <a:pPr marL="0" indent="0">
                  <a:buNone/>
                </a:pPr>
                <a:r>
                  <a:rPr lang="da-DK" sz="1400" dirty="0"/>
                  <a:t>	</a:t>
                </a:r>
                <a:r>
                  <a:rPr lang="da-DK" sz="1400" dirty="0" smtClean="0"/>
                  <a:t>	</a:t>
                </a:r>
              </a:p>
              <a:p>
                <a:pPr marL="0" indent="0">
                  <a:buNone/>
                </a:pPr>
                <a:endParaRPr lang="da-DK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a-DK" sz="1200" dirty="0"/>
                  <a:t>	</a:t>
                </a:r>
                <a:r>
                  <a:rPr lang="da-DK" sz="1200" dirty="0" smtClean="0"/>
                  <a:t>	</a:t>
                </a:r>
              </a:p>
              <a:p>
                <a:pPr marL="0" indent="0">
                  <a:buNone/>
                </a:pPr>
                <a:endParaRPr lang="da-DK" sz="1200" dirty="0" smtClean="0"/>
              </a:p>
              <a:p>
                <a:pPr marL="0" indent="0">
                  <a:buNone/>
                </a:pPr>
                <a:endParaRPr lang="da-DK" dirty="0" smtClean="0"/>
              </a:p>
              <a:p>
                <a:pPr marL="0" indent="0">
                  <a:buNone/>
                </a:pPr>
                <a:endParaRPr lang="da-DK" dirty="0" smtClean="0"/>
              </a:p>
              <a:p>
                <a:pPr lvl="1"/>
                <a:endParaRPr lang="da-DK" dirty="0"/>
              </a:p>
              <a:p>
                <a:pPr marL="914400" lvl="2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6" name="Rectangle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62327" y="2362200"/>
                <a:ext cx="8596859" cy="4495800"/>
              </a:xfrm>
              <a:prstGeom prst="rect">
                <a:avLst/>
              </a:prstGeom>
              <a:blipFill rotWithShape="1">
                <a:blip r:embed="rId2"/>
                <a:stretch>
                  <a:fillRect l="-780" t="-9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73" y="3407608"/>
            <a:ext cx="2572227" cy="147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37586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Antenna patterns specified as equations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18364" y="2228849"/>
            <a:ext cx="8679976" cy="455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1800" dirty="0" smtClean="0"/>
              <a:t>Antennas can also be specified with </a:t>
            </a:r>
            <a:r>
              <a:rPr lang="da-DK" sz="1800" b="1" dirty="0" smtClean="0">
                <a:solidFill>
                  <a:srgbClr val="333399"/>
                </a:solidFill>
              </a:rPr>
              <a:t>equations</a:t>
            </a:r>
            <a:r>
              <a:rPr lang="da-DK" sz="1800" dirty="0" smtClean="0"/>
              <a:t> and defined as </a:t>
            </a:r>
            <a:r>
              <a:rPr lang="da-DK" sz="1800" b="1" dirty="0" smtClean="0">
                <a:solidFill>
                  <a:srgbClr val="333399"/>
                </a:solidFill>
              </a:rPr>
              <a:t>plugins </a:t>
            </a:r>
            <a:r>
              <a:rPr lang="da-DK" sz="1800" dirty="0" smtClean="0"/>
              <a:t>- e.g. ITU-R Recommendations</a:t>
            </a:r>
          </a:p>
          <a:p>
            <a:pPr>
              <a:buClr>
                <a:srgbClr val="FF0000"/>
              </a:buClr>
            </a:pPr>
            <a:r>
              <a:rPr lang="da-DK" sz="1800" dirty="0" smtClean="0"/>
              <a:t>With equation based plugins you only need to specify the peak gain and other defined parameters (e.g. sidelobe level,  electrical tilt direction)</a:t>
            </a:r>
          </a:p>
          <a:p>
            <a:pPr>
              <a:buClr>
                <a:srgbClr val="FF0000"/>
              </a:buClr>
            </a:pPr>
            <a:r>
              <a:rPr lang="da-DK" sz="1800" dirty="0" smtClean="0"/>
              <a:t>The pattern is calculated by SEAMCAT based on the user specified parameters</a:t>
            </a:r>
          </a:p>
          <a:p>
            <a:pPr>
              <a:buClr>
                <a:srgbClr val="FF0000"/>
              </a:buClr>
            </a:pPr>
            <a:r>
              <a:rPr lang="da-DK" sz="1800" dirty="0" smtClean="0"/>
              <a:t>The following equation based plugins are available in the SEAMCAT library:</a:t>
            </a:r>
          </a:p>
          <a:p>
            <a:pPr lvl="1">
              <a:buClr>
                <a:srgbClr val="FF0000"/>
              </a:buClr>
            </a:pPr>
            <a:r>
              <a:rPr lang="da-DK" sz="1800" dirty="0" smtClean="0"/>
              <a:t>ITU-R F.1336-4</a:t>
            </a:r>
          </a:p>
          <a:p>
            <a:pPr lvl="1">
              <a:buClr>
                <a:srgbClr val="FF0000"/>
              </a:buClr>
            </a:pPr>
            <a:r>
              <a:rPr lang="da-DK" sz="1800" dirty="0" smtClean="0"/>
              <a:t>ITU-R F.699-7</a:t>
            </a:r>
          </a:p>
          <a:p>
            <a:pPr lvl="1">
              <a:buClr>
                <a:srgbClr val="FF0000"/>
              </a:buClr>
            </a:pPr>
            <a:r>
              <a:rPr lang="da-DK" sz="1800" dirty="0" smtClean="0"/>
              <a:t>ITU-R F.1245-2</a:t>
            </a:r>
          </a:p>
          <a:p>
            <a:pPr>
              <a:buClr>
                <a:srgbClr val="FF0000"/>
              </a:buClr>
            </a:pPr>
            <a:r>
              <a:rPr lang="da-DK" sz="1800" dirty="0" smtClean="0"/>
              <a:t>Beamforming antenna plugins </a:t>
            </a:r>
            <a:r>
              <a:rPr lang="da-DK" sz="1800" dirty="0" smtClean="0"/>
              <a:t>for </a:t>
            </a:r>
            <a:r>
              <a:rPr lang="da-DK" sz="1800" dirty="0" smtClean="0"/>
              <a:t>5G systems are also now </a:t>
            </a:r>
            <a:r>
              <a:rPr lang="da-DK" sz="1800" dirty="0" smtClean="0"/>
              <a:t>available</a:t>
            </a:r>
            <a:endParaRPr lang="da-DK" sz="1800" dirty="0"/>
          </a:p>
          <a:p>
            <a:pPr lvl="1">
              <a:buClr>
                <a:srgbClr val="FF0000"/>
              </a:buClr>
            </a:pPr>
            <a:endParaRPr lang="da-DK" sz="1800" dirty="0" smtClean="0"/>
          </a:p>
          <a:p>
            <a:pPr lvl="1">
              <a:buClr>
                <a:srgbClr val="FF0000"/>
              </a:buClr>
            </a:pPr>
            <a:endParaRPr lang="da-DK" sz="1600" dirty="0" smtClean="0"/>
          </a:p>
          <a:p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37586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IMT-2020 beamforming antennas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18364" y="2228849"/>
            <a:ext cx="8679976" cy="455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1800" dirty="0" smtClean="0"/>
              <a:t>In </a:t>
            </a:r>
            <a:r>
              <a:rPr lang="da-DK" sz="1800" b="1" dirty="0" smtClean="0">
                <a:solidFill>
                  <a:srgbClr val="0033CC"/>
                </a:solidFill>
              </a:rPr>
              <a:t>IMT-2020</a:t>
            </a:r>
            <a:r>
              <a:rPr lang="da-DK" sz="1800" dirty="0" smtClean="0">
                <a:solidFill>
                  <a:srgbClr val="0033CC"/>
                </a:solidFill>
              </a:rPr>
              <a:t> </a:t>
            </a:r>
            <a:r>
              <a:rPr lang="da-DK" sz="1800" b="1" dirty="0" smtClean="0">
                <a:solidFill>
                  <a:srgbClr val="0033CC"/>
                </a:solidFill>
              </a:rPr>
              <a:t>(5G) </a:t>
            </a:r>
            <a:r>
              <a:rPr lang="da-DK" sz="1800" dirty="0" smtClean="0"/>
              <a:t>systems it is possible to model multi-element </a:t>
            </a:r>
            <a:r>
              <a:rPr lang="da-DK" sz="1800" b="1" dirty="0" smtClean="0">
                <a:solidFill>
                  <a:srgbClr val="0033CC"/>
                </a:solidFill>
              </a:rPr>
              <a:t>active antenna systems </a:t>
            </a:r>
            <a:r>
              <a:rPr lang="da-DK" sz="1800" dirty="0" smtClean="0"/>
              <a:t>which use dynamic </a:t>
            </a:r>
            <a:r>
              <a:rPr lang="da-DK" sz="1800" b="1" dirty="0" smtClean="0">
                <a:solidFill>
                  <a:srgbClr val="0033CC"/>
                </a:solidFill>
              </a:rPr>
              <a:t>beamforming </a:t>
            </a:r>
            <a:r>
              <a:rPr lang="da-DK" sz="1800" dirty="0" smtClean="0"/>
              <a:t>(ITU-R M.2101/3GPP TS 37.840)</a:t>
            </a:r>
          </a:p>
          <a:p>
            <a:pPr>
              <a:buClr>
                <a:srgbClr val="FF0000"/>
              </a:buClr>
            </a:pPr>
            <a:r>
              <a:rPr lang="en-GB" sz="1800" dirty="0" smtClean="0"/>
              <a:t>Beamforming antennas can be used for both base stations and mobiles</a:t>
            </a:r>
          </a:p>
          <a:p>
            <a:pPr>
              <a:buClr>
                <a:srgbClr val="FF0000"/>
              </a:buClr>
            </a:pPr>
            <a:r>
              <a:rPr lang="en-GB" sz="1800" dirty="0" smtClean="0"/>
              <a:t>The single element pattern is defined separately as a normal antenna pattern from the library</a:t>
            </a:r>
            <a:endParaRPr lang="da-DK" sz="1800" dirty="0" smtClean="0"/>
          </a:p>
          <a:p>
            <a:pPr lvl="1">
              <a:buClr>
                <a:srgbClr val="FF0000"/>
              </a:buClr>
            </a:pPr>
            <a:endParaRPr lang="da-DK" sz="1600" dirty="0" smtClean="0"/>
          </a:p>
          <a:p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3671250"/>
            <a:ext cx="2843886" cy="184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7" y="3800646"/>
            <a:ext cx="2835843" cy="290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 bwMode="auto">
          <a:xfrm>
            <a:off x="5005204" y="5701731"/>
            <a:ext cx="1895927" cy="410749"/>
          </a:xfrm>
          <a:prstGeom prst="wedgeRectCallout">
            <a:avLst>
              <a:gd name="adj1" fmla="val -85951"/>
              <a:gd name="adj2" fmla="val 1022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rPr>
              <a:t>Element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rPr>
              <a:t> antenna pattern defined independently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839090" y="6303034"/>
            <a:ext cx="2726940" cy="398522"/>
          </a:xfrm>
          <a:prstGeom prst="wedgeRectCallout">
            <a:avLst>
              <a:gd name="adj1" fmla="val -104741"/>
              <a:gd name="adj2" fmla="val -120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rPr>
              <a:t>Option to configure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rPr>
              <a:t> correlation of beamforming in adjacent channel cases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IMT-2020 beamforming </a:t>
            </a:r>
            <a:r>
              <a:rPr lang="da-DK" dirty="0" smtClean="0"/>
              <a:t>antennas - plotting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1" y="2553419"/>
            <a:ext cx="595075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56672" y="2691442"/>
            <a:ext cx="1483743" cy="1302589"/>
          </a:xfrm>
          <a:prstGeom prst="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6739114" y="2952888"/>
            <a:ext cx="1826916" cy="389848"/>
          </a:xfrm>
          <a:prstGeom prst="wedgeRectCallout">
            <a:avLst>
              <a:gd name="adj1" fmla="val -71391"/>
              <a:gd name="adj2" fmla="val 383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0033CC"/>
                </a:solidFill>
                <a:ea typeface="ＭＳ Ｐゴシック" charset="0"/>
              </a:rPr>
              <a:t>User configurable angles and other parameters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7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Exercise: Load a table based antenna pattern</a:t>
            </a:r>
            <a:endParaRPr lang="da-DK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8364" y="2375498"/>
            <a:ext cx="8679976" cy="45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GB" sz="1800" kern="0" dirty="0" smtClean="0"/>
              <a:t>Create a GSM 900 MHz base station antenna pattern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GB" sz="1800" kern="0" dirty="0" smtClean="0"/>
              <a:t>Use the information in the provided Excel file </a:t>
            </a:r>
            <a:r>
              <a:rPr lang="en-GB" sz="1800" i="1" kern="0" dirty="0" smtClean="0">
                <a:solidFill>
                  <a:srgbClr val="0033CC"/>
                </a:solidFill>
              </a:rPr>
              <a:t>GSM900 BS antenna.xlsx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GB" sz="1800" kern="0" dirty="0" smtClean="0"/>
              <a:t>Ensure the pattern is converted into a format that can be read by SEAMCAT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GB" sz="1800" kern="0" dirty="0" smtClean="0"/>
              <a:t>Check that the full required range of angles are specified - assume the azimuth pattern is symmetrical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GB" sz="1800" kern="0" dirty="0" smtClean="0"/>
              <a:t>Explore the plotting and saving options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GB" sz="1800" kern="0" dirty="0" smtClean="0"/>
              <a:t>Compare your results with the existing GSM 900 MHz antenna available in the library</a:t>
            </a:r>
            <a:endParaRPr lang="da-DK" sz="1800" kern="0" dirty="0"/>
          </a:p>
          <a:p>
            <a:pPr lvl="1">
              <a:buClr>
                <a:srgbClr val="FF0000"/>
              </a:buClr>
            </a:pPr>
            <a:endParaRPr lang="da-DK" sz="1800" kern="0" dirty="0" smtClean="0"/>
          </a:p>
          <a:p>
            <a:pPr lvl="1">
              <a:buClr>
                <a:srgbClr val="FF0000"/>
              </a:buClr>
            </a:pPr>
            <a:endParaRPr lang="da-DK" sz="1600" kern="0" dirty="0" smtClean="0"/>
          </a:p>
          <a:p>
            <a:endParaRPr lang="da-DK" kern="0" dirty="0" smtClean="0"/>
          </a:p>
          <a:p>
            <a:pPr lvl="1"/>
            <a:endParaRPr lang="da-DK" kern="0" dirty="0" smtClean="0"/>
          </a:p>
          <a:p>
            <a:pPr lvl="1"/>
            <a:endParaRPr lang="da-DK" kern="0" dirty="0" smtClean="0"/>
          </a:p>
          <a:p>
            <a:pPr lvl="1"/>
            <a:endParaRPr lang="da-DK" kern="0" dirty="0" smtClean="0"/>
          </a:p>
          <a:p>
            <a:pPr lvl="1"/>
            <a:endParaRPr lang="da-DK" kern="0" dirty="0" smtClean="0"/>
          </a:p>
          <a:p>
            <a:endParaRPr lang="da-DK" kern="0" dirty="0" smtClean="0"/>
          </a:p>
          <a:p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94" y="4960189"/>
            <a:ext cx="2060199" cy="15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89" y="4915388"/>
            <a:ext cx="2184872" cy="165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1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- </a:t>
            </a:r>
            <a:r>
              <a:rPr lang="en-US" dirty="0" smtClean="0"/>
              <a:t>Any </a:t>
            </a:r>
            <a:r>
              <a:rPr lang="en-US" dirty="0"/>
              <a:t>Questions?</a:t>
            </a:r>
          </a:p>
        </p:txBody>
      </p:sp>
      <p:pic>
        <p:nvPicPr>
          <p:cNvPr id="2" name="Picture 2" descr="R:\[SEAMCAT]\SEAMCAT User manual\Cartoon pictures\cartoon\cartoon in english\02 radar mari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46" y="3860145"/>
            <a:ext cx="4023161" cy="28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3336072"/>
              </p:ext>
            </p:extLst>
          </p:nvPr>
        </p:nvGraphicFramePr>
        <p:xfrm>
          <a:off x="1222275" y="1341249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5522" y="2303800"/>
                <a:ext cx="8672818" cy="3546894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a-DK" sz="1800" dirty="0" smtClean="0"/>
                  <a:t>Antenna gain patterns and pointing of both transmitters and receivers can have a significant impact on interference in your simulation.</a:t>
                </a:r>
              </a:p>
              <a:p>
                <a:pPr>
                  <a:buClr>
                    <a:srgbClr val="FF0000"/>
                  </a:buClr>
                </a:pPr>
                <a:r>
                  <a:rPr lang="da-DK" sz="1800" dirty="0" smtClean="0"/>
                  <a:t>Antenna patterns can be specified in a table (</a:t>
                </a:r>
                <a:r>
                  <a:rPr lang="da-DK" sz="1800" b="1" dirty="0" smtClean="0">
                    <a:solidFill>
                      <a:srgbClr val="0033CC"/>
                    </a:solidFill>
                  </a:rPr>
                  <a:t>horizontal/vertical</a:t>
                </a:r>
                <a:r>
                  <a:rPr lang="da-DK" sz="1800" dirty="0" smtClean="0"/>
                  <a:t> or </a:t>
                </a:r>
                <a:r>
                  <a:rPr lang="da-DK" sz="1800" b="1" dirty="0" smtClean="0">
                    <a:solidFill>
                      <a:srgbClr val="0033CC"/>
                    </a:solidFill>
                  </a:rPr>
                  <a:t>spherical</a:t>
                </a:r>
                <a:r>
                  <a:rPr lang="da-DK" sz="1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a-DK" sz="1800" dirty="0" smtClean="0"/>
                  <a:t>input) or via an </a:t>
                </a:r>
                <a:r>
                  <a:rPr lang="da-DK" sz="1800" b="1" dirty="0" smtClean="0">
                    <a:solidFill>
                      <a:srgbClr val="0033CC"/>
                    </a:solidFill>
                  </a:rPr>
                  <a:t>equation</a:t>
                </a:r>
                <a:r>
                  <a:rPr lang="da-DK" sz="1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a-DK" sz="1800" dirty="0" smtClean="0"/>
                  <a:t>based pattern</a:t>
                </a:r>
              </a:p>
              <a:p>
                <a:pPr>
                  <a:buClr>
                    <a:srgbClr val="FF0000"/>
                  </a:buClr>
                </a:pPr>
                <a:r>
                  <a:rPr lang="da-DK" sz="1800" dirty="0" smtClean="0"/>
                  <a:t>In general:</a:t>
                </a:r>
              </a:p>
              <a:p>
                <a:pPr marL="0" indent="0" algn="ctr">
                  <a:buClr>
                    <a:srgbClr val="FF0000"/>
                  </a:buClr>
                  <a:buNone/>
                </a:pPr>
                <a14:m>
                  <m:oMath xmlns:m="http://schemas.openxmlformats.org/officeDocument/2006/math">
                    <m:r>
                      <a:rPr lang="da-DK" sz="20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da-D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da-DK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a-D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da-DK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a-D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2000" b="0" i="1" smtClean="0"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2000" dirty="0" smtClean="0"/>
                  <a:t>	 (dBi)</a:t>
                </a:r>
              </a:p>
              <a:p>
                <a:pPr marL="0" indent="0" algn="ctr">
                  <a:buClr>
                    <a:srgbClr val="FF0000"/>
                  </a:buClr>
                  <a:buNone/>
                </a:pPr>
                <a:endParaRPr lang="da-DK" sz="1000" dirty="0" smtClean="0"/>
              </a:p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da-DK" sz="1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da-DK" sz="1600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a-DK" sz="1600" dirty="0" smtClean="0"/>
                  <a:t> Azimuth angle (degrees), </a:t>
                </a:r>
                <a14:m>
                  <m:oMath xmlns:m="http://schemas.openxmlformats.org/officeDocument/2006/math">
                    <m:r>
                      <a:rPr lang="da-DK" sz="1600" i="1" dirty="0" smtClean="0">
                        <a:latin typeface="Cambria Math"/>
                      </a:rPr>
                      <m:t>0</m:t>
                    </m:r>
                    <m:r>
                      <a:rPr lang="da-DK" sz="1600" i="1" dirty="0" smtClean="0">
                        <a:latin typeface="Cambria Math"/>
                        <a:ea typeface="Cambria Math"/>
                      </a:rPr>
                      <m:t>°≤</m:t>
                    </m:r>
                    <m:r>
                      <a:rPr lang="da-DK" sz="1600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a-DK" sz="1600" i="1" dirty="0" smtClean="0">
                        <a:latin typeface="Cambria Math"/>
                        <a:ea typeface="Cambria Math"/>
                      </a:rPr>
                      <m:t>≤360°</m:t>
                    </m:r>
                  </m:oMath>
                </a14:m>
                <a:r>
                  <a:rPr lang="da-DK" sz="1600" dirty="0" smtClean="0"/>
                  <a:t> </a:t>
                </a:r>
              </a:p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da-DK" sz="1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da-DK" sz="140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a-DK" sz="1600" dirty="0"/>
                  <a:t> </a:t>
                </a:r>
                <a:r>
                  <a:rPr lang="da-DK" sz="1600" dirty="0" smtClean="0"/>
                  <a:t>Elevation angle </a:t>
                </a:r>
                <a:r>
                  <a:rPr lang="da-DK" sz="1600" dirty="0"/>
                  <a:t>(</a:t>
                </a:r>
                <a:r>
                  <a:rPr lang="da-DK" sz="1600" dirty="0" smtClean="0"/>
                  <a:t>degrees), </a:t>
                </a:r>
                <a14:m>
                  <m:oMath xmlns:m="http://schemas.openxmlformats.org/officeDocument/2006/math">
                    <m:r>
                      <a:rPr lang="da-DK" sz="1600" b="0" i="1" dirty="0" smtClean="0">
                        <a:latin typeface="Cambria Math"/>
                      </a:rPr>
                      <m:t>−90</m:t>
                    </m:r>
                    <m:r>
                      <a:rPr lang="da-DK" sz="1600" i="1" dirty="0">
                        <a:latin typeface="Cambria Math"/>
                        <a:ea typeface="Cambria Math"/>
                      </a:rPr>
                      <m:t>°≤</m:t>
                    </m:r>
                    <m:r>
                      <a:rPr lang="da-DK" sz="160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da-DK" sz="16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da-DK" sz="1600" b="0" i="1" dirty="0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da-DK" sz="1600" i="1" dirty="0">
                        <a:latin typeface="Cambria Math"/>
                        <a:ea typeface="Cambria Math"/>
                      </a:rPr>
                      <m:t>0°</m:t>
                    </m:r>
                  </m:oMath>
                </a14:m>
                <a:endParaRPr lang="da-DK" sz="1600" dirty="0" smtClean="0"/>
              </a:p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da-DK" sz="16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da-DK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1600" dirty="0" smtClean="0"/>
                  <a:t>: Antenna gain at given azimuth and elevation (dBi)</a:t>
                </a:r>
              </a:p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da-DK" sz="1600" dirty="0" smtClean="0"/>
                  <a:t>: Maximum antenna gain (dBi)</a:t>
                </a:r>
              </a:p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da-DK" sz="1600" dirty="0" smtClean="0"/>
                  <a:t>: Relative gain at given azimuth and elevation (dB),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a-DK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a-DK" sz="1600" i="1">
                            <a:latin typeface="Cambria Math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da-DK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a-DK" sz="1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da-DK" sz="16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da-DK" sz="16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da-DK" sz="1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/>
                        <a:ea typeface="Cambria Math"/>
                      </a:rPr>
                      <m:t>dB</m:t>
                    </m:r>
                  </m:oMath>
                </a14:m>
                <a:endParaRPr lang="da-DK" sz="1600" dirty="0" smtClean="0"/>
              </a:p>
            </p:txBody>
          </p:sp>
        </mc:Choice>
        <mc:Fallback xmlns=""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522" y="2303800"/>
                <a:ext cx="8672818" cy="3546894"/>
              </a:xfrm>
              <a:blipFill rotWithShape="1">
                <a:blip r:embed="rId2"/>
                <a:stretch>
                  <a:fillRect l="-492" t="-859" b="-326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7" name="Picture 11" descr="C:\Users\faris\Pictures\y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28" y="4678886"/>
            <a:ext cx="1320459" cy="9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37586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Antennas in SEAMCAT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3" y="5850694"/>
            <a:ext cx="1175316" cy="9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90" y="5850694"/>
            <a:ext cx="925333" cy="86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faris\Documents\Visio templates\cell_tower_phone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00" y="4191990"/>
            <a:ext cx="973792" cy="9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faris\Pictures\di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92" y="3506744"/>
            <a:ext cx="938151" cy="9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37586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Antenna angle definitions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25522" y="2303800"/>
            <a:ext cx="8672818" cy="455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000" dirty="0" smtClean="0"/>
              <a:t>The antenna pattern is specified relative to the antenna </a:t>
            </a:r>
            <a:r>
              <a:rPr lang="en-GB" sz="2000" b="1" dirty="0" smtClean="0">
                <a:solidFill>
                  <a:srgbClr val="333399"/>
                </a:solidFill>
              </a:rPr>
              <a:t>boresight</a:t>
            </a:r>
            <a:r>
              <a:rPr lang="en-GB" sz="2000" dirty="0" smtClean="0"/>
              <a:t> (pointing direction)</a:t>
            </a:r>
          </a:p>
          <a:p>
            <a:pPr>
              <a:buClr>
                <a:srgbClr val="FF0000"/>
              </a:buClr>
            </a:pPr>
            <a:r>
              <a:rPr lang="en-GB" sz="2000" dirty="0" smtClean="0"/>
              <a:t>It is necessary to map the antenna pattern to the pointing of the antenna which is defined in the “global” co-ordinate system of the scenario: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Azimuth reference: 0 degrees towards “east”, angles increasing anticlockwise</a:t>
            </a:r>
          </a:p>
          <a:p>
            <a:pPr lvl="1">
              <a:buClr>
                <a:srgbClr val="FF0000"/>
              </a:buClr>
            </a:pPr>
            <a:r>
              <a:rPr lang="da-DK" sz="1800" dirty="0" smtClean="0"/>
              <a:t>Elevation </a:t>
            </a:r>
            <a:r>
              <a:rPr lang="en-GB" sz="1800" dirty="0" smtClean="0"/>
              <a:t>reference</a:t>
            </a:r>
            <a:r>
              <a:rPr lang="en-GB" sz="1800" dirty="0"/>
              <a:t>: </a:t>
            </a:r>
            <a:r>
              <a:rPr lang="en-GB" sz="1800" dirty="0" smtClean="0"/>
              <a:t>0 degrees towards horizontal plane, negative angles below antenna</a:t>
            </a:r>
          </a:p>
          <a:p>
            <a:pPr>
              <a:buClr>
                <a:srgbClr val="FF0000"/>
              </a:buClr>
            </a:pPr>
            <a:r>
              <a:rPr lang="en-GB" sz="2000" dirty="0" smtClean="0"/>
              <a:t>The angle offset from the antenna towards the point of interest (e.g. towards the </a:t>
            </a:r>
            <a:r>
              <a:rPr lang="en-GB" sz="2000" b="1" dirty="0" smtClean="0">
                <a:solidFill>
                  <a:srgbClr val="333399"/>
                </a:solidFill>
              </a:rPr>
              <a:t>VLR</a:t>
            </a:r>
            <a:r>
              <a:rPr lang="en-GB" sz="2000" dirty="0" smtClean="0"/>
              <a:t>) can then be used to calculate the gain</a:t>
            </a:r>
          </a:p>
          <a:p>
            <a:pPr>
              <a:buClr>
                <a:srgbClr val="FF0000"/>
              </a:buClr>
            </a:pPr>
            <a:r>
              <a:rPr lang="en-GB" sz="2000" dirty="0" smtClean="0"/>
              <a:t>For </a:t>
            </a:r>
            <a:r>
              <a:rPr lang="en-GB" sz="2000" b="1" dirty="0" err="1" smtClean="0">
                <a:solidFill>
                  <a:srgbClr val="333399"/>
                </a:solidFill>
              </a:rPr>
              <a:t>downtilted</a:t>
            </a:r>
            <a:r>
              <a:rPr lang="en-GB" sz="2000" dirty="0" smtClean="0">
                <a:solidFill>
                  <a:srgbClr val="333399"/>
                </a:solidFill>
              </a:rPr>
              <a:t> </a:t>
            </a:r>
            <a:r>
              <a:rPr lang="en-GB" sz="2000" dirty="0" smtClean="0"/>
              <a:t>antennas, e.g. cellular base stations, SEAMCAT applies </a:t>
            </a:r>
            <a:br>
              <a:rPr lang="en-GB" sz="2000" dirty="0" smtClean="0"/>
            </a:br>
            <a:r>
              <a:rPr lang="en-GB" sz="2000" dirty="0" smtClean="0"/>
              <a:t>co-ordinate transformations</a:t>
            </a:r>
          </a:p>
          <a:p>
            <a:pPr>
              <a:buClr>
                <a:srgbClr val="FF0000"/>
              </a:buClr>
            </a:pPr>
            <a:endParaRPr lang="en-GB" sz="1800" dirty="0" smtClean="0"/>
          </a:p>
          <a:p>
            <a:pPr marL="0" indent="0">
              <a:buClr>
                <a:srgbClr val="FF0000"/>
              </a:buClr>
              <a:buNone/>
            </a:pPr>
            <a:endParaRPr lang="en-GB" sz="2000" dirty="0" smtClean="0"/>
          </a:p>
          <a:p>
            <a:pPr marL="0" indent="0" algn="ctr">
              <a:buClr>
                <a:srgbClr val="FF0000"/>
              </a:buClr>
              <a:buNone/>
            </a:pPr>
            <a:endParaRPr lang="en-GB" sz="2000" dirty="0" smtClean="0"/>
          </a:p>
          <a:p>
            <a:pPr marL="0" indent="0" algn="ctr">
              <a:buClr>
                <a:srgbClr val="FF0000"/>
              </a:buClr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581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37586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Antenna angle definitions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8" y="2344180"/>
            <a:ext cx="4188013" cy="36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22" y="2344180"/>
            <a:ext cx="4215042" cy="38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753325"/>
            <a:ext cx="2076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0333" y="2344180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333399"/>
                </a:solidFill>
              </a:rPr>
              <a:t>Elevation view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794" y="2308554"/>
            <a:ext cx="238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333399"/>
                </a:solidFill>
              </a:rPr>
              <a:t>Spherical view</a:t>
            </a:r>
            <a:endParaRPr lang="en-GB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57174" y="2228849"/>
            <a:ext cx="8639176" cy="455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2000" dirty="0" smtClean="0"/>
              <a:t>For </a:t>
            </a:r>
            <a:r>
              <a:rPr lang="da-DK" sz="2000" b="1" dirty="0" smtClean="0">
                <a:solidFill>
                  <a:srgbClr val="333399"/>
                </a:solidFill>
              </a:rPr>
              <a:t>generic</a:t>
            </a:r>
            <a:r>
              <a:rPr lang="da-DK" sz="2000" dirty="0" smtClean="0">
                <a:solidFill>
                  <a:srgbClr val="333399"/>
                </a:solidFill>
              </a:rPr>
              <a:t> </a:t>
            </a:r>
            <a:r>
              <a:rPr lang="da-DK" sz="2000" dirty="0" smtClean="0"/>
              <a:t>systems antenna parameters are specified under the </a:t>
            </a:r>
            <a:r>
              <a:rPr lang="da-DK" sz="2000" b="1" dirty="0" smtClean="0">
                <a:solidFill>
                  <a:srgbClr val="333399"/>
                </a:solidFill>
              </a:rPr>
              <a:t>transmitter</a:t>
            </a:r>
            <a:r>
              <a:rPr lang="da-DK" sz="2000" dirty="0" smtClean="0">
                <a:solidFill>
                  <a:srgbClr val="333399"/>
                </a:solidFill>
              </a:rPr>
              <a:t> </a:t>
            </a:r>
            <a:r>
              <a:rPr lang="da-DK" sz="2000" dirty="0" smtClean="0"/>
              <a:t>and </a:t>
            </a:r>
            <a:r>
              <a:rPr lang="da-DK" sz="2000" b="1" dirty="0" smtClean="0">
                <a:solidFill>
                  <a:srgbClr val="333399"/>
                </a:solidFill>
              </a:rPr>
              <a:t>receiver</a:t>
            </a:r>
            <a:r>
              <a:rPr lang="da-DK" sz="2000" dirty="0" smtClean="0">
                <a:solidFill>
                  <a:srgbClr val="333399"/>
                </a:solidFill>
              </a:rPr>
              <a:t> </a:t>
            </a:r>
            <a:r>
              <a:rPr lang="da-DK" sz="2000" dirty="0" smtClean="0"/>
              <a:t>tab</a:t>
            </a:r>
          </a:p>
          <a:p>
            <a:pPr>
              <a:buClr>
                <a:srgbClr val="FF0000"/>
              </a:buClr>
            </a:pPr>
            <a:endParaRPr lang="da-DK" sz="2000" dirty="0"/>
          </a:p>
          <a:p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16" y="3105736"/>
            <a:ext cx="5336634" cy="31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28961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Specifying antenna patterns - generic systems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945231" y="4724825"/>
            <a:ext cx="2462995" cy="1130065"/>
          </a:xfrm>
          <a:prstGeom prst="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84536" y="3304960"/>
            <a:ext cx="2711394" cy="2300710"/>
          </a:xfrm>
          <a:prstGeom prst="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45232" y="3105736"/>
            <a:ext cx="1016331" cy="188745"/>
          </a:xfrm>
          <a:prstGeom prst="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7822" y="1443825"/>
            <a:ext cx="7543800" cy="533400"/>
          </a:xfrm>
        </p:spPr>
        <p:txBody>
          <a:bodyPr/>
          <a:lstStyle/>
          <a:p>
            <a:pPr algn="ctr"/>
            <a:r>
              <a:rPr lang="da-DK" dirty="0"/>
              <a:t>A</a:t>
            </a:r>
            <a:r>
              <a:rPr lang="da-DK" dirty="0" smtClean="0"/>
              <a:t>ntenna pointing in generic systems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100058"/>
            <a:ext cx="2738499" cy="13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466" y="2304817"/>
            <a:ext cx="9014512" cy="159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 smtClean="0"/>
              <a:t>By default the antenna pointing reference in </a:t>
            </a:r>
            <a:r>
              <a:rPr lang="da-DK" sz="1800" b="1" dirty="0" smtClean="0">
                <a:solidFill>
                  <a:srgbClr val="333399"/>
                </a:solidFill>
              </a:rPr>
              <a:t>generic systems </a:t>
            </a:r>
            <a:r>
              <a:rPr lang="da-DK" sz="1800" dirty="0" smtClean="0"/>
              <a:t>is </a:t>
            </a:r>
            <a:r>
              <a:rPr lang="da-DK" sz="1800" b="1" dirty="0" smtClean="0">
                <a:solidFill>
                  <a:srgbClr val="333399"/>
                </a:solidFill>
              </a:rPr>
              <a:t>horizontal east</a:t>
            </a:r>
          </a:p>
          <a:p>
            <a:r>
              <a:rPr lang="da-DK" sz="1800" dirty="0" smtClean="0"/>
              <a:t>Option to set direct pointing on a link from Tx to Rx, e.g. for fixed links or aircraft/satellite tracking scenarios</a:t>
            </a:r>
          </a:p>
          <a:p>
            <a:r>
              <a:rPr lang="da-DK" sz="1800" dirty="0" smtClean="0"/>
              <a:t>This changes both the pointing </a:t>
            </a:r>
            <a:r>
              <a:rPr lang="da-DK" sz="1800" b="1" dirty="0" smtClean="0">
                <a:solidFill>
                  <a:srgbClr val="333399"/>
                </a:solidFill>
              </a:rPr>
              <a:t>and</a:t>
            </a:r>
            <a:r>
              <a:rPr lang="da-DK" sz="1800" dirty="0" smtClean="0">
                <a:solidFill>
                  <a:srgbClr val="333399"/>
                </a:solidFill>
              </a:rPr>
              <a:t> </a:t>
            </a:r>
            <a:r>
              <a:rPr lang="da-DK" sz="1800" dirty="0" smtClean="0"/>
              <a:t>the angle references</a:t>
            </a:r>
          </a:p>
          <a:p>
            <a:r>
              <a:rPr lang="da-DK" sz="1800" dirty="0" smtClean="0"/>
              <a:t>Additional offsets are also possible</a:t>
            </a:r>
            <a:endParaRPr lang="da-DK" sz="1800" dirty="0"/>
          </a:p>
        </p:txBody>
      </p:sp>
      <p:pic>
        <p:nvPicPr>
          <p:cNvPr id="18" name="Picture 17" descr="http://tractool.seamcat.org/raw-attachment/wiki/Manual/Annex/AntennaHeight/azimuth_pointing.gif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8"/>
          <a:stretch>
            <a:fillRect/>
          </a:stretch>
        </p:blipFill>
        <p:spPr bwMode="auto">
          <a:xfrm>
            <a:off x="4536396" y="3701666"/>
            <a:ext cx="1772018" cy="150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tractool.seamcat.org/raw-attachment/wiki/Manual/Annex/AntennaHeight/azimuth_depointing.gif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556" y="3701238"/>
            <a:ext cx="1764589" cy="148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tractool.seamcat.org/raw-attachment/wiki/Manual/Annex/AntennaHeight/elevation_pointing.gif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396" y="5349998"/>
            <a:ext cx="1757160" cy="14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://tractool.seamcat.org/raw-attachment/wiki/Manual/Annex/AntennaHeight/elevation_depointing.gif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9"/>
          <a:stretch>
            <a:fillRect/>
          </a:stretch>
        </p:blipFill>
        <p:spPr bwMode="auto">
          <a:xfrm>
            <a:off x="6792557" y="5349998"/>
            <a:ext cx="1757160" cy="1493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 bwMode="auto">
          <a:xfrm>
            <a:off x="3899595" y="4487627"/>
            <a:ext cx="489638" cy="263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565" y="1446213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Specifying antenna patterns - cellular systems (CDMA/OFDMA)*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57174" y="2228849"/>
            <a:ext cx="8639176" cy="455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1800" dirty="0" smtClean="0"/>
              <a:t>For </a:t>
            </a:r>
            <a:r>
              <a:rPr lang="da-DK" sz="1800" b="1" dirty="0" smtClean="0">
                <a:solidFill>
                  <a:srgbClr val="333399"/>
                </a:solidFill>
              </a:rPr>
              <a:t>cellular </a:t>
            </a:r>
            <a:r>
              <a:rPr lang="da-DK" sz="1800" dirty="0" smtClean="0"/>
              <a:t>systems antennas are defined under the </a:t>
            </a:r>
            <a:r>
              <a:rPr lang="da-DK" sz="1800" b="1" dirty="0" smtClean="0">
                <a:solidFill>
                  <a:srgbClr val="333399"/>
                </a:solidFill>
              </a:rPr>
              <a:t>Positioning</a:t>
            </a:r>
            <a:r>
              <a:rPr lang="da-DK" sz="1800" dirty="0" smtClean="0">
                <a:solidFill>
                  <a:srgbClr val="333399"/>
                </a:solidFill>
              </a:rPr>
              <a:t> </a:t>
            </a:r>
            <a:r>
              <a:rPr lang="da-DK" sz="1800" dirty="0" smtClean="0"/>
              <a:t>tab</a:t>
            </a:r>
            <a:endParaRPr lang="da-DK" sz="1800" dirty="0"/>
          </a:p>
          <a:p>
            <a:pPr>
              <a:buClr>
                <a:srgbClr val="FF0000"/>
              </a:buClr>
            </a:pPr>
            <a:r>
              <a:rPr lang="da-DK" sz="1800" dirty="0" smtClean="0"/>
              <a:t>For </a:t>
            </a:r>
            <a:r>
              <a:rPr lang="da-DK" sz="1800" b="1" dirty="0" smtClean="0">
                <a:solidFill>
                  <a:srgbClr val="0033CC"/>
                </a:solidFill>
              </a:rPr>
              <a:t>CDMA/OFDMA</a:t>
            </a:r>
            <a:r>
              <a:rPr lang="da-DK" sz="1800" dirty="0" smtClean="0">
                <a:solidFill>
                  <a:srgbClr val="0033CC"/>
                </a:solidFill>
              </a:rPr>
              <a:t> </a:t>
            </a:r>
            <a:r>
              <a:rPr lang="da-DK" sz="1800" dirty="0" smtClean="0"/>
              <a:t>It is not currently possible to input a pattern for a mobile station – this is assumed to be omnidirectional by default.</a:t>
            </a:r>
          </a:p>
          <a:p>
            <a:pPr>
              <a:buClr>
                <a:srgbClr val="FF0000"/>
              </a:buClr>
            </a:pPr>
            <a:r>
              <a:rPr lang="da-DK" sz="1800" dirty="0" smtClean="0"/>
              <a:t>Pointing of base stations is defined by the layout and is </a:t>
            </a:r>
            <a:r>
              <a:rPr lang="da-DK" sz="1800" b="1" dirty="0" smtClean="0">
                <a:solidFill>
                  <a:srgbClr val="333399"/>
                </a:solidFill>
              </a:rPr>
              <a:t>fixed</a:t>
            </a:r>
            <a:endParaRPr lang="da-DK" sz="1800" b="1" dirty="0">
              <a:solidFill>
                <a:srgbClr val="333399"/>
              </a:solidFill>
            </a:endParaRPr>
          </a:p>
          <a:p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3587150"/>
            <a:ext cx="7658142" cy="289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398936" y="3959525"/>
            <a:ext cx="3026958" cy="557884"/>
          </a:xfrm>
          <a:prstGeom prst="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8936" y="4669809"/>
            <a:ext cx="3026957" cy="1809548"/>
          </a:xfrm>
          <a:prstGeom prst="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008" y="6565621"/>
            <a:ext cx="6320166" cy="2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GB" sz="1600" b="1" kern="0" dirty="0" smtClean="0">
                <a:solidFill>
                  <a:srgbClr val="0033CC"/>
                </a:solidFill>
              </a:rPr>
              <a:t>*IMT-2020 systems are addressed separately</a:t>
            </a:r>
            <a:endParaRPr lang="da-DK" sz="1600" kern="0" dirty="0" smtClean="0"/>
          </a:p>
          <a:p>
            <a:pPr lvl="1">
              <a:buClr>
                <a:srgbClr val="FF0000"/>
              </a:buClr>
            </a:pPr>
            <a:endParaRPr lang="da-DK" sz="1800" kern="0" dirty="0" smtClean="0"/>
          </a:p>
          <a:p>
            <a:pPr lvl="1">
              <a:buClr>
                <a:srgbClr val="FF0000"/>
              </a:buClr>
            </a:pPr>
            <a:endParaRPr lang="da-DK" sz="1600" kern="0" dirty="0" smtClean="0"/>
          </a:p>
          <a:p>
            <a:endParaRPr lang="da-DK" kern="0" dirty="0" smtClean="0"/>
          </a:p>
          <a:p>
            <a:pPr lvl="1"/>
            <a:endParaRPr lang="da-DK" kern="0" dirty="0" smtClean="0"/>
          </a:p>
          <a:p>
            <a:pPr lvl="1"/>
            <a:endParaRPr lang="da-DK" kern="0" dirty="0" smtClean="0"/>
          </a:p>
          <a:p>
            <a:pPr lvl="1"/>
            <a:endParaRPr lang="da-DK" kern="0" dirty="0" smtClean="0"/>
          </a:p>
          <a:p>
            <a:pPr lvl="1"/>
            <a:endParaRPr lang="da-DK" kern="0" dirty="0" smtClean="0"/>
          </a:p>
          <a:p>
            <a:endParaRPr lang="da-DK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857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30" y="1437586"/>
            <a:ext cx="7543800" cy="533400"/>
          </a:xfrm>
        </p:spPr>
        <p:txBody>
          <a:bodyPr/>
          <a:lstStyle/>
          <a:p>
            <a:pPr algn="ctr"/>
            <a:r>
              <a:rPr lang="da-DK" dirty="0" smtClean="0"/>
              <a:t>Table based antenna patterns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16339" y="2228849"/>
            <a:ext cx="6079309" cy="4554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1800" b="1" dirty="0" smtClean="0">
                <a:solidFill>
                  <a:srgbClr val="0033CC"/>
                </a:solidFill>
              </a:rPr>
              <a:t>Table</a:t>
            </a:r>
            <a:r>
              <a:rPr lang="da-DK" sz="1800" dirty="0" smtClean="0">
                <a:solidFill>
                  <a:srgbClr val="0033CC"/>
                </a:solidFill>
              </a:rPr>
              <a:t> </a:t>
            </a:r>
            <a:r>
              <a:rPr lang="da-DK" sz="1800" dirty="0" smtClean="0"/>
              <a:t>based antenna patterns can be defined separately in </a:t>
            </a:r>
            <a:r>
              <a:rPr lang="da-DK" sz="1800" b="1" dirty="0" smtClean="0">
                <a:solidFill>
                  <a:srgbClr val="0033CC"/>
                </a:solidFill>
              </a:rPr>
              <a:t>horizontal and/or vertical </a:t>
            </a:r>
            <a:r>
              <a:rPr lang="da-DK" sz="1800" dirty="0" smtClean="0"/>
              <a:t>planes, or as a </a:t>
            </a:r>
            <a:r>
              <a:rPr lang="da-DK" sz="1800" b="1" dirty="0" smtClean="0">
                <a:solidFill>
                  <a:srgbClr val="0033CC"/>
                </a:solidFill>
              </a:rPr>
              <a:t>spherical</a:t>
            </a:r>
            <a:r>
              <a:rPr lang="da-DK" sz="1800" dirty="0" smtClean="0"/>
              <a:t> pattern (0 to 180 degrees)</a:t>
            </a:r>
            <a:endParaRPr lang="da-DK" sz="1800" dirty="0"/>
          </a:p>
          <a:p>
            <a:pPr>
              <a:buClr>
                <a:srgbClr val="FF0000"/>
              </a:buClr>
            </a:pPr>
            <a:r>
              <a:rPr lang="da-DK" sz="1800" dirty="0" smtClean="0"/>
              <a:t>Antenna </a:t>
            </a:r>
            <a:r>
              <a:rPr lang="da-DK" sz="1800" dirty="0"/>
              <a:t>patterns can be </a:t>
            </a:r>
            <a:r>
              <a:rPr lang="da-DK" sz="1800" dirty="0" smtClean="0"/>
              <a:t>saved and </a:t>
            </a:r>
            <a:r>
              <a:rPr lang="da-DK" sz="1800" dirty="0"/>
              <a:t>loaded from the </a:t>
            </a:r>
            <a:r>
              <a:rPr lang="da-DK" sz="1800" dirty="0" smtClean="0"/>
              <a:t>library</a:t>
            </a:r>
            <a:endParaRPr lang="da-DK" sz="1800" dirty="0"/>
          </a:p>
          <a:p>
            <a:pPr>
              <a:buClr>
                <a:srgbClr val="FF0000"/>
              </a:buClr>
            </a:pPr>
            <a:r>
              <a:rPr lang="da-DK" sz="1800" dirty="0"/>
              <a:t>Creating and editing antenna </a:t>
            </a:r>
            <a:r>
              <a:rPr lang="da-DK" sz="1800" dirty="0" smtClean="0"/>
              <a:t>patterns </a:t>
            </a:r>
            <a:r>
              <a:rPr lang="da-DK" sz="1800" dirty="0"/>
              <a:t>is similar to editing masks</a:t>
            </a:r>
          </a:p>
          <a:p>
            <a:pPr lvl="1">
              <a:buClr>
                <a:srgbClr val="FF0000"/>
              </a:buClr>
            </a:pPr>
            <a:endParaRPr lang="da-DK" sz="1800" dirty="0" smtClean="0"/>
          </a:p>
          <a:p>
            <a:pPr lvl="1">
              <a:buClr>
                <a:srgbClr val="FF0000"/>
              </a:buClr>
            </a:pPr>
            <a:endParaRPr lang="da-DK" sz="1600" dirty="0" smtClean="0"/>
          </a:p>
          <a:p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49" y="2147065"/>
            <a:ext cx="2815010" cy="27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7" y="4428597"/>
            <a:ext cx="3209331" cy="22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76" y="4273262"/>
            <a:ext cx="3565925" cy="22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PPT Slide theme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PPT Slide theme</Template>
  <TotalTime>6164</TotalTime>
  <Words>760</Words>
  <Application>Microsoft Office PowerPoint</Application>
  <PresentationFormat>On-screen Show (4:3)</PresentationFormat>
  <Paragraphs>163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ECO PPT Slide theme</vt:lpstr>
      <vt:lpstr>Antennas  Patterns, Positioning and Gain</vt:lpstr>
      <vt:lpstr>Outline</vt:lpstr>
      <vt:lpstr>Antennas in SEAMCAT</vt:lpstr>
      <vt:lpstr>Antenna angle definitions</vt:lpstr>
      <vt:lpstr>Antenna angle definitions</vt:lpstr>
      <vt:lpstr>Specifying antenna patterns - generic systems</vt:lpstr>
      <vt:lpstr>Antenna pointing in generic systems</vt:lpstr>
      <vt:lpstr>Specifying antenna patterns - cellular systems (CDMA/OFDMA)*</vt:lpstr>
      <vt:lpstr>Table based antenna patterns</vt:lpstr>
      <vt:lpstr>Horizontal/vertical patterns</vt:lpstr>
      <vt:lpstr>Spherical patterns</vt:lpstr>
      <vt:lpstr>Antenna patterns specified as equations</vt:lpstr>
      <vt:lpstr>IMT-2020 beamforming antennas</vt:lpstr>
      <vt:lpstr>IMT-2020 beamforming antennas - plotting</vt:lpstr>
      <vt:lpstr>Exercise: Load a table based antenna pattern</vt:lpstr>
      <vt:lpstr>Thank you - Any 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Jean-Philippe Kermoal (ERO)</dc:creator>
  <cp:lastModifiedBy>Peter Faris</cp:lastModifiedBy>
  <cp:revision>174</cp:revision>
  <cp:lastPrinted>2012-06-01T12:04:14Z</cp:lastPrinted>
  <dcterms:created xsi:type="dcterms:W3CDTF">2009-11-16T11:05:03Z</dcterms:created>
  <dcterms:modified xsi:type="dcterms:W3CDTF">2018-10-06T09:39:15Z</dcterms:modified>
</cp:coreProperties>
</file>