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95" r:id="rId5"/>
    <p:sldId id="292" r:id="rId6"/>
    <p:sldId id="263" r:id="rId7"/>
    <p:sldId id="296" r:id="rId8"/>
    <p:sldId id="287" r:id="rId9"/>
    <p:sldId id="280" r:id="rId10"/>
    <p:sldId id="282" r:id="rId11"/>
    <p:sldId id="283" r:id="rId12"/>
    <p:sldId id="281" r:id="rId13"/>
    <p:sldId id="290" r:id="rId14"/>
    <p:sldId id="285" r:id="rId15"/>
    <p:sldId id="293" r:id="rId16"/>
    <p:sldId id="294" r:id="rId17"/>
    <p:sldId id="270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131" autoAdjust="0"/>
  </p:normalViewPr>
  <p:slideViewPr>
    <p:cSldViewPr>
      <p:cViewPr>
        <p:scale>
          <a:sx n="91" d="100"/>
          <a:sy n="91" d="100"/>
        </p:scale>
        <p:origin x="-13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88427C-7489-4F42-9070-10D1A4689EAA}" type="datetimeFigureOut">
              <a:rPr lang="en-GB"/>
              <a:pPr>
                <a:defRPr/>
              </a:pPr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DC6977-D6E8-428B-A614-70E5A286386B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35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650C4A-92E9-4F33-815F-EE3D1F989ECD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650C4A-92E9-4F33-815F-EE3D1F989ECD}" type="slidenum">
              <a:rPr lang="en-GB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54818E-8474-4805-839F-2528DDC8DBD7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4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6977-D6E8-428B-A614-70E5A286386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54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6977-D6E8-428B-A614-70E5A286386B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30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6977-D6E8-428B-A614-70E5A286386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14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C6977-D6E8-428B-A614-70E5A286386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07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492416-0B4B-40EA-8707-6E9D80013B7E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130425"/>
            <a:ext cx="842162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D3D55B-05D7-4DF2-8DCC-BD287370EAB8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EACF-66D5-4F38-A1B7-59DA259530CD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2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721D9-7525-419F-88D2-A90F36A269E0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56F6-9ECC-4B2A-9124-E59044DE9A67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26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569121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6BDAC-065B-4C5F-BA6D-B7780D20DA6F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4203-0C85-49FE-A310-6D87E88AB2A3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71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5C3B8-7E52-4FE4-A307-303ADFACCB80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E41B-6210-4ECF-977D-C52BA278BE20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69842-2619-4C38-823A-0C78D645F80E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CC78-3CC4-4369-87F8-EEE365E0FEEE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38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52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52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FF607-0F15-449E-B836-0EC5248BB26E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ED6A-747F-41CD-852A-465AB71DD49A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0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8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8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420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420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02D287-2E1C-4AD5-93FB-9D1DDE264902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A8A4-EE51-4205-AEBD-E18A2AFF3C77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7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FA701C-44A0-43F1-88D6-F33A30203A38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E086-91B9-4399-AF38-4912159EEF88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1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2D1AF-6D29-4549-AC76-E8E5B9F4AAD3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5B22-FAB7-463F-AC34-971C5DFFFC55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9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78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52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152EF0-8BA1-42B8-8CAC-ACDCEF65BF5D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F499-A490-4AE8-9CBD-80C20B12CACF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80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569534-8EC4-4A4A-A367-0CCC45C43E83}" type="slidenum">
              <a:rPr lang="en-GB" altLang="en-US"/>
              <a:pPr/>
              <a:t>‹Nr.›</a:t>
            </a:fld>
            <a:endParaRPr lang="en-GB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F057-AE6E-4503-BCEB-9C486D99533B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2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0" y="1438275"/>
            <a:ext cx="714375" cy="5419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4A91"/>
              </a:gs>
            </a:gsLst>
            <a:lin ang="5400000" scaled="1"/>
          </a:gradFill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14375" y="-9525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1262063"/>
            <a:ext cx="8429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NATO [CLASSIFICATION]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033C6B-895A-40BC-9D49-20F7B9B9B14F}" type="slidenum">
              <a:rPr lang="en-GB" altLang="en-US"/>
              <a:pPr/>
              <a:t>‹Nr.›</a:t>
            </a:fld>
            <a:endParaRPr lang="en-GB" altLang="en-US"/>
          </a:p>
        </p:txBody>
      </p:sp>
      <p:pic>
        <p:nvPicPr>
          <p:cNvPr id="1031" name="Picture 4" descr="NATOver_RGB_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0"/>
            <a:ext cx="1804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0CEB6-2775-45C1-B295-49981487960A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-18320" y="6038299"/>
            <a:ext cx="763587" cy="747713"/>
            <a:chOff x="5128" y="126"/>
            <a:chExt cx="481" cy="471"/>
          </a:xfrm>
          <a:noFill/>
        </p:grpSpPr>
        <p:sp>
          <p:nvSpPr>
            <p:cNvPr id="90" name="Rectangle 122"/>
            <p:cNvSpPr>
              <a:spLocks noChangeArrowheads="1"/>
            </p:cNvSpPr>
            <p:nvPr/>
          </p:nvSpPr>
          <p:spPr bwMode="auto">
            <a:xfrm>
              <a:off x="5138" y="126"/>
              <a:ext cx="471" cy="1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Times New Roman" pitchFamily="18" charset="0"/>
                </a:rPr>
                <a:t>NATO HQ</a:t>
              </a:r>
              <a:r>
                <a:rPr lang="en-GB" sz="12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123"/>
            <p:cNvSpPr>
              <a:spLocks noChangeArrowheads="1"/>
            </p:cNvSpPr>
            <p:nvPr/>
          </p:nvSpPr>
          <p:spPr bwMode="auto">
            <a:xfrm>
              <a:off x="5128" y="212"/>
              <a:ext cx="337" cy="3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400">
                <a:latin typeface="+mn-lt"/>
              </a:endParaRPr>
            </a:p>
          </p:txBody>
        </p:sp>
        <p:sp>
          <p:nvSpPr>
            <p:cNvPr id="93" name="Rectangle 125"/>
            <p:cNvSpPr>
              <a:spLocks noChangeArrowheads="1"/>
            </p:cNvSpPr>
            <p:nvPr/>
          </p:nvSpPr>
          <p:spPr bwMode="auto">
            <a:xfrm>
              <a:off x="5188" y="272"/>
              <a:ext cx="9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400">
                <a:latin typeface="+mn-lt"/>
              </a:endParaRPr>
            </a:p>
          </p:txBody>
        </p:sp>
        <p:sp>
          <p:nvSpPr>
            <p:cNvPr id="92" name="Rectangle 124"/>
            <p:cNvSpPr>
              <a:spLocks noChangeArrowheads="1"/>
            </p:cNvSpPr>
            <p:nvPr/>
          </p:nvSpPr>
          <p:spPr bwMode="auto">
            <a:xfrm>
              <a:off x="5128" y="219"/>
              <a:ext cx="150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en-GB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126"/>
            <p:cNvSpPr>
              <a:spLocks noChangeArrowheads="1"/>
            </p:cNvSpPr>
            <p:nvPr/>
          </p:nvSpPr>
          <p:spPr bwMode="auto">
            <a:xfrm>
              <a:off x="5197" y="295"/>
              <a:ext cx="57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5" name="Rectangle 127"/>
            <p:cNvSpPr>
              <a:spLocks noChangeArrowheads="1"/>
            </p:cNvSpPr>
            <p:nvPr/>
          </p:nvSpPr>
          <p:spPr bwMode="auto">
            <a:xfrm>
              <a:off x="5265" y="282"/>
              <a:ext cx="251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i="1" dirty="0">
                  <a:solidFill>
                    <a:schemeClr val="bg1"/>
                  </a:solidFill>
                  <a:latin typeface="Times New Roman" pitchFamily="18" charset="0"/>
                </a:rPr>
                <a:t> Staff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plawski.Dietmar@hq.nato.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73" y="1644"/>
            <a:ext cx="8415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does it look like?</a:t>
            </a:r>
          </a:p>
          <a:p>
            <a:r>
              <a:rPr lang="en-US" dirty="0"/>
              <a:t>Text part with scope and principles</a:t>
            </a:r>
          </a:p>
          <a:p>
            <a:r>
              <a:rPr lang="en-US" dirty="0"/>
              <a:t>Followed by tables on current and future military utilisation</a:t>
            </a:r>
          </a:p>
          <a:p>
            <a:pPr marL="0" indent="0">
              <a:buNone/>
            </a:pPr>
            <a:r>
              <a:rPr lang="en-US" dirty="0"/>
              <a:t>Example of the table:</a:t>
            </a:r>
          </a:p>
          <a:p>
            <a:pPr marL="0" indent="0" algn="ctr">
              <a:buNone/>
            </a:pPr>
            <a:r>
              <a:rPr lang="en-US" sz="2000" dirty="0"/>
              <a:t>Table of Class X and X frequency bands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23372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– NJFA: </a:t>
            </a:r>
            <a:r>
              <a:rPr lang="en-US" dirty="0"/>
              <a:t>Update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5777"/>
              </p:ext>
            </p:extLst>
          </p:nvPr>
        </p:nvGraphicFramePr>
        <p:xfrm>
          <a:off x="755575" y="4627984"/>
          <a:ext cx="8388424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1354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8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Range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(ECA table)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 used by Military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Justification for the Military Requirement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5745"/>
              </p:ext>
            </p:extLst>
          </p:nvPr>
        </p:nvGraphicFramePr>
        <p:xfrm>
          <a:off x="755576" y="5085184"/>
          <a:ext cx="8388424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1354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8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r>
                        <a:rPr lang="en-US" sz="10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399.9 MHz</a:t>
                      </a: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MOBILE-SATELLITE</a:t>
                      </a: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range 225-399.9 MHz is essential to NATO and is in military use for XX, XX…. This NATO UHF band 225-400 MHz is the only harmonised and commonly available resource managed by the NHQC3S/SC3IB Staff on behalf of CaP 3 on a daily basis. It is recognized that 380-385 MHz and 390-395 MHz are currently shared with narrowband Public Protection and Disaster Relief (PPDR) applications.</a:t>
                      </a:r>
                    </a:p>
                  </a:txBody>
                  <a:tcPr marL="38153" marR="38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7" name="Rectangle 6"/>
          <p:cNvSpPr>
            <a:spLocks noGrp="1"/>
          </p:cNvSpPr>
          <p:nvPr>
            <p:ph idx="1"/>
          </p:nvPr>
        </p:nvSpPr>
        <p:spPr>
          <a:xfrm>
            <a:off x="714375" y="1133475"/>
            <a:ext cx="8429625" cy="531986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To be </a:t>
            </a:r>
            <a:r>
              <a:rPr lang="en-GB" sz="2800" dirty="0">
                <a:solidFill>
                  <a:srgbClr val="FF0000"/>
                </a:solidFill>
              </a:rPr>
              <a:t>applied by NATO-nations </a:t>
            </a:r>
            <a:r>
              <a:rPr lang="en-GB" sz="2800" dirty="0"/>
              <a:t>to the maximum extent possible</a:t>
            </a:r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800" dirty="0"/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Recommended to be </a:t>
            </a:r>
            <a:r>
              <a:rPr lang="en-GB" sz="2800" dirty="0">
                <a:solidFill>
                  <a:srgbClr val="FF0000"/>
                </a:solidFill>
              </a:rPr>
              <a:t>applied by Partner-nations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Implemented in the </a:t>
            </a:r>
            <a:r>
              <a:rPr lang="en-GB" sz="2800" dirty="0">
                <a:solidFill>
                  <a:srgbClr val="FF0000"/>
                </a:solidFill>
              </a:rPr>
              <a:t>national frequency allocation </a:t>
            </a:r>
            <a:r>
              <a:rPr lang="en-GB" sz="2800" dirty="0"/>
              <a:t>tables</a:t>
            </a:r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Reflected in the European Table of Frequency Allocations and Utilisations (</a:t>
            </a:r>
            <a:r>
              <a:rPr lang="en-GB" sz="2800" dirty="0">
                <a:solidFill>
                  <a:srgbClr val="FF0000"/>
                </a:solidFill>
              </a:rPr>
              <a:t>ECA</a:t>
            </a:r>
            <a:r>
              <a:rPr lang="en-GB" sz="2800" dirty="0"/>
              <a:t>, ERC Report 25)</a:t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Public Version of the NJFA 2014 on request of the ECC - </a:t>
            </a:r>
            <a:r>
              <a:rPr lang="en-GB" sz="2400" dirty="0"/>
              <a:t>to be published soon - </a:t>
            </a:r>
          </a:p>
          <a:p>
            <a:pPr lvl="1" eaLnBrk="1" hangingPunct="1">
              <a:lnSpc>
                <a:spcPct val="80000"/>
              </a:lnSpc>
              <a:buSzPct val="100000"/>
              <a:buFont typeface="Wingdings" pitchFamily="2" charset="2"/>
              <a:buChar char="Ø"/>
              <a:defRPr/>
            </a:pPr>
            <a:endParaRPr lang="en-GB" sz="2400" dirty="0"/>
          </a:p>
          <a:p>
            <a:pPr lvl="1" eaLnBrk="1" hangingPunct="1">
              <a:lnSpc>
                <a:spcPct val="80000"/>
              </a:lnSpc>
              <a:buSzPct val="100000"/>
              <a:buFont typeface="Wingdings" pitchFamily="2" charset="2"/>
              <a:buChar char="Ø"/>
              <a:defRPr/>
            </a:pPr>
            <a:endParaRPr lang="en-GB" sz="2400" dirty="0"/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38200" y="123372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 – NJFA: </a:t>
            </a:r>
            <a:r>
              <a:rPr lang="en-US" dirty="0"/>
              <a:t>Use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91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7" name="Rectangle 6"/>
          <p:cNvSpPr>
            <a:spLocks noGrp="1"/>
          </p:cNvSpPr>
          <p:nvPr>
            <p:ph idx="1"/>
          </p:nvPr>
        </p:nvSpPr>
        <p:spPr>
          <a:xfrm>
            <a:off x="714375" y="1133475"/>
            <a:ext cx="8429625" cy="531986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00000"/>
              <a:buNone/>
              <a:defRPr/>
            </a:pPr>
            <a:r>
              <a:rPr lang="en-GB" sz="2800" dirty="0"/>
              <a:t>NJFA a </a:t>
            </a:r>
            <a:r>
              <a:rPr lang="en-GB" sz="2800" dirty="0">
                <a:solidFill>
                  <a:srgbClr val="FF0000"/>
                </a:solidFill>
              </a:rPr>
              <a:t>tool for spectrum planning</a:t>
            </a:r>
          </a:p>
          <a:p>
            <a:pPr marL="0" indent="0" eaLnBrk="1" hangingPunct="1">
              <a:lnSpc>
                <a:spcPct val="80000"/>
              </a:lnSpc>
              <a:buSzPct val="100000"/>
              <a:buNone/>
              <a:defRPr/>
            </a:pPr>
            <a:r>
              <a:rPr lang="en-GB" sz="2800" dirty="0"/>
              <a:t>To be used by administrations for/in:</a:t>
            </a:r>
          </a:p>
          <a:p>
            <a:pPr marL="0" indent="0" eaLnBrk="1" hangingPunct="1">
              <a:lnSpc>
                <a:spcPct val="80000"/>
              </a:lnSpc>
              <a:buSzPct val="100000"/>
              <a:buNone/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preparation of/at WRCs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The development of </a:t>
            </a:r>
            <a:r>
              <a:rPr lang="en-GB" sz="2800" dirty="0">
                <a:solidFill>
                  <a:srgbClr val="FF0000"/>
                </a:solidFill>
              </a:rPr>
              <a:t>CEPT/EU </a:t>
            </a:r>
            <a:r>
              <a:rPr lang="en-GB" sz="2800" dirty="0" smtClean="0">
                <a:solidFill>
                  <a:srgbClr val="FF0000"/>
                </a:solidFill>
              </a:rPr>
              <a:t>regulations</a:t>
            </a:r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The drafting of </a:t>
            </a:r>
            <a:r>
              <a:rPr lang="en-GB" sz="2800" dirty="0" smtClean="0">
                <a:solidFill>
                  <a:srgbClr val="FF0000"/>
                </a:solidFill>
              </a:rPr>
              <a:t>harmonisation measures for commercial services </a:t>
            </a:r>
            <a:r>
              <a:rPr lang="en-GB" sz="2800" dirty="0"/>
              <a:t>in </a:t>
            </a:r>
            <a:r>
              <a:rPr lang="en-GB" sz="2800" dirty="0" smtClean="0"/>
              <a:t>Europe (ECC / EC)</a:t>
            </a:r>
            <a:endParaRPr lang="en-GB" sz="28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The development of </a:t>
            </a:r>
            <a:r>
              <a:rPr lang="en-GB" sz="2800" dirty="0">
                <a:solidFill>
                  <a:srgbClr val="FF0000"/>
                </a:solidFill>
              </a:rPr>
              <a:t>standards</a:t>
            </a:r>
          </a:p>
          <a:p>
            <a:pPr eaLnBrk="1" hangingPunct="1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The common funded &amp; national </a:t>
            </a:r>
            <a:r>
              <a:rPr lang="en-GB" sz="2800" dirty="0">
                <a:solidFill>
                  <a:srgbClr val="FF0000"/>
                </a:solidFill>
              </a:rPr>
              <a:t>procurement</a:t>
            </a:r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2800" dirty="0"/>
              <a:t>…..</a:t>
            </a:r>
            <a:endParaRPr lang="en-GB" sz="2400" dirty="0"/>
          </a:p>
          <a:p>
            <a:pPr lvl="1" eaLnBrk="1" hangingPunct="1">
              <a:lnSpc>
                <a:spcPct val="80000"/>
              </a:lnSpc>
              <a:buSzPct val="100000"/>
              <a:buFont typeface="Wingdings" pitchFamily="2" charset="2"/>
              <a:buChar char="Ø"/>
              <a:defRPr/>
            </a:pPr>
            <a:endParaRPr lang="en-GB" sz="2400" dirty="0"/>
          </a:p>
          <a:p>
            <a:pPr marL="457200" lvl="1" indent="0" eaLnBrk="1" hangingPunct="1">
              <a:lnSpc>
                <a:spcPct val="80000"/>
              </a:lnSpc>
              <a:buSzPct val="100000"/>
              <a:buNone/>
              <a:defRPr/>
            </a:pPr>
            <a:endParaRPr lang="en-GB" sz="2400" dirty="0"/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38200" y="123372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 – NJFA: </a:t>
            </a:r>
            <a:r>
              <a:rPr lang="en-US" dirty="0"/>
              <a:t>Use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18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7" name="Rectangle 6"/>
          <p:cNvSpPr>
            <a:spLocks noGrp="1"/>
          </p:cNvSpPr>
          <p:nvPr>
            <p:ph idx="1"/>
          </p:nvPr>
        </p:nvSpPr>
        <p:spPr>
          <a:xfrm>
            <a:off x="714375" y="1133475"/>
            <a:ext cx="8429625" cy="539186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100000"/>
              <a:buNone/>
              <a:defRPr/>
            </a:pPr>
            <a:endParaRPr lang="en-GB" sz="2800" dirty="0"/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Reduces</a:t>
            </a:r>
            <a:r>
              <a:rPr lang="en-GB" dirty="0"/>
              <a:t> national and common </a:t>
            </a:r>
            <a:r>
              <a:rPr lang="en-GB" dirty="0">
                <a:solidFill>
                  <a:srgbClr val="FF0000"/>
                </a:solidFill>
              </a:rPr>
              <a:t>costs</a:t>
            </a: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/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/>
              <a:t>Reduces </a:t>
            </a:r>
            <a:r>
              <a:rPr lang="en-GB" dirty="0">
                <a:solidFill>
                  <a:srgbClr val="FF0000"/>
                </a:solidFill>
              </a:rPr>
              <a:t>coordination</a:t>
            </a:r>
            <a:r>
              <a:rPr lang="en-GB" dirty="0"/>
              <a:t> needs</a:t>
            </a: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/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Improves management </a:t>
            </a:r>
            <a:r>
              <a:rPr lang="en-GB" dirty="0"/>
              <a:t>and organisation</a:t>
            </a: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/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/>
              <a:t>Improves </a:t>
            </a:r>
            <a:r>
              <a:rPr lang="en-GB" dirty="0">
                <a:solidFill>
                  <a:srgbClr val="FF0000"/>
                </a:solidFill>
              </a:rPr>
              <a:t>efficiency and effectiveness</a:t>
            </a: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Strengthens</a:t>
            </a:r>
            <a:r>
              <a:rPr lang="en-GB" dirty="0"/>
              <a:t> NATO </a:t>
            </a:r>
            <a:r>
              <a:rPr lang="en-GB" dirty="0">
                <a:solidFill>
                  <a:srgbClr val="FF0000"/>
                </a:solidFill>
              </a:rPr>
              <a:t>capabilities</a:t>
            </a:r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/>
          </a:p>
          <a:p>
            <a:pPr marL="342900" lvl="1" indent="-342900"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sz="3200" b="1" dirty="0">
                <a:solidFill>
                  <a:srgbClr val="FF0000"/>
                </a:solidFill>
              </a:rPr>
              <a:t>Strengthens NATO</a:t>
            </a:r>
          </a:p>
          <a:p>
            <a:pPr marL="457200" lvl="1" indent="0" eaLnBrk="1" hangingPunct="1">
              <a:lnSpc>
                <a:spcPct val="80000"/>
              </a:lnSpc>
              <a:buSzPct val="100000"/>
              <a:buNone/>
              <a:defRPr/>
            </a:pPr>
            <a:endParaRPr lang="en-GB" sz="2400" dirty="0"/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38200" y="123372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 – NJFA: </a:t>
            </a:r>
            <a:r>
              <a:rPr lang="en-US" dirty="0"/>
              <a:t>Use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4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7726363" cy="995362"/>
          </a:xfrm>
        </p:spPr>
        <p:txBody>
          <a:bodyPr/>
          <a:lstStyle/>
          <a:p>
            <a:r>
              <a:rPr lang="en-GB" altLang="en-US" b="1"/>
              <a:t>Question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20AEA6C-A4F0-4C92-81E2-B4FF22FEDBCB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7DB4DC-4F58-4478-B781-194307B40E55}" type="slidenum">
              <a:rPr lang="en-GB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3" descr="C:\Users\Serge\AppData\Local\Microsoft\Windows\INetCache\IE\I9VDRM45\questions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 txBox="1">
            <a:spLocks noChangeArrowheads="1"/>
          </p:cNvSpPr>
          <p:nvPr/>
        </p:nvSpPr>
        <p:spPr>
          <a:xfrm>
            <a:off x="1827213" y="728663"/>
            <a:ext cx="6481762" cy="2546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70C0"/>
                </a:solidFill>
              </a:rPr>
              <a:t>N</a:t>
            </a:r>
            <a:r>
              <a:rPr lang="en-GB" sz="4400" b="1" dirty="0"/>
              <a:t>ATO </a:t>
            </a:r>
            <a:r>
              <a:rPr lang="en-GB" sz="4400" b="1" dirty="0">
                <a:solidFill>
                  <a:srgbClr val="0070C0"/>
                </a:solidFill>
              </a:rPr>
              <a:t>J</a:t>
            </a:r>
            <a:r>
              <a:rPr lang="en-GB" sz="4400" b="1" dirty="0"/>
              <a:t>oint Civil/Military </a:t>
            </a:r>
            <a:r>
              <a:rPr lang="en-GB" sz="4400" b="1" dirty="0">
                <a:solidFill>
                  <a:srgbClr val="0070C0"/>
                </a:solidFill>
              </a:rPr>
              <a:t>F</a:t>
            </a:r>
            <a:r>
              <a:rPr lang="en-GB" sz="4400" b="1" dirty="0"/>
              <a:t>requency </a:t>
            </a:r>
            <a:r>
              <a:rPr lang="en-GB" sz="4400" b="1" dirty="0">
                <a:solidFill>
                  <a:srgbClr val="0070C0"/>
                </a:solidFill>
              </a:rPr>
              <a:t>A</a:t>
            </a:r>
            <a:r>
              <a:rPr lang="en-GB" sz="4400" b="1" dirty="0"/>
              <a:t>greement (</a:t>
            </a:r>
            <a:r>
              <a:rPr lang="en-GB" sz="4400" b="1" dirty="0">
                <a:solidFill>
                  <a:srgbClr val="0070C0"/>
                </a:solidFill>
              </a:rPr>
              <a:t>NJFA</a:t>
            </a:r>
            <a:r>
              <a:rPr lang="en-GB" sz="4400" b="1" dirty="0"/>
              <a:t>) </a:t>
            </a:r>
            <a:r>
              <a:rPr lang="en-US" sz="4400" b="1" dirty="0"/>
              <a:t>2014</a:t>
            </a:r>
            <a:endParaRPr lang="en-GB" sz="4400" b="1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1828800" y="5040313"/>
            <a:ext cx="6478588" cy="141287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Dietmar Poplawski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NATO HQ C3 Staff</a:t>
            </a:r>
            <a:br>
              <a:rPr lang="en-GB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</a:b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Head Spectrum Policy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i="1" dirty="0">
                <a:solidFill>
                  <a:schemeClr val="tx1">
                    <a:tint val="75000"/>
                  </a:schemeClr>
                </a:solidFill>
                <a:latin typeface="+mn-lt"/>
                <a:hlinkClick r:id="rId3"/>
              </a:rPr>
              <a:t>poplawski.dietmar@hq.nato.int</a:t>
            </a:r>
            <a:r>
              <a:rPr lang="en-GB" sz="1200" i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547813" y="3803650"/>
            <a:ext cx="666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cap="all" dirty="0">
                <a:latin typeface="Calibri" panose="020F0502020204030204" pitchFamily="34" charset="0"/>
              </a:rPr>
              <a:t>- Development, purpose and use -</a:t>
            </a:r>
          </a:p>
        </p:txBody>
      </p:sp>
    </p:spTree>
    <p:extLst>
      <p:ext uri="{BB962C8B-B14F-4D97-AF65-F5344CB8AC3E}">
        <p14:creationId xmlns:p14="http://schemas.microsoft.com/office/powerpoint/2010/main" val="19378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http://d3b9cwalzc5eko.cloudfront.net/icono-agenda-correo-electron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86075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619250" y="1557338"/>
            <a:ext cx="7540462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7325" indent="-287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lvl="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GB" altLang="en-US" sz="3200" cap="all" dirty="0">
                <a:latin typeface="Calibri" panose="020F0502020204030204" pitchFamily="34" charset="0"/>
              </a:rPr>
              <a:t>NATO Spectrum Policy organisation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GB" altLang="en-US" sz="3200" cap="all" dirty="0">
                <a:latin typeface="Calibri" panose="020F0502020204030204" pitchFamily="34" charset="0"/>
              </a:rPr>
              <a:t>NJFA: purpose</a:t>
            </a: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514350" lvl="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GB" altLang="en-US" sz="3200" cap="all" dirty="0">
                <a:latin typeface="Calibri" panose="020F0502020204030204" pitchFamily="34" charset="0"/>
              </a:rPr>
              <a:t>NJFA: review and update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GB" altLang="en-US" sz="3200" cap="all" dirty="0">
                <a:latin typeface="Calibri" panose="020F0502020204030204" pitchFamily="34" charset="0"/>
              </a:rPr>
              <a:t>NJFA: use</a:t>
            </a: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514350" lvl="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Questions</a:t>
            </a:r>
            <a:endParaRPr lang="en-GB" alt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D157233-B4D9-4BF7-9420-AA5F115550C0}" type="datetime1">
              <a:rPr lang="en-GB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7236EB-EF98-450B-B073-372747192D30}" type="slidenum">
              <a:rPr lang="en-GB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2 - </a:t>
            </a:r>
            <a:r>
              <a:rPr lang="en-GB" altLang="en-US" kern="0" dirty="0">
                <a:solidFill>
                  <a:srgbClr val="000000"/>
                </a:solidFill>
              </a:rPr>
              <a:t>Briefing Outline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75" y="883699"/>
            <a:ext cx="7907197" cy="50906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1 - </a:t>
            </a:r>
            <a:r>
              <a:rPr lang="en-US" dirty="0"/>
              <a:t>NATO </a:t>
            </a:r>
            <a:r>
              <a:rPr lang="en-US" kern="0" dirty="0">
                <a:solidFill>
                  <a:srgbClr val="000000"/>
                </a:solidFill>
              </a:rPr>
              <a:t>Structure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00" y="934104"/>
            <a:ext cx="1008112" cy="835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34104"/>
            <a:ext cx="1967455" cy="1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990600" y="1066801"/>
            <a:ext cx="7957457" cy="5413176"/>
            <a:chOff x="990600" y="1066801"/>
            <a:chExt cx="7957457" cy="5413176"/>
          </a:xfrm>
        </p:grpSpPr>
        <p:sp>
          <p:nvSpPr>
            <p:cNvPr id="41" name="Rounded Rectangle 40"/>
            <p:cNvSpPr>
              <a:spLocks noChangeArrowheads="1"/>
            </p:cNvSpPr>
            <p:nvPr/>
          </p:nvSpPr>
          <p:spPr bwMode="auto">
            <a:xfrm>
              <a:off x="6896101" y="1066801"/>
              <a:ext cx="2051956" cy="40512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accent6"/>
              </a:solidFill>
              <a:round/>
              <a:headEnd/>
              <a:tailEnd/>
            </a:ln>
          </p:spPr>
          <p:txBody>
            <a:bodyPr tIns="0" anchor="t" anchorCtr="1"/>
            <a:lstStyle/>
            <a:p>
              <a:pPr algn="ctr">
                <a:defRPr/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NATO HQ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06671" y="6172200"/>
              <a:ext cx="2091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dirty="0" err="1"/>
                <a:t>CaT</a:t>
              </a:r>
              <a:r>
                <a:rPr lang="en-GB" sz="1400" b="1" i="1" dirty="0"/>
                <a:t> = Capability Team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0600" y="1533525"/>
              <a:ext cx="7848600" cy="4578151"/>
              <a:chOff x="990600" y="1533525"/>
              <a:chExt cx="7848600" cy="4578151"/>
            </a:xfrm>
          </p:grpSpPr>
          <p:sp>
            <p:nvSpPr>
              <p:cNvPr id="44" name="Rounded Rectangle 43"/>
              <p:cNvSpPr>
                <a:spLocks noChangeArrowheads="1"/>
              </p:cNvSpPr>
              <p:nvPr/>
            </p:nvSpPr>
            <p:spPr bwMode="auto">
              <a:xfrm>
                <a:off x="2414588" y="2438400"/>
                <a:ext cx="2790825" cy="6858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>
                    <a:latin typeface="+mn-lt"/>
                  </a:rPr>
                  <a:t>Consultation, Command</a:t>
                </a:r>
              </a:p>
              <a:p>
                <a:pPr algn="ctr">
                  <a:defRPr/>
                </a:pPr>
                <a:r>
                  <a:rPr lang="en-GB" sz="2000" dirty="0">
                    <a:latin typeface="+mn-lt"/>
                  </a:rPr>
                  <a:t>and Control Board (C3B)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45" name="Rounded Rectangle 44"/>
              <p:cNvSpPr>
                <a:spLocks noChangeArrowheads="1"/>
              </p:cNvSpPr>
              <p:nvPr/>
            </p:nvSpPr>
            <p:spPr bwMode="auto">
              <a:xfrm>
                <a:off x="990600" y="3429000"/>
                <a:ext cx="1262063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/>
            </p:spPr>
            <p:txBody>
              <a:bodyPr lIns="18000" rIns="18000" anchorCtr="1"/>
              <a:lstStyle/>
              <a:p>
                <a:pPr algn="ctr"/>
                <a:r>
                  <a:rPr lang="en-GB" sz="1600" dirty="0">
                    <a:latin typeface="Calibri" pitchFamily="34" charset="0"/>
                  </a:rPr>
                  <a:t>Capability Panel 1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(CaP1)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/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 err="1">
                    <a:latin typeface="Calibri" pitchFamily="34" charset="0"/>
                  </a:rPr>
                  <a:t>Comms</a:t>
                </a:r>
                <a:r>
                  <a:rPr lang="en-GB" sz="1600" dirty="0">
                    <a:latin typeface="Calibri" pitchFamily="34" charset="0"/>
                  </a:rPr>
                  <a:t> &amp; Info Systems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6" name="Rounded Rectangle 45"/>
              <p:cNvSpPr>
                <a:spLocks noChangeArrowheads="1"/>
              </p:cNvSpPr>
              <p:nvPr/>
            </p:nvSpPr>
            <p:spPr bwMode="auto">
              <a:xfrm>
                <a:off x="2438400" y="3429000"/>
                <a:ext cx="1214438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/>
            </p:spPr>
            <p:txBody>
              <a:bodyPr lIns="18000" rIns="18000" anchorCtr="1"/>
              <a:lstStyle/>
              <a:p>
                <a:pPr algn="ctr"/>
                <a:r>
                  <a:rPr lang="en-GB" sz="1600" dirty="0">
                    <a:latin typeface="Calibri" pitchFamily="34" charset="0"/>
                  </a:rPr>
                  <a:t>Capability Panel 2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(CaP2)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 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Navigation/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 err="1">
                    <a:latin typeface="Calibri" pitchFamily="34" charset="0"/>
                  </a:rPr>
                  <a:t>Identi-fication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7" name="Rounded Rectangle 4"/>
              <p:cNvSpPr>
                <a:spLocks noChangeArrowheads="1"/>
              </p:cNvSpPr>
              <p:nvPr/>
            </p:nvSpPr>
            <p:spPr bwMode="auto">
              <a:xfrm>
                <a:off x="3886200" y="3429000"/>
                <a:ext cx="1214438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/>
            </p:spPr>
            <p:txBody>
              <a:bodyPr lIns="18000" rIns="18000" anchorCtr="1"/>
              <a:lstStyle/>
              <a:p>
                <a:pPr algn="ctr"/>
                <a:r>
                  <a:rPr lang="en-GB" sz="1600" dirty="0">
                    <a:latin typeface="Calibri" pitchFamily="34" charset="0"/>
                  </a:rPr>
                  <a:t>Capability Panel 3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(CaP3) 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/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 err="1">
                    <a:latin typeface="Calibri" pitchFamily="34" charset="0"/>
                  </a:rPr>
                  <a:t>Civ</a:t>
                </a:r>
                <a:r>
                  <a:rPr lang="en-GB" sz="1600" dirty="0">
                    <a:latin typeface="Calibri" pitchFamily="34" charset="0"/>
                  </a:rPr>
                  <a:t>/Mil</a:t>
                </a:r>
              </a:p>
              <a:p>
                <a:pPr algn="ctr"/>
                <a:r>
                  <a:rPr lang="en-GB" sz="1600" dirty="0">
                    <a:latin typeface="Calibri" pitchFamily="34" charset="0"/>
                  </a:rPr>
                  <a:t>Spectrum</a:t>
                </a:r>
                <a:br>
                  <a:rPr lang="en-GB" sz="1600" dirty="0">
                    <a:latin typeface="Calibri" pitchFamily="34" charset="0"/>
                  </a:rPr>
                </a:b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8" name="Rounded Rectangle 47"/>
              <p:cNvSpPr>
                <a:spLocks noChangeArrowheads="1"/>
              </p:cNvSpPr>
              <p:nvPr/>
            </p:nvSpPr>
            <p:spPr bwMode="auto">
              <a:xfrm>
                <a:off x="5334000" y="3429000"/>
                <a:ext cx="1214438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/>
            </p:spPr>
            <p:txBody>
              <a:bodyPr lIns="18000" rIns="18000" anchorCtr="1"/>
              <a:lstStyle/>
              <a:p>
                <a:pPr algn="ctr"/>
                <a:r>
                  <a:rPr lang="en-GB" sz="1600" dirty="0">
                    <a:latin typeface="Calibri" pitchFamily="34" charset="0"/>
                  </a:rPr>
                  <a:t>Capability Panel 4 </a:t>
                </a:r>
              </a:p>
              <a:p>
                <a:pPr algn="ctr"/>
                <a:r>
                  <a:rPr lang="en-GB" sz="1600" dirty="0">
                    <a:latin typeface="Calibri" pitchFamily="34" charset="0"/>
                  </a:rPr>
                  <a:t>(CaP4)</a:t>
                </a:r>
                <a:br>
                  <a:rPr lang="en-GB" sz="1600" dirty="0">
                    <a:latin typeface="Calibri" pitchFamily="34" charset="0"/>
                  </a:rPr>
                </a:br>
                <a:r>
                  <a:rPr lang="en-GB" sz="1600" dirty="0">
                    <a:latin typeface="Calibri" pitchFamily="34" charset="0"/>
                  </a:rPr>
                  <a:t>Information Assurance &amp;</a:t>
                </a:r>
              </a:p>
              <a:p>
                <a:pPr algn="ctr"/>
                <a:r>
                  <a:rPr lang="en-GB" sz="1600" dirty="0">
                    <a:latin typeface="Calibri" pitchFamily="34" charset="0"/>
                  </a:rPr>
                  <a:t>Cyber </a:t>
                </a:r>
                <a:r>
                  <a:rPr lang="en-GB" sz="1600" dirty="0" err="1">
                    <a:latin typeface="Calibri" pitchFamily="34" charset="0"/>
                  </a:rPr>
                  <a:t>Defense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752600" y="1562100"/>
                <a:ext cx="4114800" cy="5524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North Atlantic Council (NAC)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Arrow Connector 14"/>
              <p:cNvCxnSpPr>
                <a:cxnSpLocks noChangeShapeType="1"/>
                <a:stCxn id="44" idx="0"/>
                <a:endCxn id="49" idx="2"/>
              </p:cNvCxnSpPr>
              <p:nvPr/>
            </p:nvCxnSpPr>
            <p:spPr bwMode="auto">
              <a:xfrm flipH="1" flipV="1">
                <a:off x="3810000" y="2114550"/>
                <a:ext cx="1" cy="323850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cxnSp>
            <p:nvCxnSpPr>
              <p:cNvPr id="51" name="Elbow Connector 16"/>
              <p:cNvCxnSpPr>
                <a:cxnSpLocks noChangeShapeType="1"/>
                <a:stCxn id="45" idx="0"/>
                <a:endCxn id="44" idx="2"/>
              </p:cNvCxnSpPr>
              <p:nvPr/>
            </p:nvCxnSpPr>
            <p:spPr bwMode="auto">
              <a:xfrm rot="16200000">
                <a:off x="2576513" y="2182812"/>
                <a:ext cx="279400" cy="2187575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</p:spPr>
          </p:cxnSp>
          <p:cxnSp>
            <p:nvCxnSpPr>
              <p:cNvPr id="52" name="Elbow Connector 18"/>
              <p:cNvCxnSpPr>
                <a:cxnSpLocks noChangeShapeType="1"/>
                <a:stCxn id="46" idx="0"/>
                <a:endCxn id="44" idx="2"/>
              </p:cNvCxnSpPr>
              <p:nvPr/>
            </p:nvCxnSpPr>
            <p:spPr bwMode="auto">
              <a:xfrm rot="16200000">
                <a:off x="3288507" y="2894806"/>
                <a:ext cx="279400" cy="763587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</p:spPr>
          </p:cxnSp>
          <p:cxnSp>
            <p:nvCxnSpPr>
              <p:cNvPr id="53" name="Elbow Connector 20"/>
              <p:cNvCxnSpPr>
                <a:cxnSpLocks noChangeShapeType="1"/>
                <a:stCxn id="47" idx="0"/>
                <a:endCxn id="44" idx="2"/>
              </p:cNvCxnSpPr>
              <p:nvPr/>
            </p:nvCxnSpPr>
            <p:spPr bwMode="auto">
              <a:xfrm rot="5400000" flipH="1">
                <a:off x="4012407" y="2934493"/>
                <a:ext cx="279400" cy="684213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</p:spPr>
          </p:cxnSp>
          <p:cxnSp>
            <p:nvCxnSpPr>
              <p:cNvPr id="54" name="Elbow Connector 22"/>
              <p:cNvCxnSpPr>
                <a:cxnSpLocks noChangeShapeType="1"/>
                <a:stCxn id="48" idx="0"/>
                <a:endCxn id="44" idx="2"/>
              </p:cNvCxnSpPr>
              <p:nvPr/>
            </p:nvCxnSpPr>
            <p:spPr bwMode="auto">
              <a:xfrm rot="16200000" flipV="1">
                <a:off x="4723607" y="2210593"/>
                <a:ext cx="304800" cy="2132013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</p:spPr>
          </p:cxnSp>
          <p:cxnSp>
            <p:nvCxnSpPr>
              <p:cNvPr id="55" name="Straight Arrow Connector 54"/>
              <p:cNvCxnSpPr>
                <a:cxnSpLocks noChangeShapeType="1"/>
                <a:stCxn id="66" idx="0"/>
                <a:endCxn id="47" idx="2"/>
              </p:cNvCxnSpPr>
              <p:nvPr/>
            </p:nvCxnSpPr>
            <p:spPr bwMode="auto">
              <a:xfrm flipH="1" flipV="1">
                <a:off x="4494213" y="5270500"/>
                <a:ext cx="1587" cy="203200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sp>
            <p:nvSpPr>
              <p:cNvPr id="56" name="Rounded Rectangle 4"/>
              <p:cNvSpPr>
                <a:spLocks noChangeArrowheads="1"/>
              </p:cNvSpPr>
              <p:nvPr/>
            </p:nvSpPr>
            <p:spPr bwMode="auto">
              <a:xfrm>
                <a:off x="1149350" y="5486400"/>
                <a:ext cx="9906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lIns="18000" rIns="18000" anchorCtr="1"/>
              <a:lstStyle/>
              <a:p>
                <a:pPr algn="ctr"/>
                <a:r>
                  <a:rPr lang="en-GB" sz="1600" dirty="0" err="1">
                    <a:latin typeface="Calibri" pitchFamily="34" charset="0"/>
                  </a:rPr>
                  <a:t>CaT’s</a:t>
                </a: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57" name="Straight Arrow Connector 14"/>
              <p:cNvCxnSpPr>
                <a:cxnSpLocks noChangeShapeType="1"/>
                <a:endCxn id="48" idx="2"/>
              </p:cNvCxnSpPr>
              <p:nvPr/>
            </p:nvCxnSpPr>
            <p:spPr bwMode="auto">
              <a:xfrm flipV="1">
                <a:off x="1644650" y="5270500"/>
                <a:ext cx="1588" cy="203200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sp>
            <p:nvSpPr>
              <p:cNvPr id="58" name="Rounded Rectangle 4"/>
              <p:cNvSpPr>
                <a:spLocks noChangeArrowheads="1"/>
              </p:cNvSpPr>
              <p:nvPr/>
            </p:nvSpPr>
            <p:spPr bwMode="auto">
              <a:xfrm>
                <a:off x="2551113" y="5486400"/>
                <a:ext cx="9906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lIns="18000" rIns="18000" anchorCtr="1"/>
              <a:lstStyle/>
              <a:p>
                <a:pPr algn="ctr"/>
                <a:r>
                  <a:rPr lang="en-GB" sz="1600">
                    <a:latin typeface="Calibri" pitchFamily="34" charset="0"/>
                  </a:rPr>
                  <a:t>CaT’s</a:t>
                </a:r>
                <a:endParaRPr lang="en-US" sz="1600">
                  <a:latin typeface="Calibri" pitchFamily="34" charset="0"/>
                </a:endParaRPr>
              </a:p>
            </p:txBody>
          </p:sp>
          <p:cxnSp>
            <p:nvCxnSpPr>
              <p:cNvPr id="59" name="Straight Arrow Connector 14"/>
              <p:cNvCxnSpPr>
                <a:cxnSpLocks noChangeShapeType="1"/>
                <a:endCxn id="48" idx="2"/>
              </p:cNvCxnSpPr>
              <p:nvPr/>
            </p:nvCxnSpPr>
            <p:spPr bwMode="auto">
              <a:xfrm flipV="1">
                <a:off x="3046413" y="5270500"/>
                <a:ext cx="0" cy="203200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sp>
            <p:nvSpPr>
              <p:cNvPr id="60" name="Rounded Rectangle 4"/>
              <p:cNvSpPr>
                <a:spLocks noChangeArrowheads="1"/>
              </p:cNvSpPr>
              <p:nvPr/>
            </p:nvSpPr>
            <p:spPr bwMode="auto">
              <a:xfrm>
                <a:off x="5445125" y="5486400"/>
                <a:ext cx="9906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CCDAEC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lIns="18000" rIns="18000" anchorCtr="1"/>
              <a:lstStyle/>
              <a:p>
                <a:pPr algn="ctr"/>
                <a:r>
                  <a:rPr lang="en-GB" sz="1600">
                    <a:latin typeface="Calibri" pitchFamily="34" charset="0"/>
                  </a:rPr>
                  <a:t>CaT’s</a:t>
                </a:r>
                <a:endParaRPr lang="en-US" sz="1600">
                  <a:latin typeface="Calibri" pitchFamily="34" charset="0"/>
                </a:endParaRPr>
              </a:p>
            </p:txBody>
          </p:sp>
          <p:cxnSp>
            <p:nvCxnSpPr>
              <p:cNvPr id="61" name="Straight Arrow Connector 14"/>
              <p:cNvCxnSpPr>
                <a:cxnSpLocks noChangeShapeType="1"/>
                <a:endCxn id="48" idx="2"/>
              </p:cNvCxnSpPr>
              <p:nvPr/>
            </p:nvCxnSpPr>
            <p:spPr bwMode="auto">
              <a:xfrm flipV="1">
                <a:off x="5940425" y="5270500"/>
                <a:ext cx="1588" cy="203200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</p:cxnSp>
          <p:sp>
            <p:nvSpPr>
              <p:cNvPr id="62" name="Rounded Rectangle 61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17526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hlinkClick r:id="rId3" action="ppaction://hlinksldjump"/>
                  </a:rPr>
                  <a:t>NATO HQ C3 Staff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3" name="Rounded Rectangle 62"/>
              <p:cNvSpPr>
                <a:spLocks noChangeArrowheads="1"/>
              </p:cNvSpPr>
              <p:nvPr/>
            </p:nvSpPr>
            <p:spPr bwMode="auto">
              <a:xfrm>
                <a:off x="7086600" y="3810000"/>
                <a:ext cx="1752600" cy="10668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07763" dir="13500000" algn="ctr" rotWithShape="0">
                  <a:schemeClr val="accent6">
                    <a:lumMod val="60000"/>
                    <a:lumOff val="40000"/>
                    <a:alpha val="50000"/>
                  </a:schemeClr>
                </a:outerShdw>
              </a:effectLst>
            </p:spPr>
            <p:txBody>
              <a:bodyPr lIns="18000" rIns="18000" anchorCtr="1"/>
              <a:lstStyle/>
              <a:p>
                <a:pPr algn="ctr"/>
                <a:r>
                  <a:rPr lang="en-GB" sz="16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Spectrum &amp; C3 Infra Branch</a:t>
                </a:r>
              </a:p>
              <a:p>
                <a:pPr algn="ctr"/>
                <a:r>
                  <a:rPr lang="en-GB" sz="16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(SC3IB)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64" name="Straight Connector 63"/>
              <p:cNvCxnSpPr>
                <a:stCxn id="44" idx="3"/>
                <a:endCxn id="62" idx="1"/>
              </p:cNvCxnSpPr>
              <p:nvPr/>
            </p:nvCxnSpPr>
            <p:spPr>
              <a:xfrm>
                <a:off x="5205413" y="2781300"/>
                <a:ext cx="1881187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2"/>
                <a:endCxn id="63" idx="0"/>
              </p:cNvCxnSpPr>
              <p:nvPr/>
            </p:nvCxnSpPr>
            <p:spPr>
              <a:xfrm>
                <a:off x="7962900" y="3124200"/>
                <a:ext cx="0" cy="68580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4"/>
              <p:cNvSpPr>
                <a:spLocks noChangeArrowheads="1"/>
              </p:cNvSpPr>
              <p:nvPr/>
            </p:nvSpPr>
            <p:spPr bwMode="auto">
              <a:xfrm>
                <a:off x="4038600" y="5486400"/>
                <a:ext cx="9144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18000" rIns="18000" anchorCtr="1"/>
              <a:lstStyle/>
              <a:p>
                <a:pPr algn="ctr"/>
                <a:r>
                  <a:rPr lang="en-GB" sz="1600" dirty="0" err="1">
                    <a:latin typeface="Calibri" pitchFamily="34" charset="0"/>
                  </a:rPr>
                  <a:t>CaT’s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7" name="Rounded Rectangle 66"/>
              <p:cNvSpPr>
                <a:spLocks noChangeArrowheads="1"/>
              </p:cNvSpPr>
              <p:nvPr/>
            </p:nvSpPr>
            <p:spPr bwMode="auto">
              <a:xfrm>
                <a:off x="7086600" y="1533525"/>
                <a:ext cx="7620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IS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8" name="Rounded Rectangle 67"/>
              <p:cNvSpPr>
                <a:spLocks noChangeArrowheads="1"/>
              </p:cNvSpPr>
              <p:nvPr/>
            </p:nvSpPr>
            <p:spPr bwMode="auto">
              <a:xfrm>
                <a:off x="8077200" y="1533525"/>
                <a:ext cx="762000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IMS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cxnSp>
            <p:nvCxnSpPr>
              <p:cNvPr id="69" name="Straight Connector 68"/>
              <p:cNvCxnSpPr>
                <a:stCxn id="49" idx="3"/>
                <a:endCxn id="67" idx="1"/>
              </p:cNvCxnSpPr>
              <p:nvPr/>
            </p:nvCxnSpPr>
            <p:spPr>
              <a:xfrm>
                <a:off x="5867400" y="1838325"/>
                <a:ext cx="12192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9"/>
              <p:cNvCxnSpPr>
                <a:stCxn id="66" idx="2"/>
                <a:endCxn id="63" idx="2"/>
              </p:cNvCxnSpPr>
              <p:nvPr/>
            </p:nvCxnSpPr>
            <p:spPr>
              <a:xfrm rot="5400000" flipH="1" flipV="1">
                <a:off x="5734050" y="3638550"/>
                <a:ext cx="990600" cy="3467100"/>
              </a:xfrm>
              <a:prstGeom prst="bentConnector3">
                <a:avLst>
                  <a:gd name="adj1" fmla="val -23077"/>
                </a:avLst>
              </a:prstGeom>
              <a:ln w="12700">
                <a:solidFill>
                  <a:schemeClr val="accent6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9"/>
              <p:cNvCxnSpPr>
                <a:stCxn id="58" idx="2"/>
                <a:endCxn id="63" idx="2"/>
              </p:cNvCxnSpPr>
              <p:nvPr/>
            </p:nvCxnSpPr>
            <p:spPr>
              <a:xfrm rot="5400000" flipH="1" flipV="1">
                <a:off x="5009356" y="2913856"/>
                <a:ext cx="990600" cy="4916487"/>
              </a:xfrm>
              <a:prstGeom prst="bentConnector3">
                <a:avLst>
                  <a:gd name="adj1" fmla="val -23077"/>
                </a:avLst>
              </a:prstGeom>
              <a:ln w="12700">
                <a:solidFill>
                  <a:schemeClr val="accent6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9"/>
              <p:cNvCxnSpPr>
                <a:stCxn id="56" idx="2"/>
                <a:endCxn id="63" idx="2"/>
              </p:cNvCxnSpPr>
              <p:nvPr/>
            </p:nvCxnSpPr>
            <p:spPr>
              <a:xfrm rot="5400000" flipH="1" flipV="1">
                <a:off x="4308475" y="2212975"/>
                <a:ext cx="990600" cy="6318250"/>
              </a:xfrm>
              <a:prstGeom prst="bentConnector3">
                <a:avLst>
                  <a:gd name="adj1" fmla="val -23077"/>
                </a:avLst>
              </a:prstGeom>
              <a:ln w="12700">
                <a:solidFill>
                  <a:schemeClr val="accent6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7072166" y="5803899"/>
                <a:ext cx="849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support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057899" y="1559561"/>
                <a:ext cx="849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support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046188" y="2473523"/>
                <a:ext cx="849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support</a:t>
                </a:r>
              </a:p>
            </p:txBody>
          </p:sp>
        </p:grpSp>
      </p:grpSp>
      <p:sp>
        <p:nvSpPr>
          <p:cNvPr id="76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 – C3</a:t>
            </a:r>
            <a:r>
              <a:rPr kumimoji="0" lang="fr-BE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kern="0" dirty="0">
                <a:solidFill>
                  <a:srgbClr val="000000"/>
                </a:solidFill>
              </a:rPr>
              <a:t>Committee / Staff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4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88840"/>
            <a:ext cx="1415526" cy="8640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75" y="1262063"/>
            <a:ext cx="8429625" cy="5094287"/>
          </a:xfrm>
        </p:spPr>
        <p:txBody>
          <a:bodyPr/>
          <a:lstStyle/>
          <a:p>
            <a:r>
              <a:rPr lang="en-US" dirty="0"/>
              <a:t>Spectrum and C3 Infrastructure </a:t>
            </a:r>
            <a:r>
              <a:rPr lang="en-US" dirty="0">
                <a:hlinkClick r:id="rId3" action="ppaction://hlinksldjump"/>
              </a:rPr>
              <a:t>Branch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Joint staff (international staff / international military staff)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Supports MC- and NAC-structure (staff hierarchy)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Supports Civil/Military Spectrum Capability Panel (CaP 3)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</a:t>
            </a:r>
            <a:r>
              <a:rPr lang="en-US" sz="2000" dirty="0"/>
              <a:t>(committee hierarchy)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Civil/Military</a:t>
            </a:r>
            <a:r>
              <a:rPr lang="en-US" dirty="0"/>
              <a:t> Spectrum Capability </a:t>
            </a:r>
            <a:r>
              <a:rPr lang="en-US" dirty="0">
                <a:hlinkClick r:id="rId3" action="ppaction://hlinksldjump"/>
              </a:rPr>
              <a:t>Panel</a:t>
            </a:r>
            <a:endParaRPr 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Delegated</a:t>
            </a:r>
            <a:r>
              <a:rPr lang="en-US" sz="2000" dirty="0"/>
              <a:t> C3 Board decision making </a:t>
            </a:r>
            <a:r>
              <a:rPr lang="en-US" sz="2000" dirty="0">
                <a:solidFill>
                  <a:srgbClr val="FF0000"/>
                </a:solidFill>
              </a:rPr>
              <a:t>authority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Sole competent source </a:t>
            </a:r>
            <a:r>
              <a:rPr lang="en-US" sz="2000" dirty="0"/>
              <a:t>for advice and decision </a:t>
            </a:r>
            <a:br>
              <a:rPr lang="en-US" sz="2000" dirty="0"/>
            </a:br>
            <a:r>
              <a:rPr lang="en-US" sz="2000" dirty="0"/>
              <a:t>on spectrum management/policy in and for NATO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Reports to C3 Board, Military Committee, North Atlantic Council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WRCs, NJFA, NATO UHF Band 225-400 MHz, policies, positions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Unanimous</a:t>
            </a:r>
            <a:r>
              <a:rPr lang="en-US" dirty="0"/>
              <a:t> decisions as NATO principle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5C3B8-7E52-4FE4-A307-303ADFACCB80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9DE41B-6210-4ECF-977D-C52BA278BE20}" type="datetime1">
              <a:rPr lang="en-GB" smtClean="0"/>
              <a:pPr>
                <a:defRPr/>
              </a:pPr>
              <a:t>21/11/2016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1 - </a:t>
            </a:r>
            <a:r>
              <a:rPr lang="en-US" dirty="0"/>
              <a:t>NATO </a:t>
            </a:r>
            <a:r>
              <a:rPr lang="en-US" kern="0" dirty="0">
                <a:solidFill>
                  <a:srgbClr val="000000"/>
                </a:solidFill>
              </a:rPr>
              <a:t>Spectrum</a:t>
            </a:r>
            <a:r>
              <a:rPr lang="en-US" dirty="0"/>
              <a:t> Policy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08" y="3717032"/>
            <a:ext cx="1120953" cy="11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0"/>
          <p:cNvSpPr>
            <a:spLocks noGrp="1" noChangeArrowheads="1"/>
          </p:cNvSpPr>
          <p:nvPr>
            <p:ph type="dt" sz="quarter" idx="12"/>
          </p:nvPr>
        </p:nvSpPr>
        <p:spPr>
          <a:xfrm>
            <a:off x="838200" y="6420914"/>
            <a:ext cx="2895600" cy="365125"/>
          </a:xfrm>
        </p:spPr>
        <p:txBody>
          <a:bodyPr/>
          <a:lstStyle/>
          <a:p>
            <a:pPr>
              <a:defRPr/>
            </a:pPr>
            <a:fld id="{E3C90819-0926-494E-A58B-8732ABBC0C6C}" type="datetime1">
              <a:rPr lang="en-GB"/>
              <a:pPr>
                <a:defRPr/>
              </a:pPr>
              <a:t>21/11/2016</a:t>
            </a:fld>
            <a:endParaRPr lang="en-US" dirty="0"/>
          </a:p>
        </p:txBody>
      </p:sp>
      <p:sp>
        <p:nvSpPr>
          <p:cNvPr id="8196" name="Rectangle 2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110413" y="6355299"/>
            <a:ext cx="18049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1FB80-BE08-4410-8F37-8E021B6EDD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8" name="Rectangle 6"/>
          <p:cNvSpPr>
            <a:spLocks noGrp="1"/>
          </p:cNvSpPr>
          <p:nvPr>
            <p:ph type="body" idx="4294967295"/>
          </p:nvPr>
        </p:nvSpPr>
        <p:spPr>
          <a:xfrm>
            <a:off x="857126" y="1081570"/>
            <a:ext cx="8107362" cy="53086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49000"/>
            </a:pPr>
            <a:r>
              <a:rPr lang="en-GB" altLang="en-US" sz="2800" dirty="0"/>
              <a:t>NATO Joint Civil/Military Frequency Agreement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/>
          </a:p>
          <a:p>
            <a:pPr marL="800100" lvl="3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FF0000"/>
                </a:solidFill>
              </a:rPr>
              <a:t>joint</a:t>
            </a:r>
            <a:r>
              <a:rPr lang="en-GB" altLang="en-US" sz="2400" dirty="0"/>
              <a:t> agreement between the </a:t>
            </a:r>
            <a:r>
              <a:rPr lang="en-GB" altLang="en-US" sz="2400" dirty="0">
                <a:solidFill>
                  <a:srgbClr val="FF0000"/>
                </a:solidFill>
              </a:rPr>
              <a:t>civil and military authorities</a:t>
            </a:r>
            <a:r>
              <a:rPr lang="en-GB" altLang="en-US" sz="2400" dirty="0"/>
              <a:t> of the NATO nations </a:t>
            </a:r>
            <a:br>
              <a:rPr lang="en-GB" altLang="en-US" sz="2400" dirty="0"/>
            </a:br>
            <a:endParaRPr lang="en-GB" altLang="en-US" sz="2400" dirty="0"/>
          </a:p>
          <a:p>
            <a:pPr marL="800100" lvl="3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On the current and future use of the radio frequency (RF) spectrum for military purposes </a:t>
            </a:r>
            <a:br>
              <a:rPr lang="en-GB" altLang="en-US" sz="2400" dirty="0"/>
            </a:br>
            <a:endParaRPr lang="en-GB" altLang="en-US" sz="2400" dirty="0"/>
          </a:p>
          <a:p>
            <a:pPr marL="800100" lvl="3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Required </a:t>
            </a:r>
            <a:r>
              <a:rPr lang="en-GB" altLang="en-US" sz="2400" dirty="0">
                <a:solidFill>
                  <a:srgbClr val="FF0000"/>
                </a:solidFill>
              </a:rPr>
              <a:t>for NATO </a:t>
            </a:r>
            <a:r>
              <a:rPr lang="en-GB" altLang="en-US" sz="2400" dirty="0"/>
              <a:t>forces </a:t>
            </a:r>
            <a:r>
              <a:rPr lang="en-GB" altLang="en-US" sz="2400" dirty="0">
                <a:solidFill>
                  <a:srgbClr val="FF0000"/>
                </a:solidFill>
              </a:rPr>
              <a:t>or in support of </a:t>
            </a:r>
            <a:r>
              <a:rPr lang="en-GB" altLang="en-US" sz="2400" dirty="0"/>
              <a:t>NATO</a:t>
            </a:r>
          </a:p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panose="020B0604020202020204" pitchFamily="34" charset="0"/>
              <a:buChar char="•"/>
            </a:pPr>
            <a:r>
              <a:rPr lang="en-GB" altLang="en-US" dirty="0"/>
              <a:t>First agreed in 1982, previous version Dec 2002</a:t>
            </a:r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lvl="1" indent="-342900" eaLnBrk="1" hangingPunct="1">
              <a:lnSpc>
                <a:spcPct val="80000"/>
              </a:lnSpc>
              <a:buSzPct val="149000"/>
              <a:buFont typeface="Arial" panose="020B0604020202020204" pitchFamily="34" charset="0"/>
              <a:buChar char="•"/>
            </a:pPr>
            <a:r>
              <a:rPr lang="en-GB" altLang="en-US" dirty="0"/>
              <a:t>Need for supplement for states of emergency and times of crisis or war under evaluation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– NJFA: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Purpose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46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0"/>
          <p:cNvSpPr>
            <a:spLocks noGrp="1" noChangeArrowheads="1"/>
          </p:cNvSpPr>
          <p:nvPr>
            <p:ph type="dt" sz="quarter" idx="12"/>
          </p:nvPr>
        </p:nvSpPr>
        <p:spPr>
          <a:xfrm>
            <a:off x="838200" y="6378000"/>
            <a:ext cx="2895600" cy="365125"/>
          </a:xfrm>
        </p:spPr>
        <p:txBody>
          <a:bodyPr/>
          <a:lstStyle/>
          <a:p>
            <a:pPr>
              <a:defRPr/>
            </a:pPr>
            <a:fld id="{E3C90819-0926-494E-A58B-8732ABBC0C6C}" type="datetime1">
              <a:rPr lang="en-GB"/>
              <a:pPr>
                <a:defRPr/>
              </a:pPr>
              <a:t>21/11/2016</a:t>
            </a:fld>
            <a:endParaRPr lang="en-US" dirty="0"/>
          </a:p>
        </p:txBody>
      </p:sp>
      <p:sp>
        <p:nvSpPr>
          <p:cNvPr id="9220" name="Rectangle 2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086182" y="6378001"/>
            <a:ext cx="18049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7F1C8-3179-4CD0-8688-CDD00358D4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02" name="Rectangle 6"/>
          <p:cNvSpPr>
            <a:spLocks noGrp="1"/>
          </p:cNvSpPr>
          <p:nvPr>
            <p:ph type="body" idx="4294967295"/>
          </p:nvPr>
        </p:nvSpPr>
        <p:spPr>
          <a:xfrm>
            <a:off x="838200" y="1052736"/>
            <a:ext cx="8107362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en-GB" dirty="0"/>
              <a:t>Sets out </a:t>
            </a:r>
            <a:r>
              <a:rPr lang="en-GB" dirty="0">
                <a:solidFill>
                  <a:srgbClr val="FF0000"/>
                </a:solidFill>
              </a:rPr>
              <a:t>major common NATO military </a:t>
            </a:r>
            <a:r>
              <a:rPr lang="en-GB" dirty="0"/>
              <a:t>spectrum </a:t>
            </a:r>
            <a:r>
              <a:rPr lang="en-GB" dirty="0">
                <a:solidFill>
                  <a:srgbClr val="FF0000"/>
                </a:solidFill>
              </a:rPr>
              <a:t>requirements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en-GB" dirty="0"/>
              <a:t>Defines </a:t>
            </a:r>
            <a:r>
              <a:rPr lang="en-GB" dirty="0">
                <a:solidFill>
                  <a:srgbClr val="FF0000"/>
                </a:solidFill>
              </a:rPr>
              <a:t>harmonised NATO bands</a:t>
            </a:r>
          </a:p>
          <a:p>
            <a:pPr eaLnBrk="1" hangingPunct="1">
              <a:lnSpc>
                <a:spcPct val="80000"/>
              </a:lnSpc>
              <a:buSzPct val="100000"/>
              <a:defRPr/>
            </a:pPr>
            <a:endParaRPr lang="en-GB" dirty="0"/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/>
              <a:t>Improves common use for military operations (</a:t>
            </a:r>
            <a:r>
              <a:rPr lang="en-GB" dirty="0">
                <a:solidFill>
                  <a:srgbClr val="FF0000"/>
                </a:solidFill>
              </a:rPr>
              <a:t>interoperability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/>
              <a:t>Simplifies border-</a:t>
            </a:r>
            <a:r>
              <a:rPr lang="en-GB" dirty="0">
                <a:solidFill>
                  <a:srgbClr val="FF0000"/>
                </a:solidFill>
              </a:rPr>
              <a:t>coordination</a:t>
            </a:r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endParaRPr lang="en-GB" dirty="0"/>
          </a:p>
          <a:p>
            <a:pPr>
              <a:lnSpc>
                <a:spcPct val="80000"/>
              </a:lnSpc>
              <a:buSzPct val="100000"/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To protect </a:t>
            </a:r>
            <a:r>
              <a:rPr lang="en-GB" dirty="0"/>
              <a:t>major NATO military spectrum requirements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23372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– NJFA: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Purpose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89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"/>
          <p:cNvSpPr>
            <a:spLocks noGrp="1" noChangeArrowheads="1"/>
          </p:cNvSpPr>
          <p:nvPr>
            <p:ph type="dt" sz="quarter" idx="12"/>
          </p:nvPr>
        </p:nvSpPr>
        <p:spPr>
          <a:xfrm>
            <a:off x="878566" y="6378525"/>
            <a:ext cx="2895600" cy="365125"/>
          </a:xfrm>
        </p:spPr>
        <p:txBody>
          <a:bodyPr/>
          <a:lstStyle/>
          <a:p>
            <a:pPr>
              <a:defRPr/>
            </a:pPr>
            <a:fld id="{1BA356BE-E9A4-4D98-A30E-81460E36284B}" type="datetime1">
              <a:rPr lang="en-GB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11268" name="Rectangle 2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097198" y="6378526"/>
            <a:ext cx="18049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72267-59F3-4F12-9D05-24E2ED07509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70" name="Rectangle 6"/>
          <p:cNvSpPr>
            <a:spLocks noGrp="1"/>
          </p:cNvSpPr>
          <p:nvPr>
            <p:ph type="body" idx="4294967295"/>
          </p:nvPr>
        </p:nvSpPr>
        <p:spPr>
          <a:xfrm>
            <a:off x="785813" y="692696"/>
            <a:ext cx="8358187" cy="590465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NJFA first agreed in 1982, revised 1995 &amp; 2002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Civ/mil </a:t>
            </a:r>
            <a:r>
              <a:rPr lang="en-GB" altLang="en-US" sz="2800" dirty="0"/>
              <a:t>CaP 3 </a:t>
            </a:r>
            <a:r>
              <a:rPr lang="en-GB" altLang="en-US" sz="2800" dirty="0" smtClean="0"/>
              <a:t>update started in 2011 with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800" dirty="0"/>
          </a:p>
          <a:p>
            <a:pPr marL="800100" lvl="3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Quantitative analysis by questionnaire</a:t>
            </a:r>
            <a:br>
              <a:rPr lang="en-GB" altLang="en-US" sz="2400" dirty="0"/>
            </a:br>
            <a:endParaRPr lang="en-GB" altLang="en-US" sz="2400" dirty="0"/>
          </a:p>
          <a:p>
            <a:pPr marL="800100" lvl="3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Qualitative valuation</a:t>
            </a:r>
            <a:br>
              <a:rPr lang="en-GB" altLang="en-US" sz="2400" dirty="0"/>
            </a:br>
            <a:endParaRPr lang="en-GB" altLang="en-US" sz="2400" dirty="0"/>
          </a:p>
          <a:p>
            <a:pPr marL="800100" lvl="3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en-US" sz="2400" dirty="0"/>
              <a:t>Supporting NCIA* </a:t>
            </a:r>
            <a:r>
              <a:rPr lang="en-GB" altLang="en-US" sz="2400" dirty="0" smtClean="0"/>
              <a:t>study</a:t>
            </a:r>
            <a:endParaRPr lang="en-GB" altLang="en-US" sz="2400" dirty="0"/>
          </a:p>
          <a:p>
            <a:pPr marL="800100" lvl="3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US" sz="2400" dirty="0"/>
          </a:p>
          <a:p>
            <a:r>
              <a:rPr lang="en-US" sz="2800" dirty="0" err="1"/>
              <a:t>Civ</a:t>
            </a:r>
            <a:r>
              <a:rPr lang="en-US" sz="2800" dirty="0"/>
              <a:t>/mil CaP 3 approved 2014; NAC approved </a:t>
            </a:r>
            <a:r>
              <a:rPr lang="en-US" sz="2800" dirty="0" smtClean="0"/>
              <a:t>2015</a:t>
            </a:r>
          </a:p>
          <a:p>
            <a:endParaRPr lang="en-US" sz="2800" dirty="0"/>
          </a:p>
          <a:p>
            <a:r>
              <a:rPr lang="en-GB" sz="2800" dirty="0" smtClean="0"/>
              <a:t>To </a:t>
            </a:r>
            <a:r>
              <a:rPr lang="en-GB" sz="2800" dirty="0"/>
              <a:t>be reviewed after each </a:t>
            </a:r>
            <a:r>
              <a:rPr lang="en-GB" sz="2800" dirty="0" smtClean="0"/>
              <a:t>WRC</a:t>
            </a:r>
            <a:endParaRPr lang="en-GB" alt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52400"/>
            <a:ext cx="8077200" cy="715962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3 - </a:t>
            </a:r>
            <a:r>
              <a:rPr lang="en-GB" dirty="0"/>
              <a:t>NJFA Review and Update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381328"/>
            <a:ext cx="5734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NATO Communications and Information Agency</a:t>
            </a:r>
          </a:p>
        </p:txBody>
      </p:sp>
    </p:spTree>
    <p:extLst>
      <p:ext uri="{BB962C8B-B14F-4D97-AF65-F5344CB8AC3E}">
        <p14:creationId xmlns:p14="http://schemas.microsoft.com/office/powerpoint/2010/main" val="207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to_classification xmlns="5eb00971-8e78-47b2-8023-64ccdde7530e">NO CLASSIFICATION</nato_classification>
    <NATO_x0020_Policy xmlns="bf63503b-197e-4b29-b4be-2bcf57c48d90" xsi:nil="true"/>
    <Releasability xmlns="bf63503b-197e-4b29-b4be-2bcf57c48d90" xsi:nil="true"/>
    <Action_x0020_Officer_x0020_Name1 xmlns="bf63503b-197e-4b29-b4be-2bcf57c48d90">Mr. Dietmar Poplawski, DEU CIV, NATO HQ, IMS 7000, NHQC3S, Spectrum Policy</Action_x0020_Officer_x0020_Name1>
    <Disposition xmlns="5eb00971-8e78-47b2-8023-64ccdde7530e">Review After One Year</Disposi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HQC3S Presentation" ma:contentTypeID="0x010100AFBB33EA519F2D4CBE495CEA6E89C3CA00A4CB40E60099564B9D783B0672A81D87" ma:contentTypeVersion="5" ma:contentTypeDescription="" ma:contentTypeScope="" ma:versionID="08a461b93b70e193c7b1e2fe1d0846a8">
  <xsd:schema xmlns:xsd="http://www.w3.org/2001/XMLSchema" xmlns:xs="http://www.w3.org/2001/XMLSchema" xmlns:p="http://schemas.microsoft.com/office/2006/metadata/properties" xmlns:ns2="bf63503b-197e-4b29-b4be-2bcf57c48d90" xmlns:ns3="5eb00971-8e78-47b2-8023-64ccdde7530e" targetNamespace="http://schemas.microsoft.com/office/2006/metadata/properties" ma:root="true" ma:fieldsID="e32f601321a5ffd1f0c71d509f25c385" ns2:_="" ns3:_="">
    <xsd:import namespace="bf63503b-197e-4b29-b4be-2bcf57c48d90"/>
    <xsd:import namespace="5eb00971-8e78-47b2-8023-64ccdde7530e"/>
    <xsd:element name="properties">
      <xsd:complexType>
        <xsd:sequence>
          <xsd:element name="documentManagement">
            <xsd:complexType>
              <xsd:all>
                <xsd:element ref="ns2:NATO_x0020_Policy" minOccurs="0"/>
                <xsd:element ref="ns3:nato_classification" minOccurs="0"/>
                <xsd:element ref="ns2:Releasability" minOccurs="0"/>
                <xsd:element ref="ns3:Disposition" minOccurs="0"/>
                <xsd:element ref="ns2:Action_x0020_Officer_x0020_Nam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3503b-197e-4b29-b4be-2bcf57c48d90" elementFormDefault="qualified">
    <xsd:import namespace="http://schemas.microsoft.com/office/2006/documentManagement/types"/>
    <xsd:import namespace="http://schemas.microsoft.com/office/infopath/2007/PartnerControls"/>
    <xsd:element name="NATO_x0020_Policy" ma:index="2" nillable="true" ma:displayName="Environment" ma:format="Dropdown" ma:internalName="NATO_x0020_Policy" ma:readOnly="false">
      <xsd:simpleType>
        <xsd:restriction base="dms:Choice">
          <xsd:enumeration value=""/>
          <xsd:enumeration value="NATO"/>
          <xsd:enumeration value="NATO/EAPC"/>
          <xsd:enumeration value="NATO/GEORGIA"/>
          <xsd:enumeration value="NATO/HAWK"/>
          <xsd:enumeration value="NATO/IP"/>
          <xsd:enumeration value="NATO/ISAF"/>
          <xsd:enumeration value="NATO/KFOR"/>
          <xsd:enumeration value="NATO/PFP"/>
          <xsd:enumeration value="NATO/RESOLUTE SUPPORT"/>
          <xsd:enumeration value="NATO/RUSSIA"/>
          <xsd:enumeration value="NATO/SFOR"/>
          <xsd:enumeration value="NATO/UKRAINE"/>
          <xsd:enumeration value="PUBLIC"/>
        </xsd:restriction>
      </xsd:simpleType>
    </xsd:element>
    <xsd:element name="Releasability" ma:index="4" nillable="true" ma:displayName="Caveats" ma:internalName="Releasability" ma:readOnly="false">
      <xsd:simpleType>
        <xsd:restriction base="dms:Text">
          <xsd:maxLength value="255"/>
        </xsd:restriction>
      </xsd:simpleType>
    </xsd:element>
    <xsd:element name="Action_x0020_Officer_x0020_Name1" ma:index="6" nillable="true" ma:displayName="Action Officer Name" ma:default="Title or Rank Surname, Office (Phone number) (TTE number)" ma:internalName="Action_x0020_Officer_x0020_Name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00971-8e78-47b2-8023-64ccdde7530e" elementFormDefault="qualified">
    <xsd:import namespace="http://schemas.microsoft.com/office/2006/documentManagement/types"/>
    <xsd:import namespace="http://schemas.microsoft.com/office/infopath/2007/PartnerControls"/>
    <xsd:element name="nato_classification" ma:index="3" nillable="true" ma:displayName="Classification" ma:default="NO CLASSIFICATION" ma:internalName="nato_classification">
      <xsd:simpleType>
        <xsd:restriction base="dms:Choice">
          <xsd:enumeration value="DISCLOSED TO THE PUBLIC"/>
          <xsd:enumeration value="NO CLASSIFICATION"/>
          <xsd:enumeration value="UNCLASSIFIED"/>
          <xsd:enumeration value="RESTRICTED"/>
          <xsd:enumeration value="CONFIDENTIAL"/>
          <xsd:enumeration value="SECRET"/>
          <xsd:enumeration value="TOP SECRET"/>
          <xsd:enumeration value=""/>
        </xsd:restriction>
      </xsd:simpleType>
    </xsd:element>
    <xsd:element name="Disposition" ma:index="5" nillable="true" ma:displayName="Disposition" ma:default="Review After One Year" ma:format="Dropdown" ma:internalName="Disposition" ma:readOnly="false">
      <xsd:simpleType>
        <xsd:restriction base="dms:Choice">
          <xsd:enumeration value="Review After One Year"/>
          <xsd:enumeration value="Delete After One Year"/>
          <xsd:enumeration value="Delete After Publish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8AD6F9-6936-470B-BEC0-7BC2F538F5E8}">
  <ds:schemaRefs>
    <ds:schemaRef ds:uri="http://purl.org/dc/terms/"/>
    <ds:schemaRef ds:uri="http://schemas.microsoft.com/office/2006/metadata/properties"/>
    <ds:schemaRef ds:uri="5eb00971-8e78-47b2-8023-64ccdde7530e"/>
    <ds:schemaRef ds:uri="http://purl.org/dc/elements/1.1/"/>
    <ds:schemaRef ds:uri="bf63503b-197e-4b29-b4be-2bcf57c48d90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302666-E661-4559-9957-FC76CE2B2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E5BF1-834E-440C-A3CE-4AFEE7A2BF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3503b-197e-4b29-b4be-2bcf57c48d90"/>
    <ds:schemaRef ds:uri="5eb00971-8e78-47b2-8023-64ccdde75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NHQC3S%20Presentation</Template>
  <TotalTime>0</TotalTime>
  <Words>453</Words>
  <Application>Microsoft Office PowerPoint</Application>
  <PresentationFormat>Bildschirmpräsentation (4:3)</PresentationFormat>
  <Paragraphs>169</Paragraphs>
  <Slides>14</Slides>
  <Notes>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power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 Time</vt:lpstr>
    </vt:vector>
  </TitlesOfParts>
  <Manager>Mr. Rick Barfoot</Manager>
  <Company>NATO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NJFA 2014</dc:title>
  <dc:subject>NJFA: development, purpose and use</dc:subject>
  <dc:creator>poplawski.dietmar@hq.nato.int</dc:creator>
  <dc:description>ECC/WG FM Civ/Mil meeting 2016</dc:description>
  <cp:lastModifiedBy>Thomas Weilacher</cp:lastModifiedBy>
  <cp:revision>3</cp:revision>
  <dcterms:created xsi:type="dcterms:W3CDTF">2016-10-28T09:32:19Z</dcterms:created>
  <dcterms:modified xsi:type="dcterms:W3CDTF">2016-11-21T10:07:22Z</dcterms:modified>
  <cp:category>NHQC3S presentation</cp:category>
  <cp:contentStatus>NON CLASSIFIED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0x010100AFBB33EA519F2D4CBE495CEA6E89C3CA00A4CB40E60099564B9D783B0672A81D87</vt:lpwstr>
  </property>
  <property fmtid="{D5CDD505-2E9C-101B-9397-08002B2CF9AE}" pid="3" name="nato_action_officer">
    <vt:lpwstr/>
  </property>
</Properties>
</file>