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8"/>
  </p:notesMasterIdLst>
  <p:sldIdLst>
    <p:sldId id="259" r:id="rId2"/>
    <p:sldId id="323" r:id="rId3"/>
    <p:sldId id="332" r:id="rId4"/>
    <p:sldId id="318" r:id="rId5"/>
    <p:sldId id="333" r:id="rId6"/>
    <p:sldId id="338" r:id="rId7"/>
    <p:sldId id="335" r:id="rId8"/>
    <p:sldId id="340" r:id="rId9"/>
    <p:sldId id="339" r:id="rId10"/>
    <p:sldId id="324" r:id="rId11"/>
    <p:sldId id="325" r:id="rId12"/>
    <p:sldId id="336" r:id="rId13"/>
    <p:sldId id="326" r:id="rId14"/>
    <p:sldId id="327" r:id="rId15"/>
    <p:sldId id="337" r:id="rId16"/>
    <p:sldId id="270" r:id="rId1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22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22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22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22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87F6E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72" autoAdjust="0"/>
    <p:restoredTop sz="90969" autoAdjust="0"/>
  </p:normalViewPr>
  <p:slideViewPr>
    <p:cSldViewPr snapToGrid="0">
      <p:cViewPr varScale="1">
        <p:scale>
          <a:sx n="62" d="100"/>
          <a:sy n="62" d="100"/>
        </p:scale>
        <p:origin x="-1452" y="-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-1584" y="184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1" smtClean="0">
                <a:latin typeface="Times" pitchFamily="-32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1" smtClean="0">
                <a:latin typeface="Times" pitchFamily="-32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1" smtClean="0">
                <a:latin typeface="Times" pitchFamily="-32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1" smtClean="0">
                <a:latin typeface="Times" pitchFamily="-32" charset="0"/>
              </a:defRPr>
            </a:lvl1pPr>
          </a:lstStyle>
          <a:p>
            <a:pPr>
              <a:defRPr/>
            </a:pPr>
            <a:fld id="{84F76EB7-E97D-43EF-8D77-60018FE7ABF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82376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32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32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32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32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3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F76EB7-E97D-43EF-8D77-60018FE7ABFE}" type="slidenum">
              <a:rPr lang="en-GB" smtClean="0"/>
              <a:pPr>
                <a:defRPr/>
              </a:pPr>
              <a:t>1</a:t>
            </a:fld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7464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 smtClean="0"/>
          </a:p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F76EB7-E97D-43EF-8D77-60018FE7ABFE}" type="slidenum">
              <a:rPr lang="en-GB" smtClean="0"/>
              <a:pPr>
                <a:defRPr/>
              </a:pPr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6367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F76EB7-E97D-43EF-8D77-60018FE7ABFE}" type="slidenum">
              <a:rPr lang="en-GB" smtClean="0"/>
              <a:pPr>
                <a:defRPr/>
              </a:pPr>
              <a:t>16</a:t>
            </a:fld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1936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F76EB7-E97D-43EF-8D77-60018FE7ABFE}" type="slidenum">
              <a:rPr lang="en-GB" smtClean="0"/>
              <a:pPr>
                <a:defRPr/>
              </a:pPr>
              <a:t>2</a:t>
            </a:fld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0182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F76EB7-E97D-43EF-8D77-60018FE7ABFE}" type="slidenum">
              <a:rPr lang="en-GB" smtClean="0"/>
              <a:pPr>
                <a:defRPr/>
              </a:pPr>
              <a:t>3</a:t>
            </a:fld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4473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27125" y="71755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 smtClean="0"/>
          </a:p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F76EB7-E97D-43EF-8D77-60018FE7ABFE}" type="slidenum">
              <a:rPr lang="en-GB" smtClean="0"/>
              <a:pPr>
                <a:defRPr/>
              </a:pPr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6367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F76EB7-E97D-43EF-8D77-60018FE7ABFE}" type="slidenum">
              <a:rPr lang="en-GB" smtClean="0"/>
              <a:pPr>
                <a:defRPr/>
              </a:pPr>
              <a:t>5</a:t>
            </a:fld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62238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F76EB7-E97D-43EF-8D77-60018FE7ABFE}" type="slidenum">
              <a:rPr lang="en-GB" smtClean="0"/>
              <a:pPr>
                <a:defRPr/>
              </a:pPr>
              <a:t>6</a:t>
            </a:fld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62238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-111512" y="4343400"/>
            <a:ext cx="6746488" cy="4114800"/>
          </a:xfrm>
        </p:spPr>
        <p:txBody>
          <a:bodyPr/>
          <a:lstStyle/>
          <a:p>
            <a:endParaRPr lang="da-DK" dirty="0" smtClean="0"/>
          </a:p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F76EB7-E97D-43EF-8D77-60018FE7ABFE}" type="slidenum">
              <a:rPr lang="en-GB" smtClean="0"/>
              <a:pPr>
                <a:defRPr/>
              </a:pPr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6367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 smtClean="0"/>
          </a:p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F76EB7-E97D-43EF-8D77-60018FE7ABFE}" type="slidenum">
              <a:rPr lang="en-GB" smtClean="0"/>
              <a:pPr>
                <a:defRPr/>
              </a:pPr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6367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 smtClean="0"/>
          </a:p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F76EB7-E97D-43EF-8D77-60018FE7ABFE}" type="slidenum">
              <a:rPr lang="en-GB" smtClean="0"/>
              <a:pPr>
                <a:defRPr/>
              </a:pPr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6367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Macintosh%20HD:Users:bess:Library:Mail%20Downloads:" TargetMode="External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Macintosh HD:Users:bess:Library:Mail Downloads:"/>
          <p:cNvPicPr>
            <a:picLocks noChangeAspect="1" noChangeArrowheads="1"/>
          </p:cNvPicPr>
          <p:nvPr userDrawn="1"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6" name="Rectangle 4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1905000" y="3352800"/>
            <a:ext cx="6400800" cy="381000"/>
          </a:xfrm>
        </p:spPr>
        <p:txBody>
          <a:bodyPr/>
          <a:lstStyle>
            <a:lvl1pPr marL="0" indent="0" algn="r">
              <a:buFontTx/>
              <a:buNone/>
              <a:defRPr sz="16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 dirty="0" smtClean="0"/>
              <a:t>Jukka Rakkolainen / ECO</a:t>
            </a:r>
            <a:endParaRPr lang="en-GB" noProof="0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788230" y="5704114"/>
            <a:ext cx="4578690" cy="821130"/>
          </a:xfrm>
        </p:spPr>
        <p:txBody>
          <a:bodyPr anchor="ctr"/>
          <a:lstStyle>
            <a:lvl1pPr marL="0" indent="0" algn="r">
              <a:buNone/>
              <a:defRPr sz="1200" baseline="0"/>
            </a:lvl1pPr>
          </a:lstStyle>
          <a:p>
            <a:pPr lvl="0"/>
            <a:r>
              <a:rPr lang="en-GB" dirty="0" smtClean="0"/>
              <a:t>Nordic-Baltic Electronic Communications Regulators’ Workshop</a:t>
            </a:r>
          </a:p>
          <a:p>
            <a:pPr lvl="0"/>
            <a:r>
              <a:rPr lang="en-GB" dirty="0" smtClean="0"/>
              <a:t>Network Neutrality and Consumer Protection</a:t>
            </a:r>
          </a:p>
          <a:p>
            <a:pPr lvl="0"/>
            <a:r>
              <a:rPr lang="en-GB" dirty="0" smtClean="0"/>
              <a:t>Vilnius, 29 August 2012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1763688" y="2492896"/>
            <a:ext cx="6552728" cy="792162"/>
          </a:xfrm>
        </p:spPr>
        <p:txBody>
          <a:bodyPr anchor="ctr"/>
          <a:lstStyle>
            <a:lvl1pPr marL="0" indent="0" algn="r">
              <a:buNone/>
              <a:defRPr sz="24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da-DK" sz="2400" dirty="0" smtClean="0"/>
              <a:t>Quality of Internet Access – a Broader View</a:t>
            </a:r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2687" y="354466"/>
            <a:ext cx="2714625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5206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buClr>
                <a:srgbClr val="FF0000"/>
              </a:buClr>
              <a:defRPr/>
            </a:lvl1pPr>
            <a:lvl2pPr>
              <a:buClr>
                <a:srgbClr val="FF0000"/>
              </a:buClr>
              <a:defRPr/>
            </a:lvl2pPr>
            <a:lvl3pPr>
              <a:buClr>
                <a:srgbClr val="FF0000"/>
              </a:buClr>
              <a:defRPr/>
            </a:lvl3pPr>
            <a:lvl4pPr>
              <a:buClr>
                <a:srgbClr val="FF0000"/>
              </a:buClr>
              <a:defRPr/>
            </a:lvl4pPr>
            <a:lvl5pPr>
              <a:buClr>
                <a:srgbClr val="FF0000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Footer copy here</a:t>
            </a:r>
            <a:endParaRPr lang="en-US" sz="1400" dirty="0">
              <a:solidFill>
                <a:schemeClr val="tx1"/>
              </a:solidFill>
              <a:latin typeface="Times" pitchFamily="-3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2687" y="354466"/>
            <a:ext cx="2714625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7034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2250" y="1446213"/>
            <a:ext cx="1885950" cy="47259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446213"/>
            <a:ext cx="5505450" cy="4725987"/>
          </a:xfrm>
        </p:spPr>
        <p:txBody>
          <a:bodyPr vert="eaVert"/>
          <a:lstStyle>
            <a:lvl1pPr>
              <a:buClr>
                <a:srgbClr val="FF0000"/>
              </a:buClr>
              <a:defRPr/>
            </a:lvl1pPr>
            <a:lvl2pPr>
              <a:buClr>
                <a:srgbClr val="FF0000"/>
              </a:buClr>
              <a:defRPr/>
            </a:lvl2pPr>
            <a:lvl3pPr>
              <a:buClr>
                <a:srgbClr val="FF0000"/>
              </a:buClr>
              <a:defRPr/>
            </a:lvl3pPr>
            <a:lvl4pPr>
              <a:buClr>
                <a:srgbClr val="FF0000"/>
              </a:buClr>
              <a:defRPr/>
            </a:lvl4pPr>
            <a:lvl5pPr>
              <a:buClr>
                <a:srgbClr val="FF0000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Footer copy here</a:t>
            </a:r>
            <a:endParaRPr lang="en-US" sz="1400" dirty="0">
              <a:solidFill>
                <a:schemeClr val="tx1"/>
              </a:solidFill>
              <a:latin typeface="Times" pitchFamily="-3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2687" y="354466"/>
            <a:ext cx="2714625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26406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446213"/>
            <a:ext cx="7543800" cy="533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914400" y="2362200"/>
            <a:ext cx="7543800" cy="3810000"/>
          </a:xfrm>
        </p:spPr>
        <p:txBody>
          <a:bodyPr/>
          <a:lstStyle/>
          <a:p>
            <a:pPr lvl="0"/>
            <a:r>
              <a:rPr lang="en-US" noProof="0" dirty="0" smtClean="0"/>
              <a:t>Click icon to add chart</a:t>
            </a:r>
            <a:endParaRPr lang="en-GB" noProof="0" dirty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Footer copy here</a:t>
            </a:r>
            <a:endParaRPr lang="en-US" sz="1400" dirty="0">
              <a:solidFill>
                <a:schemeClr val="tx1"/>
              </a:solidFill>
              <a:latin typeface="Times" pitchFamily="-3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2687" y="354466"/>
            <a:ext cx="2714625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163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FF0000"/>
              </a:buClr>
              <a:defRPr/>
            </a:lvl1pPr>
            <a:lvl2pPr>
              <a:buClr>
                <a:srgbClr val="FF0000"/>
              </a:buClr>
              <a:defRPr/>
            </a:lvl2pPr>
            <a:lvl3pPr>
              <a:buClr>
                <a:srgbClr val="FF0000"/>
              </a:buClr>
              <a:defRPr/>
            </a:lvl3pPr>
            <a:lvl4pPr>
              <a:buClr>
                <a:srgbClr val="FF0000"/>
              </a:buClr>
              <a:defRPr/>
            </a:lvl4pPr>
            <a:lvl5pPr>
              <a:buClr>
                <a:srgbClr val="FF0000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 anchor="ctr"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ECO / Jukka Rakkolainen</a:t>
            </a:r>
            <a:endParaRPr lang="en-US" sz="1400" dirty="0">
              <a:solidFill>
                <a:schemeClr val="tx1"/>
              </a:solidFill>
              <a:latin typeface="Times" pitchFamily="-32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5179977" y="6309321"/>
            <a:ext cx="3312417" cy="330965"/>
          </a:xfrm>
        </p:spPr>
        <p:txBody>
          <a:bodyPr anchor="ctr"/>
          <a:lstStyle>
            <a:lvl1pPr marL="0" indent="0" algn="r">
              <a:buNone/>
              <a:defRPr sz="900" baseline="0"/>
            </a:lvl1pPr>
          </a:lstStyle>
          <a:p>
            <a:pPr lvl="0"/>
            <a:r>
              <a:rPr lang="da-DK" dirty="0" smtClean="0"/>
              <a:t>Presentation title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add title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2687" y="354466"/>
            <a:ext cx="2714625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6699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Footer copy here</a:t>
            </a:r>
            <a:endParaRPr lang="en-US" sz="1400" dirty="0">
              <a:solidFill>
                <a:schemeClr val="tx1"/>
              </a:solidFill>
              <a:latin typeface="Times" pitchFamily="-32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555776" y="1412776"/>
            <a:ext cx="6192589" cy="576659"/>
          </a:xfrm>
        </p:spPr>
        <p:txBody>
          <a:bodyPr anchor="ctr"/>
          <a:lstStyle>
            <a:lvl1pPr marL="0" indent="0" algn="r">
              <a:buNone/>
              <a:defRPr>
                <a:solidFill>
                  <a:srgbClr val="FFFFFF"/>
                </a:solidFill>
              </a:defRPr>
            </a:lvl1pPr>
          </a:lstStyle>
          <a:p>
            <a:pPr lvl="0"/>
            <a:r>
              <a:rPr lang="da-DK" dirty="0" smtClean="0"/>
              <a:t>Click to add title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2687" y="354466"/>
            <a:ext cx="2714625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537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3695700" cy="3810000"/>
          </a:xfrm>
        </p:spPr>
        <p:txBody>
          <a:bodyPr/>
          <a:lstStyle>
            <a:lvl1pPr>
              <a:buClr>
                <a:srgbClr val="FF0000"/>
              </a:buClr>
              <a:defRPr sz="2800"/>
            </a:lvl1pPr>
            <a:lvl2pPr>
              <a:buClr>
                <a:srgbClr val="FF0000"/>
              </a:buClr>
              <a:defRPr sz="2400"/>
            </a:lvl2pPr>
            <a:lvl3pPr>
              <a:buClr>
                <a:srgbClr val="FF0000"/>
              </a:buClr>
              <a:defRPr sz="2000"/>
            </a:lvl3pPr>
            <a:lvl4pPr>
              <a:buClr>
                <a:srgbClr val="FF0000"/>
              </a:buClr>
              <a:defRPr sz="1800"/>
            </a:lvl4pPr>
            <a:lvl5pPr>
              <a:buClr>
                <a:srgbClr val="FF0000"/>
              </a:buCl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2362200"/>
            <a:ext cx="3695700" cy="3810000"/>
          </a:xfrm>
        </p:spPr>
        <p:txBody>
          <a:bodyPr/>
          <a:lstStyle>
            <a:lvl1pPr>
              <a:buClr>
                <a:srgbClr val="FF0000"/>
              </a:buClr>
              <a:defRPr sz="2800"/>
            </a:lvl1pPr>
            <a:lvl2pPr>
              <a:buClr>
                <a:srgbClr val="FF0000"/>
              </a:buClr>
              <a:defRPr sz="2400"/>
            </a:lvl2pPr>
            <a:lvl3pPr>
              <a:buClr>
                <a:srgbClr val="FF0000"/>
              </a:buClr>
              <a:defRPr sz="2000"/>
            </a:lvl3pPr>
            <a:lvl4pPr>
              <a:buClr>
                <a:srgbClr val="FF0000"/>
              </a:buClr>
              <a:defRPr sz="1800"/>
            </a:lvl4pPr>
            <a:lvl5pPr>
              <a:buClr>
                <a:srgbClr val="FF0000"/>
              </a:buCl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Footer copy here</a:t>
            </a:r>
            <a:endParaRPr lang="en-US" sz="1400" dirty="0">
              <a:solidFill>
                <a:schemeClr val="tx1"/>
              </a:solidFill>
              <a:latin typeface="Times" pitchFamily="-3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2687" y="354466"/>
            <a:ext cx="2714625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6978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buClr>
                <a:srgbClr val="FF0000"/>
              </a:buClr>
              <a:defRPr sz="2400"/>
            </a:lvl1pPr>
            <a:lvl2pPr>
              <a:buClr>
                <a:srgbClr val="FF0000"/>
              </a:buClr>
              <a:defRPr sz="2000"/>
            </a:lvl2pPr>
            <a:lvl3pPr>
              <a:buClr>
                <a:srgbClr val="FF0000"/>
              </a:buClr>
              <a:defRPr sz="1800"/>
            </a:lvl3pPr>
            <a:lvl4pPr>
              <a:buClr>
                <a:srgbClr val="FF0000"/>
              </a:buClr>
              <a:defRPr sz="1600"/>
            </a:lvl4pPr>
            <a:lvl5pPr>
              <a:buClr>
                <a:srgbClr val="FF0000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buClr>
                <a:srgbClr val="FF0000"/>
              </a:buClr>
              <a:defRPr sz="2400"/>
            </a:lvl1pPr>
            <a:lvl2pPr>
              <a:buClr>
                <a:srgbClr val="FF0000"/>
              </a:buClr>
              <a:defRPr sz="2000"/>
            </a:lvl2pPr>
            <a:lvl3pPr>
              <a:buClr>
                <a:srgbClr val="FF0000"/>
              </a:buClr>
              <a:defRPr sz="1800"/>
            </a:lvl3pPr>
            <a:lvl4pPr>
              <a:buClr>
                <a:srgbClr val="FF0000"/>
              </a:buClr>
              <a:defRPr sz="1600"/>
            </a:lvl4pPr>
            <a:lvl5pPr>
              <a:buClr>
                <a:srgbClr val="FF0000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Footer copy here</a:t>
            </a:r>
            <a:endParaRPr lang="en-US" sz="1400" dirty="0">
              <a:solidFill>
                <a:schemeClr val="tx1"/>
              </a:solidFill>
              <a:latin typeface="Times" pitchFamily="-32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2687" y="354466"/>
            <a:ext cx="2714625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815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Footer copy here</a:t>
            </a:r>
            <a:endParaRPr lang="en-US" sz="1400" dirty="0">
              <a:solidFill>
                <a:schemeClr val="tx1"/>
              </a:solidFill>
              <a:latin typeface="Times" pitchFamily="-3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2687" y="354466"/>
            <a:ext cx="2714625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7542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Footer copy here</a:t>
            </a:r>
            <a:endParaRPr lang="en-US" sz="1400" dirty="0">
              <a:solidFill>
                <a:schemeClr val="tx1"/>
              </a:solidFill>
              <a:latin typeface="Times" pitchFamily="-32" charset="0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1403648" y="1340768"/>
            <a:ext cx="7488832" cy="648072"/>
          </a:xfrm>
        </p:spPr>
        <p:txBody>
          <a:bodyPr anchor="ctr"/>
          <a:lstStyle>
            <a:lvl1pPr marL="0" indent="0" algn="r">
              <a:buNone/>
              <a:defRPr sz="24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da-DK" sz="2400" b="1" dirty="0" smtClean="0"/>
              <a:t>Click to add title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2687" y="354466"/>
            <a:ext cx="2714625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6854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6872"/>
            <a:ext cx="5111750" cy="3849291"/>
          </a:xfrm>
        </p:spPr>
        <p:txBody>
          <a:bodyPr/>
          <a:lstStyle>
            <a:lvl1pPr>
              <a:buClr>
                <a:srgbClr val="FF0000"/>
              </a:buClr>
              <a:defRPr sz="3200"/>
            </a:lvl1pPr>
            <a:lvl2pPr>
              <a:buClr>
                <a:srgbClr val="FF0000"/>
              </a:buClr>
              <a:defRPr sz="2800"/>
            </a:lvl2pPr>
            <a:lvl3pPr>
              <a:buClr>
                <a:srgbClr val="FF0000"/>
              </a:buClr>
              <a:defRPr sz="2400"/>
            </a:lvl3pPr>
            <a:lvl4pPr>
              <a:buClr>
                <a:srgbClr val="FF0000"/>
              </a:buClr>
              <a:defRPr sz="2000"/>
            </a:lvl4pPr>
            <a:lvl5pPr>
              <a:buClr>
                <a:srgbClr val="FF0000"/>
              </a:buCl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276872"/>
            <a:ext cx="3008313" cy="38492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Footer copy here</a:t>
            </a:r>
            <a:endParaRPr lang="en-US" sz="1400" dirty="0">
              <a:solidFill>
                <a:schemeClr val="tx1"/>
              </a:solidFill>
              <a:latin typeface="Times" pitchFamily="-32" charset="0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899592" y="1340768"/>
            <a:ext cx="7560840" cy="648072"/>
          </a:xfrm>
        </p:spPr>
        <p:txBody>
          <a:bodyPr anchor="ctr"/>
          <a:lstStyle>
            <a:lvl1pPr marL="0" indent="0" algn="r">
              <a:buNone/>
              <a:defRPr sz="24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da-DK" sz="2400" dirty="0" smtClean="0"/>
              <a:t>Click to add title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2687" y="354466"/>
            <a:ext cx="2714625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717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2276872"/>
            <a:ext cx="5486400" cy="30243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Footer copy here</a:t>
            </a:r>
            <a:endParaRPr lang="en-US" sz="1400" dirty="0">
              <a:solidFill>
                <a:schemeClr val="tx1"/>
              </a:solidFill>
              <a:latin typeface="Times" pitchFamily="-32" charset="0"/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add title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2687" y="354466"/>
            <a:ext cx="2714625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5635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Macintosh%20HD:Users:bess:Library:Mail%20Downloads: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Macintosh HD:Users:bess:Library:Mail Downloads:"/>
          <p:cNvPicPr>
            <a:picLocks noChangeAspect="1" noChangeArrowheads="1"/>
          </p:cNvPicPr>
          <p:nvPr/>
        </p:nvPicPr>
        <p:blipFill>
          <a:blip r:embed="rId14" r:link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446213"/>
            <a:ext cx="75438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7543800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14400" y="6324600"/>
            <a:ext cx="2895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 smtClean="0">
                <a:solidFill>
                  <a:srgbClr val="887F6E"/>
                </a:solidFill>
              </a:defRPr>
            </a:lvl1pPr>
          </a:lstStyle>
          <a:p>
            <a:pPr>
              <a:defRPr/>
            </a:pPr>
            <a:r>
              <a:rPr lang="en-US" dirty="0"/>
              <a:t>Footer copy here</a:t>
            </a:r>
            <a:endParaRPr lang="en-US" sz="1400" dirty="0">
              <a:solidFill>
                <a:schemeClr val="tx1"/>
              </a:solidFill>
              <a:latin typeface="Times" pitchFamily="-32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+mj-lt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Arial" pitchFamily="34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Arial" pitchFamily="34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Arial" pitchFamily="34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Arial" pitchFamily="34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Arial" pitchFamily="34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Arial" pitchFamily="34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Arial" pitchFamily="34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FFFFFF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ecodocdb.dk/download/262c19d4-f5df/ECCRep264%20-%20with%20annex.pdf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freddie.mcbride@eco.cept.org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4.jpg"/><Relationship Id="rId4" Type="http://schemas.openxmlformats.org/officeDocument/2006/relationships/hyperlink" Target="http://www.cept.org/eco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dropbox.com/sh/hj27d12z7lvq5y9/AABuqwNsdAMWFfvzk5NzFdW4a/Day_2/eCall%20implementation%20remaining%20issues/112%20Portugal_V_Judicibus.pdf?dl=0" TargetMode="External"/><Relationship Id="rId5" Type="http://schemas.openxmlformats.org/officeDocument/2006/relationships/hyperlink" Target="https://www.dropbox.com/sh/hj27d12z7lvq5y9/AAAQYCOfWDyBBatQMntGPrSIa/Day_2/eCall%20implementation%20remaining%20issues/Beta%2080_L_Bergonzi.pdf?dl=0" TargetMode="External"/><Relationship Id="rId4" Type="http://schemas.openxmlformats.org/officeDocument/2006/relationships/hyperlink" Target="https://www.dropbox.com/sh/hj27d12z7lvq5y9/AABTLiFDGaxEvmWEfo0bpnx5a/Day_2/eCall%20implementation%20remaining%20issues/Atos_I_Susaeta_Gomez.pdf?dl=0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061962" y="5935913"/>
            <a:ext cx="4578690" cy="821130"/>
          </a:xfrm>
        </p:spPr>
        <p:txBody>
          <a:bodyPr/>
          <a:lstStyle/>
          <a:p>
            <a:r>
              <a:rPr lang="en-GB" b="1" dirty="0" smtClean="0"/>
              <a:t>16</a:t>
            </a:r>
            <a:r>
              <a:rPr lang="en-GB" b="1" baseline="30000" dirty="0" smtClean="0"/>
              <a:t>th</a:t>
            </a:r>
            <a:r>
              <a:rPr lang="en-GB" b="1" dirty="0" smtClean="0"/>
              <a:t>G </a:t>
            </a:r>
            <a:r>
              <a:rPr lang="en-GB" b="1" dirty="0" err="1" smtClean="0"/>
              <a:t>NaN</a:t>
            </a:r>
            <a:r>
              <a:rPr lang="en-GB" b="1" dirty="0"/>
              <a:t> Reykjavík, Iceland </a:t>
            </a:r>
          </a:p>
          <a:p>
            <a:r>
              <a:rPr lang="en-GB" b="1" dirty="0" smtClean="0"/>
              <a:t>29-31 May 2018</a:t>
            </a:r>
            <a:endParaRPr lang="en-GB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54997" y="2584638"/>
            <a:ext cx="8256612" cy="936483"/>
          </a:xfrm>
        </p:spPr>
        <p:txBody>
          <a:bodyPr/>
          <a:lstStyle/>
          <a:p>
            <a:pPr algn="l"/>
            <a:r>
              <a:rPr lang="en-GB" sz="2000" dirty="0" err="1" smtClean="0"/>
              <a:t>eCall</a:t>
            </a:r>
            <a:r>
              <a:rPr lang="en-GB" sz="2000" dirty="0" smtClean="0"/>
              <a:t> – remaining issues &amp; PSAP-DIR Update</a:t>
            </a:r>
            <a:r>
              <a:rPr lang="en-GB" sz="1800" dirty="0" smtClean="0"/>
              <a:t>	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982" y="342912"/>
            <a:ext cx="1725660" cy="728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144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1323383"/>
            <a:ext cx="8940847" cy="702904"/>
          </a:xfrm>
        </p:spPr>
        <p:txBody>
          <a:bodyPr/>
          <a:lstStyle/>
          <a:p>
            <a:r>
              <a:rPr lang="da-DK" dirty="0" smtClean="0"/>
              <a:t>PSAP-DIR - update</a:t>
            </a:r>
            <a:endParaRPr lang="da-DK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982" y="342912"/>
            <a:ext cx="1725660" cy="728419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859" y="2232660"/>
            <a:ext cx="7097480" cy="298704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57982" y="5473422"/>
            <a:ext cx="828215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i="1" dirty="0" smtClean="0"/>
              <a:t>“an </a:t>
            </a:r>
            <a:r>
              <a:rPr lang="en-GB" i="1" dirty="0"/>
              <a:t>ECO-hosted directory to facilitate </a:t>
            </a:r>
            <a:r>
              <a:rPr lang="en-GB" i="1" dirty="0" smtClean="0"/>
              <a:t>inter-PSAP communications </a:t>
            </a:r>
            <a:r>
              <a:rPr lang="en-GB" i="1" dirty="0"/>
              <a:t>in </a:t>
            </a:r>
            <a:r>
              <a:rPr lang="en-GB" i="1" dirty="0" smtClean="0"/>
              <a:t>Europe”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873944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1414302"/>
            <a:ext cx="8940847" cy="702904"/>
          </a:xfrm>
        </p:spPr>
        <p:txBody>
          <a:bodyPr/>
          <a:lstStyle/>
          <a:p>
            <a:r>
              <a:rPr lang="da-DK" dirty="0" smtClean="0"/>
              <a:t>Background</a:t>
            </a:r>
            <a:endParaRPr lang="da-DK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982" y="342912"/>
            <a:ext cx="1725660" cy="728419"/>
          </a:xfrm>
          <a:prstGeom prst="rect">
            <a:avLst/>
          </a:prstGeom>
        </p:spPr>
      </p:pic>
      <p:sp>
        <p:nvSpPr>
          <p:cNvPr id="24" name="Content Placeholder 1"/>
          <p:cNvSpPr>
            <a:spLocks noGrp="1"/>
          </p:cNvSpPr>
          <p:nvPr>
            <p:ph idx="1"/>
          </p:nvPr>
        </p:nvSpPr>
        <p:spPr>
          <a:xfrm>
            <a:off x="179319" y="2144237"/>
            <a:ext cx="8726378" cy="4524688"/>
          </a:xfrm>
        </p:spPr>
        <p:txBody>
          <a:bodyPr/>
          <a:lstStyle/>
          <a:p>
            <a:r>
              <a:rPr lang="da-DK" sz="2000" dirty="0" smtClean="0"/>
              <a:t>EENA Database for transnational emergency calls</a:t>
            </a:r>
          </a:p>
          <a:p>
            <a:pPr lvl="2"/>
            <a:r>
              <a:rPr lang="da-DK" dirty="0" smtClean="0"/>
              <a:t>Contact details for 24 PSAPs in 19 European Countries</a:t>
            </a:r>
          </a:p>
          <a:p>
            <a:r>
              <a:rPr lang="en-US" sz="2000" dirty="0" smtClean="0"/>
              <a:t>EENA letter to ECC - April 2015</a:t>
            </a:r>
          </a:p>
          <a:p>
            <a:pPr lvl="2"/>
            <a:r>
              <a:rPr lang="en-GB" dirty="0" smtClean="0"/>
              <a:t>Encourage greater participation by European PSAPs by putting the directory </a:t>
            </a:r>
            <a:r>
              <a:rPr lang="en-GB" i="1" dirty="0" smtClean="0"/>
              <a:t>“on </a:t>
            </a:r>
            <a:r>
              <a:rPr lang="en-GB" i="1" dirty="0"/>
              <a:t>a more formal footing with an appropriate public European body with the experience and expertise to manage </a:t>
            </a:r>
            <a:r>
              <a:rPr lang="en-GB" i="1" dirty="0" smtClean="0"/>
              <a:t>it”</a:t>
            </a:r>
          </a:p>
          <a:p>
            <a:r>
              <a:rPr lang="en-GB" sz="2000" dirty="0" smtClean="0">
                <a:hlinkClick r:id="rId4"/>
              </a:rPr>
              <a:t>ECC Report 264 </a:t>
            </a:r>
            <a:r>
              <a:rPr lang="en-GB" sz="2000" dirty="0" smtClean="0"/>
              <a:t>– Feasibility Study adopted in May 2017</a:t>
            </a:r>
          </a:p>
          <a:p>
            <a:pPr lvl="2"/>
            <a:r>
              <a:rPr lang="en-GB" dirty="0" smtClean="0"/>
              <a:t>Why is there a need for PSAP-DIR?</a:t>
            </a:r>
          </a:p>
          <a:p>
            <a:pPr lvl="2"/>
            <a:r>
              <a:rPr lang="en-GB" dirty="0" smtClean="0"/>
              <a:t>Is it an appropriate activity for the ECC?</a:t>
            </a:r>
          </a:p>
          <a:p>
            <a:pPr lvl="2"/>
            <a:r>
              <a:rPr lang="en-GB" dirty="0" smtClean="0"/>
              <a:t>Are their risks for the ECO?</a:t>
            </a:r>
          </a:p>
          <a:p>
            <a:pPr lvl="2"/>
            <a:r>
              <a:rPr lang="en-GB" dirty="0" smtClean="0"/>
              <a:t>Legal and cost considerations</a:t>
            </a:r>
          </a:p>
          <a:p>
            <a:r>
              <a:rPr lang="en-GB" sz="2000" dirty="0" smtClean="0"/>
              <a:t>ECC decided to proceed in June 2017</a:t>
            </a:r>
          </a:p>
          <a:p>
            <a:r>
              <a:rPr lang="en-GB" sz="2000" dirty="0" smtClean="0"/>
              <a:t>ECO Council, following consideration of financial and legal aspects, agreed to commit resources to the project in December 2017.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402760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Participation is </a:t>
            </a:r>
            <a:r>
              <a:rPr lang="en-GB" u="sng" dirty="0" smtClean="0"/>
              <a:t>voluntary</a:t>
            </a:r>
            <a:r>
              <a:rPr lang="en-GB" dirty="0" smtClean="0"/>
              <a:t> and </a:t>
            </a:r>
            <a:r>
              <a:rPr lang="en-GB" u="sng" dirty="0" smtClean="0"/>
              <a:t>free of charge for PSAPs</a:t>
            </a:r>
          </a:p>
          <a:p>
            <a:r>
              <a:rPr lang="en-GB" dirty="0" smtClean="0"/>
              <a:t>Secure portal. Unique watermarked and password protected .pdf can be downloaded by authorised PSAP representatives and used locally.</a:t>
            </a:r>
          </a:p>
          <a:p>
            <a:r>
              <a:rPr lang="en-GB" dirty="0"/>
              <a:t>New entries/updates communicated to participating </a:t>
            </a:r>
            <a:r>
              <a:rPr lang="en-GB" dirty="0" smtClean="0"/>
              <a:t>PSAPs immediately</a:t>
            </a:r>
            <a:endParaRPr lang="en-GB" dirty="0"/>
          </a:p>
          <a:p>
            <a:r>
              <a:rPr lang="en-GB" dirty="0" smtClean="0"/>
              <a:t>PSAPs take ownership of their contact information in the directory</a:t>
            </a:r>
          </a:p>
          <a:p>
            <a:r>
              <a:rPr lang="en-GB" dirty="0" smtClean="0"/>
              <a:t>Contains the following information:</a:t>
            </a:r>
          </a:p>
          <a:p>
            <a:pPr lvl="1"/>
            <a:r>
              <a:rPr lang="en-GB" dirty="0" smtClean="0"/>
              <a:t>PSAP Name, Country, Telephone Number, Non-Personal email address, PSAP type (primary, backup, police, fire, ambulance etc.)</a:t>
            </a:r>
          </a:p>
          <a:p>
            <a:pPr lvl="1"/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PSAP-DIR features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2912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1323383"/>
            <a:ext cx="8940847" cy="702904"/>
          </a:xfrm>
        </p:spPr>
        <p:txBody>
          <a:bodyPr/>
          <a:lstStyle/>
          <a:p>
            <a:r>
              <a:rPr lang="da-DK" dirty="0" smtClean="0"/>
              <a:t>Project Plan (1) </a:t>
            </a:r>
            <a:br>
              <a:rPr lang="da-DK" dirty="0" smtClean="0"/>
            </a:br>
            <a:endParaRPr lang="da-DK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982" y="342912"/>
            <a:ext cx="1725660" cy="728419"/>
          </a:xfrm>
          <a:prstGeom prst="rect">
            <a:avLst/>
          </a:prstGeom>
        </p:spPr>
      </p:pic>
      <p:sp>
        <p:nvSpPr>
          <p:cNvPr id="6" name="TextBox 4"/>
          <p:cNvSpPr txBox="1"/>
          <p:nvPr/>
        </p:nvSpPr>
        <p:spPr>
          <a:xfrm>
            <a:off x="197514" y="2549485"/>
            <a:ext cx="8748972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da-DK" sz="2000" dirty="0" smtClean="0"/>
              <a:t>Project Kick-Off  (</a:t>
            </a:r>
            <a:r>
              <a:rPr lang="da-DK" sz="2000" b="1" dirty="0" smtClean="0"/>
              <a:t>13 February 2018 – web meeting with stakeholders</a:t>
            </a:r>
            <a:r>
              <a:rPr lang="da-DK" sz="2000" dirty="0" smtClean="0"/>
              <a:t>)</a:t>
            </a:r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da-DK" sz="2000" dirty="0" smtClean="0"/>
              <a:t>Parallel running of administrative and technical work (</a:t>
            </a:r>
            <a:r>
              <a:rPr lang="da-DK" sz="2000" b="1" dirty="0" smtClean="0"/>
              <a:t>February 2018 – September 2018</a:t>
            </a:r>
            <a:r>
              <a:rPr lang="da-DK" sz="2000" dirty="0" smtClean="0"/>
              <a:t>)</a:t>
            </a:r>
          </a:p>
          <a:p>
            <a:pPr marL="742950" lvl="1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da-DK" sz="1800" b="1" dirty="0" smtClean="0"/>
              <a:t>Administrative tasks </a:t>
            </a:r>
            <a:r>
              <a:rPr lang="da-DK" sz="1800" dirty="0" smtClean="0"/>
              <a:t>– </a:t>
            </a:r>
          </a:p>
          <a:p>
            <a:pPr marL="1200150" lvl="2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da-DK" sz="1800" dirty="0" smtClean="0"/>
              <a:t>Notification to current EENA transnational DB members to obtain letter from relevant national authority and sign participation agreement with ECO</a:t>
            </a:r>
            <a:r>
              <a:rPr lang="da-DK" sz="1800" dirty="0"/>
              <a:t> </a:t>
            </a:r>
            <a:r>
              <a:rPr lang="da-DK" sz="1800" dirty="0" smtClean="0"/>
              <a:t>(notification sent </a:t>
            </a:r>
            <a:r>
              <a:rPr lang="da-DK" sz="1800" b="1" dirty="0" smtClean="0"/>
              <a:t>19 February 2018</a:t>
            </a:r>
            <a:r>
              <a:rPr lang="da-DK" sz="1800" dirty="0" smtClean="0"/>
              <a:t>)</a:t>
            </a:r>
          </a:p>
          <a:p>
            <a:pPr marL="1200150" lvl="2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da-DK" sz="1800" dirty="0" smtClean="0"/>
              <a:t>Notification to all other PSAPs at EENA conference (</a:t>
            </a:r>
            <a:r>
              <a:rPr lang="da-DK" sz="1800" b="1" dirty="0" smtClean="0"/>
              <a:t>25-27 April 2018</a:t>
            </a:r>
            <a:r>
              <a:rPr lang="da-DK" sz="1800" dirty="0" smtClean="0"/>
              <a:t>) </a:t>
            </a:r>
          </a:p>
          <a:p>
            <a:pPr marL="742950" lvl="1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da-DK" sz="1800" b="1" dirty="0" smtClean="0"/>
              <a:t>Technical tasks </a:t>
            </a:r>
            <a:r>
              <a:rPr lang="da-DK" sz="1800" dirty="0" smtClean="0"/>
              <a:t>– Software development and testing – </a:t>
            </a:r>
            <a:r>
              <a:rPr lang="da-DK" sz="1800" b="1" dirty="0" smtClean="0"/>
              <a:t>in progress. </a:t>
            </a:r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da-DK" sz="2000" dirty="0" smtClean="0"/>
              <a:t>ECO will be </a:t>
            </a:r>
            <a:r>
              <a:rPr lang="da-DK" sz="2000" u="sng" dirty="0" smtClean="0"/>
              <a:t>technically ready </a:t>
            </a:r>
            <a:r>
              <a:rPr lang="da-DK" sz="2000" dirty="0" smtClean="0"/>
              <a:t>by </a:t>
            </a:r>
            <a:r>
              <a:rPr lang="da-DK" sz="2000" b="1" dirty="0" smtClean="0"/>
              <a:t>August 2018</a:t>
            </a:r>
            <a:endParaRPr lang="da-DK" sz="2000" b="1" dirty="0"/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da-DK" sz="2000" dirty="0" smtClean="0"/>
              <a:t>EENA to discontinue transnational database from </a:t>
            </a:r>
            <a:r>
              <a:rPr lang="da-DK" sz="2000" b="1" dirty="0" smtClean="0"/>
              <a:t>01 December 2018</a:t>
            </a:r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da-DK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392607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03153" y="1418917"/>
            <a:ext cx="8940847" cy="702904"/>
          </a:xfrm>
        </p:spPr>
        <p:txBody>
          <a:bodyPr/>
          <a:lstStyle/>
          <a:p>
            <a:r>
              <a:rPr lang="da-DK" dirty="0" smtClean="0"/>
              <a:t>Project Plan (2)</a:t>
            </a:r>
            <a:br>
              <a:rPr lang="da-DK" dirty="0" smtClean="0"/>
            </a:br>
            <a:endParaRPr lang="da-DK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982" y="342912"/>
            <a:ext cx="1725660" cy="728419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796" y="2221861"/>
            <a:ext cx="8345504" cy="4580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09795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Letters received from 10 countries so far (Ireland, Finland, Slovak Republic, Georgia, Poland, The Netherlands, Croatia, Romania, Czech Republic and Latvia)</a:t>
            </a:r>
          </a:p>
          <a:p>
            <a:r>
              <a:rPr lang="en-GB" dirty="0" smtClean="0"/>
              <a:t>Letters expected soon from Estonia, Lithuania, UK, Sweden and others</a:t>
            </a:r>
          </a:p>
          <a:p>
            <a:r>
              <a:rPr lang="en-GB" dirty="0" smtClean="0"/>
              <a:t>The Netherlands is the first to sign a participation agreement with the ECO.</a:t>
            </a:r>
          </a:p>
          <a:p>
            <a:endParaRPr lang="en-GB" dirty="0"/>
          </a:p>
          <a:p>
            <a:pPr marL="0" indent="0" algn="ctr">
              <a:buNone/>
            </a:pPr>
            <a:r>
              <a:rPr lang="en-GB" sz="2400" dirty="0" smtClean="0"/>
              <a:t>“If you want to participate or have any questions then please contact me!”</a:t>
            </a:r>
          </a:p>
          <a:p>
            <a:endParaRPr lang="en-GB" dirty="0"/>
          </a:p>
          <a:p>
            <a:endParaRPr lang="en-GB" dirty="0" smtClean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PSAPs signed up so far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919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a-DK" sz="2000" b="1" dirty="0" smtClean="0"/>
          </a:p>
          <a:p>
            <a:r>
              <a:rPr lang="da-DK" sz="2000" b="1" dirty="0"/>
              <a:t>Contact:</a:t>
            </a:r>
          </a:p>
          <a:p>
            <a:pPr marL="400050" lvl="1" indent="0">
              <a:buNone/>
            </a:pPr>
            <a:r>
              <a:rPr lang="da-DK" sz="1800" b="1" dirty="0"/>
              <a:t>Freddie McBride </a:t>
            </a:r>
            <a:r>
              <a:rPr lang="da-DK" sz="1200" b="1" dirty="0">
                <a:solidFill>
                  <a:schemeClr val="bg1">
                    <a:lumMod val="50000"/>
                  </a:schemeClr>
                </a:solidFill>
              </a:rPr>
              <a:t>BBS MSc DipRegGov</a:t>
            </a:r>
          </a:p>
          <a:p>
            <a:pPr marL="400050" lvl="1" indent="0">
              <a:buNone/>
            </a:pPr>
            <a:r>
              <a:rPr lang="da-DK" dirty="0">
                <a:hlinkClick r:id="rId3"/>
              </a:rPr>
              <a:t>freddie.mcbride@eco.cept.org</a:t>
            </a:r>
            <a:r>
              <a:rPr lang="da-DK" dirty="0"/>
              <a:t> </a:t>
            </a:r>
          </a:p>
          <a:p>
            <a:pPr marL="400050" lvl="1" indent="0">
              <a:buNone/>
            </a:pPr>
            <a:r>
              <a:rPr lang="da-DK" dirty="0"/>
              <a:t>+45 33 89 63 22</a:t>
            </a:r>
          </a:p>
          <a:p>
            <a:r>
              <a:rPr lang="da-DK" sz="2000" b="1" dirty="0" smtClean="0"/>
              <a:t>European Communications Office: </a:t>
            </a:r>
          </a:p>
          <a:p>
            <a:pPr marL="400050" lvl="1" indent="0">
              <a:buNone/>
            </a:pPr>
            <a:r>
              <a:rPr lang="da-DK" dirty="0" smtClean="0">
                <a:hlinkClick r:id="rId4"/>
              </a:rPr>
              <a:t>www.cept.org/eco</a:t>
            </a:r>
            <a:endParaRPr lang="da-DK" dirty="0" smtClean="0"/>
          </a:p>
          <a:p>
            <a:pPr marL="400050" lvl="1" indent="0">
              <a:buNone/>
            </a:pPr>
            <a:endParaRPr lang="da-DK" dirty="0"/>
          </a:p>
          <a:p>
            <a:pPr marL="400050" lvl="1" indent="0">
              <a:buNone/>
            </a:pPr>
            <a:r>
              <a:rPr lang="da-DK" dirty="0" smtClean="0"/>
              <a:t>Follow us on Twitter – </a:t>
            </a:r>
            <a:r>
              <a:rPr lang="da-DK" b="1" dirty="0" smtClean="0">
                <a:solidFill>
                  <a:schemeClr val="accent2"/>
                </a:solidFill>
              </a:rPr>
              <a:t>@CEPT_ECC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Any questions?</a:t>
            </a:r>
            <a:endParaRPr lang="da-DK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982" y="342912"/>
            <a:ext cx="1725660" cy="72841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908" y="5189563"/>
            <a:ext cx="429904" cy="429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4851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320812" y="1418918"/>
            <a:ext cx="7543800" cy="533400"/>
          </a:xfrm>
        </p:spPr>
        <p:txBody>
          <a:bodyPr/>
          <a:lstStyle/>
          <a:p>
            <a:r>
              <a:rPr lang="da-DK" dirty="0" smtClean="0"/>
              <a:t>eCall – Remaining Issues</a:t>
            </a:r>
            <a:endParaRPr lang="da-DK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982" y="342912"/>
            <a:ext cx="1725660" cy="728419"/>
          </a:xfrm>
          <a:prstGeom prst="rect">
            <a:avLst/>
          </a:prstGeom>
        </p:spPr>
      </p:pic>
      <p:sp>
        <p:nvSpPr>
          <p:cNvPr id="7" name="Content Placeholder 1"/>
          <p:cNvSpPr>
            <a:spLocks noGrp="1"/>
          </p:cNvSpPr>
          <p:nvPr>
            <p:ph idx="1"/>
          </p:nvPr>
        </p:nvSpPr>
        <p:spPr>
          <a:xfrm>
            <a:off x="480646" y="2221522"/>
            <a:ext cx="8358554" cy="4247857"/>
          </a:xfrm>
        </p:spPr>
        <p:txBody>
          <a:bodyPr/>
          <a:lstStyle/>
          <a:p>
            <a:endParaRPr lang="da-DK" sz="1000" dirty="0" smtClean="0"/>
          </a:p>
          <a:p>
            <a:r>
              <a:rPr lang="en-GB" dirty="0" smtClean="0"/>
              <a:t>EENA Conference (Ljubljana, 25-27 April 2018)</a:t>
            </a:r>
            <a:endParaRPr lang="da-DK" dirty="0" smtClean="0"/>
          </a:p>
          <a:p>
            <a:r>
              <a:rPr lang="da-DK" dirty="0" smtClean="0"/>
              <a:t>Dedicated session on eCall Remaining Issues</a:t>
            </a:r>
          </a:p>
          <a:p>
            <a:r>
              <a:rPr lang="da-DK" dirty="0" smtClean="0"/>
              <a:t>Presentations on:</a:t>
            </a:r>
          </a:p>
          <a:p>
            <a:pPr lvl="1"/>
            <a:r>
              <a:rPr lang="da-DK" dirty="0" smtClean="0"/>
              <a:t>Presentation on eCall experience - </a:t>
            </a:r>
            <a:r>
              <a:rPr lang="da-DK" dirty="0" smtClean="0">
                <a:hlinkClick r:id="rId4"/>
              </a:rPr>
              <a:t>Spain</a:t>
            </a:r>
            <a:endParaRPr lang="da-DK" dirty="0" smtClean="0"/>
          </a:p>
          <a:p>
            <a:pPr lvl="1"/>
            <a:r>
              <a:rPr lang="en-US" dirty="0" smtClean="0"/>
              <a:t>Sharing MSD across the rescue chain – </a:t>
            </a:r>
            <a:r>
              <a:rPr lang="en-US" dirty="0" smtClean="0">
                <a:hlinkClick r:id="rId5"/>
              </a:rPr>
              <a:t>Beta 80 Group</a:t>
            </a:r>
            <a:endParaRPr lang="en-US" dirty="0"/>
          </a:p>
          <a:p>
            <a:pPr lvl="1"/>
            <a:r>
              <a:rPr lang="en-US" dirty="0" err="1" smtClean="0"/>
              <a:t>eCall</a:t>
            </a:r>
            <a:r>
              <a:rPr lang="en-US" dirty="0" smtClean="0"/>
              <a:t> Implementation and Open Issues – </a:t>
            </a:r>
            <a:r>
              <a:rPr lang="en-US" dirty="0" smtClean="0">
                <a:hlinkClick r:id="rId6"/>
              </a:rPr>
              <a:t>Portugal</a:t>
            </a:r>
            <a:endParaRPr lang="en-US" dirty="0" smtClean="0"/>
          </a:p>
          <a:p>
            <a:r>
              <a:rPr lang="en-GB" dirty="0" smtClean="0"/>
              <a:t>Presentations mainly from PSAP perspective on important issues such as transferring MSD from PSAP to responders. Issues with TPSPs.</a:t>
            </a:r>
          </a:p>
          <a:p>
            <a:r>
              <a:rPr lang="en-GB" dirty="0" smtClean="0"/>
              <a:t>Some conclusions and recommendations on above.</a:t>
            </a: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56132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NaN</a:t>
            </a:r>
            <a:r>
              <a:rPr lang="en-GB" dirty="0" smtClean="0"/>
              <a:t>-related issues #1 – Ghost Calls</a:t>
            </a:r>
            <a:endParaRPr lang="da-DK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982" y="342912"/>
            <a:ext cx="1725660" cy="728419"/>
          </a:xfrm>
          <a:prstGeom prst="rect">
            <a:avLst/>
          </a:prstGeom>
        </p:spPr>
      </p:pic>
      <p:sp>
        <p:nvSpPr>
          <p:cNvPr id="7" name="Content Placeholder 1"/>
          <p:cNvSpPr>
            <a:spLocks noGrp="1"/>
          </p:cNvSpPr>
          <p:nvPr>
            <p:ph idx="1"/>
          </p:nvPr>
        </p:nvSpPr>
        <p:spPr>
          <a:xfrm>
            <a:off x="480646" y="2221522"/>
            <a:ext cx="8358554" cy="4247857"/>
          </a:xfrm>
        </p:spPr>
        <p:txBody>
          <a:bodyPr/>
          <a:lstStyle/>
          <a:p>
            <a:endParaRPr lang="da-DK" sz="1000" dirty="0" smtClean="0"/>
          </a:p>
          <a:p>
            <a:r>
              <a:rPr lang="en-GB" dirty="0" smtClean="0"/>
              <a:t>Incorrect</a:t>
            </a:r>
            <a:r>
              <a:rPr lang="en-GB" dirty="0"/>
              <a:t> </a:t>
            </a:r>
            <a:r>
              <a:rPr lang="en-GB" dirty="0" smtClean="0"/>
              <a:t>configuration of some handsets causing ghost calls.</a:t>
            </a:r>
          </a:p>
          <a:p>
            <a:r>
              <a:rPr lang="en-GB" dirty="0" smtClean="0"/>
              <a:t>According to ETSI 3GPP TS 24.008, a mobile station initiating an </a:t>
            </a:r>
            <a:r>
              <a:rPr lang="en-GB" dirty="0" err="1" smtClean="0"/>
              <a:t>eCall</a:t>
            </a:r>
            <a:r>
              <a:rPr lang="en-GB" dirty="0" smtClean="0"/>
              <a:t> shall set either bit 6 or 7 to 1.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455" y="4038600"/>
            <a:ext cx="207645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0041" y="3766117"/>
            <a:ext cx="3688080" cy="1764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4130039" y="5609376"/>
            <a:ext cx="46132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Trace example from Portugal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989302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982" y="342912"/>
            <a:ext cx="1725660" cy="728419"/>
          </a:xfrm>
          <a:prstGeom prst="rect">
            <a:avLst/>
          </a:prstGeom>
        </p:spPr>
      </p:pic>
      <p:sp>
        <p:nvSpPr>
          <p:cNvPr id="8" name="Title 4"/>
          <p:cNvSpPr txBox="1">
            <a:spLocks/>
          </p:cNvSpPr>
          <p:nvPr/>
        </p:nvSpPr>
        <p:spPr bwMode="auto">
          <a:xfrm>
            <a:off x="1241461" y="1423953"/>
            <a:ext cx="75438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9pPr>
          </a:lstStyle>
          <a:p>
            <a:r>
              <a:rPr lang="en-GB" kern="0" dirty="0" smtClean="0"/>
              <a:t>Numbering-related issues #1 – Ghost Calls</a:t>
            </a:r>
            <a:endParaRPr lang="da-DK" kern="0" dirty="0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189" y="2193275"/>
            <a:ext cx="7212460" cy="4084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85991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4"/>
          <p:cNvSpPr txBox="1">
            <a:spLocks/>
          </p:cNvSpPr>
          <p:nvPr/>
        </p:nvSpPr>
        <p:spPr bwMode="auto">
          <a:xfrm>
            <a:off x="1241461" y="1423953"/>
            <a:ext cx="75438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9pPr>
          </a:lstStyle>
          <a:p>
            <a:r>
              <a:rPr lang="en-GB" kern="0" dirty="0" err="1" smtClean="0"/>
              <a:t>NaN</a:t>
            </a:r>
            <a:r>
              <a:rPr lang="en-GB" kern="0" dirty="0" smtClean="0"/>
              <a:t>-related issues #2 – 15-digit numbering</a:t>
            </a:r>
            <a:endParaRPr lang="da-DK" kern="0" dirty="0"/>
          </a:p>
        </p:txBody>
      </p:sp>
      <p:grpSp>
        <p:nvGrpSpPr>
          <p:cNvPr id="3" name="Group 2"/>
          <p:cNvGrpSpPr/>
          <p:nvPr/>
        </p:nvGrpSpPr>
        <p:grpSpPr>
          <a:xfrm>
            <a:off x="274049" y="2273220"/>
            <a:ext cx="8655050" cy="4420394"/>
            <a:chOff x="274049" y="2273220"/>
            <a:chExt cx="8655050" cy="4420394"/>
          </a:xfrm>
        </p:grpSpPr>
        <p:pic>
          <p:nvPicPr>
            <p:cNvPr id="3075" name="Picture 3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217"/>
            <a:stretch/>
          </p:blipFill>
          <p:spPr bwMode="auto">
            <a:xfrm>
              <a:off x="274049" y="2321960"/>
              <a:ext cx="8655050" cy="43716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6" name="Picture 4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0805" r="50000" b="81233"/>
            <a:stretch/>
          </p:blipFill>
          <p:spPr bwMode="auto">
            <a:xfrm>
              <a:off x="388314" y="2273220"/>
              <a:ext cx="4327525" cy="375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365770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4"/>
          <p:cNvSpPr txBox="1">
            <a:spLocks/>
          </p:cNvSpPr>
          <p:nvPr/>
        </p:nvSpPr>
        <p:spPr bwMode="auto">
          <a:xfrm>
            <a:off x="1241461" y="1423953"/>
            <a:ext cx="75438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FFFF"/>
                </a:solidFill>
                <a:latin typeface="Arial" pitchFamily="34" charset="0"/>
              </a:defRPr>
            </a:lvl9pPr>
          </a:lstStyle>
          <a:p>
            <a:r>
              <a:rPr lang="en-GB" kern="0" dirty="0" err="1" smtClean="0"/>
              <a:t>NaN</a:t>
            </a:r>
            <a:r>
              <a:rPr lang="en-GB" kern="0" dirty="0" smtClean="0"/>
              <a:t>-related issues #2 – 15-digit numbering</a:t>
            </a:r>
            <a:endParaRPr lang="da-DK" kern="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818"/>
          <a:stretch/>
        </p:blipFill>
        <p:spPr bwMode="auto">
          <a:xfrm>
            <a:off x="139700" y="2147299"/>
            <a:ext cx="9004300" cy="4177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41741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914400" y="1446213"/>
            <a:ext cx="8118282" cy="533400"/>
          </a:xfrm>
        </p:spPr>
        <p:txBody>
          <a:bodyPr/>
          <a:lstStyle/>
          <a:p>
            <a:r>
              <a:rPr lang="en-GB" dirty="0" smtClean="0"/>
              <a:t>Statement from Vodafone Group</a:t>
            </a:r>
            <a:endParaRPr lang="en-US" dirty="0"/>
          </a:p>
        </p:txBody>
      </p:sp>
      <p:sp>
        <p:nvSpPr>
          <p:cNvPr id="6" name="Content Placeholder 1"/>
          <p:cNvSpPr>
            <a:spLocks noGrp="1"/>
          </p:cNvSpPr>
          <p:nvPr>
            <p:ph idx="1"/>
          </p:nvPr>
        </p:nvSpPr>
        <p:spPr>
          <a:xfrm>
            <a:off x="0" y="2057135"/>
            <a:ext cx="9041258" cy="4247857"/>
          </a:xfrm>
        </p:spPr>
        <p:txBody>
          <a:bodyPr/>
          <a:lstStyle/>
          <a:p>
            <a:endParaRPr lang="da-DK" sz="1000" dirty="0" smtClean="0"/>
          </a:p>
          <a:p>
            <a:r>
              <a:rPr lang="en-GB" dirty="0" smtClean="0"/>
              <a:t>See Document </a:t>
            </a:r>
            <a:r>
              <a:rPr lang="en-GB" dirty="0" err="1" smtClean="0"/>
              <a:t>NaN</a:t>
            </a:r>
            <a:r>
              <a:rPr lang="en-GB" dirty="0" smtClean="0"/>
              <a:t>(2018-05)032</a:t>
            </a:r>
            <a:endParaRPr lang="da-DK" dirty="0" smtClean="0"/>
          </a:p>
          <a:p>
            <a:r>
              <a:rPr lang="da-DK" dirty="0" smtClean="0"/>
              <a:t>Issues re 15 digit numbering in Portugal, Slovenia,Netherlands &amp; Denmark (DK issue relates to 12-digit limitation on fixed operator IT systems)</a:t>
            </a:r>
          </a:p>
          <a:p>
            <a:r>
              <a:rPr lang="da-DK" dirty="0" smtClean="0"/>
              <a:t>+88239 – further digit analysis to distinguish from satellite ranges</a:t>
            </a:r>
            <a:endParaRPr lang="da-DK" dirty="0"/>
          </a:p>
          <a:p>
            <a:r>
              <a:rPr lang="da-DK" dirty="0" smtClean="0"/>
              <a:t>Incomplete CLI – no callback possible (as per Portuguese example)</a:t>
            </a:r>
          </a:p>
          <a:p>
            <a:r>
              <a:rPr lang="da-DK" dirty="0" smtClean="0"/>
              <a:t>Numbers need to be provisioned on fixed networks</a:t>
            </a:r>
          </a:p>
          <a:p>
            <a:r>
              <a:rPr lang="da-DK" dirty="0" smtClean="0"/>
              <a:t>Vodafone calls for:</a:t>
            </a:r>
          </a:p>
          <a:p>
            <a:pPr lvl="1"/>
            <a:r>
              <a:rPr lang="da-DK" dirty="0" smtClean="0"/>
              <a:t>Call for assistance from national administrations</a:t>
            </a:r>
          </a:p>
          <a:p>
            <a:pPr lvl="1"/>
            <a:r>
              <a:rPr lang="da-DK" dirty="0" smtClean="0"/>
              <a:t>EU database of numbers used for eCall to be published</a:t>
            </a:r>
          </a:p>
          <a:p>
            <a:r>
              <a:rPr lang="da-DK" dirty="0" smtClean="0"/>
              <a:t>Reasonable pricing on international numbering ranges</a:t>
            </a: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7971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914400" y="1446213"/>
            <a:ext cx="8118282" cy="533400"/>
          </a:xfrm>
        </p:spPr>
        <p:txBody>
          <a:bodyPr/>
          <a:lstStyle/>
          <a:p>
            <a:r>
              <a:rPr lang="en-GB" dirty="0" smtClean="0"/>
              <a:t>Draft contribution to ITU-SG2 from Orange</a:t>
            </a:r>
            <a:endParaRPr lang="en-US" dirty="0"/>
          </a:p>
        </p:txBody>
      </p:sp>
      <p:sp>
        <p:nvSpPr>
          <p:cNvPr id="6" name="Content Placeholder 1"/>
          <p:cNvSpPr>
            <a:spLocks noGrp="1"/>
          </p:cNvSpPr>
          <p:nvPr>
            <p:ph idx="1"/>
          </p:nvPr>
        </p:nvSpPr>
        <p:spPr>
          <a:xfrm>
            <a:off x="0" y="2057135"/>
            <a:ext cx="9041258" cy="4247857"/>
          </a:xfrm>
        </p:spPr>
        <p:txBody>
          <a:bodyPr/>
          <a:lstStyle/>
          <a:p>
            <a:endParaRPr lang="da-DK" sz="1000" dirty="0" smtClean="0"/>
          </a:p>
          <a:p>
            <a:r>
              <a:rPr lang="en-GB" dirty="0" smtClean="0"/>
              <a:t>See Document </a:t>
            </a:r>
            <a:r>
              <a:rPr lang="en-GB" dirty="0" err="1" smtClean="0"/>
              <a:t>NaN</a:t>
            </a:r>
            <a:r>
              <a:rPr lang="en-GB" dirty="0" smtClean="0"/>
              <a:t>(2018-05)039</a:t>
            </a:r>
          </a:p>
          <a:p>
            <a:r>
              <a:rPr lang="en-GB" dirty="0" smtClean="0"/>
              <a:t>Proposal for statement in operational bulletin</a:t>
            </a:r>
          </a:p>
          <a:p>
            <a:r>
              <a:rPr lang="en-GB" dirty="0" smtClean="0"/>
              <a:t>To open access to +882 and +883 across all networks</a:t>
            </a:r>
            <a:endParaRPr lang="da-DK" dirty="0" smtClean="0"/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64150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445249" y="3564277"/>
            <a:ext cx="3821986" cy="1100191"/>
          </a:xfrm>
        </p:spPr>
        <p:txBody>
          <a:bodyPr/>
          <a:lstStyle/>
          <a:p>
            <a:r>
              <a:rPr lang="en-GB" sz="4400" dirty="0" smtClean="0"/>
              <a:t>Discussion</a:t>
            </a:r>
            <a:endParaRPr lang="en-US" sz="44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ECO / Jukka Rakkolainen</a:t>
            </a:r>
            <a:endParaRPr lang="en-US" sz="1400" dirty="0">
              <a:solidFill>
                <a:schemeClr val="tx1"/>
              </a:solidFill>
              <a:latin typeface="Times" pitchFamily="-32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eCall</a:t>
            </a:r>
            <a:r>
              <a:rPr lang="en-GB" dirty="0" smtClean="0"/>
              <a:t> Remaining Issues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589824"/>
      </p:ext>
    </p:extLst>
  </p:cSld>
  <p:clrMapOvr>
    <a:masterClrMapping/>
  </p:clrMapOvr>
</p:sld>
</file>

<file path=ppt/theme/theme1.xml><?xml version="1.0" encoding="utf-8"?>
<a:theme xmlns:a="http://schemas.openxmlformats.org/drawingml/2006/main" name="ECO New Presentation Template - JR 18.1.2012">
  <a:themeElements>
    <a:clrScheme name="">
      <a:dk1>
        <a:srgbClr val="000000"/>
      </a:dk1>
      <a:lt1>
        <a:srgbClr val="BFC5C8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DCDFE0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ECO New Presentation Template - JR 18.1.2012</Template>
  <TotalTime>21017</TotalTime>
  <Words>715</Words>
  <Application>Microsoft Office PowerPoint</Application>
  <PresentationFormat>On-screen Show (4:3)</PresentationFormat>
  <Paragraphs>105</Paragraphs>
  <Slides>16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ECO New Presentation Template - JR 18.1.2012</vt:lpstr>
      <vt:lpstr>PowerPoint Presentation</vt:lpstr>
      <vt:lpstr>eCall – Remaining Issues</vt:lpstr>
      <vt:lpstr>NaN-related issues #1 – Ghost Calls</vt:lpstr>
      <vt:lpstr>PowerPoint Presentation</vt:lpstr>
      <vt:lpstr>PowerPoint Presentation</vt:lpstr>
      <vt:lpstr>PowerPoint Presentation</vt:lpstr>
      <vt:lpstr>Statement from Vodafone Group</vt:lpstr>
      <vt:lpstr>Draft contribution to ITU-SG2 from Orange</vt:lpstr>
      <vt:lpstr>eCall Remaining Issues</vt:lpstr>
      <vt:lpstr>PSAP-DIR - update</vt:lpstr>
      <vt:lpstr>Background</vt:lpstr>
      <vt:lpstr>PSAP-DIR features</vt:lpstr>
      <vt:lpstr>Project Plan (1)  </vt:lpstr>
      <vt:lpstr>Project Plan (2) </vt:lpstr>
      <vt:lpstr>PSAPs signed up so far</vt:lpstr>
      <vt:lpstr>Any 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Jukka Rakkolainen</dc:creator>
  <cp:lastModifiedBy>ECO</cp:lastModifiedBy>
  <cp:revision>254</cp:revision>
  <cp:lastPrinted>2011-05-18T14:18:53Z</cp:lastPrinted>
  <dcterms:created xsi:type="dcterms:W3CDTF">2012-08-07T07:54:39Z</dcterms:created>
  <dcterms:modified xsi:type="dcterms:W3CDTF">2018-05-30T09:16:06Z</dcterms:modified>
</cp:coreProperties>
</file>