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64" r:id="rId3"/>
    <p:sldId id="267" r:id="rId4"/>
    <p:sldId id="268" r:id="rId5"/>
    <p:sldId id="263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560D1-3BF2-4BF9-B248-B208FC0DFCA7}" v="874" dt="2021-06-23T09:13:18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96" y="10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8E5B-FC8A-CE4A-8CBD-6E54C6DEEC30}" type="datetimeFigureOut">
              <a:t>25/06/2021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847E-C203-1340-94A8-40AE0A02E1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A432-7CB4-0A4C-BD31-03A7EE6EBB45}" type="datetimeFigureOut">
              <a:t>25/06/2021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A8229-3BB4-AA42-990B-58139E2B7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2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7620000" cy="5556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400" b="1" cap="all">
                <a:solidFill>
                  <a:srgbClr val="887F6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86200" y="4059112"/>
            <a:ext cx="5029200" cy="990600"/>
          </a:xfrm>
        </p:spPr>
        <p:txBody>
          <a:bodyPr/>
          <a:lstStyle>
            <a:lvl1pPr algn="r">
              <a:defRPr sz="16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ubtitle 6"/>
          <p:cNvSpPr>
            <a:spLocks noGrp="1"/>
          </p:cNvSpPr>
          <p:nvPr>
            <p:ph type="subTitle" idx="1"/>
          </p:nvPr>
        </p:nvSpPr>
        <p:spPr>
          <a:xfrm>
            <a:off x="1295400" y="2841625"/>
            <a:ext cx="7620000" cy="457200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17600"/>
            <a:ext cx="8439150" cy="33353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17600"/>
            <a:ext cx="8439150" cy="331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- add copy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17600"/>
            <a:ext cx="8439150" cy="2926616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32288"/>
            <a:ext cx="8439150" cy="331787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7789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17600"/>
            <a:ext cx="8438400" cy="331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767264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Footer - add copy here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85478" y="4767264"/>
            <a:ext cx="610872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887F6E"/>
                </a:solidFill>
                <a:latin typeface="Arial"/>
                <a:cs typeface="Arial"/>
              </a:defRPr>
            </a:lvl1pPr>
          </a:lstStyle>
          <a:p>
            <a:fld id="{3525CFF1-B50C-BD43-BA64-90420A92AC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4048"/>
            <a:ext cx="8439150" cy="49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5" r:id="rId4"/>
    <p:sldLayoutId id="2147483666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6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72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-360000" algn="l" defTabSz="457200" rtl="0" eaLnBrk="1" latinLnBrk="0" hangingPunct="1">
        <a:spcBef>
          <a:spcPct val="20000"/>
        </a:spcBef>
        <a:buClr>
          <a:srgbClr val="887F6E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co@eco.cept.org" TargetMode="External"/><Relationship Id="rId2" Type="http://schemas.openxmlformats.org/officeDocument/2006/relationships/hyperlink" Target="http://www.cept.org/ecc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93625"/>
            <a:ext cx="7620000" cy="703028"/>
          </a:xfrm>
        </p:spPr>
        <p:txBody>
          <a:bodyPr>
            <a:normAutofit fontScale="90000"/>
          </a:bodyPr>
          <a:lstStyle/>
          <a:p>
            <a:r>
              <a:rPr lang="en-GB" dirty="0"/>
              <a:t>The Upper 6GHz band (6425-7125 MHz):</a:t>
            </a:r>
            <a:br>
              <a:rPr lang="en-GB" dirty="0"/>
            </a:br>
            <a:r>
              <a:rPr lang="en-GB" dirty="0"/>
              <a:t>Where we are in CEPT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/>
              <a:t>16</a:t>
            </a:r>
            <a:r>
              <a:rPr lang="en-GB" b="1" baseline="30000"/>
              <a:t>th</a:t>
            </a:r>
            <a:r>
              <a:rPr lang="en-GB" b="1"/>
              <a:t> European Spectrum Management Conference</a:t>
            </a:r>
          </a:p>
          <a:p>
            <a:r>
              <a:rPr lang="en-GB" b="1"/>
              <a:t>23-25 June 2021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/>
              <a:t>Tuck Yeen Poon, CEPT Coordinator for WRC-23 AI 1.2 ,</a:t>
            </a:r>
          </a:p>
          <a:p>
            <a:r>
              <a:rPr lang="en-US" b="1"/>
              <a:t>Ofcom, United Kingdom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977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Item 1.2: Upper 6 GHz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2</a:t>
            </a:fld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0411DBE4-2DC7-4EA4-9EBB-DF9A8D40C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30" y="1494017"/>
            <a:ext cx="3681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Frequency Bands - Agenda Item 1.2</a:t>
            </a:r>
          </a:p>
        </p:txBody>
      </p:sp>
      <p:sp>
        <p:nvSpPr>
          <p:cNvPr id="75" name="TextBox 6">
            <a:extLst>
              <a:ext uri="{FF2B5EF4-FFF2-40B4-BE49-F238E27FC236}">
                <a16:creationId xmlns:a16="http://schemas.microsoft.com/office/drawing/2014/main" id="{084EB24C-55DB-4C34-808D-9676E209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92" y="3023607"/>
            <a:ext cx="903920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79388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Agenda Item 1.2 will be discussed in ECC PT1 (CEPT) and WP 5D (ITU-R).</a:t>
            </a:r>
          </a:p>
          <a:p>
            <a:pPr marL="179388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Resolution 245 considers IMT identification in Region 1 for the entire </a:t>
            </a:r>
            <a:r>
              <a:rPr lang="en-GB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6 425 – 7 125 MHz 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frequency band, while global identification is only considered for </a:t>
            </a:r>
            <a:r>
              <a:rPr lang="en-GB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7 025 – 7 125 MHz 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frequency band.</a:t>
            </a:r>
          </a:p>
          <a:p>
            <a:pPr marL="179388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Dateline to finalise the technical and operational characteristics from relevant ITU-R groups is </a:t>
            </a:r>
            <a:r>
              <a:rPr lang="en-GB" sz="1400">
                <a:solidFill>
                  <a:srgbClr val="C00000"/>
                </a:solidFill>
              </a:rPr>
              <a:t>23</a:t>
            </a:r>
            <a:r>
              <a:rPr lang="en-GB" sz="1400" baseline="30000">
                <a:solidFill>
                  <a:srgbClr val="C00000"/>
                </a:solidFill>
              </a:rPr>
              <a:t>rd</a:t>
            </a:r>
            <a:r>
              <a:rPr lang="en-GB" sz="1400">
                <a:solidFill>
                  <a:srgbClr val="C00000"/>
                </a:solidFill>
              </a:rPr>
              <a:t> July 2021</a:t>
            </a: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79388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Sharing and compatibility studies to be conducted on primary service (*and in adjacent band, as appropriate).</a:t>
            </a:r>
          </a:p>
          <a:p>
            <a:pPr marL="179388" indent="-1714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interest from a wide range of stakeholders (next slide).</a:t>
            </a:r>
            <a:endParaRPr lang="en-GB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ED53E6-29E3-4756-9FEE-F38F40D42AF7}"/>
              </a:ext>
            </a:extLst>
          </p:cNvPr>
          <p:cNvGrpSpPr/>
          <p:nvPr/>
        </p:nvGrpSpPr>
        <p:grpSpPr>
          <a:xfrm>
            <a:off x="347255" y="1926227"/>
            <a:ext cx="8554281" cy="896269"/>
            <a:chOff x="534156" y="2111687"/>
            <a:chExt cx="8554281" cy="896269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8F2791C-DA13-4C86-8845-17E88317A46E}"/>
                </a:ext>
              </a:extLst>
            </p:cNvPr>
            <p:cNvGrpSpPr/>
            <p:nvPr/>
          </p:nvGrpSpPr>
          <p:grpSpPr>
            <a:xfrm>
              <a:off x="534156" y="2111687"/>
              <a:ext cx="8304354" cy="896269"/>
              <a:chOff x="534156" y="2011747"/>
              <a:chExt cx="8304354" cy="89626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276B7E-1E46-45D7-9E3A-378AC3F47D38}"/>
                  </a:ext>
                </a:extLst>
              </p:cNvPr>
              <p:cNvCxnSpPr/>
              <p:nvPr/>
            </p:nvCxnSpPr>
            <p:spPr>
              <a:xfrm>
                <a:off x="782207" y="2025874"/>
                <a:ext cx="0" cy="44849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05B22BB-F2B0-4972-BF53-675DAC8ADCC1}"/>
                  </a:ext>
                </a:extLst>
              </p:cNvPr>
              <p:cNvCxnSpPr/>
              <p:nvPr/>
            </p:nvCxnSpPr>
            <p:spPr>
              <a:xfrm>
                <a:off x="1194552" y="2034585"/>
                <a:ext cx="0" cy="44849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4054A09-E52B-4C79-9AF0-C658ECCF25D2}"/>
                  </a:ext>
                </a:extLst>
              </p:cNvPr>
              <p:cNvCxnSpPr/>
              <p:nvPr/>
            </p:nvCxnSpPr>
            <p:spPr>
              <a:xfrm>
                <a:off x="1575223" y="2025877"/>
                <a:ext cx="0" cy="44849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654434B-73FC-4C85-9124-8B1349BF42FC}"/>
                  </a:ext>
                </a:extLst>
              </p:cNvPr>
              <p:cNvCxnSpPr/>
              <p:nvPr/>
            </p:nvCxnSpPr>
            <p:spPr>
              <a:xfrm>
                <a:off x="2404639" y="2025877"/>
                <a:ext cx="0" cy="44849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371CBC7-1D32-4301-B0F8-A96551F423EA}"/>
                  </a:ext>
                </a:extLst>
              </p:cNvPr>
              <p:cNvCxnSpPr/>
              <p:nvPr/>
            </p:nvCxnSpPr>
            <p:spPr>
              <a:xfrm>
                <a:off x="3016997" y="2034585"/>
                <a:ext cx="0" cy="448492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7EFA506-1DA4-4856-8E63-62DB49BDE324}"/>
                  </a:ext>
                </a:extLst>
              </p:cNvPr>
              <p:cNvCxnSpPr/>
              <p:nvPr/>
            </p:nvCxnSpPr>
            <p:spPr>
              <a:xfrm>
                <a:off x="5531461" y="2030228"/>
                <a:ext cx="0" cy="448492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CDF6B31-0CBD-4AAE-9245-04F46785C8A9}"/>
                  </a:ext>
                </a:extLst>
              </p:cNvPr>
              <p:cNvCxnSpPr/>
              <p:nvPr/>
            </p:nvCxnSpPr>
            <p:spPr>
              <a:xfrm>
                <a:off x="5946901" y="2030231"/>
                <a:ext cx="0" cy="448492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03CFC71-5998-4F61-BF45-224510D9A80E}"/>
                  </a:ext>
                </a:extLst>
              </p:cNvPr>
              <p:cNvCxnSpPr/>
              <p:nvPr/>
            </p:nvCxnSpPr>
            <p:spPr>
              <a:xfrm>
                <a:off x="6743126" y="2030228"/>
                <a:ext cx="0" cy="44849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45CD819-647B-40D6-BE29-8D0F75F8A700}"/>
                  </a:ext>
                </a:extLst>
              </p:cNvPr>
              <p:cNvCxnSpPr/>
              <p:nvPr/>
            </p:nvCxnSpPr>
            <p:spPr>
              <a:xfrm>
                <a:off x="8834257" y="2030228"/>
                <a:ext cx="0" cy="44849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1FDB0C2-B082-4B5B-915C-A92684C6F3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0978" y="2015998"/>
                <a:ext cx="7542334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487F8A8-92D5-403A-9B9C-DE49D93A6F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434" y="2244208"/>
                <a:ext cx="7542334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9D086EC-1592-41FD-A1AD-9791F71EE56F}"/>
                  </a:ext>
                </a:extLst>
              </p:cNvPr>
              <p:cNvSpPr/>
              <p:nvPr/>
            </p:nvSpPr>
            <p:spPr>
              <a:xfrm>
                <a:off x="780449" y="2014803"/>
                <a:ext cx="419794" cy="238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E792681F-5D00-4D4A-8709-37F4C4972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156" y="2428499"/>
                <a:ext cx="4915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900">
                    <a:solidFill>
                      <a:schemeClr val="bg1">
                        <a:lumMod val="65000"/>
                      </a:schemeClr>
                    </a:solidFill>
                  </a:rPr>
                  <a:t>3 300</a:t>
                </a:r>
              </a:p>
              <a:p>
                <a:pPr algn="ctr" eaLnBrk="1" hangingPunct="1"/>
                <a:r>
                  <a:rPr lang="en-GB" altLang="en-US" sz="900">
                    <a:solidFill>
                      <a:schemeClr val="bg1">
                        <a:lumMod val="65000"/>
                      </a:schemeClr>
                    </a:solidFill>
                  </a:rPr>
                  <a:t>MHz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789DE6-85BC-481D-B0BB-AC590F1B90CB}"/>
                  </a:ext>
                </a:extLst>
              </p:cNvPr>
              <p:cNvSpPr/>
              <p:nvPr/>
            </p:nvSpPr>
            <p:spPr>
              <a:xfrm>
                <a:off x="5531461" y="2012109"/>
                <a:ext cx="419794" cy="2380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B82E40-19B3-4FF1-9182-9EE92D4C2B15}"/>
                  </a:ext>
                </a:extLst>
              </p:cNvPr>
              <p:cNvSpPr/>
              <p:nvPr/>
            </p:nvSpPr>
            <p:spPr>
              <a:xfrm>
                <a:off x="1569405" y="2011747"/>
                <a:ext cx="839588" cy="238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34C25D4-CFFE-40F0-9965-68932CF2AC54}"/>
                  </a:ext>
                </a:extLst>
              </p:cNvPr>
              <p:cNvSpPr/>
              <p:nvPr/>
            </p:nvSpPr>
            <p:spPr>
              <a:xfrm>
                <a:off x="3013368" y="2012109"/>
                <a:ext cx="2518093" cy="23801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A3EE22-F4DE-4ECB-B11B-532587F6D340}"/>
                  </a:ext>
                </a:extLst>
              </p:cNvPr>
              <p:cNvSpPr/>
              <p:nvPr/>
            </p:nvSpPr>
            <p:spPr>
              <a:xfrm>
                <a:off x="6740211" y="2014803"/>
                <a:ext cx="2098299" cy="238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D9FF76B6-7E5D-47F8-87AA-236F27B533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9283" y="2428499"/>
                <a:ext cx="4915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900">
                    <a:solidFill>
                      <a:schemeClr val="bg1">
                        <a:lumMod val="65000"/>
                      </a:schemeClr>
                    </a:solidFill>
                  </a:rPr>
                  <a:t>3 400</a:t>
                </a:r>
              </a:p>
              <a:p>
                <a:pPr algn="ctr" eaLnBrk="1" hangingPunct="1"/>
                <a:r>
                  <a:rPr lang="en-GB" altLang="en-US" sz="900">
                    <a:solidFill>
                      <a:schemeClr val="bg1">
                        <a:lumMod val="65000"/>
                      </a:schemeClr>
                    </a:solidFill>
                  </a:rPr>
                  <a:t>MHz</a:t>
                </a:r>
              </a:p>
            </p:txBody>
          </p:sp>
          <p:sp>
            <p:nvSpPr>
              <p:cNvPr id="26" name="TextBox 6">
                <a:extLst>
                  <a:ext uri="{FF2B5EF4-FFF2-40B4-BE49-F238E27FC236}">
                    <a16:creationId xmlns:a16="http://schemas.microsoft.com/office/drawing/2014/main" id="{B8B56EED-5D71-4167-802F-769D3474B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3513" y="2441328"/>
                <a:ext cx="5524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900">
                    <a:solidFill>
                      <a:schemeClr val="bg1">
                        <a:lumMod val="65000"/>
                      </a:schemeClr>
                    </a:solidFill>
                  </a:rPr>
                  <a:t>3 600</a:t>
                </a:r>
              </a:p>
              <a:p>
                <a:pPr algn="ctr" eaLnBrk="1" hangingPunct="1"/>
                <a:r>
                  <a:rPr lang="en-GB" altLang="en-US" sz="900">
                    <a:solidFill>
                      <a:schemeClr val="bg1">
                        <a:lumMod val="65000"/>
                      </a:schemeClr>
                    </a:solidFill>
                  </a:rPr>
                  <a:t>MHz</a:t>
                </a:r>
              </a:p>
            </p:txBody>
          </p:sp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id="{0740DCCA-BDEE-4E88-B4F9-B2356C8CB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1720" y="2445320"/>
                <a:ext cx="5524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900">
                    <a:solidFill>
                      <a:schemeClr val="bg1">
                        <a:lumMod val="65000"/>
                      </a:schemeClr>
                    </a:solidFill>
                  </a:rPr>
                  <a:t>3 800</a:t>
                </a:r>
              </a:p>
              <a:p>
                <a:pPr algn="ctr" eaLnBrk="1" hangingPunct="1"/>
                <a:r>
                  <a:rPr lang="en-GB" altLang="en-US" sz="900">
                    <a:solidFill>
                      <a:schemeClr val="bg1">
                        <a:lumMod val="65000"/>
                      </a:schemeClr>
                    </a:solidFill>
                  </a:rPr>
                  <a:t>MHz</a:t>
                </a:r>
              </a:p>
            </p:txBody>
          </p:sp>
          <p:sp>
            <p:nvSpPr>
              <p:cNvPr id="28" name="TextBox 6">
                <a:extLst>
                  <a:ext uri="{FF2B5EF4-FFF2-40B4-BE49-F238E27FC236}">
                    <a16:creationId xmlns:a16="http://schemas.microsoft.com/office/drawing/2014/main" id="{5297D2B7-3114-4A21-99A7-A1B19C90E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0834" y="2409107"/>
                <a:ext cx="6664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6 425</a:t>
                </a:r>
              </a:p>
              <a:p>
                <a:pPr algn="ctr" eaLnBrk="1" hangingPunct="1"/>
                <a:r>
                  <a:rPr lang="en-GB" altLang="en-US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MHz</a:t>
                </a:r>
              </a:p>
            </p:txBody>
          </p:sp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id="{3F586C47-7163-42FA-848A-6CCEE0117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3592" y="2445320"/>
                <a:ext cx="6402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7 025</a:t>
                </a:r>
              </a:p>
              <a:p>
                <a:pPr algn="ctr" eaLnBrk="1" hangingPunct="1"/>
                <a:r>
                  <a:rPr lang="en-GB" altLang="en-US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MHz</a:t>
                </a:r>
              </a:p>
            </p:txBody>
          </p:sp>
          <p:sp>
            <p:nvSpPr>
              <p:cNvPr id="30" name="TextBox 6">
                <a:extLst>
                  <a:ext uri="{FF2B5EF4-FFF2-40B4-BE49-F238E27FC236}">
                    <a16:creationId xmlns:a16="http://schemas.microsoft.com/office/drawing/2014/main" id="{D85E8B27-0B93-4D92-95F6-FBCF3F56F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4159" y="2446351"/>
                <a:ext cx="56418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7 125</a:t>
                </a:r>
              </a:p>
              <a:p>
                <a:pPr algn="ctr" eaLnBrk="1" hangingPunct="1"/>
                <a:r>
                  <a:rPr lang="en-GB" altLang="en-US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MHz</a:t>
                </a:r>
              </a:p>
            </p:txBody>
          </p:sp>
          <p:sp>
            <p:nvSpPr>
              <p:cNvPr id="31" name="TextBox 6">
                <a:extLst>
                  <a:ext uri="{FF2B5EF4-FFF2-40B4-BE49-F238E27FC236}">
                    <a16:creationId xmlns:a16="http://schemas.microsoft.com/office/drawing/2014/main" id="{256DAEA6-2380-431A-B1EF-A0767FC4F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98790" y="2446351"/>
                <a:ext cx="4913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GB" altLang="en-US" sz="900">
                    <a:solidFill>
                      <a:schemeClr val="bg1">
                        <a:lumMod val="65000"/>
                      </a:schemeClr>
                    </a:solidFill>
                  </a:rPr>
                  <a:t>10</a:t>
                </a:r>
              </a:p>
              <a:p>
                <a:pPr algn="ctr" eaLnBrk="1" hangingPunct="1"/>
                <a:r>
                  <a:rPr lang="en-GB" altLang="en-US" sz="900">
                    <a:solidFill>
                      <a:schemeClr val="bg1">
                        <a:lumMod val="65000"/>
                      </a:schemeClr>
                    </a:solidFill>
                  </a:rPr>
                  <a:t>GHz</a:t>
                </a:r>
              </a:p>
            </p:txBody>
          </p:sp>
        </p:grp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3FD47183-003F-45F4-8B61-FA85B936D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7089" y="2441328"/>
              <a:ext cx="4913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900">
                  <a:solidFill>
                    <a:schemeClr val="bg1">
                      <a:lumMod val="65000"/>
                    </a:schemeClr>
                  </a:solidFill>
                </a:rPr>
                <a:t>10.5</a:t>
              </a:r>
            </a:p>
            <a:p>
              <a:pPr algn="ctr" eaLnBrk="1" hangingPunct="1"/>
              <a:r>
                <a:rPr lang="en-GB" altLang="en-US" sz="900">
                  <a:solidFill>
                    <a:schemeClr val="bg1">
                      <a:lumMod val="65000"/>
                    </a:schemeClr>
                  </a:solidFill>
                </a:rPr>
                <a:t>GHz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415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6944409-A3D6-41B8-A4F1-F582C31F743F}"/>
              </a:ext>
            </a:extLst>
          </p:cNvPr>
          <p:cNvCxnSpPr>
            <a:cxnSpLocks/>
          </p:cNvCxnSpPr>
          <p:nvPr/>
        </p:nvCxnSpPr>
        <p:spPr>
          <a:xfrm>
            <a:off x="7842562" y="1975585"/>
            <a:ext cx="0" cy="91532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54F8EB4-E0AF-49EA-9393-75AA1BF4A5EB}"/>
              </a:ext>
            </a:extLst>
          </p:cNvPr>
          <p:cNvSpPr/>
          <p:nvPr/>
        </p:nvSpPr>
        <p:spPr>
          <a:xfrm>
            <a:off x="5880070" y="2394945"/>
            <a:ext cx="2575179" cy="83400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F3F26AD-B335-4255-8B37-AE2B3B518E74}"/>
              </a:ext>
            </a:extLst>
          </p:cNvPr>
          <p:cNvCxnSpPr>
            <a:cxnSpLocks/>
          </p:cNvCxnSpPr>
          <p:nvPr/>
        </p:nvCxnSpPr>
        <p:spPr>
          <a:xfrm>
            <a:off x="2238884" y="1984897"/>
            <a:ext cx="0" cy="91532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Sharing and Compatibility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3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6E4AD-72A6-4DB8-991A-A19026153A34}"/>
              </a:ext>
            </a:extLst>
          </p:cNvPr>
          <p:cNvSpPr/>
          <p:nvPr/>
        </p:nvSpPr>
        <p:spPr>
          <a:xfrm>
            <a:off x="584356" y="2394946"/>
            <a:ext cx="2755099" cy="8340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6">
            <a:extLst>
              <a:ext uri="{FF2B5EF4-FFF2-40B4-BE49-F238E27FC236}">
                <a16:creationId xmlns:a16="http://schemas.microsoft.com/office/drawing/2014/main" id="{F685EBF2-5760-4B0F-B2CF-41261A07C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70" y="3228998"/>
            <a:ext cx="9842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5 925 MHz</a:t>
            </a:r>
          </a:p>
        </p:txBody>
      </p:sp>
      <p:sp>
        <p:nvSpPr>
          <p:cNvPr id="52" name="TextBox 6">
            <a:extLst>
              <a:ext uri="{FF2B5EF4-FFF2-40B4-BE49-F238E27FC236}">
                <a16:creationId xmlns:a16="http://schemas.microsoft.com/office/drawing/2014/main" id="{F3CAAA76-6CE9-4047-9025-2F569509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845" y="3220019"/>
            <a:ext cx="11288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7 075 MHz</a:t>
            </a:r>
          </a:p>
        </p:txBody>
      </p:sp>
      <p:sp>
        <p:nvSpPr>
          <p:cNvPr id="53" name="TextBox 6">
            <a:extLst>
              <a:ext uri="{FF2B5EF4-FFF2-40B4-BE49-F238E27FC236}">
                <a16:creationId xmlns:a16="http://schemas.microsoft.com/office/drawing/2014/main" id="{396F7828-7812-4528-9628-8D126CCC7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814" y="3231948"/>
            <a:ext cx="9842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7 145 MHz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0BD7B88-4F96-44DE-B551-10211168A46C}"/>
              </a:ext>
            </a:extLst>
          </p:cNvPr>
          <p:cNvSpPr/>
          <p:nvPr/>
        </p:nvSpPr>
        <p:spPr>
          <a:xfrm>
            <a:off x="3343809" y="2394946"/>
            <a:ext cx="2536261" cy="83400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6">
            <a:extLst>
              <a:ext uri="{FF2B5EF4-FFF2-40B4-BE49-F238E27FC236}">
                <a16:creationId xmlns:a16="http://schemas.microsoft.com/office/drawing/2014/main" id="{38A673B5-E250-4B2A-A273-0A62D62A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780" y="3230731"/>
            <a:ext cx="11966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6 700 MHz</a:t>
            </a: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id="{E77C074E-D995-4428-9533-A7766FF43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4" y="1337727"/>
            <a:ext cx="41486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Primary Allocations in Radio Regulation</a:t>
            </a:r>
          </a:p>
        </p:txBody>
      </p:sp>
      <p:sp>
        <p:nvSpPr>
          <p:cNvPr id="75" name="TextBox 6">
            <a:extLst>
              <a:ext uri="{FF2B5EF4-FFF2-40B4-BE49-F238E27FC236}">
                <a16:creationId xmlns:a16="http://schemas.microsoft.com/office/drawing/2014/main" id="{084EB24C-55DB-4C34-808D-9676E209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8" y="3601256"/>
            <a:ext cx="8560611" cy="120032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Other services</a:t>
            </a:r>
          </a:p>
          <a:p>
            <a:pPr marL="449263" indent="-171450">
              <a:buFont typeface="Arial" panose="020B0604020202020204" pitchFamily="34" charset="0"/>
              <a:buChar char="•"/>
            </a:pP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	Earth exploration-satellite (passive) (</a:t>
            </a:r>
            <a:r>
              <a:rPr lang="en-GB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6 425 – 7 075 MHz </a:t>
            </a: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7 075 – 7 250 MHz</a:t>
            </a: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) - RR 5.458</a:t>
            </a:r>
          </a:p>
          <a:p>
            <a:pPr marL="449263" indent="-171450">
              <a:buFont typeface="Arial" panose="020B0604020202020204" pitchFamily="34" charset="0"/>
              <a:buChar char="•"/>
            </a:pP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Radio astronomy (</a:t>
            </a:r>
            <a:r>
              <a:rPr lang="en-GB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6 650 – 6 675.2 MHz</a:t>
            </a: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) - RR 5.149</a:t>
            </a:r>
          </a:p>
          <a:p>
            <a:pPr marL="449263" indent="-171450">
              <a:buFont typeface="Arial" panose="020B0604020202020204" pitchFamily="34" charset="0"/>
              <a:buChar char="•"/>
            </a:pP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	Space Operation Service (additional primary allocation for Russian Federation in </a:t>
            </a:r>
            <a:r>
              <a:rPr lang="en-GB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7 100 – 7 155 MHz</a:t>
            </a: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) - RR 5.459</a:t>
            </a: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04E9B787-E247-4E25-B865-C6B4D5F4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313" y="1707898"/>
            <a:ext cx="1006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6 425 MHz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F790F27-D69B-4032-AE51-C84E13BD6E5A}"/>
              </a:ext>
            </a:extLst>
          </p:cNvPr>
          <p:cNvSpPr/>
          <p:nvPr/>
        </p:nvSpPr>
        <p:spPr>
          <a:xfrm>
            <a:off x="2238884" y="2393162"/>
            <a:ext cx="5607834" cy="824164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0816451-AADC-4B21-9FC6-D07D1A95015D}"/>
              </a:ext>
            </a:extLst>
          </p:cNvPr>
          <p:cNvSpPr/>
          <p:nvPr/>
        </p:nvSpPr>
        <p:spPr>
          <a:xfrm>
            <a:off x="2239110" y="1951664"/>
            <a:ext cx="5607601" cy="248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AA4C9223-BD26-4873-B573-E043B608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548" y="1924989"/>
            <a:ext cx="2849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</a:rPr>
              <a:t>Upper 6 GHz under AI 1.2</a:t>
            </a:r>
            <a:endParaRPr lang="en-GB" altLang="en-US" sz="500">
              <a:solidFill>
                <a:schemeClr val="bg1"/>
              </a:solidFill>
            </a:endParaRPr>
          </a:p>
        </p:txBody>
      </p:sp>
      <p:sp>
        <p:nvSpPr>
          <p:cNvPr id="61" name="TextBox 6">
            <a:extLst>
              <a:ext uri="{FF2B5EF4-FFF2-40B4-BE49-F238E27FC236}">
                <a16:creationId xmlns:a16="http://schemas.microsoft.com/office/drawing/2014/main" id="{5955D1C8-D56C-46A9-B9B9-5B342B02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42" y="2453334"/>
            <a:ext cx="246272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/>
              <a:t>FIXED</a:t>
            </a:r>
            <a:r>
              <a:rPr lang="en-GB" altLang="en-US" sz="1000" b="1"/>
              <a:t> </a:t>
            </a:r>
            <a:r>
              <a:rPr lang="en-GB" altLang="en-US" sz="500"/>
              <a:t>5.457</a:t>
            </a:r>
            <a:endParaRPr lang="en-GB" altLang="en-US" sz="1000"/>
          </a:p>
          <a:p>
            <a:pPr algn="ctr" eaLnBrk="1" hangingPunct="1"/>
            <a:r>
              <a:rPr lang="en-GB" altLang="en-US" sz="1200" b="1"/>
              <a:t>FIXED SATELLITE (E-s) </a:t>
            </a:r>
            <a:r>
              <a:rPr lang="en-GB" altLang="en-US" sz="500"/>
              <a:t>5.457A 5.457B</a:t>
            </a:r>
            <a:endParaRPr lang="en-GB" altLang="en-US" sz="1000"/>
          </a:p>
          <a:p>
            <a:pPr algn="ctr" eaLnBrk="1" hangingPunct="1"/>
            <a:r>
              <a:rPr lang="en-GB" altLang="en-US" sz="1200" b="1"/>
              <a:t>MOBILE</a:t>
            </a:r>
            <a:r>
              <a:rPr lang="en-GB" altLang="en-US" sz="1000" b="1"/>
              <a:t> </a:t>
            </a:r>
            <a:r>
              <a:rPr lang="en-GB" altLang="en-US" sz="500"/>
              <a:t>5.457C</a:t>
            </a:r>
          </a:p>
          <a:p>
            <a:pPr algn="ctr" eaLnBrk="1" hangingPunct="1"/>
            <a:r>
              <a:rPr lang="en-GB" altLang="en-US" sz="500"/>
              <a:t>5.149   5.440   5.458</a:t>
            </a:r>
            <a:r>
              <a:rPr lang="en-GB" altLang="en-US" sz="1000" b="1"/>
              <a:t> </a:t>
            </a:r>
          </a:p>
        </p:txBody>
      </p:sp>
      <p:sp>
        <p:nvSpPr>
          <p:cNvPr id="62" name="TextBox 6">
            <a:extLst>
              <a:ext uri="{FF2B5EF4-FFF2-40B4-BE49-F238E27FC236}">
                <a16:creationId xmlns:a16="http://schemas.microsoft.com/office/drawing/2014/main" id="{86D38FF9-1341-4A8F-AA8D-6C138E73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454" y="2442561"/>
            <a:ext cx="253362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/>
              <a:t>FIXED</a:t>
            </a:r>
          </a:p>
          <a:p>
            <a:pPr algn="ctr" eaLnBrk="1" hangingPunct="1"/>
            <a:r>
              <a:rPr lang="en-GB" altLang="en-US" sz="1200" b="1"/>
              <a:t>FIXED SATELLITE (E-s) (s-E) </a:t>
            </a:r>
            <a:r>
              <a:rPr lang="en-GB" altLang="en-US" sz="500"/>
              <a:t>5.441</a:t>
            </a:r>
            <a:endParaRPr lang="en-GB" altLang="en-US" sz="1200"/>
          </a:p>
          <a:p>
            <a:pPr algn="ctr" eaLnBrk="1" hangingPunct="1">
              <a:spcAft>
                <a:spcPts val="500"/>
              </a:spcAft>
            </a:pPr>
            <a:r>
              <a:rPr lang="en-GB" altLang="en-US" sz="1200" b="1"/>
              <a:t>MOBILE</a:t>
            </a:r>
          </a:p>
          <a:p>
            <a:pPr algn="ctr" eaLnBrk="1" hangingPunct="1"/>
            <a:r>
              <a:rPr lang="en-GB" altLang="en-US" sz="500"/>
              <a:t>5.458   5.458A   5.458B</a:t>
            </a:r>
          </a:p>
        </p:txBody>
      </p:sp>
      <p:sp>
        <p:nvSpPr>
          <p:cNvPr id="63" name="TextBox 6">
            <a:extLst>
              <a:ext uri="{FF2B5EF4-FFF2-40B4-BE49-F238E27FC236}">
                <a16:creationId xmlns:a16="http://schemas.microsoft.com/office/drawing/2014/main" id="{CB695C78-E83E-4CFC-8FDD-81CE4C5B5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098" y="2420298"/>
            <a:ext cx="1393375" cy="7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/>
              <a:t>FIXED</a:t>
            </a:r>
          </a:p>
          <a:p>
            <a:pPr algn="ctr" eaLnBrk="1" hangingPunct="1"/>
            <a:endParaRPr lang="en-GB" altLang="en-US" sz="1200" b="1"/>
          </a:p>
          <a:p>
            <a:pPr algn="ctr" eaLnBrk="1" hangingPunct="1">
              <a:spcAft>
                <a:spcPts val="500"/>
              </a:spcAft>
            </a:pPr>
            <a:r>
              <a:rPr lang="en-GB" altLang="en-US" sz="1200" b="1"/>
              <a:t>MOBILE</a:t>
            </a:r>
          </a:p>
          <a:p>
            <a:pPr algn="ctr"/>
            <a:r>
              <a:rPr lang="en-GB" altLang="en-US" sz="500"/>
              <a:t>5.458</a:t>
            </a:r>
            <a:r>
              <a:rPr lang="en-GB" altLang="en-US" sz="500" b="1"/>
              <a:t>   </a:t>
            </a:r>
            <a:r>
              <a:rPr lang="en-GB" altLang="en-US" sz="500"/>
              <a:t>5.459</a:t>
            </a:r>
          </a:p>
        </p:txBody>
      </p:sp>
      <p:sp>
        <p:nvSpPr>
          <p:cNvPr id="69" name="TextBox 6">
            <a:extLst>
              <a:ext uri="{FF2B5EF4-FFF2-40B4-BE49-F238E27FC236}">
                <a16:creationId xmlns:a16="http://schemas.microsoft.com/office/drawing/2014/main" id="{72A90C33-47F4-46B9-AED9-ED5E2BC99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086" y="1714869"/>
            <a:ext cx="1006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7 125 MHz</a:t>
            </a:r>
          </a:p>
        </p:txBody>
      </p:sp>
    </p:spTree>
    <p:extLst>
      <p:ext uri="{BB962C8B-B14F-4D97-AF65-F5344CB8AC3E}">
        <p14:creationId xmlns:p14="http://schemas.microsoft.com/office/powerpoint/2010/main" val="115225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11709CD-6688-4D3D-A811-DF03661A4FED}"/>
              </a:ext>
            </a:extLst>
          </p:cNvPr>
          <p:cNvCxnSpPr>
            <a:cxnSpLocks/>
          </p:cNvCxnSpPr>
          <p:nvPr/>
        </p:nvCxnSpPr>
        <p:spPr>
          <a:xfrm>
            <a:off x="7842569" y="1962833"/>
            <a:ext cx="0" cy="91532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F3F26AD-B335-4255-8B37-AE2B3B518E74}"/>
              </a:ext>
            </a:extLst>
          </p:cNvPr>
          <p:cNvCxnSpPr>
            <a:cxnSpLocks/>
          </p:cNvCxnSpPr>
          <p:nvPr/>
        </p:nvCxnSpPr>
        <p:spPr>
          <a:xfrm>
            <a:off x="2238891" y="1972145"/>
            <a:ext cx="0" cy="91532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CEPT AI 1.2 discussions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4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6E4AD-72A6-4DB8-991A-A19026153A34}"/>
              </a:ext>
            </a:extLst>
          </p:cNvPr>
          <p:cNvSpPr/>
          <p:nvPr/>
        </p:nvSpPr>
        <p:spPr>
          <a:xfrm>
            <a:off x="584363" y="2382194"/>
            <a:ext cx="2755099" cy="8340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6">
            <a:extLst>
              <a:ext uri="{FF2B5EF4-FFF2-40B4-BE49-F238E27FC236}">
                <a16:creationId xmlns:a16="http://schemas.microsoft.com/office/drawing/2014/main" id="{F685EBF2-5760-4B0F-B2CF-41261A07C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77" y="3216246"/>
            <a:ext cx="9842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5 925 MHz</a:t>
            </a:r>
          </a:p>
        </p:txBody>
      </p:sp>
      <p:sp>
        <p:nvSpPr>
          <p:cNvPr id="52" name="TextBox 6">
            <a:extLst>
              <a:ext uri="{FF2B5EF4-FFF2-40B4-BE49-F238E27FC236}">
                <a16:creationId xmlns:a16="http://schemas.microsoft.com/office/drawing/2014/main" id="{F3CAAA76-6CE9-4047-9025-2F569509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852" y="3207267"/>
            <a:ext cx="11288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7 075 MHz</a:t>
            </a:r>
          </a:p>
        </p:txBody>
      </p:sp>
      <p:sp>
        <p:nvSpPr>
          <p:cNvPr id="53" name="TextBox 6">
            <a:extLst>
              <a:ext uri="{FF2B5EF4-FFF2-40B4-BE49-F238E27FC236}">
                <a16:creationId xmlns:a16="http://schemas.microsoft.com/office/drawing/2014/main" id="{396F7828-7812-4528-9628-8D126CCC7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93" y="3217979"/>
            <a:ext cx="10831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7 145 MHz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0BD7B88-4F96-44DE-B551-10211168A46C}"/>
              </a:ext>
            </a:extLst>
          </p:cNvPr>
          <p:cNvSpPr/>
          <p:nvPr/>
        </p:nvSpPr>
        <p:spPr>
          <a:xfrm>
            <a:off x="3343816" y="2382194"/>
            <a:ext cx="2536261" cy="83400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3F6F19E-2F55-4B66-B031-C0BA7D46F8CE}"/>
              </a:ext>
            </a:extLst>
          </p:cNvPr>
          <p:cNvSpPr/>
          <p:nvPr/>
        </p:nvSpPr>
        <p:spPr>
          <a:xfrm>
            <a:off x="5880077" y="2382193"/>
            <a:ext cx="2575179" cy="83400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6">
            <a:extLst>
              <a:ext uri="{FF2B5EF4-FFF2-40B4-BE49-F238E27FC236}">
                <a16:creationId xmlns:a16="http://schemas.microsoft.com/office/drawing/2014/main" id="{38A673B5-E250-4B2A-A273-0A62D62A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787" y="3217979"/>
            <a:ext cx="119666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6 700 MHz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C69CD30-9B25-410A-AB86-2E6A1C7E9115}"/>
              </a:ext>
            </a:extLst>
          </p:cNvPr>
          <p:cNvSpPr/>
          <p:nvPr/>
        </p:nvSpPr>
        <p:spPr>
          <a:xfrm>
            <a:off x="2238890" y="2377036"/>
            <a:ext cx="5607827" cy="827537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">
            <a:extLst>
              <a:ext uri="{FF2B5EF4-FFF2-40B4-BE49-F238E27FC236}">
                <a16:creationId xmlns:a16="http://schemas.microsoft.com/office/drawing/2014/main" id="{5955D1C8-D56C-46A9-B9B9-5B342B02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09" y="2360630"/>
            <a:ext cx="27524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/>
              <a:t>FIXED</a:t>
            </a:r>
            <a:endParaRPr lang="en-GB" altLang="en-US" sz="1100"/>
          </a:p>
          <a:p>
            <a:pPr algn="ctr" eaLnBrk="1" hangingPunct="1"/>
            <a:r>
              <a:rPr lang="en-GB" altLang="en-US" sz="1100" b="1"/>
              <a:t>FIXED SATELLITE (E-s)</a:t>
            </a:r>
            <a:endParaRPr lang="en-GB" altLang="en-US" sz="1100"/>
          </a:p>
          <a:p>
            <a:pPr algn="ctr" eaLnBrk="1" hangingPunct="1"/>
            <a:r>
              <a:rPr lang="en-GB" altLang="en-US" sz="1100" b="1"/>
              <a:t>MOBILE</a:t>
            </a:r>
          </a:p>
          <a:p>
            <a:pPr algn="ctr" eaLnBrk="1" hangingPunct="1"/>
            <a:r>
              <a:rPr lang="en-GB" altLang="en-US" sz="1100" b="1"/>
              <a:t>Earth Exploration-Satellite (passive)</a:t>
            </a:r>
            <a:endParaRPr lang="en-GB" altLang="en-US" sz="1100"/>
          </a:p>
          <a:p>
            <a:pPr algn="ctr" eaLnBrk="1" hangingPunct="1"/>
            <a:r>
              <a:rPr lang="en-GB" altLang="en-US" sz="500"/>
              <a:t>5.149   5.440   5.458</a:t>
            </a:r>
            <a:r>
              <a:rPr lang="en-GB" altLang="en-US" sz="1000" b="1"/>
              <a:t> </a:t>
            </a:r>
          </a:p>
        </p:txBody>
      </p:sp>
      <p:sp>
        <p:nvSpPr>
          <p:cNvPr id="62" name="TextBox 6">
            <a:extLst>
              <a:ext uri="{FF2B5EF4-FFF2-40B4-BE49-F238E27FC236}">
                <a16:creationId xmlns:a16="http://schemas.microsoft.com/office/drawing/2014/main" id="{86D38FF9-1341-4A8F-AA8D-6C138E73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471" y="2420497"/>
            <a:ext cx="2661602" cy="7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/>
              <a:t>FIXED</a:t>
            </a:r>
          </a:p>
          <a:p>
            <a:pPr algn="ctr" eaLnBrk="1" hangingPunct="1"/>
            <a:r>
              <a:rPr lang="en-GB" altLang="en-US" sz="1100" b="1"/>
              <a:t>FIXED SATELLITE (E-s) (s-E) </a:t>
            </a:r>
            <a:r>
              <a:rPr lang="en-GB" altLang="en-US" sz="500"/>
              <a:t>5.441</a:t>
            </a:r>
            <a:endParaRPr lang="en-GB" altLang="en-US" sz="1200"/>
          </a:p>
          <a:p>
            <a:pPr algn="ctr">
              <a:spcAft>
                <a:spcPts val="500"/>
              </a:spcAft>
            </a:pPr>
            <a:r>
              <a:rPr lang="en-GB" altLang="en-US" sz="1100" b="1"/>
              <a:t>Earth Exploration-Satellite (passive)</a:t>
            </a:r>
          </a:p>
          <a:p>
            <a:pPr algn="ctr" eaLnBrk="1" hangingPunct="1"/>
            <a:r>
              <a:rPr lang="en-GB" altLang="en-US" sz="500"/>
              <a:t>5.458   5.458A   5.458B</a:t>
            </a:r>
          </a:p>
        </p:txBody>
      </p:sp>
      <p:sp>
        <p:nvSpPr>
          <p:cNvPr id="63" name="TextBox 6">
            <a:extLst>
              <a:ext uri="{FF2B5EF4-FFF2-40B4-BE49-F238E27FC236}">
                <a16:creationId xmlns:a16="http://schemas.microsoft.com/office/drawing/2014/main" id="{CB695C78-E83E-4CFC-8FDD-81CE4C5B5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155" y="2466398"/>
            <a:ext cx="257517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100" b="1"/>
              <a:t>FIXED</a:t>
            </a:r>
          </a:p>
          <a:p>
            <a:pPr algn="ctr"/>
            <a:r>
              <a:rPr lang="en-GB" altLang="en-US" sz="1100" b="1"/>
              <a:t>Earth Exploration-Satellite (passive)</a:t>
            </a:r>
            <a:endParaRPr lang="en-GB" altLang="en-US" sz="1100"/>
          </a:p>
          <a:p>
            <a:pPr algn="ctr"/>
            <a:r>
              <a:rPr lang="en-GB" altLang="en-US" sz="500"/>
              <a:t>5.458</a:t>
            </a: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id="{E77C074E-D995-4428-9533-A7766FF43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3" y="1324975"/>
            <a:ext cx="44684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European Common Allocation (ECA) Table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AFEB4E-489E-4F63-BBAF-610D3E12AA3D}"/>
              </a:ext>
            </a:extLst>
          </p:cNvPr>
          <p:cNvSpPr/>
          <p:nvPr/>
        </p:nvSpPr>
        <p:spPr>
          <a:xfrm>
            <a:off x="2239117" y="1938912"/>
            <a:ext cx="5607601" cy="248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B3A720C8-DC4E-485B-B7EF-EF500678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555" y="1912237"/>
            <a:ext cx="2849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bg1"/>
                </a:solidFill>
              </a:rPr>
              <a:t>Upper 6 GHz under AI 1.2</a:t>
            </a:r>
            <a:endParaRPr lang="en-GB" altLang="en-US" sz="500">
              <a:solidFill>
                <a:schemeClr val="bg1"/>
              </a:solidFill>
            </a:endParaRP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04E9B787-E247-4E25-B865-C6B4D5F4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320" y="1695146"/>
            <a:ext cx="1006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6 425 MHz</a:t>
            </a:r>
          </a:p>
        </p:txBody>
      </p:sp>
      <p:sp>
        <p:nvSpPr>
          <p:cNvPr id="56" name="TextBox 6">
            <a:extLst>
              <a:ext uri="{FF2B5EF4-FFF2-40B4-BE49-F238E27FC236}">
                <a16:creationId xmlns:a16="http://schemas.microsoft.com/office/drawing/2014/main" id="{D96CDF93-54F5-4135-9CE5-97B331F3C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093" y="1702117"/>
            <a:ext cx="1006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7 125 MHz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E250C988-593C-460D-A248-76185D2A7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1" y="3714841"/>
            <a:ext cx="8340878" cy="98488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Notes</a:t>
            </a:r>
          </a:p>
          <a:p>
            <a:pPr marL="449263" indent="-171450">
              <a:buFont typeface="Arial" panose="020B0604020202020204" pitchFamily="34" charset="0"/>
              <a:buChar char="•"/>
            </a:pP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some interest for Fixed Satellite usage in the </a:t>
            </a:r>
            <a:r>
              <a:rPr lang="en-GB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7 075 – 7 125 MHz</a:t>
            </a:r>
          </a:p>
          <a:p>
            <a:pPr marL="449263" indent="-171450">
              <a:buFont typeface="Arial" panose="020B0604020202020204" pitchFamily="34" charset="0"/>
              <a:buChar char="•"/>
            </a:pP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interest for Radio astronomy usage in </a:t>
            </a:r>
            <a:r>
              <a:rPr lang="en-GB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6 650 – 6 675.2 MHz </a:t>
            </a: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– RR 5.149</a:t>
            </a:r>
          </a:p>
          <a:p>
            <a:pPr marL="449263" indent="-171450">
              <a:buFont typeface="Arial" panose="020B0604020202020204" pitchFamily="34" charset="0"/>
              <a:buChar char="•"/>
            </a:pP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interest for Space Operation and Space Research in </a:t>
            </a:r>
            <a:r>
              <a:rPr lang="en-GB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7 100 – 7 250 MHz</a:t>
            </a:r>
            <a:r>
              <a:rPr lang="en-GB" alt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715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 are on the upper 6 GHz in 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25CFF1-B50C-BD43-BA64-90420A92ACFD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2425" y="1546168"/>
            <a:ext cx="8439150" cy="13345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Still at a very early stage in deciding CEPT’s approach to the upper 6 GHz.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Studies need to be conducted to understand the coexistence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The necessary conditions need to be in place if IMT is to be considered in the 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There is good cooperative spirit within the CEPT AI 1.2 discussions.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2A405A-D108-40D7-8223-4B0FB80D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24" y="2968012"/>
            <a:ext cx="3278159" cy="15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7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62993"/>
              </p:ext>
            </p:extLst>
          </p:nvPr>
        </p:nvGraphicFramePr>
        <p:xfrm>
          <a:off x="5051706" y="2349804"/>
          <a:ext cx="3759200" cy="1326579"/>
        </p:xfrm>
        <a:graphic>
          <a:graphicData uri="http://schemas.openxmlformats.org/drawingml/2006/table">
            <a:tbl>
              <a:tblPr/>
              <a:tblGrid>
                <a:gridCol w="204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ECC Contact</a:t>
                      </a:r>
                      <a:endParaRPr kumimoji="0" lang="da-DK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Web 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kumimoji="0" lang="da-DK" sz="1100" b="0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  <a:hlinkClick r:id="rId2"/>
                        </a:rPr>
                        <a:t>www.cept.org/ecc</a:t>
                      </a: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ECO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Nyropsgade</a:t>
                      </a: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37, 4th floor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DK-1602 Copenhagen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kumimoji="0" lang="da-DK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Tel</a:t>
                      </a: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:+45 33 89 63 00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05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eco@eco.cept.org</a:t>
                      </a:r>
                      <a:endParaRPr lang="en-US" sz="105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52749"/>
      </p:ext>
    </p:extLst>
  </p:cSld>
  <p:clrMapOvr>
    <a:masterClrMapping/>
  </p:clrMapOvr>
</p:sld>
</file>

<file path=ppt/theme/theme1.xml><?xml version="1.0" encoding="utf-8"?>
<a:theme xmlns:a="http://schemas.openxmlformats.org/drawingml/2006/main" name="ECC PPT Template_1609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ECC PPT Template_16092018.potx</Template>
  <TotalTime>1504</TotalTime>
  <Words>537</Words>
  <Application>Microsoft Office PowerPoint</Application>
  <PresentationFormat>On-screen Show (16:9)</PresentationFormat>
  <Paragraphs>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ECC PPT Template_16092018</vt:lpstr>
      <vt:lpstr>The Upper 6GHz band (6425-7125 MHz): Where we are in CEPT </vt:lpstr>
      <vt:lpstr>Agenda Item 1.2: Upper 6 GHz</vt:lpstr>
      <vt:lpstr>Sharing and Compatibility Study</vt:lpstr>
      <vt:lpstr>Initial CEPT AI 1.2 discussions</vt:lpstr>
      <vt:lpstr>Where we are on the upper 6 GHz in CEPT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Admin</dc:creator>
  <cp:lastModifiedBy>Vibeke Hansen</cp:lastModifiedBy>
  <cp:revision>21</cp:revision>
  <dcterms:created xsi:type="dcterms:W3CDTF">2018-09-05T12:56:00Z</dcterms:created>
  <dcterms:modified xsi:type="dcterms:W3CDTF">2021-06-25T09:34:10Z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50d26f-5c2c-4137-8396-1b24eb24286c_Enabled">
    <vt:lpwstr>true</vt:lpwstr>
  </property>
  <property fmtid="{D5CDD505-2E9C-101B-9397-08002B2CF9AE}" pid="3" name="MSIP_Label_5a50d26f-5c2c-4137-8396-1b24eb24286c_SetDate">
    <vt:lpwstr>2021-06-22T09:41:55Z</vt:lpwstr>
  </property>
  <property fmtid="{D5CDD505-2E9C-101B-9397-08002B2CF9AE}" pid="4" name="MSIP_Label_5a50d26f-5c2c-4137-8396-1b24eb24286c_Method">
    <vt:lpwstr>Privileged</vt:lpwstr>
  </property>
  <property fmtid="{D5CDD505-2E9C-101B-9397-08002B2CF9AE}" pid="5" name="MSIP_Label_5a50d26f-5c2c-4137-8396-1b24eb24286c_Name">
    <vt:lpwstr>5a50d26f-5c2c-4137-8396-1b24eb24286c</vt:lpwstr>
  </property>
  <property fmtid="{D5CDD505-2E9C-101B-9397-08002B2CF9AE}" pid="6" name="MSIP_Label_5a50d26f-5c2c-4137-8396-1b24eb24286c_SiteId">
    <vt:lpwstr>0af648de-310c-4068-8ae4-f9418bae24cc</vt:lpwstr>
  </property>
  <property fmtid="{D5CDD505-2E9C-101B-9397-08002B2CF9AE}" pid="7" name="MSIP_Label_5a50d26f-5c2c-4137-8396-1b24eb24286c_ActionId">
    <vt:lpwstr>938ae4dd-936e-40fe-8d55-457b0b337b30</vt:lpwstr>
  </property>
  <property fmtid="{D5CDD505-2E9C-101B-9397-08002B2CF9AE}" pid="8" name="MSIP_Label_5a50d26f-5c2c-4137-8396-1b24eb24286c_ContentBits">
    <vt:lpwstr>0</vt:lpwstr>
  </property>
</Properties>
</file>